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8.jpg"/><Relationship Id="rId3" Type="http://schemas.openxmlformats.org/officeDocument/2006/relationships/image" Target="../media/image29.jpg"/><Relationship Id="rId4" Type="http://schemas.openxmlformats.org/officeDocument/2006/relationships/image" Target="../media/image30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jpg"/><Relationship Id="rId7" Type="http://schemas.openxmlformats.org/officeDocument/2006/relationships/image" Target="../media/image8.jpg"/><Relationship Id="rId8" Type="http://schemas.openxmlformats.org/officeDocument/2006/relationships/image" Target="../media/image9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Relationship Id="rId3" Type="http://schemas.openxmlformats.org/officeDocument/2006/relationships/image" Target="../media/image1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Relationship Id="rId3" Type="http://schemas.openxmlformats.org/officeDocument/2006/relationships/image" Target="../media/image13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Relationship Id="rId3" Type="http://schemas.openxmlformats.org/officeDocument/2006/relationships/image" Target="../media/image17.png"/><Relationship Id="rId4" Type="http://schemas.openxmlformats.org/officeDocument/2006/relationships/hyperlink" Target="http://portaleducacao.guaru1hos.sp.gov.br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Relationship Id="rId3" Type="http://schemas.openxmlformats.org/officeDocument/2006/relationships/image" Target="../media/image19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jpg"/><Relationship Id="rId3" Type="http://schemas.openxmlformats.org/officeDocument/2006/relationships/image" Target="../media/image21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jpg"/><Relationship Id="rId3" Type="http://schemas.openxmlformats.org/officeDocument/2006/relationships/image" Target="../media/image23.png"/><Relationship Id="rId4" Type="http://schemas.openxmlformats.org/officeDocument/2006/relationships/image" Target="../media/image24.jpg"/><Relationship Id="rId5" Type="http://schemas.openxmlformats.org/officeDocument/2006/relationships/image" Target="../media/image25.jpg"/><Relationship Id="rId6" Type="http://schemas.openxmlformats.org/officeDocument/2006/relationships/image" Target="../media/image2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01767" y="9559058"/>
            <a:ext cx="512063" cy="20714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9367" y="252836"/>
            <a:ext cx="1216152" cy="810296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661915" y="211712"/>
            <a:ext cx="2273935" cy="709930"/>
          </a:xfrm>
          <a:prstGeom prst="rect">
            <a:avLst/>
          </a:prstGeom>
          <a:ln w="9144">
            <a:solidFill>
              <a:srgbClr val="606064"/>
            </a:solidFill>
          </a:ln>
        </p:spPr>
        <p:txBody>
          <a:bodyPr wrap="square" lIns="0" tIns="154305" rIns="0" bIns="0" rtlCol="0" vert="horz">
            <a:spAutoFit/>
          </a:bodyPr>
          <a:lstStyle/>
          <a:p>
            <a:pPr marL="105410">
              <a:lnSpc>
                <a:spcPct val="100000"/>
              </a:lnSpc>
              <a:spcBef>
                <a:spcPts val="1215"/>
              </a:spcBef>
              <a:tabLst>
                <a:tab pos="1194435" algn="l"/>
                <a:tab pos="2113280" algn="l"/>
              </a:tabLst>
            </a:pP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Rubrica</a:t>
            </a:r>
            <a:r>
              <a:rPr dirty="0" sz="1100" spc="3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u="sng" sz="1100">
                <a:solidFill>
                  <a:srgbClr val="2F2F2F"/>
                </a:solidFill>
                <a:uFill>
                  <a:solidFill>
                    <a:srgbClr val="707474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00" spc="-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464646"/>
                </a:solidFill>
                <a:latin typeface="Times New Roman"/>
                <a:cs typeface="Times New Roman"/>
              </a:rPr>
              <a:t>Fls.</a:t>
            </a:r>
            <a:r>
              <a:rPr dirty="0" sz="1050" spc="10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u="sng" sz="1050">
                <a:solidFill>
                  <a:srgbClr val="464646"/>
                </a:solidFill>
                <a:uFill>
                  <a:solidFill>
                    <a:srgbClr val="707474"/>
                  </a:solidFill>
                </a:uFill>
                <a:latin typeface="Times New Roman"/>
                <a:cs typeface="Times New Roman"/>
              </a:rPr>
              <a:t>	</a:t>
            </a:r>
            <a:endParaRPr sz="1050">
              <a:latin typeface="Times New Roman"/>
              <a:cs typeface="Times New Roman"/>
            </a:endParaRPr>
          </a:p>
          <a:p>
            <a:pPr marL="103505">
              <a:lnSpc>
                <a:spcPct val="100000"/>
              </a:lnSpc>
              <a:spcBef>
                <a:spcPts val="865"/>
              </a:spcBef>
              <a:tabLst>
                <a:tab pos="779145" algn="l"/>
                <a:tab pos="1147445" algn="l"/>
              </a:tabLst>
            </a:pPr>
            <a:r>
              <a:rPr dirty="0" sz="1000">
                <a:solidFill>
                  <a:srgbClr val="2D2D2D"/>
                </a:solidFill>
                <a:latin typeface="Times New Roman"/>
                <a:cs typeface="Times New Roman"/>
              </a:rPr>
              <a:t>Classif. </a:t>
            </a:r>
            <a:r>
              <a:rPr dirty="0" u="sng" sz="1000">
                <a:solidFill>
                  <a:srgbClr val="444444"/>
                </a:solidFill>
                <a:uFill>
                  <a:solidFill>
                    <a:srgbClr val="646B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00" spc="-25">
                <a:solidFill>
                  <a:srgbClr val="444444"/>
                </a:solidFill>
                <a:uFill>
                  <a:solidFill>
                    <a:srgbClr val="646B70"/>
                  </a:solidFill>
                </a:uFill>
                <a:latin typeface="Times New Roman"/>
                <a:cs typeface="Times New Roman"/>
              </a:rPr>
              <a:t>PA</a:t>
            </a:r>
            <a:r>
              <a:rPr dirty="0" u="sng" sz="1000">
                <a:solidFill>
                  <a:srgbClr val="444444"/>
                </a:solidFill>
                <a:uFill>
                  <a:solidFill>
                    <a:srgbClr val="646B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00" spc="27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000" spc="-55">
                <a:solidFill>
                  <a:srgbClr val="4D4D4D"/>
                </a:solidFill>
                <a:latin typeface="Times New Roman"/>
                <a:cs typeface="Times New Roman"/>
              </a:rPr>
              <a:t>N°</a:t>
            </a:r>
            <a:r>
              <a:rPr dirty="0" sz="100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24242"/>
                </a:solidFill>
                <a:latin typeface="Times New Roman"/>
                <a:cs typeface="Times New Roman"/>
              </a:rPr>
              <a:t>34.913/2021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08738" y="1252753"/>
            <a:ext cx="5900420" cy="2834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 marR="1965325" indent="-1905">
              <a:lnSpc>
                <a:spcPct val="107100"/>
              </a:lnSpc>
              <a:spcBef>
                <a:spcPts val="100"/>
              </a:spcBef>
            </a:pPr>
            <a:r>
              <a:rPr dirty="0" sz="1250" spc="-30" b="1">
                <a:solidFill>
                  <a:srgbClr val="2F2F2F"/>
                </a:solidFill>
                <a:latin typeface="Times New Roman"/>
                <a:cs typeface="Times New Roman"/>
              </a:rPr>
              <a:t>TERMO</a:t>
            </a:r>
            <a:r>
              <a:rPr dirty="0" sz="1250" spc="60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60" b="1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343434"/>
                </a:solidFill>
                <a:latin typeface="Times New Roman"/>
                <a:cs typeface="Times New Roman"/>
              </a:rPr>
              <a:t>COLABORAÇÃO</a:t>
            </a:r>
            <a:r>
              <a:rPr dirty="0" sz="1250" spc="204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0" b="1">
                <a:solidFill>
                  <a:srgbClr val="4F4F4F"/>
                </a:solidFill>
                <a:latin typeface="Times New Roman"/>
                <a:cs typeface="Times New Roman"/>
              </a:rPr>
              <a:t>N°</a:t>
            </a:r>
            <a:r>
              <a:rPr dirty="0" sz="1250" b="1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313131"/>
                </a:solidFill>
                <a:latin typeface="Times New Roman"/>
                <a:cs typeface="Times New Roman"/>
              </a:rPr>
              <a:t>004824/2021-</a:t>
            </a:r>
            <a:r>
              <a:rPr dirty="0" sz="1250" spc="-35" b="1">
                <a:solidFill>
                  <a:srgbClr val="313131"/>
                </a:solidFill>
                <a:latin typeface="Times New Roman"/>
                <a:cs typeface="Times New Roman"/>
              </a:rPr>
              <a:t>SESE-</a:t>
            </a:r>
            <a:r>
              <a:rPr dirty="0" sz="1250" spc="-25" b="1">
                <a:solidFill>
                  <a:srgbClr val="313131"/>
                </a:solidFill>
                <a:latin typeface="Times New Roman"/>
                <a:cs typeface="Times New Roman"/>
              </a:rPr>
              <a:t>RPP </a:t>
            </a:r>
            <a:r>
              <a:rPr dirty="0" sz="1250" spc="-50" b="1">
                <a:solidFill>
                  <a:srgbClr val="3D3D3D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50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414141"/>
                </a:solidFill>
                <a:latin typeface="Times New Roman"/>
                <a:cs typeface="Times New Roman"/>
              </a:rPr>
              <a:t>N°:</a:t>
            </a:r>
            <a:r>
              <a:rPr dirty="0" sz="1250" spc="-25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34</a:t>
            </a:r>
            <a:r>
              <a:rPr dirty="0" sz="1250" spc="-7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913/2021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2700" marR="5080" indent="1905">
              <a:lnSpc>
                <a:spcPct val="105900"/>
              </a:lnSpc>
            </a:pPr>
            <a:r>
              <a:rPr dirty="0" sz="1250" spc="-35" b="1">
                <a:solidFill>
                  <a:srgbClr val="2F2F2F"/>
                </a:solidFill>
                <a:latin typeface="Times New Roman"/>
                <a:cs typeface="Times New Roman"/>
              </a:rPr>
              <a:t>OBJETO:</a:t>
            </a:r>
            <a:r>
              <a:rPr dirty="0" sz="1250" spc="-45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“A</a:t>
            </a:r>
            <a:r>
              <a:rPr dirty="0" sz="1250" spc="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colaboração</a:t>
            </a:r>
            <a:r>
              <a:rPr dirty="0" sz="1250" spc="16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técnica</a:t>
            </a:r>
            <a:r>
              <a:rPr dirty="0" sz="1250" spc="9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e</a:t>
            </a:r>
            <a:r>
              <a:rPr dirty="0" sz="1250" spc="5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financeira</a:t>
            </a:r>
            <a:r>
              <a:rPr dirty="0" sz="1250" spc="1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visando</a:t>
            </a:r>
            <a:r>
              <a:rPr dirty="0" sz="1250" spc="9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disciplinar</a:t>
            </a:r>
            <a:r>
              <a:rPr dirty="0" sz="1250" spc="10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os</a:t>
            </a:r>
            <a:r>
              <a:rPr dirty="0" sz="1250" spc="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esforços</a:t>
            </a:r>
            <a:r>
              <a:rPr dirty="0" sz="1250" spc="9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conjuntos</a:t>
            </a:r>
            <a:r>
              <a:rPr dirty="0" sz="1250" spc="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45454"/>
                </a:solidFill>
                <a:latin typeface="Times New Roman"/>
                <a:cs typeface="Times New Roman"/>
              </a:rPr>
              <a:t>a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serem</a:t>
            </a:r>
            <a:r>
              <a:rPr dirty="0" sz="125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42424"/>
                </a:solidFill>
                <a:latin typeface="Times New Roman"/>
                <a:cs typeface="Times New Roman"/>
              </a:rPr>
              <a:t>realizados</a:t>
            </a:r>
            <a:r>
              <a:rPr dirty="0" sz="1250" spc="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pelo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1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pela 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Instituição,</a:t>
            </a:r>
            <a:r>
              <a:rPr dirty="0" sz="1250" spc="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para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o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desenvolvimento</a:t>
            </a:r>
            <a:r>
              <a:rPr dirty="0" sz="1250" spc="-6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complementar</a:t>
            </a:r>
            <a:r>
              <a:rPr dirty="0" sz="1250" spc="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da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2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pública</a:t>
            </a:r>
            <a:r>
              <a:rPr dirty="0" sz="1250" spc="2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19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gratuita</a:t>
            </a:r>
            <a:r>
              <a:rPr dirty="0" sz="1250" spc="229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prestada</a:t>
            </a:r>
            <a:r>
              <a:rPr dirty="0" sz="1250" spc="254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pela</a:t>
            </a:r>
            <a:r>
              <a:rPr dirty="0" sz="1250" spc="2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Rede</a:t>
            </a:r>
            <a:r>
              <a:rPr dirty="0" sz="1250" spc="204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254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18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Guarulhos,</a:t>
            </a:r>
            <a:r>
              <a:rPr dirty="0" sz="1250" spc="2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na</a:t>
            </a:r>
            <a:r>
              <a:rPr dirty="0" sz="1250" spc="19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modalidade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“Educação</a:t>
            </a:r>
            <a:r>
              <a:rPr dirty="0" sz="1250" spc="229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Básica</a:t>
            </a:r>
            <a:r>
              <a:rPr dirty="0" sz="1250" spc="2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/</a:t>
            </a:r>
            <a:r>
              <a:rPr dirty="0" sz="1250" spc="17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2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Infantil</a:t>
            </a:r>
            <a:r>
              <a:rPr dirty="0" sz="1250" spc="2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-</a:t>
            </a:r>
            <a:r>
              <a:rPr dirty="0" sz="1250" spc="1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Creche”,</a:t>
            </a:r>
            <a:r>
              <a:rPr dirty="0" sz="1250" spc="2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na</a:t>
            </a:r>
            <a:r>
              <a:rPr dirty="0" sz="1250" spc="2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Unidade</a:t>
            </a:r>
            <a:r>
              <a:rPr dirty="0" sz="1250" spc="2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sito</a:t>
            </a:r>
            <a:r>
              <a:rPr dirty="0" sz="1250" spc="204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z="1250" spc="18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Av.</a:t>
            </a:r>
            <a:r>
              <a:rPr dirty="0" sz="1250" spc="2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Lydia</a:t>
            </a:r>
            <a:r>
              <a:rPr dirty="0" sz="1250" spc="204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19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Jesus 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Mendonça,</a:t>
            </a:r>
            <a:r>
              <a:rPr dirty="0" sz="1250" spc="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1146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-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Água</a:t>
            </a:r>
            <a:r>
              <a:rPr dirty="0" sz="125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Azul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-</a:t>
            </a:r>
            <a:r>
              <a:rPr dirty="0" sz="1250" spc="-6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Guarulhos</a:t>
            </a:r>
            <a:r>
              <a:rPr dirty="0" sz="1250" spc="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/</a:t>
            </a:r>
            <a:r>
              <a:rPr dirty="0" sz="1250" spc="-6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SP-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43434"/>
                </a:solidFill>
                <a:latin typeface="Times New Roman"/>
                <a:cs typeface="Times New Roman"/>
              </a:rPr>
              <a:t>CNPJ</a:t>
            </a:r>
            <a:r>
              <a:rPr dirty="0" sz="1250" spc="-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343434"/>
                </a:solidFill>
                <a:latin typeface="Times New Roman"/>
                <a:cs typeface="Times New Roman"/>
              </a:rPr>
              <a:t>08.953.367/0001-</a:t>
            </a:r>
            <a:r>
              <a:rPr dirty="0" sz="1250" spc="-25" b="1">
                <a:solidFill>
                  <a:srgbClr val="343434"/>
                </a:solidFill>
                <a:latin typeface="Times New Roman"/>
                <a:cs typeface="Times New Roman"/>
              </a:rPr>
              <a:t>31.</a:t>
            </a:r>
            <a:endParaRPr sz="1250">
              <a:latin typeface="Times New Roman"/>
              <a:cs typeface="Times New Roman"/>
            </a:endParaRPr>
          </a:p>
          <a:p>
            <a:pPr algn="just" marL="19685" marR="5080">
              <a:lnSpc>
                <a:spcPct val="103000"/>
              </a:lnSpc>
              <a:spcBef>
                <a:spcPts val="35"/>
              </a:spcBef>
            </a:pPr>
            <a:r>
              <a:rPr dirty="0" sz="1250" spc="-20">
                <a:solidFill>
                  <a:srgbClr val="242424"/>
                </a:solidFill>
                <a:latin typeface="Times New Roman"/>
                <a:cs typeface="Times New Roman"/>
              </a:rPr>
              <a:t>Atendimento</a:t>
            </a:r>
            <a:r>
              <a:rPr dirty="0" sz="1250" spc="4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educandos,</a:t>
            </a:r>
            <a:r>
              <a:rPr dirty="0" sz="1250" spc="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em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período</a:t>
            </a:r>
            <a:r>
              <a:rPr dirty="0" sz="1250" spc="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integral,</a:t>
            </a:r>
            <a:r>
              <a:rPr dirty="0" sz="1250" spc="3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na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Modalidade</a:t>
            </a:r>
            <a:r>
              <a:rPr dirty="0" sz="1250" spc="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Básica</a:t>
            </a:r>
            <a:r>
              <a:rPr dirty="0" sz="1250" spc="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/</a:t>
            </a:r>
            <a:r>
              <a:rPr dirty="0" sz="1250" spc="-1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Educação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Infantil</a:t>
            </a:r>
            <a:r>
              <a:rPr dirty="0" sz="1250" spc="9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-</a:t>
            </a:r>
            <a:r>
              <a:rPr dirty="0" sz="1250" spc="1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Creche,</a:t>
            </a:r>
            <a:r>
              <a:rPr dirty="0" sz="1250" spc="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totalizando</a:t>
            </a:r>
            <a:r>
              <a:rPr dirty="0" sz="1250" spc="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114</a:t>
            </a:r>
            <a:r>
              <a:rPr dirty="0" sz="1250" spc="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vagas,</a:t>
            </a:r>
            <a:r>
              <a:rPr dirty="0" sz="1250" spc="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sendo</a:t>
            </a:r>
            <a:r>
              <a:rPr dirty="0" sz="1250" spc="8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77</a:t>
            </a:r>
            <a:r>
              <a:rPr dirty="0" sz="1250" spc="3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vagas</a:t>
            </a:r>
            <a:r>
              <a:rPr dirty="0" sz="1250" spc="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250" spc="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berçário</a:t>
            </a:r>
            <a:r>
              <a:rPr dirty="0" sz="1250" spc="8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I</a:t>
            </a:r>
            <a:r>
              <a:rPr dirty="0" sz="1250" spc="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e/ou</a:t>
            </a:r>
            <a:r>
              <a:rPr dirty="0" sz="1250" spc="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II</a:t>
            </a:r>
            <a:r>
              <a:rPr dirty="0" sz="1250" spc="4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26262"/>
                </a:solidFill>
                <a:latin typeface="Times New Roman"/>
                <a:cs typeface="Times New Roman"/>
              </a:rPr>
              <a:t>e</a:t>
            </a:r>
            <a:r>
              <a:rPr dirty="0" sz="1250" spc="30">
                <a:solidFill>
                  <a:srgbClr val="62626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26262"/>
                </a:solidFill>
                <a:latin typeface="Times New Roman"/>
                <a:cs typeface="Times New Roman"/>
              </a:rPr>
              <a:t>37</a:t>
            </a:r>
            <a:r>
              <a:rPr dirty="0" sz="1250" spc="10">
                <a:solidFill>
                  <a:srgbClr val="62626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vagas</a:t>
            </a:r>
            <a:r>
              <a:rPr dirty="0" sz="1250" spc="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B5B5B"/>
                </a:solidFill>
                <a:latin typeface="Times New Roman"/>
                <a:cs typeface="Times New Roman"/>
              </a:rPr>
              <a:t>de </a:t>
            </a:r>
            <a:r>
              <a:rPr dirty="0" sz="1350" spc="-10">
                <a:solidFill>
                  <a:srgbClr val="2F2F2F"/>
                </a:solidFill>
                <a:latin typeface="Times New Roman"/>
                <a:cs typeface="Times New Roman"/>
              </a:rPr>
              <a:t>maternal.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250">
              <a:latin typeface="Times New Roman"/>
              <a:cs typeface="Times New Roman"/>
            </a:endParaRPr>
          </a:p>
          <a:p>
            <a:pPr marL="15875" marR="10160" indent="635">
              <a:lnSpc>
                <a:spcPct val="100699"/>
              </a:lnSpc>
            </a:pPr>
            <a:r>
              <a:rPr dirty="0" sz="1250" spc="-20" b="1">
                <a:solidFill>
                  <a:srgbClr val="343434"/>
                </a:solidFill>
                <a:latin typeface="Times New Roman"/>
                <a:cs typeface="Times New Roman"/>
              </a:rPr>
              <a:t>PARTES:</a:t>
            </a:r>
            <a:r>
              <a:rPr dirty="0" sz="1250" spc="145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u="heavy" sz="1250" b="1">
                <a:solidFill>
                  <a:srgbClr val="414141"/>
                </a:solidFill>
                <a:uFill>
                  <a:solidFill>
                    <a:srgbClr val="4F5454"/>
                  </a:solidFill>
                </a:uFill>
                <a:latin typeface="Times New Roman"/>
                <a:cs typeface="Times New Roman"/>
              </a:rPr>
              <a:t>O</a:t>
            </a:r>
            <a:r>
              <a:rPr dirty="0" u="heavy" sz="1250" spc="60" b="1">
                <a:solidFill>
                  <a:srgbClr val="414141"/>
                </a:solidFill>
                <a:uFill>
                  <a:solidFill>
                    <a:srgbClr val="4F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spc="-30" b="1">
                <a:solidFill>
                  <a:srgbClr val="343434"/>
                </a:solidFill>
                <a:uFill>
                  <a:solidFill>
                    <a:srgbClr val="4F5454"/>
                  </a:solidFill>
                </a:uFill>
                <a:latin typeface="Times New Roman"/>
                <a:cs typeface="Times New Roman"/>
              </a:rPr>
              <a:t>MUNICÍPIO</a:t>
            </a:r>
            <a:r>
              <a:rPr dirty="0" u="heavy" sz="1250" spc="155" b="1">
                <a:solidFill>
                  <a:srgbClr val="343434"/>
                </a:solidFill>
                <a:uFill>
                  <a:solidFill>
                    <a:srgbClr val="4F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b="1">
                <a:solidFill>
                  <a:srgbClr val="484848"/>
                </a:solidFill>
                <a:uFill>
                  <a:solidFill>
                    <a:srgbClr val="4F5454"/>
                  </a:solidFill>
                </a:uFill>
                <a:latin typeface="Times New Roman"/>
                <a:cs typeface="Times New Roman"/>
              </a:rPr>
              <a:t>DE</a:t>
            </a:r>
            <a:r>
              <a:rPr dirty="0" u="heavy" sz="1250" spc="75" b="1">
                <a:solidFill>
                  <a:srgbClr val="484848"/>
                </a:solidFill>
                <a:uFill>
                  <a:solidFill>
                    <a:srgbClr val="4F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spc="-35" b="1">
                <a:solidFill>
                  <a:srgbClr val="2F2F2F"/>
                </a:solidFill>
                <a:uFill>
                  <a:solidFill>
                    <a:srgbClr val="4F5454"/>
                  </a:solidFill>
                </a:uFill>
                <a:latin typeface="Times New Roman"/>
                <a:cs typeface="Times New Roman"/>
              </a:rPr>
              <a:t>GUARULHOS,</a:t>
            </a:r>
            <a:r>
              <a:rPr dirty="0" sz="1250" spc="190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por</a:t>
            </a:r>
            <a:r>
              <a:rPr dirty="0" sz="1250" spc="9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intermédio</a:t>
            </a:r>
            <a:r>
              <a:rPr dirty="0" sz="1250" spc="1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da</a:t>
            </a:r>
            <a:r>
              <a:rPr dirty="0" sz="1250" spc="7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14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8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Educação,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doravante</a:t>
            </a:r>
            <a:r>
              <a:rPr dirty="0" sz="1250" spc="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42424"/>
                </a:solidFill>
                <a:latin typeface="Times New Roman"/>
                <a:cs typeface="Times New Roman"/>
              </a:rPr>
              <a:t>designada</a:t>
            </a:r>
            <a:r>
              <a:rPr dirty="0" sz="1250" spc="10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SE,</a:t>
            </a:r>
            <a:r>
              <a:rPr dirty="0" sz="1250" spc="8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neste</a:t>
            </a:r>
            <a:r>
              <a:rPr dirty="0" sz="1250" spc="8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ato</a:t>
            </a:r>
            <a:r>
              <a:rPr dirty="0" sz="1250" spc="114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representada</a:t>
            </a:r>
            <a:r>
              <a:rPr dirty="0" sz="1250" spc="18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pelo</a:t>
            </a:r>
            <a:r>
              <a:rPr dirty="0" sz="1250" spc="7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Senhor</a:t>
            </a:r>
            <a:r>
              <a:rPr dirty="0" sz="1250" spc="1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Secretário</a:t>
            </a:r>
            <a:r>
              <a:rPr dirty="0" sz="1250" spc="114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9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1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640">
                <a:solidFill>
                  <a:srgbClr val="676767"/>
                </a:solidFill>
                <a:latin typeface="Times New Roman"/>
                <a:cs typeface="Times New Roman"/>
              </a:rPr>
              <a:t>—</a:t>
            </a:r>
            <a:r>
              <a:rPr dirty="0" sz="1250" spc="175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Alex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16283" y="4072036"/>
            <a:ext cx="566229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b="1">
                <a:solidFill>
                  <a:srgbClr val="1F1F1F"/>
                </a:solidFill>
                <a:latin typeface="Times New Roman"/>
                <a:cs typeface="Times New Roman"/>
              </a:rPr>
              <a:t>Viterale</a:t>
            </a:r>
            <a:r>
              <a:rPr dirty="0" sz="1250" spc="365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250" spc="295" b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43434"/>
                </a:solidFill>
                <a:latin typeface="Times New Roman"/>
                <a:cs typeface="Times New Roman"/>
              </a:rPr>
              <a:t>Sousa,</a:t>
            </a:r>
            <a:r>
              <a:rPr dirty="0" sz="1250" spc="31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consignado</a:t>
            </a:r>
            <a:r>
              <a:rPr dirty="0" sz="1250" spc="4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nos</a:t>
            </a:r>
            <a:r>
              <a:rPr dirty="0" sz="1250" spc="3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termos</a:t>
            </a:r>
            <a:r>
              <a:rPr dirty="0" sz="1250" spc="3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</a:t>
            </a:r>
            <a:r>
              <a:rPr dirty="0" sz="1250" spc="29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competência</a:t>
            </a:r>
            <a:r>
              <a:rPr dirty="0" sz="1250" spc="3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delegada,</a:t>
            </a:r>
            <a:r>
              <a:rPr dirty="0" sz="1250" spc="3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pela</a:t>
            </a:r>
            <a:r>
              <a:rPr dirty="0" sz="1250" spc="33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Portaria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739722" y="4008065"/>
            <a:ext cx="19812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22222" sz="1875" spc="-37">
                <a:solidFill>
                  <a:srgbClr val="4F4F4F"/>
                </a:solidFill>
                <a:latin typeface="Times New Roman"/>
                <a:cs typeface="Times New Roman"/>
              </a:rPr>
              <a:t>n</a:t>
            </a:r>
            <a:r>
              <a:rPr dirty="0" sz="500" spc="-25">
                <a:solidFill>
                  <a:srgbClr val="4F4F4F"/>
                </a:solidFill>
                <a:latin typeface="Times New Roman"/>
                <a:cs typeface="Times New Roman"/>
              </a:rPr>
              <a:t>O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46334" y="4273086"/>
            <a:ext cx="5975985" cy="476694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algn="just" marL="65405" marR="17780" indent="13970">
              <a:lnSpc>
                <a:spcPct val="103699"/>
              </a:lnSpc>
              <a:spcBef>
                <a:spcPts val="40"/>
              </a:spcBef>
            </a:pPr>
            <a:r>
              <a:rPr dirty="0" sz="1250" spc="-45">
                <a:solidFill>
                  <a:srgbClr val="282828"/>
                </a:solidFill>
                <a:latin typeface="Times New Roman"/>
                <a:cs typeface="Times New Roman"/>
              </a:rPr>
              <a:t>2354/2021-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GP</a:t>
            </a:r>
            <a:r>
              <a:rPr dirty="0" sz="1250" spc="2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1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06</a:t>
            </a:r>
            <a:r>
              <a:rPr dirty="0" sz="1250" spc="1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1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julho</a:t>
            </a:r>
            <a:r>
              <a:rPr dirty="0" sz="1250" spc="1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16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2021</a:t>
            </a:r>
            <a:r>
              <a:rPr dirty="0" sz="1250" spc="18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e</a:t>
            </a:r>
            <a:r>
              <a:rPr dirty="0" sz="1250" spc="114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</a:t>
            </a:r>
            <a:r>
              <a:rPr dirty="0" sz="1250" spc="1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Entidade</a:t>
            </a:r>
            <a:r>
              <a:rPr dirty="0" sz="1250" spc="175">
                <a:solidFill>
                  <a:srgbClr val="383838"/>
                </a:solidFill>
                <a:latin typeface="Times New Roman"/>
                <a:cs typeface="Times New Roman"/>
              </a:rPr>
              <a:t>  </a:t>
            </a:r>
            <a:r>
              <a:rPr dirty="0" u="heavy" sz="1250" b="1">
                <a:solidFill>
                  <a:srgbClr val="2A2A2A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Associação</a:t>
            </a:r>
            <a:r>
              <a:rPr dirty="0" u="heavy" sz="1250" spc="235" b="1">
                <a:solidFill>
                  <a:srgbClr val="2A2A2A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b="1">
                <a:solidFill>
                  <a:srgbClr val="2A2A2A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dos</a:t>
            </a:r>
            <a:r>
              <a:rPr dirty="0" u="heavy" sz="1250" spc="165" b="1">
                <a:solidFill>
                  <a:srgbClr val="2A2A2A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b="1">
                <a:solidFill>
                  <a:srgbClr val="3B3B3B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Moradores</a:t>
            </a:r>
            <a:r>
              <a:rPr dirty="0" u="heavy" sz="1250" spc="260" b="1">
                <a:solidFill>
                  <a:srgbClr val="3B3B3B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solidFill>
                  <a:srgbClr val="424242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para</a:t>
            </a:r>
            <a:r>
              <a:rPr dirty="0" u="heavy" sz="1250" spc="215">
                <a:solidFill>
                  <a:srgbClr val="424242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spc="-50">
                <a:solidFill>
                  <a:srgbClr val="505050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o</a:t>
            </a:r>
            <a:r>
              <a:rPr dirty="0" sz="1250" spc="-5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u="heavy" sz="1250" b="1">
                <a:solidFill>
                  <a:srgbClr val="343434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Desenvolvimento</a:t>
            </a:r>
            <a:r>
              <a:rPr dirty="0" u="heavy" sz="1250" spc="210" b="1">
                <a:solidFill>
                  <a:srgbClr val="343434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b="1">
                <a:solidFill>
                  <a:srgbClr val="343434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do</a:t>
            </a:r>
            <a:r>
              <a:rPr dirty="0" u="heavy" sz="1250" spc="215" b="1">
                <a:solidFill>
                  <a:srgbClr val="343434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>
                <a:solidFill>
                  <a:srgbClr val="363636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Áeua</a:t>
            </a:r>
            <a:r>
              <a:rPr dirty="0" u="heavy" sz="1250" spc="295">
                <a:solidFill>
                  <a:srgbClr val="363636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50" b="1">
                <a:solidFill>
                  <a:srgbClr val="444444"/>
                </a:solidFill>
                <a:uFill>
                  <a:solidFill>
                    <a:srgbClr val="54575B"/>
                  </a:solidFill>
                </a:uFill>
                <a:latin typeface="Times New Roman"/>
                <a:cs typeface="Times New Roman"/>
              </a:rPr>
              <a:t>Azul,</a:t>
            </a:r>
            <a:r>
              <a:rPr dirty="0" sz="1250" spc="275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situada</a:t>
            </a:r>
            <a:r>
              <a:rPr dirty="0" sz="1250" spc="229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a</a:t>
            </a:r>
            <a:r>
              <a:rPr dirty="0" sz="1250" spc="215">
                <a:solidFill>
                  <a:srgbClr val="313131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Avenida</a:t>
            </a:r>
            <a:r>
              <a:rPr dirty="0" sz="1250" spc="30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Acapulco,</a:t>
            </a:r>
            <a:r>
              <a:rPr dirty="0" sz="1250" spc="30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n°</a:t>
            </a:r>
            <a:r>
              <a:rPr dirty="0" sz="1250" spc="18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625</a:t>
            </a:r>
            <a:r>
              <a:rPr dirty="0" sz="1250" spc="2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76767"/>
                </a:solidFill>
                <a:latin typeface="Times New Roman"/>
                <a:cs typeface="Times New Roman"/>
              </a:rPr>
              <a:t>-</a:t>
            </a:r>
            <a:r>
              <a:rPr dirty="0" sz="1250" spc="210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Água</a:t>
            </a:r>
            <a:r>
              <a:rPr dirty="0" sz="1250" spc="26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Azul</a:t>
            </a:r>
            <a:r>
              <a:rPr dirty="0" sz="1250" spc="26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E5E5E"/>
                </a:solidFill>
                <a:latin typeface="Times New Roman"/>
                <a:cs typeface="Times New Roman"/>
              </a:rPr>
              <a:t>-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Guarulhos</a:t>
            </a:r>
            <a:r>
              <a:rPr dirty="0" sz="1250" spc="30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/</a:t>
            </a:r>
            <a:r>
              <a:rPr dirty="0" sz="1250" spc="254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SP,</a:t>
            </a:r>
            <a:r>
              <a:rPr dirty="0" sz="1250" spc="27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C.N.P.J.</a:t>
            </a:r>
            <a:r>
              <a:rPr dirty="0" sz="1250" spc="3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n°</a:t>
            </a:r>
            <a:r>
              <a:rPr dirty="0" sz="1250" spc="229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08.953.367/0001-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31,</a:t>
            </a:r>
            <a:r>
              <a:rPr dirty="0" sz="1250" spc="16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doravante</a:t>
            </a:r>
            <a:r>
              <a:rPr dirty="0" sz="1250" spc="29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designada</a:t>
            </a:r>
            <a:r>
              <a:rPr dirty="0" sz="1250" spc="29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ORGANIZAÇÃO 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PARCEIRA,</a:t>
            </a:r>
            <a:r>
              <a:rPr dirty="0" sz="1250" spc="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por</a:t>
            </a:r>
            <a:r>
              <a:rPr dirty="0" sz="1250" spc="-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meio</a:t>
            </a:r>
            <a:r>
              <a:rPr dirty="0" sz="1250" spc="-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dos</a:t>
            </a:r>
            <a:r>
              <a:rPr dirty="0" sz="1250" spc="-6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seus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representantes</a:t>
            </a:r>
            <a:r>
              <a:rPr dirty="0" sz="1250" spc="-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legais</a:t>
            </a:r>
            <a:r>
              <a:rPr dirty="0" sz="1250" spc="-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Sr.(a)</a:t>
            </a:r>
            <a:r>
              <a:rPr dirty="0" sz="1250" spc="-4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212121"/>
                </a:solidFill>
                <a:latin typeface="Times New Roman"/>
                <a:cs typeface="Times New Roman"/>
              </a:rPr>
              <a:t>Antonio</a:t>
            </a:r>
            <a:r>
              <a:rPr dirty="0" sz="1250" spc="-3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363636"/>
                </a:solidFill>
                <a:latin typeface="Times New Roman"/>
                <a:cs typeface="Times New Roman"/>
              </a:rPr>
              <a:t>Gomes</a:t>
            </a:r>
            <a:r>
              <a:rPr dirty="0" sz="1250" spc="-15" b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424242"/>
                </a:solidFill>
                <a:latin typeface="Times New Roman"/>
                <a:cs typeface="Times New Roman"/>
              </a:rPr>
              <a:t>da</a:t>
            </a:r>
            <a:r>
              <a:rPr dirty="0" sz="1250" spc="-60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Silva,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Pedreiro,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RG</a:t>
            </a:r>
            <a:r>
              <a:rPr dirty="0" sz="1250" spc="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ri°</a:t>
            </a:r>
            <a:r>
              <a:rPr dirty="0" sz="1250" spc="29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11.089.712-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2</a:t>
            </a:r>
            <a:r>
              <a:rPr dirty="0" sz="1250" spc="8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-3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CPF</a:t>
            </a:r>
            <a:r>
              <a:rPr dirty="0" sz="1250" spc="4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n°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878.648.008-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15,</a:t>
            </a:r>
            <a:r>
              <a:rPr dirty="0" sz="1250" spc="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residente</a:t>
            </a:r>
            <a:r>
              <a:rPr dirty="0" sz="1250" spc="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-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domiciliado</a:t>
            </a:r>
            <a:r>
              <a:rPr dirty="0" sz="1250" spc="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à</a:t>
            </a:r>
            <a:r>
              <a:rPr dirty="0" sz="1250" spc="-1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Rua</a:t>
            </a:r>
            <a:r>
              <a:rPr dirty="0" sz="125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Rio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Paraguaçu, </a:t>
            </a:r>
            <a:r>
              <a:rPr dirty="0" sz="1250" spc="-65">
                <a:solidFill>
                  <a:srgbClr val="3A3A3A"/>
                </a:solidFill>
                <a:latin typeface="Times New Roman"/>
                <a:cs typeface="Times New Roman"/>
              </a:rPr>
              <a:t>n°</a:t>
            </a:r>
            <a:r>
              <a:rPr dirty="0" sz="1250" spc="-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128</a:t>
            </a:r>
            <a:r>
              <a:rPr dirty="0" sz="1250" spc="-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-</a:t>
            </a:r>
            <a:r>
              <a:rPr dirty="0" sz="1250" spc="-3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Água</a:t>
            </a:r>
            <a:r>
              <a:rPr dirty="0" sz="1250" spc="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Azul</a:t>
            </a:r>
            <a:r>
              <a:rPr dirty="0" sz="1250" spc="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-</a:t>
            </a:r>
            <a:r>
              <a:rPr dirty="0" sz="1250" spc="-4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Guarulhos</a:t>
            </a:r>
            <a:r>
              <a:rPr dirty="0" sz="1250" spc="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/</a:t>
            </a:r>
            <a:r>
              <a:rPr dirty="0" sz="1250" spc="-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SP</a:t>
            </a:r>
            <a:r>
              <a:rPr dirty="0" sz="1250" spc="-5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ao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final</a:t>
            </a:r>
            <a:r>
              <a:rPr dirty="0" sz="1250" spc="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qualificados,</a:t>
            </a:r>
            <a:r>
              <a:rPr dirty="0" sz="1250" spc="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assinam</a:t>
            </a:r>
            <a:r>
              <a:rPr dirty="0" sz="1250" spc="4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94949"/>
                </a:solidFill>
                <a:latin typeface="Times New Roman"/>
                <a:cs typeface="Times New Roman"/>
              </a:rPr>
              <a:t>presente</a:t>
            </a:r>
            <a:r>
              <a:rPr dirty="0" sz="1250" spc="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termo,</a:t>
            </a:r>
            <a:r>
              <a:rPr dirty="0" sz="1250" spc="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mediante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as</a:t>
            </a:r>
            <a:r>
              <a:rPr dirty="0" sz="1250" spc="20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seguintes</a:t>
            </a:r>
            <a:r>
              <a:rPr dirty="0" sz="1250" spc="2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cláusulas</a:t>
            </a:r>
            <a:r>
              <a:rPr dirty="0" sz="1250" spc="254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e</a:t>
            </a:r>
            <a:r>
              <a:rPr dirty="0" sz="1250" spc="2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condições,</a:t>
            </a:r>
            <a:r>
              <a:rPr dirty="0" sz="1250" spc="3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nos</a:t>
            </a:r>
            <a:r>
              <a:rPr dirty="0" sz="1250" spc="19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Termos</a:t>
            </a:r>
            <a:r>
              <a:rPr dirty="0" sz="1250" spc="229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da</a:t>
            </a:r>
            <a:r>
              <a:rPr dirty="0" sz="1250" spc="2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2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63/2021-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SE,</a:t>
            </a:r>
            <a:r>
              <a:rPr dirty="0" sz="1250" spc="26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com</a:t>
            </a:r>
            <a:r>
              <a:rPr dirty="0" sz="1250" spc="28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as</a:t>
            </a:r>
            <a:r>
              <a:rPr dirty="0" sz="1250" spc="21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futuras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-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que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se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fizerem</a:t>
            </a:r>
            <a:r>
              <a:rPr dirty="0" sz="1250" spc="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necessárias.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67945">
              <a:lnSpc>
                <a:spcPct val="100000"/>
              </a:lnSpc>
            </a:pPr>
            <a:r>
              <a:rPr dirty="0" sz="1250" spc="-45" b="1">
                <a:solidFill>
                  <a:srgbClr val="343434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4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363636"/>
                </a:solidFill>
                <a:latin typeface="Times New Roman"/>
                <a:cs typeface="Times New Roman"/>
              </a:rPr>
              <a:t>PRIMEIRA</a:t>
            </a:r>
            <a:r>
              <a:rPr dirty="0" sz="1250" spc="50" b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565656"/>
                </a:solidFill>
                <a:latin typeface="Times New Roman"/>
                <a:cs typeface="Times New Roman"/>
              </a:rPr>
              <a:t>-</a:t>
            </a:r>
            <a:r>
              <a:rPr dirty="0" sz="1250" spc="-35" b="1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464646"/>
                </a:solidFill>
                <a:latin typeface="Times New Roman"/>
                <a:cs typeface="Times New Roman"/>
              </a:rPr>
              <a:t>DO</a:t>
            </a:r>
            <a:r>
              <a:rPr dirty="0" sz="1250" spc="-3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F3F3F"/>
                </a:solidFill>
                <a:latin typeface="Times New Roman"/>
                <a:cs typeface="Times New Roman"/>
              </a:rPr>
              <a:t>OBJETO</a:t>
            </a:r>
            <a:endParaRPr sz="1250">
              <a:latin typeface="Times New Roman"/>
              <a:cs typeface="Times New Roman"/>
            </a:endParaRPr>
          </a:p>
          <a:p>
            <a:pPr algn="just" marL="63500" marR="32384" indent="42545">
              <a:lnSpc>
                <a:spcPct val="103899"/>
              </a:lnSpc>
              <a:spcBef>
                <a:spcPts val="25"/>
              </a:spcBef>
            </a:pP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presente</a:t>
            </a:r>
            <a:r>
              <a:rPr dirty="0" sz="1250" spc="-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parceria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43434"/>
                </a:solidFill>
                <a:latin typeface="Times New Roman"/>
                <a:cs typeface="Times New Roman"/>
              </a:rPr>
              <a:t>destina-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se</a:t>
            </a:r>
            <a:r>
              <a:rPr dirty="0" sz="1250" spc="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ao</a:t>
            </a: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atendimento</a:t>
            </a:r>
            <a:r>
              <a:rPr dirty="0" sz="1250" spc="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crianças,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em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período</a:t>
            </a:r>
            <a:r>
              <a:rPr dirty="0" sz="1250" spc="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integral,</a:t>
            </a:r>
            <a:r>
              <a:rPr dirty="0" sz="1250" spc="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na</a:t>
            </a:r>
            <a:r>
              <a:rPr dirty="0" sz="1250" spc="-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faixa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etária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250" spc="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até</a:t>
            </a:r>
            <a:r>
              <a:rPr dirty="0" sz="1250" spc="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3</a:t>
            </a:r>
            <a:r>
              <a:rPr dirty="0" sz="1250" spc="2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anos</a:t>
            </a:r>
            <a:r>
              <a:rPr dirty="0" sz="1250" spc="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e</a:t>
            </a:r>
            <a:r>
              <a:rPr dirty="0" sz="1250" spc="3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11</a:t>
            </a:r>
            <a:r>
              <a:rPr dirty="0" sz="1250" spc="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meses</a:t>
            </a:r>
            <a:r>
              <a:rPr dirty="0" sz="1250" spc="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por</a:t>
            </a:r>
            <a:r>
              <a:rPr dirty="0" sz="1250" spc="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meio</a:t>
            </a:r>
            <a:r>
              <a:rPr dirty="0" sz="1250" spc="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unidades</a:t>
            </a:r>
            <a:r>
              <a:rPr dirty="0" sz="1250" spc="8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escolares,</a:t>
            </a:r>
            <a:r>
              <a:rPr dirty="0" sz="1250" spc="9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segundo</a:t>
            </a:r>
            <a:r>
              <a:rPr dirty="0" sz="1250" spc="8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as</a:t>
            </a:r>
            <a:r>
              <a:rPr dirty="0" sz="1250" spc="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diretrizes</a:t>
            </a:r>
            <a:r>
              <a:rPr dirty="0" sz="1250" spc="8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técnicas</a:t>
            </a:r>
            <a:r>
              <a:rPr dirty="0" sz="1250" spc="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da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de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acordo</a:t>
            </a:r>
            <a:r>
              <a:rPr dirty="0" sz="1250" spc="2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com</a:t>
            </a:r>
            <a:r>
              <a:rPr dirty="0" sz="1250" spc="1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o</a:t>
            </a:r>
            <a:r>
              <a:rPr dirty="0" sz="1250" spc="-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Plano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Trabalho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aprovado,</a:t>
            </a:r>
            <a:r>
              <a:rPr dirty="0" sz="1250" spc="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parte</a:t>
            </a:r>
            <a:r>
              <a:rPr dirty="0" sz="1250" spc="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D4D4D"/>
                </a:solidFill>
                <a:latin typeface="Times New Roman"/>
                <a:cs typeface="Times New Roman"/>
              </a:rPr>
              <a:t>integrante</a:t>
            </a:r>
            <a:r>
              <a:rPr dirty="0" sz="1250" spc="1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deste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termo.</a:t>
            </a:r>
            <a:endParaRPr sz="1250">
              <a:latin typeface="Times New Roman"/>
              <a:cs typeface="Times New Roman"/>
            </a:endParaRPr>
          </a:p>
          <a:p>
            <a:pPr algn="just" lvl="1" marL="281940" indent="-250825">
              <a:lnSpc>
                <a:spcPct val="100000"/>
              </a:lnSpc>
              <a:spcBef>
                <a:spcPts val="130"/>
              </a:spcBef>
              <a:buSzPct val="92000"/>
              <a:buAutoNum type="arabicPeriod"/>
              <a:tabLst>
                <a:tab pos="281940" algn="l"/>
              </a:tabLst>
            </a:pP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O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atendimento</a:t>
            </a:r>
            <a:r>
              <a:rPr dirty="0" sz="125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será</a:t>
            </a:r>
            <a:r>
              <a:rPr dirty="0" sz="125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inteiramente</a:t>
            </a:r>
            <a:r>
              <a:rPr dirty="0" sz="1250" spc="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gratuito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para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usuário.</a:t>
            </a:r>
            <a:endParaRPr sz="1250">
              <a:latin typeface="Times New Roman"/>
              <a:cs typeface="Times New Roman"/>
            </a:endParaRPr>
          </a:p>
          <a:p>
            <a:pPr algn="just" lvl="1" marL="53340" marR="40005" indent="-1270">
              <a:lnSpc>
                <a:spcPct val="102299"/>
              </a:lnSpc>
              <a:spcBef>
                <a:spcPts val="50"/>
              </a:spcBef>
              <a:buClr>
                <a:srgbClr val="3F3F3F"/>
              </a:buClr>
              <a:buAutoNum type="arabicPeriod"/>
              <a:tabLst>
                <a:tab pos="53340" algn="l"/>
                <a:tab pos="326390" algn="l"/>
              </a:tabLst>
            </a:pP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Plano</a:t>
            </a:r>
            <a:r>
              <a:rPr dirty="0" sz="1250" spc="-5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Trabalho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poderá</a:t>
            </a:r>
            <a:r>
              <a:rPr dirty="0" sz="1250" spc="-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ser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reformulado</a:t>
            </a:r>
            <a:r>
              <a:rPr dirty="0" sz="1250" spc="4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a</a:t>
            </a:r>
            <a:r>
              <a:rPr dirty="0" sz="1250" spc="-6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qualquer</a:t>
            </a:r>
            <a:r>
              <a:rPr dirty="0" sz="1250" spc="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tempo,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por</a:t>
            </a:r>
            <a:r>
              <a:rPr dirty="0" sz="1250" spc="-5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solicitação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7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qualquer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uma</a:t>
            </a:r>
            <a:r>
              <a:rPr dirty="0" sz="1250" spc="10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das</a:t>
            </a:r>
            <a:r>
              <a:rPr dirty="0" sz="1250" spc="10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partes,</a:t>
            </a:r>
            <a:r>
              <a:rPr dirty="0" sz="1250" spc="1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desde</a:t>
            </a:r>
            <a:r>
              <a:rPr dirty="0" sz="1250" spc="1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que</a:t>
            </a:r>
            <a:r>
              <a:rPr dirty="0" sz="1250" spc="9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as</a:t>
            </a:r>
            <a:r>
              <a:rPr dirty="0" sz="1250" spc="8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1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ocorram</a:t>
            </a:r>
            <a:r>
              <a:rPr dirty="0" sz="1250" spc="17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por</a:t>
            </a:r>
            <a:r>
              <a:rPr dirty="0" sz="1250" spc="1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mútuo</a:t>
            </a:r>
            <a:r>
              <a:rPr dirty="0" sz="1250" spc="1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assentimento,</a:t>
            </a:r>
            <a:r>
              <a:rPr dirty="0" sz="1250" spc="204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bem</a:t>
            </a:r>
            <a:r>
              <a:rPr dirty="0" sz="1250" spc="114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como</a:t>
            </a:r>
            <a:r>
              <a:rPr dirty="0" sz="1250" spc="1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84848"/>
                </a:solidFill>
                <a:latin typeface="Times New Roman"/>
                <a:cs typeface="Times New Roman"/>
              </a:rPr>
              <a:t>não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alterem</a:t>
            </a:r>
            <a:r>
              <a:rPr dirty="0" sz="1250" spc="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z="1250" spc="-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objeto</a:t>
            </a:r>
            <a:r>
              <a:rPr dirty="0" sz="1250" spc="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desta</a:t>
            </a:r>
            <a:r>
              <a:rPr dirty="0" sz="1250" spc="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parceria,</a:t>
            </a:r>
            <a:r>
              <a:rPr dirty="0" sz="1250" spc="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sendo</a:t>
            </a:r>
            <a:r>
              <a:rPr dirty="0" sz="1250" spc="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devidamente</a:t>
            </a:r>
            <a:r>
              <a:rPr dirty="0" sz="1250" spc="6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justificada</a:t>
            </a:r>
            <a:r>
              <a:rPr dirty="0" sz="1250" spc="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pelas</a:t>
            </a:r>
            <a:r>
              <a:rPr dirty="0" sz="1250" spc="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partes</a:t>
            </a:r>
            <a:r>
              <a:rPr dirty="0" sz="1250" spc="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a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necessidade</a:t>
            </a:r>
            <a:r>
              <a:rPr dirty="0" sz="1250" spc="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de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alteração.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52705">
              <a:lnSpc>
                <a:spcPct val="100000"/>
              </a:lnSpc>
            </a:pPr>
            <a:r>
              <a:rPr dirty="0" sz="1250" spc="-45" b="1">
                <a:solidFill>
                  <a:srgbClr val="383838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45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424242"/>
                </a:solidFill>
                <a:latin typeface="Times New Roman"/>
                <a:cs typeface="Times New Roman"/>
              </a:rPr>
              <a:t>SEGUNDA</a:t>
            </a:r>
            <a:r>
              <a:rPr dirty="0" sz="1250" spc="4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D4D4D"/>
                </a:solidFill>
                <a:latin typeface="Times New Roman"/>
                <a:cs typeface="Times New Roman"/>
              </a:rPr>
              <a:t>-</a:t>
            </a:r>
            <a:r>
              <a:rPr dirty="0" sz="1250" spc="-60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B3B3B"/>
                </a:solidFill>
                <a:latin typeface="Times New Roman"/>
                <a:cs typeface="Times New Roman"/>
              </a:rPr>
              <a:t>DA</a:t>
            </a:r>
            <a:r>
              <a:rPr dirty="0" sz="1250" spc="-2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F3F3F"/>
                </a:solidFill>
                <a:latin typeface="Times New Roman"/>
                <a:cs typeface="Times New Roman"/>
              </a:rPr>
              <a:t>VIGÊNCIA</a:t>
            </a:r>
            <a:endParaRPr sz="1250">
              <a:latin typeface="Times New Roman"/>
              <a:cs typeface="Times New Roman"/>
            </a:endParaRPr>
          </a:p>
          <a:p>
            <a:pPr algn="just" marL="50800" marR="43180" indent="5080">
              <a:lnSpc>
                <a:spcPts val="1660"/>
              </a:lnSpc>
              <a:spcBef>
                <a:spcPts val="30"/>
              </a:spcBef>
            </a:pP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2.1-</a:t>
            </a:r>
            <a:r>
              <a:rPr dirty="0" sz="1250" spc="-7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presente</a:t>
            </a:r>
            <a:r>
              <a:rPr dirty="0" sz="1250" spc="4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parceria</a:t>
            </a:r>
            <a:r>
              <a:rPr dirty="0" sz="1250" spc="4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vigorará</a:t>
            </a:r>
            <a:r>
              <a:rPr dirty="0" sz="1250" spc="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pelo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prazo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12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(doze)</a:t>
            </a:r>
            <a:r>
              <a:rPr dirty="0" sz="1250" spc="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meses,</a:t>
            </a:r>
            <a:r>
              <a:rPr dirty="0" sz="1250" spc="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1°/01/2022</a:t>
            </a:r>
            <a:r>
              <a:rPr dirty="0" sz="1250" spc="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a</a:t>
            </a:r>
            <a:r>
              <a:rPr dirty="0" sz="1250" spc="-4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31/12/2022,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admitida</a:t>
            </a:r>
            <a:r>
              <a:rPr dirty="0" sz="1250" spc="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sua</a:t>
            </a:r>
            <a:r>
              <a:rPr dirty="0" sz="1250" spc="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prorrogação,</a:t>
            </a:r>
            <a:r>
              <a:rPr dirty="0" sz="1250" spc="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por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meio</a:t>
            </a:r>
            <a:r>
              <a:rPr dirty="0" sz="1250" spc="1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aditamento,</a:t>
            </a:r>
            <a:r>
              <a:rPr dirty="0" sz="1250" spc="7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nos</a:t>
            </a:r>
            <a:r>
              <a:rPr dirty="0" sz="1250" spc="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termos</a:t>
            </a:r>
            <a:r>
              <a:rPr dirty="0" sz="1250" spc="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do</a:t>
            </a:r>
            <a:r>
              <a:rPr dirty="0" sz="12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Artigo</a:t>
            </a:r>
            <a:r>
              <a:rPr dirty="0" sz="1250" spc="3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9º,</a:t>
            </a:r>
            <a:r>
              <a:rPr dirty="0" sz="1250" spc="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7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3º</a:t>
            </a:r>
            <a:r>
              <a:rPr dirty="0" sz="1250" spc="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da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n</a:t>
            </a:r>
            <a:r>
              <a:rPr dirty="0" baseline="55555" sz="825">
                <a:solidFill>
                  <a:srgbClr val="2D2D2D"/>
                </a:solidFill>
                <a:latin typeface="Times New Roman"/>
                <a:cs typeface="Times New Roman"/>
              </a:rPr>
              <a:t>O</a:t>
            </a:r>
            <a:r>
              <a:rPr dirty="0" baseline="55555" sz="825" spc="232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063/2021-SE,</a:t>
            </a:r>
            <a:r>
              <a:rPr dirty="0" sz="1250" spc="1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com</a:t>
            </a:r>
            <a:r>
              <a:rPr dirty="0" sz="1250" spc="-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as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futuras</a:t>
            </a:r>
            <a:r>
              <a:rPr dirty="0" sz="1250" spc="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5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que</a:t>
            </a:r>
            <a:r>
              <a:rPr dirty="0" sz="1250" spc="-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fizerem</a:t>
            </a:r>
            <a:r>
              <a:rPr dirty="0" sz="1250" spc="8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necessárias.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9744" y="277207"/>
            <a:ext cx="1219200" cy="82248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4619244" y="251314"/>
            <a:ext cx="2280285" cy="716280"/>
          </a:xfrm>
          <a:prstGeom prst="rect">
            <a:avLst/>
          </a:prstGeom>
          <a:ln w="9144">
            <a:solidFill>
              <a:srgbClr val="606464"/>
            </a:solidFill>
          </a:ln>
        </p:spPr>
        <p:txBody>
          <a:bodyPr wrap="square" lIns="0" tIns="156845" rIns="0" bIns="0" rtlCol="0" vert="horz">
            <a:spAutoFit/>
          </a:bodyPr>
          <a:lstStyle/>
          <a:p>
            <a:pPr marL="108585">
              <a:lnSpc>
                <a:spcPct val="100000"/>
              </a:lnSpc>
              <a:spcBef>
                <a:spcPts val="1235"/>
              </a:spcBef>
              <a:tabLst>
                <a:tab pos="1196975" algn="l"/>
                <a:tab pos="2111375" algn="l"/>
              </a:tabLst>
            </a:pP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Rubrica</a:t>
            </a:r>
            <a:r>
              <a:rPr dirty="0" sz="1100" spc="3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u="sng" sz="1100">
                <a:solidFill>
                  <a:srgbClr val="2A2A2A"/>
                </a:solidFill>
                <a:uFill>
                  <a:solidFill>
                    <a:srgbClr val="747474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00" spc="-1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44444"/>
                </a:solidFill>
                <a:latin typeface="Cambria"/>
                <a:cs typeface="Cambria"/>
              </a:rPr>
              <a:t>Fls.</a:t>
            </a:r>
            <a:r>
              <a:rPr dirty="0" sz="1000" spc="16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u="sng" sz="1000">
                <a:solidFill>
                  <a:srgbClr val="444444"/>
                </a:solidFill>
                <a:uFill>
                  <a:solidFill>
                    <a:srgbClr val="747474"/>
                  </a:solidFill>
                </a:uFill>
                <a:latin typeface="Cambria"/>
                <a:cs typeface="Cambria"/>
              </a:rPr>
              <a:t>	</a:t>
            </a:r>
            <a:endParaRPr sz="1000">
              <a:latin typeface="Cambria"/>
              <a:cs typeface="Cambria"/>
            </a:endParaRPr>
          </a:p>
          <a:p>
            <a:pPr marL="106045">
              <a:lnSpc>
                <a:spcPct val="100000"/>
              </a:lnSpc>
              <a:spcBef>
                <a:spcPts val="770"/>
              </a:spcBef>
              <a:tabLst>
                <a:tab pos="779145" algn="l"/>
                <a:tab pos="1153160" algn="l"/>
              </a:tabLst>
            </a:pPr>
            <a:r>
              <a:rPr dirty="0" sz="1100">
                <a:solidFill>
                  <a:srgbClr val="2D2D2D"/>
                </a:solidFill>
                <a:latin typeface="Cambria"/>
                <a:cs typeface="Cambria"/>
              </a:rPr>
              <a:t>Classif.</a:t>
            </a:r>
            <a:r>
              <a:rPr dirty="0" sz="1100" spc="17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u="sng" sz="1100">
                <a:solidFill>
                  <a:srgbClr val="3D3D3D"/>
                </a:solidFill>
                <a:uFill>
                  <a:solidFill>
                    <a:srgbClr val="606B6B"/>
                  </a:solidFill>
                </a:uFill>
                <a:latin typeface="Cambria"/>
                <a:cs typeface="Cambria"/>
              </a:rPr>
              <a:t>	</a:t>
            </a:r>
            <a:r>
              <a:rPr dirty="0" u="sng" sz="1100" spc="-25">
                <a:solidFill>
                  <a:srgbClr val="3D3D3D"/>
                </a:solidFill>
                <a:uFill>
                  <a:solidFill>
                    <a:srgbClr val="606B6B"/>
                  </a:solidFill>
                </a:uFill>
                <a:latin typeface="Cambria"/>
                <a:cs typeface="Cambria"/>
              </a:rPr>
              <a:t>PA</a:t>
            </a:r>
            <a:r>
              <a:rPr dirty="0" u="sng" sz="1100">
                <a:solidFill>
                  <a:srgbClr val="3D3D3D"/>
                </a:solidFill>
                <a:uFill>
                  <a:solidFill>
                    <a:srgbClr val="606B6B"/>
                  </a:solidFill>
                </a:uFill>
                <a:latin typeface="Cambria"/>
                <a:cs typeface="Cambria"/>
              </a:rPr>
              <a:t>	</a:t>
            </a:r>
            <a:r>
              <a:rPr dirty="0" sz="1100" spc="-3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00" spc="-35">
                <a:solidFill>
                  <a:srgbClr val="4B4B4B"/>
                </a:solidFill>
                <a:latin typeface="Cambria"/>
                <a:cs typeface="Cambria"/>
              </a:rPr>
              <a:t>N°</a:t>
            </a:r>
            <a:r>
              <a:rPr dirty="0" sz="1100" spc="-3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00" spc="-40">
                <a:solidFill>
                  <a:srgbClr val="464646"/>
                </a:solidFill>
                <a:latin typeface="Cambria"/>
                <a:cs typeface="Cambria"/>
              </a:rPr>
              <a:t>34.913/2021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64870" y="1288547"/>
            <a:ext cx="5911850" cy="3489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37185">
              <a:lnSpc>
                <a:spcPts val="1295"/>
              </a:lnSpc>
              <a:spcBef>
                <a:spcPts val="100"/>
              </a:spcBef>
            </a:pPr>
            <a:r>
              <a:rPr dirty="0" sz="1100" b="1">
                <a:solidFill>
                  <a:srgbClr val="343434"/>
                </a:solidFill>
                <a:latin typeface="Arial"/>
                <a:cs typeface="Arial"/>
              </a:rPr>
              <a:t>ANEXO</a:t>
            </a:r>
            <a:r>
              <a:rPr dirty="0" sz="1100" spc="-7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313131"/>
                </a:solidFill>
                <a:latin typeface="Arial"/>
                <a:cs typeface="Arial"/>
              </a:rPr>
              <a:t>RP-</a:t>
            </a:r>
            <a:r>
              <a:rPr dirty="0" sz="1100" b="1">
                <a:solidFill>
                  <a:srgbClr val="313131"/>
                </a:solidFill>
                <a:latin typeface="Arial"/>
                <a:cs typeface="Arial"/>
              </a:rPr>
              <a:t>09</a:t>
            </a:r>
            <a:r>
              <a:rPr dirty="0" sz="1100" spc="-7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00" spc="-250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r>
              <a:rPr dirty="0" sz="1100" spc="-5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 b="1">
                <a:solidFill>
                  <a:srgbClr val="3F3F3F"/>
                </a:solidFill>
                <a:latin typeface="Arial"/>
                <a:cs typeface="Arial"/>
              </a:rPr>
              <a:t>REPASSES</a:t>
            </a:r>
            <a:r>
              <a:rPr dirty="0" sz="1100" spc="8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D3D3D"/>
                </a:solidFill>
                <a:latin typeface="Arial"/>
                <a:cs typeface="Arial"/>
              </a:rPr>
              <a:t>AO</a:t>
            </a:r>
            <a:r>
              <a:rPr dirty="0" sz="1100" spc="-20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2B2B2B"/>
                </a:solidFill>
                <a:latin typeface="Arial"/>
                <a:cs typeface="Arial"/>
              </a:rPr>
              <a:t>TERCEIRO</a:t>
            </a:r>
            <a:r>
              <a:rPr dirty="0" sz="1100" spc="1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2F2F2F"/>
                </a:solidFill>
                <a:latin typeface="Arial"/>
                <a:cs typeface="Arial"/>
              </a:rPr>
              <a:t>SETOR</a:t>
            </a:r>
            <a:r>
              <a:rPr dirty="0" sz="110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00" spc="-250">
                <a:solidFill>
                  <a:srgbClr val="414141"/>
                </a:solidFill>
                <a:latin typeface="Lucida Sans Unicode"/>
                <a:cs typeface="Lucida Sans Unicode"/>
              </a:rPr>
              <a:t>-</a:t>
            </a:r>
            <a:r>
              <a:rPr dirty="0" sz="1100" spc="-5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100" b="1">
                <a:solidFill>
                  <a:srgbClr val="343434"/>
                </a:solidFill>
                <a:latin typeface="Arial"/>
                <a:cs typeface="Arial"/>
              </a:rPr>
              <a:t>TERMO</a:t>
            </a:r>
            <a:r>
              <a:rPr dirty="0" sz="1100" spc="1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1100" spc="-3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464646"/>
                </a:solidFill>
                <a:latin typeface="Arial"/>
                <a:cs typeface="Arial"/>
              </a:rPr>
              <a:t>CIÊNCIA</a:t>
            </a:r>
            <a:r>
              <a:rPr dirty="0" sz="1100" spc="3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4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solidFill>
                  <a:srgbClr val="4F4F4F"/>
                </a:solidFill>
                <a:latin typeface="Lucida Sans Unicode"/>
                <a:cs typeface="Lucida Sans Unicode"/>
              </a:rPr>
              <a:t>DE</a:t>
            </a:r>
            <a:endParaRPr sz="1100">
              <a:latin typeface="Lucida Sans Unicode"/>
              <a:cs typeface="Lucida Sans Unicode"/>
            </a:endParaRPr>
          </a:p>
          <a:p>
            <a:pPr algn="ctr" marL="337185">
              <a:lnSpc>
                <a:spcPts val="1270"/>
              </a:lnSpc>
            </a:pPr>
            <a:r>
              <a:rPr dirty="0" sz="1100" spc="-20" b="1">
                <a:solidFill>
                  <a:srgbClr val="313131"/>
                </a:solidFill>
                <a:latin typeface="Arial"/>
                <a:cs typeface="Arial"/>
              </a:rPr>
              <a:t>NOTIFICAÇÃO</a:t>
            </a:r>
            <a:r>
              <a:rPr dirty="0" sz="1100" spc="10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545454"/>
                </a:solidFill>
                <a:latin typeface="Arial"/>
                <a:cs typeface="Arial"/>
              </a:rPr>
              <a:t>-</a:t>
            </a:r>
            <a:r>
              <a:rPr dirty="0" sz="1100" spc="-50" b="1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63636"/>
                </a:solidFill>
                <a:latin typeface="Arial"/>
                <a:cs typeface="Arial"/>
              </a:rPr>
              <a:t>TERMO</a:t>
            </a:r>
            <a:r>
              <a:rPr dirty="0" sz="1100" spc="5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94949"/>
                </a:solidFill>
                <a:latin typeface="Arial"/>
                <a:cs typeface="Arial"/>
              </a:rPr>
              <a:t>DE</a:t>
            </a:r>
            <a:r>
              <a:rPr dirty="0" sz="1100" spc="-30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3B3B3B"/>
                </a:solidFill>
                <a:latin typeface="Arial"/>
                <a:cs typeface="Arial"/>
              </a:rPr>
              <a:t>COLABORAÇÃO/FOMENTO</a:t>
            </a:r>
            <a:endParaRPr sz="1100">
              <a:latin typeface="Arial"/>
              <a:cs typeface="Arial"/>
            </a:endParaRPr>
          </a:p>
          <a:p>
            <a:pPr marL="18415">
              <a:lnSpc>
                <a:spcPts val="1295"/>
              </a:lnSpc>
            </a:pPr>
            <a:r>
              <a:rPr dirty="0" sz="1100" spc="-10">
                <a:solidFill>
                  <a:srgbClr val="313131"/>
                </a:solidFill>
                <a:latin typeface="Lucida Sans Unicode"/>
                <a:cs typeface="Lucida Sans Unicode"/>
              </a:rPr>
              <a:t>ÓRGÃO/ENTIDADE</a:t>
            </a:r>
            <a:r>
              <a:rPr dirty="0" sz="110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D3D3D"/>
                </a:solidFill>
                <a:latin typeface="Lucida Sans Unicode"/>
                <a:cs typeface="Lucida Sans Unicode"/>
              </a:rPr>
              <a:t>PÚBLICO</a:t>
            </a:r>
            <a:r>
              <a:rPr dirty="0" sz="1100" spc="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B3B3B"/>
                </a:solidFill>
                <a:latin typeface="Lucida Sans Unicode"/>
                <a:cs typeface="Lucida Sans Unicode"/>
              </a:rPr>
              <a:t>(A):</a:t>
            </a:r>
            <a:r>
              <a:rPr dirty="0" sz="1100" spc="2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solidFill>
                  <a:srgbClr val="363636"/>
                </a:solidFill>
                <a:latin typeface="Lucida Sans Unicode"/>
                <a:cs typeface="Lucida Sans Unicode"/>
              </a:rPr>
              <a:t>Município</a:t>
            </a:r>
            <a:r>
              <a:rPr dirty="0" sz="1100" spc="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8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5">
                <a:solidFill>
                  <a:srgbClr val="2B2B2B"/>
                </a:solidFill>
                <a:latin typeface="Lucida Sans Unicode"/>
                <a:cs typeface="Lucida Sans Unicode"/>
              </a:rPr>
              <a:t>Guarulhos</a:t>
            </a:r>
            <a:r>
              <a:rPr dirty="0" sz="1100" spc="-7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5">
                <a:solidFill>
                  <a:srgbClr val="424242"/>
                </a:solidFill>
                <a:latin typeface="Lucida Sans Unicode"/>
                <a:cs typeface="Lucida Sans Unicode"/>
              </a:rPr>
              <a:t>/</a:t>
            </a:r>
            <a:r>
              <a:rPr dirty="0" sz="1100" spc="-1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3B3B3B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100" spc="6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solidFill>
                  <a:srgbClr val="464646"/>
                </a:solidFill>
                <a:latin typeface="Lucida Sans Unicode"/>
                <a:cs typeface="Lucida Sans Unicode"/>
              </a:rPr>
              <a:t>da</a:t>
            </a:r>
            <a:r>
              <a:rPr dirty="0" sz="1100" spc="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64646"/>
                </a:solidFill>
                <a:latin typeface="Lucida Sans Unicode"/>
                <a:cs typeface="Lucida Sans Unicode"/>
              </a:rPr>
              <a:t>Educação</a:t>
            </a:r>
            <a:endParaRPr sz="1100">
              <a:latin typeface="Lucida Sans Unicode"/>
              <a:cs typeface="Lucida Sans Unicode"/>
            </a:endParaRPr>
          </a:p>
          <a:p>
            <a:pPr marL="15240" marR="5080" indent="-635">
              <a:lnSpc>
                <a:spcPct val="110800"/>
              </a:lnSpc>
              <a:spcBef>
                <a:spcPts val="1415"/>
              </a:spcBef>
            </a:pPr>
            <a:r>
              <a:rPr dirty="0" sz="1100">
                <a:solidFill>
                  <a:srgbClr val="383838"/>
                </a:solidFill>
                <a:latin typeface="Lucida Sans Unicode"/>
                <a:cs typeface="Lucida Sans Unicode"/>
              </a:rPr>
              <a:t>ORGANIZAÇÃO</a:t>
            </a:r>
            <a:r>
              <a:rPr dirty="0" sz="1100" spc="40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44444"/>
                </a:solidFill>
                <a:latin typeface="Lucida Sans Unicode"/>
                <a:cs typeface="Lucida Sans Unicode"/>
              </a:rPr>
              <a:t>DA</a:t>
            </a:r>
            <a:r>
              <a:rPr dirty="0" sz="1100" spc="28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2D2D2D"/>
                </a:solidFill>
                <a:latin typeface="Lucida Sans Unicode"/>
                <a:cs typeface="Lucida Sans Unicode"/>
              </a:rPr>
              <a:t>SOCIEDADE</a:t>
            </a:r>
            <a:r>
              <a:rPr dirty="0" sz="1100" spc="38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63636"/>
                </a:solidFill>
                <a:latin typeface="Lucida Sans Unicode"/>
                <a:cs typeface="Lucida Sans Unicode"/>
              </a:rPr>
              <a:t>CIVIL</a:t>
            </a:r>
            <a:r>
              <a:rPr dirty="0" sz="1100" spc="254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43434"/>
                </a:solidFill>
                <a:latin typeface="Lucida Sans Unicode"/>
                <a:cs typeface="Lucida Sans Unicode"/>
              </a:rPr>
              <a:t>PARCEIRA:</a:t>
            </a:r>
            <a:r>
              <a:rPr dirty="0" sz="1100" spc="3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solidFill>
                  <a:srgbClr val="424242"/>
                </a:solidFill>
                <a:latin typeface="Lucida Sans Unicode"/>
                <a:cs typeface="Lucida Sans Unicode"/>
              </a:rPr>
              <a:t>Associação</a:t>
            </a:r>
            <a:r>
              <a:rPr dirty="0" sz="1100" spc="30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14141"/>
                </a:solidFill>
                <a:latin typeface="Lucida Sans Unicode"/>
                <a:cs typeface="Lucida Sans Unicode"/>
              </a:rPr>
              <a:t>dos</a:t>
            </a:r>
            <a:r>
              <a:rPr dirty="0" sz="1100" spc="20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484848"/>
                </a:solidFill>
                <a:latin typeface="Lucida Sans Unicode"/>
                <a:cs typeface="Lucida Sans Unicode"/>
              </a:rPr>
              <a:t>Moradores</a:t>
            </a:r>
            <a:r>
              <a:rPr dirty="0" sz="1100" spc="27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64646"/>
                </a:solidFill>
                <a:latin typeface="Lucida Sans Unicode"/>
                <a:cs typeface="Lucida Sans Unicode"/>
              </a:rPr>
              <a:t>para</a:t>
            </a:r>
            <a:r>
              <a:rPr dirty="0" sz="1100" spc="3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4D4D4D"/>
                </a:solidFill>
                <a:latin typeface="Lucida Sans Unicode"/>
                <a:cs typeface="Lucida Sans Unicode"/>
              </a:rPr>
              <a:t>o </a:t>
            </a:r>
            <a:r>
              <a:rPr dirty="0" sz="1100" spc="-60">
                <a:solidFill>
                  <a:srgbClr val="2F2F2F"/>
                </a:solidFill>
                <a:latin typeface="Lucida Sans Unicode"/>
                <a:cs typeface="Lucida Sans Unicode"/>
              </a:rPr>
              <a:t>Desenvolvimento</a:t>
            </a:r>
            <a:r>
              <a:rPr dirty="0" sz="1100" spc="-7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solidFill>
                  <a:srgbClr val="494949"/>
                </a:solidFill>
                <a:latin typeface="Lucida Sans Unicode"/>
                <a:cs typeface="Lucida Sans Unicode"/>
              </a:rPr>
              <a:t>do</a:t>
            </a:r>
            <a:r>
              <a:rPr dirty="0" sz="110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solidFill>
                  <a:srgbClr val="4B4B4B"/>
                </a:solidFill>
                <a:latin typeface="Lucida Sans Unicode"/>
                <a:cs typeface="Lucida Sans Unicode"/>
              </a:rPr>
              <a:t>Âgua</a:t>
            </a:r>
            <a:r>
              <a:rPr dirty="0" sz="1100" spc="6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0">
                <a:solidFill>
                  <a:srgbClr val="444444"/>
                </a:solidFill>
                <a:latin typeface="Lucida Sans Unicode"/>
                <a:cs typeface="Lucida Sans Unicode"/>
              </a:rPr>
              <a:t>Azul</a:t>
            </a:r>
            <a:r>
              <a:rPr dirty="0" sz="1100" spc="-6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75">
                <a:solidFill>
                  <a:srgbClr val="5D5D5D"/>
                </a:solidFill>
                <a:latin typeface="Lucida Sans Unicode"/>
                <a:cs typeface="Lucida Sans Unicode"/>
              </a:rPr>
              <a:t>-</a:t>
            </a:r>
            <a:r>
              <a:rPr dirty="0" sz="110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solidFill>
                  <a:srgbClr val="424242"/>
                </a:solidFill>
                <a:latin typeface="Lucida Sans Unicode"/>
                <a:cs typeface="Lucida Sans Unicode"/>
              </a:rPr>
              <a:t>Unid</a:t>
            </a:r>
            <a:r>
              <a:rPr dirty="0" sz="1100" spc="-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464646"/>
                </a:solidFill>
                <a:latin typeface="Lucida Sans Unicode"/>
                <a:cs typeface="Lucida Sans Unicode"/>
              </a:rPr>
              <a:t>I</a:t>
            </a:r>
            <a:endParaRPr sz="1100">
              <a:latin typeface="Lucida Sans Unicode"/>
              <a:cs typeface="Lucida Sans Unicode"/>
            </a:endParaRPr>
          </a:p>
          <a:p>
            <a:pPr marL="20955">
              <a:lnSpc>
                <a:spcPct val="100000"/>
              </a:lnSpc>
              <a:spcBef>
                <a:spcPts val="1655"/>
              </a:spcBef>
            </a:pPr>
            <a:r>
              <a:rPr dirty="0" sz="1100">
                <a:solidFill>
                  <a:srgbClr val="444444"/>
                </a:solidFill>
                <a:latin typeface="Lucida Sans Unicode"/>
                <a:cs typeface="Lucida Sans Unicode"/>
              </a:rPr>
              <a:t>TERMO</a:t>
            </a:r>
            <a:r>
              <a:rPr dirty="0" sz="1100" spc="9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8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83838"/>
                </a:solidFill>
                <a:latin typeface="Lucida Sans Unicode"/>
                <a:cs typeface="Lucida Sans Unicode"/>
              </a:rPr>
              <a:t>COLABORAÇÃO/FOMENTO</a:t>
            </a:r>
            <a:r>
              <a:rPr dirty="0" sz="1100" spc="1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64646"/>
                </a:solidFill>
                <a:latin typeface="Lucida Sans Unicode"/>
                <a:cs typeface="Lucida Sans Unicode"/>
              </a:rPr>
              <a:t>N°</a:t>
            </a:r>
            <a:r>
              <a:rPr dirty="0" sz="1100" spc="8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2D2D2D"/>
                </a:solidFill>
                <a:latin typeface="Lucida Sans Unicode"/>
                <a:cs typeface="Lucida Sans Unicode"/>
              </a:rPr>
              <a:t>(DE</a:t>
            </a:r>
            <a:r>
              <a:rPr dirty="0" sz="1100" spc="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2D2D2D"/>
                </a:solidFill>
                <a:latin typeface="Lucida Sans Unicode"/>
                <a:cs typeface="Lucida Sans Unicode"/>
              </a:rPr>
              <a:t>ORIGEM):</a:t>
            </a:r>
            <a:r>
              <a:rPr dirty="0" sz="1100" spc="10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solidFill>
                  <a:srgbClr val="2B2B2B"/>
                </a:solidFill>
                <a:latin typeface="Lucida Sans Unicode"/>
                <a:cs typeface="Lucida Sans Unicode"/>
              </a:rPr>
              <a:t>004824/2021-</a:t>
            </a:r>
            <a:r>
              <a:rPr dirty="0" sz="1100" spc="-50">
                <a:solidFill>
                  <a:srgbClr val="2B2B2B"/>
                </a:solidFill>
                <a:latin typeface="Lucida Sans Unicode"/>
                <a:cs typeface="Lucida Sans Unicode"/>
              </a:rPr>
              <a:t>SESE-</a:t>
            </a:r>
            <a:r>
              <a:rPr dirty="0" sz="1100" spc="-25">
                <a:solidFill>
                  <a:srgbClr val="2B2B2B"/>
                </a:solidFill>
                <a:latin typeface="Lucida Sans Unicode"/>
                <a:cs typeface="Lucida Sans Unicode"/>
              </a:rPr>
              <a:t>RPP</a:t>
            </a:r>
            <a:endParaRPr sz="1100">
              <a:latin typeface="Lucida Sans Unicode"/>
              <a:cs typeface="Lucida Sans Unicode"/>
            </a:endParaRPr>
          </a:p>
          <a:p>
            <a:pPr algn="just" marL="15240" marR="10160">
              <a:lnSpc>
                <a:spcPct val="109600"/>
              </a:lnSpc>
              <a:spcBef>
                <a:spcPts val="1475"/>
              </a:spcBef>
            </a:pPr>
            <a:r>
              <a:rPr dirty="0" sz="1100" spc="50">
                <a:solidFill>
                  <a:srgbClr val="383838"/>
                </a:solidFill>
                <a:latin typeface="Lucida Sans Unicode"/>
                <a:cs typeface="Lucida Sans Unicode"/>
              </a:rPr>
              <a:t>OBJETO:</a:t>
            </a:r>
            <a:r>
              <a:rPr dirty="0" sz="1100" spc="2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 i="1">
                <a:solidFill>
                  <a:srgbClr val="2F2F2F"/>
                </a:solidFill>
                <a:latin typeface="Arial"/>
                <a:cs typeface="Arial"/>
              </a:rPr>
              <a:t>Colaboração</a:t>
            </a:r>
            <a:r>
              <a:rPr dirty="0" sz="1100" spc="325" i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83838"/>
                </a:solidFill>
                <a:latin typeface="Arial"/>
                <a:cs typeface="Arial"/>
              </a:rPr>
              <a:t>Técnica</a:t>
            </a:r>
            <a:r>
              <a:rPr dirty="0" sz="1100" spc="295" i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484848"/>
                </a:solidFill>
                <a:latin typeface="Arial"/>
                <a:cs typeface="Arial"/>
              </a:rPr>
              <a:t>e</a:t>
            </a:r>
            <a:r>
              <a:rPr dirty="0" sz="1100" spc="235" i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F2F2F"/>
                </a:solidFill>
                <a:latin typeface="Arial"/>
                <a:cs typeface="Arial"/>
              </a:rPr>
              <a:t>Financeira</a:t>
            </a:r>
            <a:r>
              <a:rPr dirty="0" sz="1100" spc="290" i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D2D2D"/>
                </a:solidFill>
                <a:latin typeface="Arial"/>
                <a:cs typeface="Arial"/>
              </a:rPr>
              <a:t>visando</a:t>
            </a:r>
            <a:r>
              <a:rPr dirty="0" sz="1100" spc="275" i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33333"/>
                </a:solidFill>
                <a:latin typeface="Arial"/>
                <a:cs typeface="Arial"/>
              </a:rPr>
              <a:t>disciplinar</a:t>
            </a:r>
            <a:r>
              <a:rPr dirty="0" sz="1100" spc="33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F3F3F"/>
                </a:solidFill>
                <a:latin typeface="Arial"/>
                <a:cs typeface="Arial"/>
              </a:rPr>
              <a:t>os</a:t>
            </a:r>
            <a:r>
              <a:rPr dirty="0" sz="1100" spc="240" i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B3B3B"/>
                </a:solidFill>
                <a:latin typeface="Arial"/>
                <a:cs typeface="Arial"/>
              </a:rPr>
              <a:t>esforços</a:t>
            </a:r>
            <a:r>
              <a:rPr dirty="0" sz="1100" spc="285" i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464646"/>
                </a:solidFill>
                <a:latin typeface="Arial"/>
                <a:cs typeface="Arial"/>
              </a:rPr>
              <a:t>conjuntos</a:t>
            </a:r>
            <a:r>
              <a:rPr dirty="0" sz="1100" spc="300" i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100" spc="-50" i="1">
                <a:solidFill>
                  <a:srgbClr val="4F4F4F"/>
                </a:solidFill>
                <a:latin typeface="Arial"/>
                <a:cs typeface="Arial"/>
              </a:rPr>
              <a:t>a </a:t>
            </a:r>
            <a:r>
              <a:rPr dirty="0" sz="1100" i="1">
                <a:solidFill>
                  <a:srgbClr val="363636"/>
                </a:solidFill>
                <a:latin typeface="Arial"/>
                <a:cs typeface="Arial"/>
              </a:rPr>
              <a:t>serem</a:t>
            </a:r>
            <a:r>
              <a:rPr dirty="0" sz="1100" spc="50" i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D2D2D"/>
                </a:solidFill>
                <a:latin typeface="Arial"/>
                <a:cs typeface="Arial"/>
              </a:rPr>
              <a:t>realizados</a:t>
            </a:r>
            <a:r>
              <a:rPr dirty="0" sz="1100" spc="85" i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63636"/>
                </a:solidFill>
                <a:latin typeface="Arial"/>
                <a:cs typeface="Arial"/>
              </a:rPr>
              <a:t>pelo</a:t>
            </a:r>
            <a:r>
              <a:rPr dirty="0" sz="1100" spc="25" i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62626"/>
                </a:solidFill>
                <a:latin typeface="Arial"/>
                <a:cs typeface="Arial"/>
              </a:rPr>
              <a:t>Municipio</a:t>
            </a:r>
            <a:r>
              <a:rPr dirty="0" sz="1100" spc="25" i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484848"/>
                </a:solidFill>
                <a:latin typeface="Arial"/>
                <a:cs typeface="Arial"/>
              </a:rPr>
              <a:t>e</a:t>
            </a:r>
            <a:r>
              <a:rPr dirty="0" sz="1100" spc="-5" i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F2F2F"/>
                </a:solidFill>
                <a:latin typeface="Arial"/>
                <a:cs typeface="Arial"/>
              </a:rPr>
              <a:t>pela</a:t>
            </a:r>
            <a:r>
              <a:rPr dirty="0" sz="1100" spc="55" i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82828"/>
                </a:solidFill>
                <a:latin typeface="Arial"/>
                <a:cs typeface="Arial"/>
              </a:rPr>
              <a:t>lnstituição,</a:t>
            </a:r>
            <a:r>
              <a:rPr dirty="0" sz="1100" spc="140" i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43434"/>
                </a:solidFill>
                <a:latin typeface="Arial"/>
                <a:cs typeface="Arial"/>
              </a:rPr>
              <a:t>para</a:t>
            </a:r>
            <a:r>
              <a:rPr dirty="0" sz="1100" spc="35" i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565656"/>
                </a:solidFill>
                <a:latin typeface="Arial"/>
                <a:cs typeface="Arial"/>
              </a:rPr>
              <a:t>o</a:t>
            </a:r>
            <a:r>
              <a:rPr dirty="0" sz="1100" spc="-30" i="1">
                <a:solidFill>
                  <a:srgbClr val="565656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43434"/>
                </a:solidFill>
                <a:latin typeface="Arial"/>
                <a:cs typeface="Arial"/>
              </a:rPr>
              <a:t>desenvolvimento</a:t>
            </a:r>
            <a:r>
              <a:rPr dirty="0" sz="1100" spc="-40" i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464646"/>
                </a:solidFill>
                <a:latin typeface="Arial"/>
                <a:cs typeface="Arial"/>
              </a:rPr>
              <a:t>complementar</a:t>
            </a:r>
            <a:r>
              <a:rPr dirty="0" sz="1100" spc="130" i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100" spc="-25" i="1">
                <a:solidFill>
                  <a:srgbClr val="4B4B4B"/>
                </a:solidFill>
                <a:latin typeface="Arial"/>
                <a:cs typeface="Arial"/>
              </a:rPr>
              <a:t>da </a:t>
            </a:r>
            <a:r>
              <a:rPr dirty="0" sz="1100" i="1">
                <a:solidFill>
                  <a:srgbClr val="313131"/>
                </a:solidFill>
                <a:latin typeface="Arial"/>
                <a:cs typeface="Arial"/>
              </a:rPr>
              <a:t>educação</a:t>
            </a:r>
            <a:r>
              <a:rPr dirty="0" sz="1100" spc="285" i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A2A2A"/>
                </a:solidFill>
                <a:latin typeface="Arial"/>
                <a:cs typeface="Arial"/>
              </a:rPr>
              <a:t>pública</a:t>
            </a:r>
            <a:r>
              <a:rPr dirty="0" sz="1100" spc="245" i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33333"/>
                </a:solidFill>
                <a:latin typeface="Arial"/>
                <a:cs typeface="Arial"/>
              </a:rPr>
              <a:t>e</a:t>
            </a:r>
            <a:r>
              <a:rPr dirty="0" sz="1100" spc="180" i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D2D2D"/>
                </a:solidFill>
                <a:latin typeface="Arial"/>
                <a:cs typeface="Arial"/>
              </a:rPr>
              <a:t>gratuita</a:t>
            </a:r>
            <a:r>
              <a:rPr dirty="0" sz="1100" spc="254" i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83838"/>
                </a:solidFill>
                <a:latin typeface="Arial"/>
                <a:cs typeface="Arial"/>
              </a:rPr>
              <a:t>prestada</a:t>
            </a:r>
            <a:r>
              <a:rPr dirty="0" sz="1100" spc="275" i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F2F2F"/>
                </a:solidFill>
                <a:latin typeface="Arial"/>
                <a:cs typeface="Arial"/>
              </a:rPr>
              <a:t>pela</a:t>
            </a:r>
            <a:r>
              <a:rPr dirty="0" sz="1100" spc="215" i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13131"/>
                </a:solidFill>
                <a:latin typeface="Arial"/>
                <a:cs typeface="Arial"/>
              </a:rPr>
              <a:t>Rede</a:t>
            </a:r>
            <a:r>
              <a:rPr dirty="0" sz="1100" spc="240" i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1100" spc="245" i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A3A3A"/>
                </a:solidFill>
                <a:latin typeface="Arial"/>
                <a:cs typeface="Arial"/>
              </a:rPr>
              <a:t>de</a:t>
            </a:r>
            <a:r>
              <a:rPr dirty="0" sz="1100" spc="195" i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F2F2F"/>
                </a:solidFill>
                <a:latin typeface="Arial"/>
                <a:cs typeface="Arial"/>
              </a:rPr>
              <a:t>Guarulhos,</a:t>
            </a:r>
            <a:r>
              <a:rPr dirty="0" sz="1100" spc="340" i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484848"/>
                </a:solidFill>
                <a:latin typeface="Arial"/>
                <a:cs typeface="Arial"/>
              </a:rPr>
              <a:t>na</a:t>
            </a:r>
            <a:r>
              <a:rPr dirty="0" sz="1100" spc="210" i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3F3F3F"/>
                </a:solidFill>
                <a:latin typeface="Arial"/>
                <a:cs typeface="Arial"/>
              </a:rPr>
              <a:t>modalidade </a:t>
            </a:r>
            <a:r>
              <a:rPr dirty="0" sz="1100" spc="-10" i="1">
                <a:solidFill>
                  <a:srgbClr val="282828"/>
                </a:solidFill>
                <a:latin typeface="Arial"/>
                <a:cs typeface="Arial"/>
              </a:rPr>
              <a:t>Educação</a:t>
            </a:r>
            <a:r>
              <a:rPr dirty="0" sz="1100" spc="-30" i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13131"/>
                </a:solidFill>
                <a:latin typeface="Arial"/>
                <a:cs typeface="Arial"/>
              </a:rPr>
              <a:t>Básica</a:t>
            </a:r>
            <a:r>
              <a:rPr dirty="0" sz="1100" spc="10" i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424242"/>
                </a:solidFill>
                <a:latin typeface="Arial"/>
                <a:cs typeface="Arial"/>
              </a:rPr>
              <a:t>/</a:t>
            </a:r>
            <a:r>
              <a:rPr dirty="0" sz="1100" spc="-35" i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2D2D2D"/>
                </a:solidFill>
                <a:latin typeface="Arial"/>
                <a:cs typeface="Arial"/>
              </a:rPr>
              <a:t>Educação</a:t>
            </a:r>
            <a:r>
              <a:rPr dirty="0" sz="1100" spc="25" i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63636"/>
                </a:solidFill>
                <a:latin typeface="Arial"/>
                <a:cs typeface="Arial"/>
              </a:rPr>
              <a:t>Infantil </a:t>
            </a:r>
            <a:r>
              <a:rPr dirty="0" sz="1100" spc="-495" i="1">
                <a:solidFill>
                  <a:srgbClr val="595959"/>
                </a:solidFill>
                <a:latin typeface="Arial"/>
                <a:cs typeface="Arial"/>
              </a:rPr>
              <a:t>—</a:t>
            </a:r>
            <a:r>
              <a:rPr dirty="0" sz="1100" spc="-5" i="1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343434"/>
                </a:solidFill>
                <a:latin typeface="Arial"/>
                <a:cs typeface="Arial"/>
              </a:rPr>
              <a:t>Creche.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100">
              <a:latin typeface="Arial"/>
              <a:cs typeface="Arial"/>
            </a:endParaRPr>
          </a:p>
          <a:p>
            <a:pPr algn="just" marL="17780">
              <a:lnSpc>
                <a:spcPct val="100000"/>
              </a:lnSpc>
              <a:spcBef>
                <a:spcPts val="5"/>
              </a:spcBef>
            </a:pPr>
            <a:r>
              <a:rPr dirty="0" sz="1200" spc="-85">
                <a:solidFill>
                  <a:srgbClr val="3D3D3D"/>
                </a:solidFill>
                <a:latin typeface="Times New Roman"/>
                <a:cs typeface="Times New Roman"/>
              </a:rPr>
              <a:t>VALOR</a:t>
            </a:r>
            <a:r>
              <a:rPr dirty="0" sz="1200" spc="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00" spc="-75">
                <a:solidFill>
                  <a:srgbClr val="343434"/>
                </a:solidFill>
                <a:latin typeface="Times New Roman"/>
                <a:cs typeface="Times New Roman"/>
              </a:rPr>
              <a:t>TOTAL</a:t>
            </a:r>
            <a:r>
              <a:rPr dirty="0" sz="1200" spc="5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00" spc="-90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200" spc="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B4B4B"/>
                </a:solidFill>
                <a:latin typeface="Times New Roman"/>
                <a:cs typeface="Times New Roman"/>
              </a:rPr>
              <a:t>AJUSTE:</a:t>
            </a:r>
            <a:r>
              <a:rPr dirty="0" sz="1200" spc="3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R$</a:t>
            </a:r>
            <a:r>
              <a:rPr dirty="0" sz="1200" spc="-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3A3A3A"/>
                </a:solidFill>
                <a:latin typeface="Times New Roman"/>
                <a:cs typeface="Times New Roman"/>
              </a:rPr>
              <a:t>1.249.987,36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ct val="100000"/>
              </a:lnSpc>
            </a:pPr>
            <a:r>
              <a:rPr dirty="0" sz="1100">
                <a:solidFill>
                  <a:srgbClr val="2F2F2F"/>
                </a:solidFill>
                <a:latin typeface="Lucida Sans Unicode"/>
                <a:cs typeface="Lucida Sans Unicode"/>
              </a:rPr>
              <a:t>VIGÊNCIA:</a:t>
            </a:r>
            <a:r>
              <a:rPr dirty="0" sz="1100" spc="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55">
                <a:solidFill>
                  <a:srgbClr val="2B2B2B"/>
                </a:solidFill>
                <a:latin typeface="Lucida Sans Unicode"/>
                <a:cs typeface="Lucida Sans Unicode"/>
              </a:rPr>
              <a:t>01/01/</a:t>
            </a:r>
            <a:r>
              <a:rPr dirty="0" sz="1100" spc="-8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90">
                <a:solidFill>
                  <a:srgbClr val="464646"/>
                </a:solidFill>
                <a:latin typeface="Lucida Sans Unicode"/>
                <a:cs typeface="Lucida Sans Unicode"/>
              </a:rPr>
              <a:t>2022</a:t>
            </a:r>
            <a:r>
              <a:rPr dirty="0" sz="110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44444"/>
                </a:solidFill>
                <a:latin typeface="Lucida Sans Unicode"/>
                <a:cs typeface="Lucida Sans Unicode"/>
              </a:rPr>
              <a:t>á</a:t>
            </a:r>
            <a:r>
              <a:rPr dirty="0" sz="1100" spc="-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83838"/>
                </a:solidFill>
                <a:latin typeface="Lucida Sans Unicode"/>
                <a:cs typeface="Lucida Sans Unicode"/>
              </a:rPr>
              <a:t>31/12/2022.</a:t>
            </a:r>
            <a:endParaRPr sz="1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585"/>
              </a:spcBef>
            </a:pPr>
            <a:r>
              <a:rPr dirty="0" sz="1100">
                <a:solidFill>
                  <a:srgbClr val="333333"/>
                </a:solidFill>
                <a:latin typeface="Lucida Sans Unicode"/>
                <a:cs typeface="Lucida Sans Unicode"/>
              </a:rPr>
              <a:t>Pelo</a:t>
            </a:r>
            <a:r>
              <a:rPr dirty="0" sz="1100" spc="-9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solidFill>
                  <a:srgbClr val="3B3B3B"/>
                </a:solidFill>
                <a:latin typeface="Lucida Sans Unicode"/>
                <a:cs typeface="Lucida Sans Unicode"/>
              </a:rPr>
              <a:t>presente</a:t>
            </a:r>
            <a:r>
              <a:rPr dirty="0" sz="1100" spc="-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F3F3F"/>
                </a:solidFill>
                <a:latin typeface="Lucida Sans Unicode"/>
                <a:cs typeface="Lucida Sans Unicode"/>
              </a:rPr>
              <a:t>TERMO,</a:t>
            </a:r>
            <a:r>
              <a:rPr dirty="0" sz="1100" spc="-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13131"/>
                </a:solidFill>
                <a:latin typeface="Lucida Sans Unicode"/>
                <a:cs typeface="Lucida Sans Unicode"/>
              </a:rPr>
              <a:t>nós,</a:t>
            </a:r>
            <a:r>
              <a:rPr dirty="0" sz="1100" spc="-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5">
                <a:solidFill>
                  <a:srgbClr val="262626"/>
                </a:solidFill>
                <a:latin typeface="Lucida Sans Unicode"/>
                <a:cs typeface="Lucida Sans Unicode"/>
              </a:rPr>
              <a:t>abaixo</a:t>
            </a:r>
            <a:r>
              <a:rPr dirty="0" sz="110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242424"/>
                </a:solidFill>
                <a:latin typeface="Lucida Sans Unicode"/>
                <a:cs typeface="Lucida Sans Unicode"/>
              </a:rPr>
              <a:t>identificados: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66848" y="4749058"/>
            <a:ext cx="149225" cy="38544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100" spc="-25" b="1">
                <a:solidFill>
                  <a:srgbClr val="444444"/>
                </a:solidFill>
                <a:latin typeface="Arial"/>
                <a:cs typeface="Arial"/>
              </a:rPr>
              <a:t>1.</a:t>
            </a:r>
            <a:endParaRPr sz="11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95"/>
              </a:spcBef>
            </a:pPr>
            <a:r>
              <a:rPr dirty="0" sz="1100" spc="-25">
                <a:solidFill>
                  <a:srgbClr val="494949"/>
                </a:solidFill>
                <a:latin typeface="Lucida Sans Unicode"/>
                <a:cs typeface="Lucida Sans Unicode"/>
              </a:rPr>
              <a:t>a)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18384" y="4749058"/>
            <a:ext cx="5444490" cy="38544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100" b="1">
                <a:solidFill>
                  <a:srgbClr val="3A3A3A"/>
                </a:solidFill>
                <a:latin typeface="Arial"/>
                <a:cs typeface="Arial"/>
              </a:rPr>
              <a:t>Estamos</a:t>
            </a:r>
            <a:r>
              <a:rPr dirty="0" sz="1100" spc="10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444444"/>
                </a:solidFill>
                <a:latin typeface="Arial"/>
                <a:cs typeface="Arial"/>
              </a:rPr>
              <a:t>CIENTES</a:t>
            </a:r>
            <a:r>
              <a:rPr dirty="0" sz="1100" spc="30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1100" spc="-6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3D3D3D"/>
                </a:solidFill>
                <a:latin typeface="Arial"/>
                <a:cs typeface="Arial"/>
              </a:rPr>
              <a:t>que: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solidFill>
                  <a:srgbClr val="424242"/>
                </a:solidFill>
                <a:latin typeface="Lucida Sans Unicode"/>
                <a:cs typeface="Lucida Sans Unicode"/>
              </a:rPr>
              <a:t>o</a:t>
            </a:r>
            <a:r>
              <a:rPr dirty="0" sz="1100" spc="1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343434"/>
                </a:solidFill>
                <a:latin typeface="Lucida Sans Unicode"/>
                <a:cs typeface="Lucida Sans Unicode"/>
              </a:rPr>
              <a:t>ajuste</a:t>
            </a:r>
            <a:r>
              <a:rPr dirty="0" sz="1100" spc="1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424242"/>
                </a:solidFill>
                <a:latin typeface="Lucida Sans Unicode"/>
                <a:cs typeface="Lucida Sans Unicode"/>
              </a:rPr>
              <a:t>acima</a:t>
            </a:r>
            <a:r>
              <a:rPr dirty="0" sz="1100" spc="1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424242"/>
                </a:solidFill>
                <a:latin typeface="Lucida Sans Unicode"/>
                <a:cs typeface="Lucida Sans Unicode"/>
              </a:rPr>
              <a:t>referido</a:t>
            </a:r>
            <a:r>
              <a:rPr dirty="0" sz="1100" spc="15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F4F4F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16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84848"/>
                </a:solidFill>
                <a:latin typeface="Lucida Sans Unicode"/>
                <a:cs typeface="Lucida Sans Unicode"/>
              </a:rPr>
              <a:t>seus</a:t>
            </a:r>
            <a:r>
              <a:rPr dirty="0" sz="1100" spc="10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solidFill>
                  <a:srgbClr val="3B3B3B"/>
                </a:solidFill>
                <a:latin typeface="Lucida Sans Unicode"/>
                <a:cs typeface="Lucida Sans Unicode"/>
              </a:rPr>
              <a:t>aditamentos</a:t>
            </a:r>
            <a:r>
              <a:rPr dirty="0" sz="1100" spc="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84848"/>
                </a:solidFill>
                <a:latin typeface="Lucida Sans Unicode"/>
                <a:cs typeface="Lucida Sans Unicode"/>
              </a:rPr>
              <a:t>/</a:t>
            </a:r>
            <a:r>
              <a:rPr dirty="0" sz="1100" spc="2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o</a:t>
            </a:r>
            <a:r>
              <a:rPr dirty="0" sz="1100" spc="8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424242"/>
                </a:solidFill>
                <a:latin typeface="Lucida Sans Unicode"/>
                <a:cs typeface="Lucida Sans Unicode"/>
              </a:rPr>
              <a:t>processo</a:t>
            </a:r>
            <a:r>
              <a:rPr dirty="0" sz="1100" spc="18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45454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5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solidFill>
                  <a:srgbClr val="424242"/>
                </a:solidFill>
                <a:latin typeface="Lucida Sans Unicode"/>
                <a:cs typeface="Lucida Sans Unicode"/>
              </a:rPr>
              <a:t>prestação</a:t>
            </a:r>
            <a:r>
              <a:rPr dirty="0" sz="1100" spc="17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E5E5E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70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F4F4F"/>
                </a:solidFill>
                <a:latin typeface="Lucida Sans Unicode"/>
                <a:cs typeface="Lucida Sans Unicode"/>
              </a:rPr>
              <a:t>contas,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46174" y="5108514"/>
            <a:ext cx="5928995" cy="2950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0480" marR="18415">
              <a:lnSpc>
                <a:spcPct val="109000"/>
              </a:lnSpc>
              <a:spcBef>
                <a:spcPts val="100"/>
              </a:spcBef>
            </a:pPr>
            <a:r>
              <a:rPr dirty="0" sz="1100" spc="-30">
                <a:solidFill>
                  <a:srgbClr val="3B3B3B"/>
                </a:solidFill>
                <a:latin typeface="Lucida Sans Unicode"/>
                <a:cs typeface="Lucida Sans Unicode"/>
              </a:rPr>
              <a:t>estarź(ão)</a:t>
            </a:r>
            <a:r>
              <a:rPr dirty="0" sz="11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2D2D2D"/>
                </a:solidFill>
                <a:latin typeface="Lucida Sans Unicode"/>
                <a:cs typeface="Lucida Sans Unicode"/>
              </a:rPr>
              <a:t>sujeito(s)</a:t>
            </a:r>
            <a:r>
              <a:rPr dirty="0" sz="1100" spc="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D4D4D"/>
                </a:solidFill>
                <a:latin typeface="Lucida Sans Unicode"/>
                <a:cs typeface="Lucida Sans Unicode"/>
              </a:rPr>
              <a:t>a</a:t>
            </a:r>
            <a:r>
              <a:rPr dirty="0" sz="1100" spc="-4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solidFill>
                  <a:srgbClr val="2D2D2D"/>
                </a:solidFill>
                <a:latin typeface="Lucida Sans Unicode"/>
                <a:cs typeface="Lucida Sans Unicode"/>
              </a:rPr>
              <a:t>anźlise</a:t>
            </a:r>
            <a:r>
              <a:rPr dirty="0" sz="1100" spc="-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25252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10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90">
                <a:solidFill>
                  <a:srgbClr val="3D3D3D"/>
                </a:solidFill>
                <a:latin typeface="Lucida Sans Unicode"/>
                <a:cs typeface="Lucida Sans Unicode"/>
              </a:rPr>
              <a:t>julgamento</a:t>
            </a:r>
            <a:r>
              <a:rPr dirty="0" sz="1100" spc="3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3D3D3D"/>
                </a:solidFill>
                <a:latin typeface="Lucida Sans Unicode"/>
                <a:cs typeface="Lucida Sans Unicode"/>
              </a:rPr>
              <a:t>pelo</a:t>
            </a:r>
            <a:r>
              <a:rPr dirty="0" sz="1100" spc="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5">
                <a:solidFill>
                  <a:srgbClr val="363636"/>
                </a:solidFill>
                <a:latin typeface="Lucida Sans Unicode"/>
                <a:cs typeface="Lucida Sans Unicode"/>
              </a:rPr>
              <a:t>Tribunal</a:t>
            </a:r>
            <a:r>
              <a:rPr dirty="0" sz="110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5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3B3B3B"/>
                </a:solidFill>
                <a:latin typeface="Lucida Sans Unicode"/>
                <a:cs typeface="Lucida Sans Unicode"/>
              </a:rPr>
              <a:t>Contas</a:t>
            </a:r>
            <a:r>
              <a:rPr dirty="0" sz="1100" spc="-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5">
                <a:solidFill>
                  <a:srgbClr val="505050"/>
                </a:solidFill>
                <a:latin typeface="Lucida Sans Unicode"/>
                <a:cs typeface="Lucida Sans Unicode"/>
              </a:rPr>
              <a:t>do</a:t>
            </a:r>
            <a:r>
              <a:rPr dirty="0" sz="1100" spc="-1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4D4D4D"/>
                </a:solidFill>
                <a:latin typeface="Lucida Sans Unicode"/>
                <a:cs typeface="Lucida Sans Unicode"/>
              </a:rPr>
              <a:t>Estado</a:t>
            </a:r>
            <a:r>
              <a:rPr dirty="0" sz="1100" spc="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7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75757"/>
                </a:solidFill>
                <a:latin typeface="Lucida Sans Unicode"/>
                <a:cs typeface="Lucida Sans Unicode"/>
              </a:rPr>
              <a:t>São</a:t>
            </a:r>
            <a:r>
              <a:rPr dirty="0" sz="1100" spc="-2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94949"/>
                </a:solidFill>
                <a:latin typeface="Lucida Sans Unicode"/>
                <a:cs typeface="Lucida Sans Unicode"/>
              </a:rPr>
              <a:t>Paulo, </a:t>
            </a:r>
            <a:r>
              <a:rPr dirty="0" sz="1100" spc="-75">
                <a:solidFill>
                  <a:srgbClr val="4D4D4D"/>
                </a:solidFill>
                <a:latin typeface="Lucida Sans Unicode"/>
                <a:cs typeface="Lucida Sans Unicode"/>
              </a:rPr>
              <a:t>cujo</a:t>
            </a:r>
            <a:r>
              <a:rPr dirty="0" sz="1100" spc="-5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80">
                <a:solidFill>
                  <a:srgbClr val="363636"/>
                </a:solidFill>
                <a:latin typeface="Lucida Sans Unicode"/>
                <a:cs typeface="Lucida Sans Unicode"/>
              </a:rPr>
              <a:t>trâmite</a:t>
            </a:r>
            <a:r>
              <a:rPr dirty="0" sz="1100" spc="-4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solidFill>
                  <a:srgbClr val="3B3B3B"/>
                </a:solidFill>
                <a:latin typeface="Lucida Sans Unicode"/>
                <a:cs typeface="Lucida Sans Unicode"/>
              </a:rPr>
              <a:t>processual</a:t>
            </a:r>
            <a:r>
              <a:rPr dirty="0" sz="1100" spc="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5">
                <a:solidFill>
                  <a:srgbClr val="464646"/>
                </a:solidFill>
                <a:latin typeface="Lucida Sans Unicode"/>
                <a:cs typeface="Lucida Sans Unicode"/>
              </a:rPr>
              <a:t>ocorrerá</a:t>
            </a:r>
            <a:r>
              <a:rPr dirty="0" sz="1100" spc="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solidFill>
                  <a:srgbClr val="3B3B3B"/>
                </a:solidFill>
                <a:latin typeface="Lucida Sans Unicode"/>
                <a:cs typeface="Lucida Sans Unicode"/>
              </a:rPr>
              <a:t>pelo</a:t>
            </a:r>
            <a:r>
              <a:rPr dirty="0" sz="1100" spc="-4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D3D3D"/>
                </a:solidFill>
                <a:latin typeface="Lucida Sans Unicode"/>
                <a:cs typeface="Lucida Sans Unicode"/>
              </a:rPr>
              <a:t>sistema</a:t>
            </a:r>
            <a:r>
              <a:rPr dirty="0" sz="1100" spc="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363636"/>
                </a:solidFill>
                <a:latin typeface="Lucida Sans Unicode"/>
                <a:cs typeface="Lucida Sans Unicode"/>
              </a:rPr>
              <a:t>eletrônico;</a:t>
            </a:r>
            <a:endParaRPr sz="1100">
              <a:latin typeface="Lucida Sans Unicode"/>
              <a:cs typeface="Lucida Sans Unicode"/>
            </a:endParaRPr>
          </a:p>
          <a:p>
            <a:pPr algn="just" marL="478790" indent="-451484">
              <a:lnSpc>
                <a:spcPct val="100000"/>
              </a:lnSpc>
              <a:spcBef>
                <a:spcPts val="95"/>
              </a:spcBef>
              <a:buClr>
                <a:srgbClr val="4D4D4D"/>
              </a:buClr>
              <a:buAutoNum type="alphaLcParenR" startAt="2"/>
              <a:tabLst>
                <a:tab pos="478790" algn="l"/>
              </a:tabLst>
            </a:pPr>
            <a:r>
              <a:rPr dirty="0" sz="1100" spc="-50">
                <a:solidFill>
                  <a:srgbClr val="313131"/>
                </a:solidFill>
                <a:latin typeface="Lucida Sans Unicode"/>
                <a:cs typeface="Lucida Sans Unicode"/>
              </a:rPr>
              <a:t>poderemos</a:t>
            </a:r>
            <a:r>
              <a:rPr dirty="0" sz="1100" spc="-4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F3F3F"/>
                </a:solidFill>
                <a:latin typeface="Lucida Sans Unicode"/>
                <a:cs typeface="Lucida Sans Unicode"/>
              </a:rPr>
              <a:t>ter</a:t>
            </a:r>
            <a:r>
              <a:rPr dirty="0" sz="1100" spc="-4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84848"/>
                </a:solidFill>
                <a:latin typeface="Lucida Sans Unicode"/>
                <a:cs typeface="Lucida Sans Unicode"/>
              </a:rPr>
              <a:t>acesso</a:t>
            </a:r>
            <a:r>
              <a:rPr dirty="0" sz="1100" spc="-3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84848"/>
                </a:solidFill>
                <a:latin typeface="Lucida Sans Unicode"/>
                <a:cs typeface="Lucida Sans Unicode"/>
              </a:rPr>
              <a:t>ao</a:t>
            </a:r>
            <a:r>
              <a:rPr dirty="0" sz="1100" spc="-7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solidFill>
                  <a:srgbClr val="3F3F3F"/>
                </a:solidFill>
                <a:latin typeface="Lucida Sans Unicode"/>
                <a:cs typeface="Lucida Sans Unicode"/>
              </a:rPr>
              <a:t>processo,</a:t>
            </a:r>
            <a:r>
              <a:rPr dirty="0" sz="1100" spc="5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3D3D3D"/>
                </a:solidFill>
                <a:latin typeface="Lucida Sans Unicode"/>
                <a:cs typeface="Lucida Sans Unicode"/>
              </a:rPr>
              <a:t>tendo</a:t>
            </a:r>
            <a:r>
              <a:rPr dirty="0" sz="1100" spc="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solidFill>
                  <a:srgbClr val="444444"/>
                </a:solidFill>
                <a:latin typeface="Lucida Sans Unicode"/>
                <a:cs typeface="Lucida Sans Unicode"/>
              </a:rPr>
              <a:t>vista</a:t>
            </a:r>
            <a:r>
              <a:rPr dirty="0" sz="110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84848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1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0">
                <a:solidFill>
                  <a:srgbClr val="424242"/>
                </a:solidFill>
                <a:latin typeface="Lucida Sans Unicode"/>
                <a:cs typeface="Lucida Sans Unicode"/>
              </a:rPr>
              <a:t>extraindo</a:t>
            </a:r>
            <a:r>
              <a:rPr dirty="0" sz="1100" spc="3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3F3F3F"/>
                </a:solidFill>
                <a:latin typeface="Lucida Sans Unicode"/>
                <a:cs typeface="Lucida Sans Unicode"/>
              </a:rPr>
              <a:t>cópias</a:t>
            </a:r>
            <a:r>
              <a:rPr dirty="0" sz="1100" spc="-6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94949"/>
                </a:solidFill>
                <a:latin typeface="Lucida Sans Unicode"/>
                <a:cs typeface="Lucida Sans Unicode"/>
              </a:rPr>
              <a:t>das</a:t>
            </a:r>
            <a:r>
              <a:rPr dirty="0" sz="1100" spc="-7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3F3F3F"/>
                </a:solidFill>
                <a:latin typeface="Lucida Sans Unicode"/>
                <a:cs typeface="Lucida Sans Unicode"/>
              </a:rPr>
              <a:t>manifestações</a:t>
            </a:r>
            <a:endParaRPr sz="1100">
              <a:latin typeface="Lucida Sans Unicode"/>
              <a:cs typeface="Lucida Sans Unicode"/>
            </a:endParaRPr>
          </a:p>
          <a:p>
            <a:pPr algn="just" marL="24765" marR="5080" indent="2540">
              <a:lnSpc>
                <a:spcPct val="108100"/>
              </a:lnSpc>
              <a:spcBef>
                <a:spcPts val="35"/>
              </a:spcBef>
            </a:pP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6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B3B3B"/>
                </a:solidFill>
                <a:latin typeface="Lucida Sans Unicode"/>
                <a:cs typeface="Lucida Sans Unicode"/>
              </a:rPr>
              <a:t>interesse,</a:t>
            </a:r>
            <a:r>
              <a:rPr dirty="0" sz="1100" spc="1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83838"/>
                </a:solidFill>
                <a:latin typeface="Lucida Sans Unicode"/>
                <a:cs typeface="Lucida Sans Unicode"/>
              </a:rPr>
              <a:t>Despachos</a:t>
            </a:r>
            <a:r>
              <a:rPr dirty="0" sz="1100" spc="1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94949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1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13131"/>
                </a:solidFill>
                <a:latin typeface="Lucida Sans Unicode"/>
                <a:cs typeface="Lucida Sans Unicode"/>
              </a:rPr>
              <a:t>Decisões,</a:t>
            </a:r>
            <a:r>
              <a:rPr dirty="0" sz="1100" spc="1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2B2B2B"/>
                </a:solidFill>
                <a:latin typeface="Lucida Sans Unicode"/>
                <a:cs typeface="Lucida Sans Unicode"/>
              </a:rPr>
              <a:t>mediante</a:t>
            </a:r>
            <a:r>
              <a:rPr dirty="0" sz="1100" spc="114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2D2D2D"/>
                </a:solidFill>
                <a:latin typeface="Lucida Sans Unicode"/>
                <a:cs typeface="Lucida Sans Unicode"/>
              </a:rPr>
              <a:t>regular</a:t>
            </a:r>
            <a:r>
              <a:rPr dirty="0" sz="1100" spc="1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2F2F2F"/>
                </a:solidFill>
                <a:latin typeface="Lucida Sans Unicode"/>
                <a:cs typeface="Lucida Sans Unicode"/>
              </a:rPr>
              <a:t>cadastramento</a:t>
            </a:r>
            <a:r>
              <a:rPr dirty="0" sz="1100" spc="17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14141"/>
                </a:solidFill>
                <a:latin typeface="Lucida Sans Unicode"/>
                <a:cs typeface="Lucida Sans Unicode"/>
              </a:rPr>
              <a:t>no</a:t>
            </a:r>
            <a:r>
              <a:rPr dirty="0" sz="1100" spc="11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A3A3A"/>
                </a:solidFill>
                <a:latin typeface="Lucida Sans Unicode"/>
                <a:cs typeface="Lucida Sans Unicode"/>
              </a:rPr>
              <a:t>Sistema</a:t>
            </a:r>
            <a:r>
              <a:rPr dirty="0" sz="1100" spc="19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solidFill>
                  <a:srgbClr val="4F4F4F"/>
                </a:solidFill>
                <a:latin typeface="Lucida Sans Unicode"/>
                <a:cs typeface="Lucida Sans Unicode"/>
              </a:rPr>
              <a:t>de </a:t>
            </a:r>
            <a:r>
              <a:rPr dirty="0" sz="1100" spc="-10">
                <a:solidFill>
                  <a:srgbClr val="313131"/>
                </a:solidFill>
                <a:latin typeface="Lucida Sans Unicode"/>
                <a:cs typeface="Lucida Sans Unicode"/>
              </a:rPr>
              <a:t>Processo</a:t>
            </a:r>
            <a:r>
              <a:rPr dirty="0" sz="1100" spc="-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solidFill>
                  <a:srgbClr val="262626"/>
                </a:solidFill>
                <a:latin typeface="Lucida Sans Unicode"/>
                <a:cs typeface="Lucida Sans Unicode"/>
              </a:rPr>
              <a:t>Eletrônico,</a:t>
            </a:r>
            <a:r>
              <a:rPr dirty="0" sz="1100" spc="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0">
                <a:solidFill>
                  <a:srgbClr val="383838"/>
                </a:solidFill>
                <a:latin typeface="Lucida Sans Unicode"/>
                <a:cs typeface="Lucida Sans Unicode"/>
              </a:rPr>
              <a:t>conforme</a:t>
            </a:r>
            <a:r>
              <a:rPr dirty="0" sz="1100" spc="-1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333333"/>
                </a:solidFill>
                <a:latin typeface="Lucida Sans Unicode"/>
                <a:cs typeface="Lucida Sans Unicode"/>
              </a:rPr>
              <a:t>dados</a:t>
            </a:r>
            <a:r>
              <a:rPr dirty="0" sz="1100" spc="-4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solidFill>
                  <a:srgbClr val="313131"/>
                </a:solidFill>
                <a:latin typeface="Lucida Sans Unicode"/>
                <a:cs typeface="Lucida Sans Unicode"/>
              </a:rPr>
              <a:t>abaixo</a:t>
            </a:r>
            <a:r>
              <a:rPr dirty="0" sz="110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63636"/>
                </a:solidFill>
                <a:latin typeface="Lucida Sans Unicode"/>
                <a:cs typeface="Lucida Sans Unicode"/>
              </a:rPr>
              <a:t>indicados,</a:t>
            </a:r>
            <a:r>
              <a:rPr dirty="0" sz="110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D4D4D"/>
                </a:solidFill>
                <a:latin typeface="Lucida Sans Unicode"/>
                <a:cs typeface="Lucida Sans Unicode"/>
              </a:rPr>
              <a:t>em</a:t>
            </a:r>
            <a:r>
              <a:rPr dirty="0" sz="1100" spc="-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63636"/>
                </a:solidFill>
                <a:latin typeface="Lucida Sans Unicode"/>
                <a:cs typeface="Lucida Sans Unicode"/>
              </a:rPr>
              <a:t>consonãncia</a:t>
            </a:r>
            <a:r>
              <a:rPr dirty="0" sz="1100" spc="9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solidFill>
                  <a:srgbClr val="505050"/>
                </a:solidFill>
                <a:latin typeface="Lucida Sans Unicode"/>
                <a:cs typeface="Lucida Sans Unicode"/>
              </a:rPr>
              <a:t>com</a:t>
            </a:r>
            <a:r>
              <a:rPr dirty="0" sz="1100" spc="-3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676767"/>
                </a:solidFill>
                <a:latin typeface="Lucida Sans Unicode"/>
                <a:cs typeface="Lucida Sans Unicode"/>
              </a:rPr>
              <a:t>o</a:t>
            </a:r>
            <a:r>
              <a:rPr dirty="0" sz="1100" spc="-85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44444"/>
                </a:solidFill>
                <a:latin typeface="Lucida Sans Unicode"/>
                <a:cs typeface="Lucida Sans Unicode"/>
              </a:rPr>
              <a:t>estabelecido </a:t>
            </a:r>
            <a:r>
              <a:rPr dirty="0" sz="1100" spc="-10">
                <a:solidFill>
                  <a:srgbClr val="3D3D3D"/>
                </a:solidFill>
                <a:latin typeface="Lucida Sans Unicode"/>
                <a:cs typeface="Lucida Sans Unicode"/>
              </a:rPr>
              <a:t>na</a:t>
            </a:r>
            <a:r>
              <a:rPr dirty="0" sz="1100" spc="-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solidFill>
                  <a:srgbClr val="3D3D3D"/>
                </a:solidFill>
                <a:latin typeface="Lucida Sans Unicode"/>
                <a:cs typeface="Lucida Sans Unicode"/>
              </a:rPr>
              <a:t>Resolução</a:t>
            </a:r>
            <a:r>
              <a:rPr dirty="0" sz="1100" spc="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F3F3F"/>
                </a:solidFill>
                <a:latin typeface="Lucida Sans Unicode"/>
                <a:cs typeface="Lucida Sans Unicode"/>
              </a:rPr>
              <a:t>n°</a:t>
            </a:r>
            <a:r>
              <a:rPr dirty="0" sz="1100" spc="-8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30">
                <a:solidFill>
                  <a:srgbClr val="363636"/>
                </a:solidFill>
                <a:latin typeface="Lucida Sans Unicode"/>
                <a:cs typeface="Lucida Sans Unicode"/>
              </a:rPr>
              <a:t>01/2011</a:t>
            </a:r>
            <a:r>
              <a:rPr dirty="0" sz="1100" spc="-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4D4D4D"/>
                </a:solidFill>
                <a:latin typeface="Lucida Sans Unicode"/>
                <a:cs typeface="Lucida Sans Unicode"/>
              </a:rPr>
              <a:t>do</a:t>
            </a:r>
            <a:r>
              <a:rPr dirty="0" sz="1100" spc="-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3D3D3D"/>
                </a:solidFill>
                <a:latin typeface="Lucida Sans Unicode"/>
                <a:cs typeface="Lucida Sans Unicode"/>
              </a:rPr>
              <a:t>TCESP;</a:t>
            </a:r>
            <a:endParaRPr sz="1100">
              <a:latin typeface="Lucida Sans Unicode"/>
              <a:cs typeface="Lucida Sans Unicode"/>
            </a:endParaRPr>
          </a:p>
          <a:p>
            <a:pPr algn="just" marL="33655" indent="-3810">
              <a:lnSpc>
                <a:spcPct val="100000"/>
              </a:lnSpc>
              <a:spcBef>
                <a:spcPts val="95"/>
              </a:spcBef>
              <a:buClr>
                <a:srgbClr val="383838"/>
              </a:buClr>
              <a:buAutoNum type="alphaLcParenR" startAt="3"/>
              <a:tabLst>
                <a:tab pos="33655" algn="l"/>
                <a:tab pos="481965" algn="l"/>
              </a:tabLst>
            </a:pPr>
            <a:r>
              <a:rPr dirty="0" sz="1100">
                <a:solidFill>
                  <a:srgbClr val="2D2D2D"/>
                </a:solidFill>
                <a:latin typeface="Lucida Sans Unicode"/>
                <a:cs typeface="Lucida Sans Unicode"/>
              </a:rPr>
              <a:t>além</a:t>
            </a:r>
            <a:r>
              <a:rPr dirty="0" sz="1100" spc="9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7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solidFill>
                  <a:srgbClr val="363636"/>
                </a:solidFill>
                <a:latin typeface="Lucida Sans Unicode"/>
                <a:cs typeface="Lucida Sans Unicode"/>
              </a:rPr>
              <a:t>disponiveis</a:t>
            </a:r>
            <a:r>
              <a:rPr dirty="0" sz="1100" spc="1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43434"/>
                </a:solidFill>
                <a:latin typeface="Lucida Sans Unicode"/>
                <a:cs typeface="Lucida Sans Unicode"/>
              </a:rPr>
              <a:t>no</a:t>
            </a:r>
            <a:r>
              <a:rPr dirty="0" sz="1100" spc="7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3B3B3B"/>
                </a:solidFill>
                <a:latin typeface="Lucida Sans Unicode"/>
                <a:cs typeface="Lucida Sans Unicode"/>
              </a:rPr>
              <a:t>processo</a:t>
            </a:r>
            <a:r>
              <a:rPr dirty="0" sz="1100" spc="1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2A2A2A"/>
                </a:solidFill>
                <a:latin typeface="Lucida Sans Unicode"/>
                <a:cs typeface="Lucida Sans Unicode"/>
              </a:rPr>
              <a:t>eletrônico,</a:t>
            </a:r>
            <a:r>
              <a:rPr dirty="0" sz="1100" spc="2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424242"/>
                </a:solidFill>
                <a:latin typeface="Lucida Sans Unicode"/>
                <a:cs typeface="Lucida Sans Unicode"/>
              </a:rPr>
              <a:t>todos</a:t>
            </a:r>
            <a:r>
              <a:rPr dirty="0" sz="1100" spc="10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84848"/>
                </a:solidFill>
                <a:latin typeface="Lucida Sans Unicode"/>
                <a:cs typeface="Lucida Sans Unicode"/>
              </a:rPr>
              <a:t>os</a:t>
            </a:r>
            <a:r>
              <a:rPr dirty="0" sz="1100" spc="3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solidFill>
                  <a:srgbClr val="3B3B3B"/>
                </a:solidFill>
                <a:latin typeface="Lucida Sans Unicode"/>
                <a:cs typeface="Lucida Sans Unicode"/>
              </a:rPr>
              <a:t>Despachos</a:t>
            </a:r>
            <a:r>
              <a:rPr dirty="0" sz="1100" spc="1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25252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14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B4B4B"/>
                </a:solidFill>
                <a:latin typeface="Lucida Sans Unicode"/>
                <a:cs typeface="Lucida Sans Unicode"/>
              </a:rPr>
              <a:t>Decisões</a:t>
            </a:r>
            <a:r>
              <a:rPr dirty="0" sz="1100" spc="1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solidFill>
                  <a:srgbClr val="4D4D4D"/>
                </a:solidFill>
                <a:latin typeface="Lucida Sans Unicode"/>
                <a:cs typeface="Lucida Sans Unicode"/>
              </a:rPr>
              <a:t>que</a:t>
            </a:r>
            <a:endParaRPr sz="1100">
              <a:latin typeface="Lucida Sans Unicode"/>
              <a:cs typeface="Lucida Sans Unicode"/>
            </a:endParaRPr>
          </a:p>
          <a:p>
            <a:pPr algn="just" marL="27305" marR="13335" indent="5715">
              <a:lnSpc>
                <a:spcPct val="107200"/>
              </a:lnSpc>
              <a:spcBef>
                <a:spcPts val="25"/>
              </a:spcBef>
            </a:pPr>
            <a:r>
              <a:rPr dirty="0" sz="1100" spc="-45">
                <a:solidFill>
                  <a:srgbClr val="262626"/>
                </a:solidFill>
                <a:latin typeface="Lucida Sans Unicode"/>
                <a:cs typeface="Lucida Sans Unicode"/>
              </a:rPr>
              <a:t>vierem</a:t>
            </a:r>
            <a:r>
              <a:rPr dirty="0" sz="1100" spc="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63636"/>
                </a:solidFill>
                <a:latin typeface="Lucida Sans Unicode"/>
                <a:cs typeface="Lucida Sans Unicode"/>
              </a:rPr>
              <a:t>a</a:t>
            </a:r>
            <a:r>
              <a:rPr dirty="0" sz="110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63636"/>
                </a:solidFill>
                <a:latin typeface="Lucida Sans Unicode"/>
                <a:cs typeface="Lucida Sans Unicode"/>
              </a:rPr>
              <a:t>ser</a:t>
            </a:r>
            <a:r>
              <a:rPr dirty="0" sz="110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5">
                <a:solidFill>
                  <a:srgbClr val="3F3F3F"/>
                </a:solidFill>
                <a:latin typeface="Lucida Sans Unicode"/>
                <a:cs typeface="Lucida Sans Unicode"/>
              </a:rPr>
              <a:t>tornados,</a:t>
            </a:r>
            <a:r>
              <a:rPr dirty="0" sz="11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363636"/>
                </a:solidFill>
                <a:latin typeface="Lucida Sans Unicode"/>
                <a:cs typeface="Lucida Sans Unicode"/>
              </a:rPr>
              <a:t>relativamente</a:t>
            </a:r>
            <a:r>
              <a:rPr dirty="0" sz="1100" spc="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ao</a:t>
            </a:r>
            <a:r>
              <a:rPr dirty="0" sz="1100" spc="-5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0">
                <a:solidFill>
                  <a:srgbClr val="333333"/>
                </a:solidFill>
                <a:latin typeface="Lucida Sans Unicode"/>
                <a:cs typeface="Lucida Sans Unicode"/>
              </a:rPr>
              <a:t>aludido</a:t>
            </a:r>
            <a:r>
              <a:rPr dirty="0" sz="1100" spc="-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solidFill>
                  <a:srgbClr val="3A3A3A"/>
                </a:solidFill>
                <a:latin typeface="Lucida Sans Unicode"/>
                <a:cs typeface="Lucida Sans Unicode"/>
              </a:rPr>
              <a:t>processo,</a:t>
            </a:r>
            <a:r>
              <a:rPr dirty="0" sz="1100" spc="2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3B3B3B"/>
                </a:solidFill>
                <a:latin typeface="Lucida Sans Unicode"/>
                <a:cs typeface="Lucida Sans Unicode"/>
              </a:rPr>
              <a:t>serão</a:t>
            </a:r>
            <a:r>
              <a:rPr dirty="0" sz="1100" spc="-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2F2F2F"/>
                </a:solidFill>
                <a:latin typeface="Lucida Sans Unicode"/>
                <a:cs typeface="Lucida Sans Unicode"/>
              </a:rPr>
              <a:t>publicados</a:t>
            </a:r>
            <a:r>
              <a:rPr dirty="0" sz="1100" spc="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D4D4D"/>
                </a:solidFill>
                <a:latin typeface="Lucida Sans Unicode"/>
                <a:cs typeface="Lucida Sans Unicode"/>
              </a:rPr>
              <a:t>no</a:t>
            </a:r>
            <a:r>
              <a:rPr dirty="0" sz="1100" spc="-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solidFill>
                  <a:srgbClr val="3D3D3D"/>
                </a:solidFill>
                <a:latin typeface="Lucida Sans Unicode"/>
                <a:cs typeface="Lucida Sans Unicode"/>
              </a:rPr>
              <a:t>Diário</a:t>
            </a:r>
            <a:r>
              <a:rPr dirty="0" sz="1100" spc="-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B4B4B"/>
                </a:solidFill>
                <a:latin typeface="Lucida Sans Unicode"/>
                <a:cs typeface="Lucida Sans Unicode"/>
              </a:rPr>
              <a:t>Oficial </a:t>
            </a:r>
            <a:r>
              <a:rPr dirty="0" sz="1100">
                <a:solidFill>
                  <a:srgbClr val="3F3F3F"/>
                </a:solidFill>
                <a:latin typeface="Lucida Sans Unicode"/>
                <a:cs typeface="Lucida Sans Unicode"/>
              </a:rPr>
              <a:t>do</a:t>
            </a:r>
            <a:r>
              <a:rPr dirty="0" sz="1100" spc="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3F3F3F"/>
                </a:solidFill>
                <a:latin typeface="Lucida Sans Unicode"/>
                <a:cs typeface="Lucida Sans Unicode"/>
              </a:rPr>
              <a:t>Estado,</a:t>
            </a:r>
            <a:r>
              <a:rPr dirty="0" sz="1100" spc="9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3D3D3D"/>
                </a:solidFill>
                <a:latin typeface="Lucida Sans Unicode"/>
                <a:cs typeface="Lucida Sans Unicode"/>
              </a:rPr>
              <a:t>Caderno</a:t>
            </a:r>
            <a:r>
              <a:rPr dirty="0" sz="1100" spc="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do</a:t>
            </a:r>
            <a:r>
              <a:rPr dirty="0" sz="1100" spc="3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D3D3D"/>
                </a:solidFill>
                <a:latin typeface="Lucida Sans Unicode"/>
                <a:cs typeface="Lucida Sans Unicode"/>
              </a:rPr>
              <a:t>Poder</a:t>
            </a:r>
            <a:r>
              <a:rPr dirty="0" sz="1100" spc="4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A3A3A"/>
                </a:solidFill>
                <a:latin typeface="Lucida Sans Unicode"/>
                <a:cs typeface="Lucida Sans Unicode"/>
              </a:rPr>
              <a:t>Legislativo,</a:t>
            </a:r>
            <a:r>
              <a:rPr dirty="0" sz="1100" spc="9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363636"/>
                </a:solidFill>
                <a:latin typeface="Lucida Sans Unicode"/>
                <a:cs typeface="Lucida Sans Unicode"/>
              </a:rPr>
              <a:t>parte</a:t>
            </a:r>
            <a:r>
              <a:rPr dirty="0" sz="110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25252"/>
                </a:solidFill>
                <a:latin typeface="Lucida Sans Unicode"/>
                <a:cs typeface="Lucida Sans Unicode"/>
              </a:rPr>
              <a:t>do</a:t>
            </a:r>
            <a:r>
              <a:rPr dirty="0" sz="1100" spc="4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solidFill>
                  <a:srgbClr val="3F3F3F"/>
                </a:solidFill>
                <a:latin typeface="Lucida Sans Unicode"/>
                <a:cs typeface="Lucida Sans Unicode"/>
              </a:rPr>
              <a:t>Tribunal</a:t>
            </a:r>
            <a:r>
              <a:rPr dirty="0" sz="1100" spc="7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05050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solidFill>
                  <a:srgbClr val="494949"/>
                </a:solidFill>
                <a:latin typeface="Lucida Sans Unicode"/>
                <a:cs typeface="Lucida Sans Unicode"/>
              </a:rPr>
              <a:t>Contas</a:t>
            </a:r>
            <a:r>
              <a:rPr dirty="0" sz="1100" spc="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do</a:t>
            </a:r>
            <a:r>
              <a:rPr dirty="0" sz="1100" spc="3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B4B4B"/>
                </a:solidFill>
                <a:latin typeface="Lucida Sans Unicode"/>
                <a:cs typeface="Lucida Sans Unicode"/>
              </a:rPr>
              <a:t>Estado</a:t>
            </a:r>
            <a:r>
              <a:rPr dirty="0" sz="1100" spc="5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05050"/>
                </a:solidFill>
                <a:latin typeface="Lucida Sans Unicode"/>
                <a:cs typeface="Lucida Sans Unicode"/>
              </a:rPr>
              <a:t>de </a:t>
            </a:r>
            <a:r>
              <a:rPr dirty="0" sz="1100" spc="-25">
                <a:solidFill>
                  <a:srgbClr val="545454"/>
                </a:solidFill>
                <a:latin typeface="Lucida Sans Unicode"/>
                <a:cs typeface="Lucida Sans Unicode"/>
              </a:rPr>
              <a:t>São</a:t>
            </a:r>
            <a:endParaRPr sz="1100">
              <a:latin typeface="Lucida Sans Unicode"/>
              <a:cs typeface="Lucida Sans Unicode"/>
            </a:endParaRPr>
          </a:p>
          <a:p>
            <a:pPr algn="just" marL="20320" marR="10795" indent="4445">
              <a:lnSpc>
                <a:spcPct val="109000"/>
              </a:lnSpc>
              <a:spcBef>
                <a:spcPts val="50"/>
              </a:spcBef>
            </a:pPr>
            <a:r>
              <a:rPr dirty="0" sz="1100" spc="-10">
                <a:solidFill>
                  <a:srgbClr val="3B3B3B"/>
                </a:solidFill>
                <a:latin typeface="Lucida Sans Unicode"/>
                <a:cs typeface="Lucida Sans Unicode"/>
              </a:rPr>
              <a:t>Paulo,</a:t>
            </a:r>
            <a:r>
              <a:rPr dirty="0" sz="1100" spc="2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64646"/>
                </a:solidFill>
                <a:latin typeface="Lucida Sans Unicode"/>
                <a:cs typeface="Lucida Sans Unicode"/>
              </a:rPr>
              <a:t>em</a:t>
            </a:r>
            <a:r>
              <a:rPr dirty="0" sz="1100" spc="-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solidFill>
                  <a:srgbClr val="232323"/>
                </a:solidFill>
                <a:latin typeface="Lucida Sans Unicode"/>
                <a:cs typeface="Lucida Sans Unicode"/>
              </a:rPr>
              <a:t>conformidade</a:t>
            </a:r>
            <a:r>
              <a:rPr dirty="0" sz="1100" spc="6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14141"/>
                </a:solidFill>
                <a:latin typeface="Lucida Sans Unicode"/>
                <a:cs typeface="Lucida Sans Unicode"/>
              </a:rPr>
              <a:t>com</a:t>
            </a:r>
            <a:r>
              <a:rPr dirty="0" sz="1100" spc="-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65656"/>
                </a:solidFill>
                <a:latin typeface="Lucida Sans Unicode"/>
                <a:cs typeface="Lucida Sans Unicode"/>
              </a:rPr>
              <a:t>o</a:t>
            </a:r>
            <a:r>
              <a:rPr dirty="0" sz="1100" spc="-2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solidFill>
                  <a:srgbClr val="333333"/>
                </a:solidFill>
                <a:latin typeface="Lucida Sans Unicode"/>
                <a:cs typeface="Lucida Sans Unicode"/>
              </a:rPr>
              <a:t>artigo</a:t>
            </a:r>
            <a:r>
              <a:rPr dirty="0" sz="1100" spc="-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94949"/>
                </a:solidFill>
                <a:latin typeface="Lucida Sans Unicode"/>
                <a:cs typeface="Lucida Sans Unicode"/>
              </a:rPr>
              <a:t>90</a:t>
            </a:r>
            <a:r>
              <a:rPr dirty="0" sz="110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64646"/>
                </a:solidFill>
                <a:latin typeface="Lucida Sans Unicode"/>
                <a:cs typeface="Lucida Sans Unicode"/>
              </a:rPr>
              <a:t>da</a:t>
            </a:r>
            <a:r>
              <a:rPr dirty="0" sz="1100" spc="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14141"/>
                </a:solidFill>
                <a:latin typeface="Lucida Sans Unicode"/>
                <a:cs typeface="Lucida Sans Unicode"/>
              </a:rPr>
              <a:t>Lei</a:t>
            </a:r>
            <a:r>
              <a:rPr dirty="0" sz="1100" spc="-7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solidFill>
                  <a:srgbClr val="3F3F3F"/>
                </a:solidFill>
                <a:latin typeface="Lucida Sans Unicode"/>
                <a:cs typeface="Lucida Sans Unicode"/>
              </a:rPr>
              <a:t>Complementar</a:t>
            </a:r>
            <a:r>
              <a:rPr dirty="0" sz="1100" spc="4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94949"/>
                </a:solidFill>
                <a:latin typeface="Lucida Sans Unicode"/>
                <a:cs typeface="Lucida Sans Unicode"/>
              </a:rPr>
              <a:t>n°</a:t>
            </a:r>
            <a:r>
              <a:rPr dirty="0" sz="1100" spc="-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F3F3F"/>
                </a:solidFill>
                <a:latin typeface="Lucida Sans Unicode"/>
                <a:cs typeface="Lucida Sans Unicode"/>
              </a:rPr>
              <a:t>709,</a:t>
            </a:r>
            <a:r>
              <a:rPr dirty="0" sz="1100" spc="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65656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6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F4F4F"/>
                </a:solidFill>
                <a:latin typeface="Lucida Sans Unicode"/>
                <a:cs typeface="Lucida Sans Unicode"/>
              </a:rPr>
              <a:t>14</a:t>
            </a:r>
            <a:r>
              <a:rPr dirty="0" sz="1100" spc="-2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45454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2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solidFill>
                  <a:srgbClr val="484848"/>
                </a:solidFill>
                <a:latin typeface="Lucida Sans Unicode"/>
                <a:cs typeface="Lucida Sans Unicode"/>
              </a:rPr>
              <a:t>janeiro</a:t>
            </a:r>
            <a:r>
              <a:rPr dirty="0" sz="1100" spc="1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solidFill>
                  <a:srgbClr val="484848"/>
                </a:solidFill>
                <a:latin typeface="Lucida Sans Unicode"/>
                <a:cs typeface="Lucida Sans Unicode"/>
              </a:rPr>
              <a:t>de </a:t>
            </a:r>
            <a:r>
              <a:rPr dirty="0" sz="1100" spc="-95">
                <a:solidFill>
                  <a:srgbClr val="2F2F2F"/>
                </a:solidFill>
                <a:latin typeface="Lucida Sans Unicode"/>
                <a:cs typeface="Lucida Sans Unicode"/>
              </a:rPr>
              <a:t>1993,</a:t>
            </a:r>
            <a:r>
              <a:rPr dirty="0" sz="1100" spc="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85">
                <a:solidFill>
                  <a:srgbClr val="2F2F2F"/>
                </a:solidFill>
                <a:latin typeface="Lucida Sans Unicode"/>
                <a:cs typeface="Lucida Sans Unicode"/>
              </a:rPr>
              <a:t>iniciando-</a:t>
            </a:r>
            <a:r>
              <a:rPr dirty="0" sz="1100" spc="-10">
                <a:solidFill>
                  <a:srgbClr val="2F2F2F"/>
                </a:solidFill>
                <a:latin typeface="Lucida Sans Unicode"/>
                <a:cs typeface="Lucida Sans Unicode"/>
              </a:rPr>
              <a:t>se,</a:t>
            </a:r>
            <a:r>
              <a:rPr dirty="0" sz="1100" spc="-7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44444"/>
                </a:solidFill>
                <a:latin typeface="Lucida Sans Unicode"/>
                <a:cs typeface="Lucida Sans Unicode"/>
              </a:rPr>
              <a:t>a</a:t>
            </a:r>
            <a:r>
              <a:rPr dirty="0" sz="1100" spc="-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80">
                <a:solidFill>
                  <a:srgbClr val="3B3B3B"/>
                </a:solidFill>
                <a:latin typeface="Lucida Sans Unicode"/>
                <a:cs typeface="Lucida Sans Unicode"/>
              </a:rPr>
              <a:t>partir</a:t>
            </a:r>
            <a:r>
              <a:rPr dirty="0" sz="1100" spc="1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4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3D3D3D"/>
                </a:solidFill>
                <a:latin typeface="Lucida Sans Unicode"/>
                <a:cs typeface="Lucida Sans Unicode"/>
              </a:rPr>
              <a:t>então,</a:t>
            </a:r>
            <a:r>
              <a:rPr dirty="0" sz="1100" spc="6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44444"/>
                </a:solidFill>
                <a:latin typeface="Lucida Sans Unicode"/>
                <a:cs typeface="Lucida Sans Unicode"/>
              </a:rPr>
              <a:t>a</a:t>
            </a:r>
            <a:r>
              <a:rPr dirty="0" sz="110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5">
                <a:solidFill>
                  <a:srgbClr val="2A2A2A"/>
                </a:solidFill>
                <a:latin typeface="Lucida Sans Unicode"/>
                <a:cs typeface="Lucida Sans Unicode"/>
              </a:rPr>
              <a:t>contagem</a:t>
            </a:r>
            <a:r>
              <a:rPr dirty="0" sz="1100" spc="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5">
                <a:solidFill>
                  <a:srgbClr val="4D4D4D"/>
                </a:solidFill>
                <a:latin typeface="Lucida Sans Unicode"/>
                <a:cs typeface="Lucida Sans Unicode"/>
              </a:rPr>
              <a:t>dos</a:t>
            </a:r>
            <a:r>
              <a:rPr dirty="0" sz="1100" spc="-1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solidFill>
                  <a:srgbClr val="3B3B3B"/>
                </a:solidFill>
                <a:latin typeface="Lucida Sans Unicode"/>
                <a:cs typeface="Lucida Sans Unicode"/>
              </a:rPr>
              <a:t>prazos</a:t>
            </a:r>
            <a:r>
              <a:rPr dirty="0" sz="1100" spc="-2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83838"/>
                </a:solidFill>
                <a:latin typeface="Lucida Sans Unicode"/>
                <a:cs typeface="Lucida Sans Unicode"/>
              </a:rPr>
              <a:t>processuais,</a:t>
            </a:r>
            <a:r>
              <a:rPr dirty="0" sz="1100" spc="10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80">
                <a:solidFill>
                  <a:srgbClr val="464646"/>
                </a:solidFill>
                <a:latin typeface="Lucida Sans Unicode"/>
                <a:cs typeface="Lucida Sans Unicode"/>
              </a:rPr>
              <a:t>conforme</a:t>
            </a:r>
            <a:r>
              <a:rPr dirty="0" sz="1100" spc="-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484848"/>
                </a:solidFill>
                <a:latin typeface="Lucida Sans Unicode"/>
                <a:cs typeface="Lucida Sans Unicode"/>
              </a:rPr>
              <a:t>regras</a:t>
            </a:r>
            <a:r>
              <a:rPr dirty="0" sz="1100" spc="-3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solidFill>
                  <a:srgbClr val="494949"/>
                </a:solidFill>
                <a:latin typeface="Lucida Sans Unicode"/>
                <a:cs typeface="Lucida Sans Unicode"/>
              </a:rPr>
              <a:t>do </a:t>
            </a:r>
            <a:r>
              <a:rPr dirty="0" sz="1100" spc="-65">
                <a:solidFill>
                  <a:srgbClr val="3A3A3A"/>
                </a:solidFill>
                <a:latin typeface="Lucida Sans Unicode"/>
                <a:cs typeface="Lucida Sans Unicode"/>
              </a:rPr>
              <a:t>Código</a:t>
            </a:r>
            <a:r>
              <a:rPr dirty="0" sz="1100" spc="-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10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343434"/>
                </a:solidFill>
                <a:latin typeface="Lucida Sans Unicode"/>
                <a:cs typeface="Lucida Sans Unicode"/>
              </a:rPr>
              <a:t>Processo</a:t>
            </a:r>
            <a:r>
              <a:rPr dirty="0" sz="1100" spc="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3B3B3B"/>
                </a:solidFill>
                <a:latin typeface="Lucida Sans Unicode"/>
                <a:cs typeface="Lucida Sans Unicode"/>
              </a:rPr>
              <a:t>Civil;</a:t>
            </a:r>
            <a:endParaRPr sz="1100">
              <a:latin typeface="Lucida Sans Unicode"/>
              <a:cs typeface="Lucida Sans Unicode"/>
            </a:endParaRPr>
          </a:p>
          <a:p>
            <a:pPr algn="just" marL="259715" indent="-241300">
              <a:lnSpc>
                <a:spcPct val="100000"/>
              </a:lnSpc>
              <a:spcBef>
                <a:spcPts val="114"/>
              </a:spcBef>
              <a:buClr>
                <a:srgbClr val="3F3F3F"/>
              </a:buClr>
              <a:buAutoNum type="alphaLcParenR" startAt="4"/>
              <a:tabLst>
                <a:tab pos="259715" algn="l"/>
              </a:tabLst>
            </a:pPr>
            <a:r>
              <a:rPr dirty="0" sz="1100">
                <a:solidFill>
                  <a:srgbClr val="424242"/>
                </a:solidFill>
                <a:latin typeface="Lucida Sans Unicode"/>
                <a:cs typeface="Lucida Sans Unicode"/>
              </a:rPr>
              <a:t>as</a:t>
            </a:r>
            <a:r>
              <a:rPr dirty="0" sz="1100" spc="3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solidFill>
                  <a:srgbClr val="383838"/>
                </a:solidFill>
                <a:latin typeface="Lucida Sans Unicode"/>
                <a:cs typeface="Lucida Sans Unicode"/>
              </a:rPr>
              <a:t>informações</a:t>
            </a:r>
            <a:r>
              <a:rPr dirty="0" sz="1100" spc="39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64646"/>
                </a:solidFill>
                <a:latin typeface="Lucida Sans Unicode"/>
                <a:cs typeface="Lucida Sans Unicode"/>
              </a:rPr>
              <a:t>pessoais</a:t>
            </a:r>
            <a:r>
              <a:rPr dirty="0" sz="1100" spc="3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F3F3F"/>
                </a:solidFill>
                <a:latin typeface="Lucida Sans Unicode"/>
                <a:cs typeface="Lucida Sans Unicode"/>
              </a:rPr>
              <a:t>do(s)</a:t>
            </a:r>
            <a:r>
              <a:rPr dirty="0" sz="1100" spc="36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solidFill>
                  <a:srgbClr val="2A2A2A"/>
                </a:solidFill>
                <a:latin typeface="Lucida Sans Unicode"/>
                <a:cs typeface="Lucida Sans Unicode"/>
              </a:rPr>
              <a:t>responsáveI(is)</a:t>
            </a:r>
            <a:r>
              <a:rPr dirty="0" sz="1100" spc="3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63636"/>
                </a:solidFill>
                <a:latin typeface="Lucida Sans Unicode"/>
                <a:cs typeface="Lucida Sans Unicode"/>
              </a:rPr>
              <a:t>pelo</a:t>
            </a:r>
            <a:r>
              <a:rPr dirty="0" sz="1100" spc="409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484848"/>
                </a:solidFill>
                <a:latin typeface="Lucida Sans Unicode"/>
                <a:cs typeface="Lucida Sans Unicode"/>
              </a:rPr>
              <a:t>órgão</a:t>
            </a:r>
            <a:r>
              <a:rPr dirty="0" sz="1100" spc="40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494949"/>
                </a:solidFill>
                <a:latin typeface="Lucida Sans Unicode"/>
                <a:cs typeface="Lucida Sans Unicode"/>
              </a:rPr>
              <a:t>concessor</a:t>
            </a:r>
            <a:r>
              <a:rPr dirty="0" sz="1100" spc="409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F4F4F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39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94949"/>
                </a:solidFill>
                <a:latin typeface="Lucida Sans Unicode"/>
                <a:cs typeface="Lucida Sans Unicode"/>
              </a:rPr>
              <a:t>entidade</a:t>
            </a:r>
            <a:endParaRPr sz="1100">
              <a:latin typeface="Lucida Sans Unicode"/>
              <a:cs typeface="Lucida Sans Unicode"/>
            </a:endParaRPr>
          </a:p>
          <a:p>
            <a:pPr algn="just" marL="18415" marR="24765" indent="-6350">
              <a:lnSpc>
                <a:spcPct val="109000"/>
              </a:lnSpc>
              <a:spcBef>
                <a:spcPts val="25"/>
              </a:spcBef>
            </a:pPr>
            <a:r>
              <a:rPr dirty="0" sz="1100" spc="-30">
                <a:solidFill>
                  <a:srgbClr val="2F2F2F"/>
                </a:solidFill>
                <a:latin typeface="Lucida Sans Unicode"/>
                <a:cs typeface="Lucida Sans Unicode"/>
              </a:rPr>
              <a:t>beneficiária,</a:t>
            </a:r>
            <a:r>
              <a:rPr dirty="0" sz="1100" spc="8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44444"/>
                </a:solidFill>
                <a:latin typeface="Lucida Sans Unicode"/>
                <a:cs typeface="Lucida Sans Unicode"/>
              </a:rPr>
              <a:t>estão</a:t>
            </a:r>
            <a:r>
              <a:rPr dirty="0" sz="1100" spc="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3D3D3D"/>
                </a:solidFill>
                <a:latin typeface="Lucida Sans Unicode"/>
                <a:cs typeface="Lucida Sans Unicode"/>
              </a:rPr>
              <a:t>cadastradas</a:t>
            </a:r>
            <a:r>
              <a:rPr dirty="0" sz="1100" spc="3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94949"/>
                </a:solidFill>
                <a:latin typeface="Lucida Sans Unicode"/>
                <a:cs typeface="Lucida Sans Unicode"/>
              </a:rPr>
              <a:t>no</a:t>
            </a:r>
            <a:r>
              <a:rPr dirty="0" sz="1100" spc="-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solidFill>
                  <a:srgbClr val="313131"/>
                </a:solidFill>
                <a:latin typeface="Lucida Sans Unicode"/>
                <a:cs typeface="Lucida Sans Unicode"/>
              </a:rPr>
              <a:t>módulo</a:t>
            </a:r>
            <a:r>
              <a:rPr dirty="0" sz="1100" spc="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solidFill>
                  <a:srgbClr val="282828"/>
                </a:solidFill>
                <a:latin typeface="Lucida Sans Unicode"/>
                <a:cs typeface="Lucida Sans Unicode"/>
              </a:rPr>
              <a:t>eletrônico</a:t>
            </a:r>
            <a:r>
              <a:rPr dirty="0" sz="1100" spc="7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65656"/>
                </a:solidFill>
                <a:latin typeface="Lucida Sans Unicode"/>
                <a:cs typeface="Lucida Sans Unicode"/>
              </a:rPr>
              <a:t>do</a:t>
            </a:r>
            <a:r>
              <a:rPr dirty="0" sz="1100" spc="1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4B4B4B"/>
                </a:solidFill>
                <a:latin typeface="Lucida Sans Unicode"/>
                <a:cs typeface="Lucida Sans Unicode"/>
              </a:rPr>
              <a:t>“Cadastro</a:t>
            </a:r>
            <a:r>
              <a:rPr dirty="0" sz="1100" spc="6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464646"/>
                </a:solidFill>
                <a:latin typeface="Lucida Sans Unicode"/>
                <a:cs typeface="Lucida Sans Unicode"/>
              </a:rPr>
              <a:t>Corporativo</a:t>
            </a:r>
            <a:r>
              <a:rPr dirty="0" sz="1100" spc="1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50">
                <a:solidFill>
                  <a:srgbClr val="444444"/>
                </a:solidFill>
                <a:latin typeface="Lucida Sans Unicode"/>
                <a:cs typeface="Lucida Sans Unicode"/>
              </a:rPr>
              <a:t>TCESP</a:t>
            </a:r>
            <a:r>
              <a:rPr dirty="0" sz="1100" spc="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80">
                <a:solidFill>
                  <a:srgbClr val="6B6B6B"/>
                </a:solidFill>
                <a:latin typeface="Lucida Sans Unicode"/>
                <a:cs typeface="Lucida Sans Unicode"/>
              </a:rPr>
              <a:t>—</a:t>
            </a:r>
            <a:r>
              <a:rPr dirty="0" sz="1100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D3D3D"/>
                </a:solidFill>
                <a:latin typeface="Lucida Sans Unicode"/>
                <a:cs typeface="Lucida Sans Unicode"/>
              </a:rPr>
              <a:t>CadTCESP”,</a:t>
            </a:r>
            <a:r>
              <a:rPr dirty="0" sz="1100" spc="254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F3F3F"/>
                </a:solidFill>
                <a:latin typeface="Lucida Sans Unicode"/>
                <a:cs typeface="Lucida Sans Unicode"/>
              </a:rPr>
              <a:t>nos</a:t>
            </a:r>
            <a:r>
              <a:rPr dirty="0" sz="1100" spc="18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F3F3F"/>
                </a:solidFill>
                <a:latin typeface="Lucida Sans Unicode"/>
                <a:cs typeface="Lucida Sans Unicode"/>
              </a:rPr>
              <a:t>termos</a:t>
            </a:r>
            <a:r>
              <a:rPr dirty="0" sz="1100" spc="229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D3D3D"/>
                </a:solidFill>
                <a:latin typeface="Lucida Sans Unicode"/>
                <a:cs typeface="Lucida Sans Unicode"/>
              </a:rPr>
              <a:t>previstos</a:t>
            </a:r>
            <a:r>
              <a:rPr dirty="0" sz="1100" spc="2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94949"/>
                </a:solidFill>
                <a:latin typeface="Lucida Sans Unicode"/>
                <a:cs typeface="Lucida Sans Unicode"/>
              </a:rPr>
              <a:t>no</a:t>
            </a:r>
            <a:r>
              <a:rPr dirty="0" sz="1100" spc="20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43434"/>
                </a:solidFill>
                <a:latin typeface="Lucida Sans Unicode"/>
                <a:cs typeface="Lucida Sans Unicode"/>
              </a:rPr>
              <a:t>Artigo</a:t>
            </a:r>
            <a:r>
              <a:rPr dirty="0" sz="1100" spc="204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D4D4D"/>
                </a:solidFill>
                <a:latin typeface="Lucida Sans Unicode"/>
                <a:cs typeface="Lucida Sans Unicode"/>
              </a:rPr>
              <a:t>2º</a:t>
            </a:r>
            <a:r>
              <a:rPr dirty="0" sz="1100" spc="18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B3B3B"/>
                </a:solidFill>
                <a:latin typeface="Lucida Sans Unicode"/>
                <a:cs typeface="Lucida Sans Unicode"/>
              </a:rPr>
              <a:t>das</a:t>
            </a:r>
            <a:r>
              <a:rPr dirty="0" sz="1100" spc="2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D3D3D"/>
                </a:solidFill>
                <a:latin typeface="Lucida Sans Unicode"/>
                <a:cs typeface="Lucida Sans Unicode"/>
              </a:rPr>
              <a:t>Instruções</a:t>
            </a:r>
            <a:r>
              <a:rPr dirty="0" sz="1100" spc="22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solidFill>
                  <a:srgbClr val="414141"/>
                </a:solidFill>
                <a:latin typeface="Lucida Sans Unicode"/>
                <a:cs typeface="Lucida Sans Unicode"/>
              </a:rPr>
              <a:t>n°01/2020,</a:t>
            </a:r>
            <a:r>
              <a:rPr dirty="0" sz="1100" spc="31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>
                <a:solidFill>
                  <a:srgbClr val="464646"/>
                </a:solidFill>
                <a:latin typeface="Lucida Sans Unicode"/>
                <a:cs typeface="Lucida Sans Unicode"/>
              </a:rPr>
              <a:t>conforme </a:t>
            </a:r>
            <a:r>
              <a:rPr dirty="0" sz="1100" spc="-35">
                <a:solidFill>
                  <a:srgbClr val="3D3D3D"/>
                </a:solidFill>
                <a:latin typeface="Lucida Sans Unicode"/>
                <a:cs typeface="Lucida Sans Unicode"/>
              </a:rPr>
              <a:t>“Declaração(ões)</a:t>
            </a:r>
            <a:r>
              <a:rPr dirty="0" sz="1100" spc="-4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10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>
                <a:solidFill>
                  <a:srgbClr val="3B3B3B"/>
                </a:solidFill>
                <a:latin typeface="Lucida Sans Unicode"/>
                <a:cs typeface="Lucida Sans Unicode"/>
              </a:rPr>
              <a:t>Atualização</a:t>
            </a:r>
            <a:r>
              <a:rPr dirty="0" sz="1100" spc="1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63636"/>
                </a:solidFill>
                <a:latin typeface="Lucida Sans Unicode"/>
                <a:cs typeface="Lucida Sans Unicode"/>
              </a:rPr>
              <a:t>Cadastral”</a:t>
            </a:r>
            <a:r>
              <a:rPr dirty="0" sz="1100" spc="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2D2D2D"/>
                </a:solidFill>
                <a:latin typeface="Lucida Sans Unicode"/>
                <a:cs typeface="Lucida Sans Unicode"/>
              </a:rPr>
              <a:t>anexa</a:t>
            </a:r>
            <a:r>
              <a:rPr dirty="0" sz="1100" spc="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464646"/>
                </a:solidFill>
                <a:latin typeface="Lucida Sans Unicode"/>
                <a:cs typeface="Lucida Sans Unicode"/>
              </a:rPr>
              <a:t>(s);</a:t>
            </a:r>
            <a:endParaRPr sz="11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1639" y="6406214"/>
            <a:ext cx="4215384" cy="4873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3167" y="4371335"/>
            <a:ext cx="5352287" cy="123676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87552" y="289391"/>
            <a:ext cx="1200911" cy="773741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4610100" y="240651"/>
            <a:ext cx="0" cy="709930"/>
          </a:xfrm>
          <a:custGeom>
            <a:avLst/>
            <a:gdLst/>
            <a:ahLst/>
            <a:cxnLst/>
            <a:rect l="l" t="t" r="r" b="b"/>
            <a:pathLst>
              <a:path w="0" h="709930">
                <a:moveTo>
                  <a:pt x="0" y="709770"/>
                </a:moveTo>
                <a:lnTo>
                  <a:pt x="0" y="0"/>
                </a:lnTo>
              </a:path>
            </a:pathLst>
          </a:custGeom>
          <a:ln w="9144">
            <a:solidFill>
              <a:srgbClr val="64646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4605528" y="240651"/>
            <a:ext cx="2280285" cy="709930"/>
            <a:chOff x="4605528" y="240651"/>
            <a:chExt cx="2280285" cy="709930"/>
          </a:xfrm>
        </p:grpSpPr>
        <p:sp>
          <p:nvSpPr>
            <p:cNvPr id="7" name="object 7" descr=""/>
            <p:cNvSpPr/>
            <p:nvPr/>
          </p:nvSpPr>
          <p:spPr>
            <a:xfrm>
              <a:off x="6880860" y="240651"/>
              <a:ext cx="0" cy="709930"/>
            </a:xfrm>
            <a:custGeom>
              <a:avLst/>
              <a:gdLst/>
              <a:ahLst/>
              <a:cxnLst/>
              <a:rect l="l" t="t" r="r" b="b"/>
              <a:pathLst>
                <a:path w="0" h="709930">
                  <a:moveTo>
                    <a:pt x="0" y="709770"/>
                  </a:moveTo>
                  <a:lnTo>
                    <a:pt x="0" y="0"/>
                  </a:lnTo>
                </a:path>
              </a:pathLst>
            </a:custGeom>
            <a:ln w="9144">
              <a:solidFill>
                <a:srgbClr val="6464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605528" y="245220"/>
              <a:ext cx="2280285" cy="0"/>
            </a:xfrm>
            <a:custGeom>
              <a:avLst/>
              <a:gdLst/>
              <a:ahLst/>
              <a:cxnLst/>
              <a:rect l="l" t="t" r="r" b="b"/>
              <a:pathLst>
                <a:path w="2280284" h="0">
                  <a:moveTo>
                    <a:pt x="0" y="0"/>
                  </a:moveTo>
                  <a:lnTo>
                    <a:pt x="2279904" y="0"/>
                  </a:lnTo>
                </a:path>
              </a:pathLst>
            </a:custGeom>
            <a:ln w="9138">
              <a:solidFill>
                <a:srgbClr val="6464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605528" y="945854"/>
              <a:ext cx="2280285" cy="0"/>
            </a:xfrm>
            <a:custGeom>
              <a:avLst/>
              <a:gdLst/>
              <a:ahLst/>
              <a:cxnLst/>
              <a:rect l="l" t="t" r="r" b="b"/>
              <a:pathLst>
                <a:path w="2280284" h="0">
                  <a:moveTo>
                    <a:pt x="0" y="0"/>
                  </a:moveTo>
                  <a:lnTo>
                    <a:pt x="2279904" y="0"/>
                  </a:lnTo>
                </a:path>
              </a:pathLst>
            </a:custGeom>
            <a:ln w="9138">
              <a:solidFill>
                <a:srgbClr val="64646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4713255" y="289384"/>
            <a:ext cx="2003425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R="5080" indent="5715">
              <a:lnSpc>
                <a:spcPct val="156300"/>
              </a:lnSpc>
              <a:spcBef>
                <a:spcPts val="100"/>
              </a:spcBef>
              <a:tabLst>
                <a:tab pos="676275" algn="l"/>
                <a:tab pos="887094" algn="l"/>
                <a:tab pos="1038225" algn="l"/>
                <a:tab pos="1087755" algn="l"/>
                <a:tab pos="1665605" algn="l"/>
                <a:tab pos="1990089" algn="l"/>
              </a:tabLst>
            </a:pPr>
            <a:r>
              <a:rPr dirty="0" sz="1100">
                <a:solidFill>
                  <a:srgbClr val="3F3F3F"/>
                </a:solidFill>
                <a:latin typeface="Times New Roman"/>
                <a:cs typeface="Times New Roman"/>
              </a:rPr>
              <a:t>Rubrica</a:t>
            </a:r>
            <a:r>
              <a:rPr dirty="0" sz="1100" spc="40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u="sng" sz="1100">
                <a:solidFill>
                  <a:srgbClr val="3F3F3F"/>
                </a:solidFill>
                <a:uFill>
                  <a:solidFill>
                    <a:srgbClr val="707474"/>
                  </a:solidFill>
                </a:uFill>
                <a:latin typeface="Times New Roman"/>
                <a:cs typeface="Times New Roman"/>
              </a:rPr>
              <a:t>				</a:t>
            </a:r>
            <a:r>
              <a:rPr dirty="0" sz="1100" spc="-1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464646"/>
                </a:solidFill>
                <a:latin typeface="Times New Roman"/>
                <a:cs typeface="Times New Roman"/>
              </a:rPr>
              <a:t>Fls.	</a:t>
            </a:r>
            <a:r>
              <a:rPr dirty="0" u="sng" sz="1100">
                <a:solidFill>
                  <a:srgbClr val="464646"/>
                </a:solidFill>
                <a:uFill>
                  <a:solidFill>
                    <a:srgbClr val="707474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0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43434"/>
                </a:solidFill>
                <a:latin typeface="Times New Roman"/>
                <a:cs typeface="Times New Roman"/>
              </a:rPr>
              <a:t>Classif.</a:t>
            </a:r>
            <a:r>
              <a:rPr dirty="0" sz="1100" spc="16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u="sng" sz="1100">
                <a:solidFill>
                  <a:srgbClr val="444444"/>
                </a:solidFill>
                <a:uFill>
                  <a:solidFill>
                    <a:srgbClr val="6B70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00" spc="-25">
                <a:solidFill>
                  <a:srgbClr val="444444"/>
                </a:solidFill>
                <a:uFill>
                  <a:solidFill>
                    <a:srgbClr val="6B7070"/>
                  </a:solidFill>
                </a:uFill>
                <a:latin typeface="Times New Roman"/>
                <a:cs typeface="Times New Roman"/>
              </a:rPr>
              <a:t>PA</a:t>
            </a:r>
            <a:r>
              <a:rPr dirty="0" u="sng" sz="1100">
                <a:solidFill>
                  <a:srgbClr val="444444"/>
                </a:solidFill>
                <a:uFill>
                  <a:solidFill>
                    <a:srgbClr val="6B7070"/>
                  </a:solidFill>
                </a:uFill>
                <a:latin typeface="Times New Roman"/>
                <a:cs typeface="Times New Roman"/>
              </a:rPr>
              <a:t>		</a:t>
            </a:r>
            <a:r>
              <a:rPr dirty="0" sz="1100" spc="2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100" spc="-95">
                <a:solidFill>
                  <a:srgbClr val="4F4F4F"/>
                </a:solidFill>
                <a:latin typeface="Times New Roman"/>
                <a:cs typeface="Times New Roman"/>
              </a:rPr>
              <a:t>N°</a:t>
            </a:r>
            <a:r>
              <a:rPr dirty="0" sz="1100" spc="-3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464646"/>
                </a:solidFill>
                <a:latin typeface="Times New Roman"/>
                <a:cs typeface="Times New Roman"/>
              </a:rPr>
              <a:t>34.913/2021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50008" y="1069541"/>
            <a:ext cx="151130" cy="41529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1200" spc="-55">
                <a:solidFill>
                  <a:srgbClr val="464646"/>
                </a:solidFill>
                <a:latin typeface="Lucida Sans Unicode"/>
                <a:cs typeface="Lucida Sans Unicode"/>
              </a:rPr>
              <a:t>2.</a:t>
            </a:r>
            <a:endParaRPr sz="12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145"/>
              </a:spcBef>
            </a:pPr>
            <a:r>
              <a:rPr dirty="0" sz="1100" spc="-25">
                <a:solidFill>
                  <a:srgbClr val="363636"/>
                </a:solidFill>
                <a:latin typeface="Lucida Sans Unicode"/>
                <a:cs typeface="Lucida Sans Unicode"/>
              </a:rPr>
              <a:t>a)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02598" y="1069541"/>
            <a:ext cx="5443220" cy="41529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1200" spc="-135">
                <a:solidFill>
                  <a:srgbClr val="383838"/>
                </a:solidFill>
                <a:latin typeface="Lucida Sans Unicode"/>
                <a:cs typeface="Lucida Sans Unicode"/>
              </a:rPr>
              <a:t>Damo-</a:t>
            </a:r>
            <a:r>
              <a:rPr dirty="0" sz="1200" spc="-110">
                <a:solidFill>
                  <a:srgbClr val="383838"/>
                </a:solidFill>
                <a:latin typeface="Lucida Sans Unicode"/>
                <a:cs typeface="Lucida Sans Unicode"/>
              </a:rPr>
              <a:t>nos</a:t>
            </a:r>
            <a:r>
              <a:rPr dirty="0" sz="120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70">
                <a:solidFill>
                  <a:srgbClr val="363636"/>
                </a:solidFill>
                <a:latin typeface="Lucida Sans Unicode"/>
                <a:cs typeface="Lucida Sans Unicode"/>
              </a:rPr>
              <a:t>por</a:t>
            </a:r>
            <a:r>
              <a:rPr dirty="0" sz="1200" spc="-7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60">
                <a:solidFill>
                  <a:srgbClr val="3F3F3F"/>
                </a:solidFill>
                <a:latin typeface="Lucida Sans Unicode"/>
                <a:cs typeface="Lucida Sans Unicode"/>
              </a:rPr>
              <a:t>NOTIFICADOS</a:t>
            </a:r>
            <a:r>
              <a:rPr dirty="0" sz="1200" spc="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343434"/>
                </a:solidFill>
                <a:latin typeface="Lucida Sans Unicode"/>
                <a:cs typeface="Lucida Sans Unicode"/>
              </a:rPr>
              <a:t>para:</a:t>
            </a:r>
            <a:endParaRPr sz="12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145"/>
              </a:spcBef>
            </a:pPr>
            <a:r>
              <a:rPr dirty="0" sz="1100">
                <a:solidFill>
                  <a:srgbClr val="575757"/>
                </a:solidFill>
                <a:latin typeface="Lucida Sans Unicode"/>
                <a:cs typeface="Lucida Sans Unicode"/>
              </a:rPr>
              <a:t>O</a:t>
            </a:r>
            <a:r>
              <a:rPr dirty="0" sz="1100" spc="6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5">
                <a:solidFill>
                  <a:srgbClr val="343434"/>
                </a:solidFill>
                <a:latin typeface="Lucida Sans Unicode"/>
                <a:cs typeface="Lucida Sans Unicode"/>
              </a:rPr>
              <a:t>acompanhamento</a:t>
            </a:r>
            <a:r>
              <a:rPr dirty="0" sz="1100" spc="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83838"/>
                </a:solidFill>
                <a:latin typeface="Lucida Sans Unicode"/>
                <a:cs typeface="Lucida Sans Unicode"/>
              </a:rPr>
              <a:t>dos</a:t>
            </a:r>
            <a:r>
              <a:rPr dirty="0" sz="1100" spc="3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14141"/>
                </a:solidFill>
                <a:latin typeface="Lucida Sans Unicode"/>
                <a:cs typeface="Lucida Sans Unicode"/>
              </a:rPr>
              <a:t>atos</a:t>
            </a:r>
            <a:r>
              <a:rPr dirty="0" sz="1100" spc="5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do</a:t>
            </a:r>
            <a:r>
              <a:rPr dirty="0" sz="1100" spc="3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313131"/>
                </a:solidFill>
                <a:latin typeface="Lucida Sans Unicode"/>
                <a:cs typeface="Lucida Sans Unicode"/>
              </a:rPr>
              <a:t>processo</a:t>
            </a:r>
            <a:r>
              <a:rPr dirty="0" sz="1100" spc="16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2B2B2B"/>
                </a:solidFill>
                <a:latin typeface="Lucida Sans Unicode"/>
                <a:cs typeface="Lucida Sans Unicode"/>
              </a:rPr>
              <a:t>até</a:t>
            </a:r>
            <a:r>
              <a:rPr dirty="0" sz="1100" spc="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2F2F2F"/>
                </a:solidFill>
                <a:latin typeface="Lucida Sans Unicode"/>
                <a:cs typeface="Lucida Sans Unicode"/>
              </a:rPr>
              <a:t>seu</a:t>
            </a:r>
            <a:r>
              <a:rPr dirty="0" sz="1100" spc="8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0">
                <a:solidFill>
                  <a:srgbClr val="313131"/>
                </a:solidFill>
                <a:latin typeface="Lucida Sans Unicode"/>
                <a:cs typeface="Lucida Sans Unicode"/>
              </a:rPr>
              <a:t>julgamento</a:t>
            </a:r>
            <a:r>
              <a:rPr dirty="0" sz="1100" spc="8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3D3D3D"/>
                </a:solidFill>
                <a:latin typeface="Lucida Sans Unicode"/>
                <a:cs typeface="Lucida Sans Unicode"/>
              </a:rPr>
              <a:t>final</a:t>
            </a:r>
            <a:r>
              <a:rPr dirty="0" sz="1100" spc="7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25252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15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B4B4B"/>
                </a:solidFill>
                <a:latin typeface="Lucida Sans Unicode"/>
                <a:cs typeface="Lucida Sans Unicode"/>
              </a:rPr>
              <a:t>consequente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37116" y="1450239"/>
            <a:ext cx="5898515" cy="524065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26670">
              <a:lnSpc>
                <a:spcPct val="100000"/>
              </a:lnSpc>
              <a:spcBef>
                <a:spcPts val="240"/>
              </a:spcBef>
            </a:pPr>
            <a:r>
              <a:rPr dirty="0" sz="1150" spc="-10">
                <a:solidFill>
                  <a:srgbClr val="3B3B3B"/>
                </a:solidFill>
                <a:latin typeface="Lucida Sans Unicode"/>
                <a:cs typeface="Lucida Sans Unicode"/>
              </a:rPr>
              <a:t>publicação;</a:t>
            </a:r>
            <a:endParaRPr sz="1150">
              <a:latin typeface="Lucida Sans Unicode"/>
              <a:cs typeface="Lucida Sans Unicode"/>
            </a:endParaRPr>
          </a:p>
          <a:p>
            <a:pPr marL="27305" marR="5080" indent="-3175">
              <a:lnSpc>
                <a:spcPct val="109000"/>
              </a:lnSpc>
              <a:spcBef>
                <a:spcPts val="10"/>
              </a:spcBef>
              <a:tabLst>
                <a:tab pos="481965" algn="l"/>
              </a:tabLst>
            </a:pPr>
            <a:r>
              <a:rPr dirty="0" sz="1100" spc="-25">
                <a:solidFill>
                  <a:srgbClr val="444444"/>
                </a:solidFill>
                <a:latin typeface="Lucida Sans Unicode"/>
                <a:cs typeface="Lucida Sans Unicode"/>
              </a:rPr>
              <a:t>b)</a:t>
            </a:r>
            <a:r>
              <a:rPr dirty="0" sz="1100">
                <a:solidFill>
                  <a:srgbClr val="444444"/>
                </a:solidFill>
                <a:latin typeface="Lucida Sans Unicode"/>
                <a:cs typeface="Lucida Sans Unicode"/>
              </a:rPr>
              <a:t>	</a:t>
            </a:r>
            <a:r>
              <a:rPr dirty="0" sz="1100">
                <a:solidFill>
                  <a:srgbClr val="464646"/>
                </a:solidFill>
                <a:latin typeface="Lucida Sans Unicode"/>
                <a:cs typeface="Lucida Sans Unicode"/>
              </a:rPr>
              <a:t>Se</a:t>
            </a:r>
            <a:r>
              <a:rPr dirty="0" sz="1100" spc="19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>
                <a:solidFill>
                  <a:srgbClr val="3D3D3D"/>
                </a:solidFill>
                <a:latin typeface="Lucida Sans Unicode"/>
                <a:cs typeface="Lucida Sans Unicode"/>
              </a:rPr>
              <a:t>for</a:t>
            </a:r>
            <a:r>
              <a:rPr dirty="0" sz="1100" spc="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o</a:t>
            </a:r>
            <a:r>
              <a:rPr dirty="0" sz="1100" spc="2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64646"/>
                </a:solidFill>
                <a:latin typeface="Lucida Sans Unicode"/>
                <a:cs typeface="Lucida Sans Unicode"/>
              </a:rPr>
              <a:t>caso</a:t>
            </a:r>
            <a:r>
              <a:rPr dirty="0" sz="1100" spc="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3B3B3B"/>
                </a:solidFill>
                <a:latin typeface="Lucida Sans Unicode"/>
                <a:cs typeface="Lucida Sans Unicode"/>
              </a:rPr>
              <a:t>nosso</a:t>
            </a:r>
            <a:r>
              <a:rPr dirty="0" sz="1100" spc="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solidFill>
                  <a:srgbClr val="313131"/>
                </a:solidFill>
                <a:latin typeface="Lucida Sans Unicode"/>
                <a:cs typeface="Lucida Sans Unicode"/>
              </a:rPr>
              <a:t>interesse,</a:t>
            </a:r>
            <a:r>
              <a:rPr dirty="0" sz="1100" spc="9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63636"/>
                </a:solidFill>
                <a:latin typeface="Lucida Sans Unicode"/>
                <a:cs typeface="Lucida Sans Unicode"/>
              </a:rPr>
              <a:t>nos</a:t>
            </a:r>
            <a:r>
              <a:rPr dirty="0" sz="1100" spc="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5">
                <a:solidFill>
                  <a:srgbClr val="414141"/>
                </a:solidFill>
                <a:latin typeface="Lucida Sans Unicode"/>
                <a:cs typeface="Lucida Sans Unicode"/>
              </a:rPr>
              <a:t>prazos</a:t>
            </a:r>
            <a:r>
              <a:rPr dirty="0" sz="1100" spc="3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7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D3D3D"/>
                </a:solidFill>
                <a:latin typeface="Lucida Sans Unicode"/>
                <a:cs typeface="Lucida Sans Unicode"/>
              </a:rPr>
              <a:t>nas</a:t>
            </a:r>
            <a:r>
              <a:rPr dirty="0" sz="110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solidFill>
                  <a:srgbClr val="313131"/>
                </a:solidFill>
                <a:latin typeface="Lucida Sans Unicode"/>
                <a:cs typeface="Lucida Sans Unicode"/>
              </a:rPr>
              <a:t>formas</a:t>
            </a:r>
            <a:r>
              <a:rPr dirty="0" sz="1100" spc="5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363636"/>
                </a:solidFill>
                <a:latin typeface="Lucida Sans Unicode"/>
                <a:cs typeface="Lucida Sans Unicode"/>
              </a:rPr>
              <a:t>legais</a:t>
            </a:r>
            <a:r>
              <a:rPr dirty="0" sz="1100" spc="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5B5B5B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6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444444"/>
                </a:solidFill>
                <a:latin typeface="Lucida Sans Unicode"/>
                <a:cs typeface="Lucida Sans Unicode"/>
              </a:rPr>
              <a:t>regimentais, </a:t>
            </a:r>
            <a:r>
              <a:rPr dirty="0" sz="1100" spc="-45">
                <a:solidFill>
                  <a:srgbClr val="3B3B3B"/>
                </a:solidFill>
                <a:latin typeface="Lucida Sans Unicode"/>
                <a:cs typeface="Lucida Sans Unicode"/>
              </a:rPr>
              <a:t>exercer</a:t>
            </a:r>
            <a:r>
              <a:rPr dirty="0" sz="1100" spc="-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4B4B4B"/>
                </a:solidFill>
                <a:latin typeface="Lucida Sans Unicode"/>
                <a:cs typeface="Lucida Sans Unicode"/>
              </a:rPr>
              <a:t>o</a:t>
            </a:r>
            <a:r>
              <a:rPr dirty="0" sz="1100" spc="-6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85">
                <a:solidFill>
                  <a:srgbClr val="2A2A2A"/>
                </a:solidFill>
                <a:latin typeface="Lucida Sans Unicode"/>
                <a:cs typeface="Lucida Sans Unicode"/>
              </a:rPr>
              <a:t>direito</a:t>
            </a:r>
            <a:r>
              <a:rPr dirty="0" sz="110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10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solidFill>
                  <a:srgbClr val="3D3D3D"/>
                </a:solidFill>
                <a:latin typeface="Lucida Sans Unicode"/>
                <a:cs typeface="Lucida Sans Unicode"/>
              </a:rPr>
              <a:t>defesa,</a:t>
            </a:r>
            <a:r>
              <a:rPr dirty="0" sz="1100" spc="-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5">
                <a:solidFill>
                  <a:srgbClr val="383838"/>
                </a:solidFill>
                <a:latin typeface="Lucida Sans Unicode"/>
                <a:cs typeface="Lucida Sans Unicode"/>
              </a:rPr>
              <a:t>interpor</a:t>
            </a:r>
            <a:r>
              <a:rPr dirty="0" sz="1100" spc="-3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2A2A2A"/>
                </a:solidFill>
                <a:latin typeface="Lucida Sans Unicode"/>
                <a:cs typeface="Lucida Sans Unicode"/>
              </a:rPr>
              <a:t>recursos</a:t>
            </a:r>
            <a:r>
              <a:rPr dirty="0" sz="110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-1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424242"/>
                </a:solidFill>
                <a:latin typeface="Lucida Sans Unicode"/>
                <a:cs typeface="Lucida Sans Unicode"/>
              </a:rPr>
              <a:t>o</a:t>
            </a:r>
            <a:r>
              <a:rPr dirty="0" sz="1100" spc="-9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0">
                <a:solidFill>
                  <a:srgbClr val="464646"/>
                </a:solidFill>
                <a:latin typeface="Lucida Sans Unicode"/>
                <a:cs typeface="Lucida Sans Unicode"/>
              </a:rPr>
              <a:t>que</a:t>
            </a:r>
            <a:r>
              <a:rPr dirty="0" sz="1100" spc="-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313131"/>
                </a:solidFill>
                <a:latin typeface="Lucida Sans Unicode"/>
                <a:cs typeface="Lucida Sans Unicode"/>
              </a:rPr>
              <a:t>mais</a:t>
            </a:r>
            <a:r>
              <a:rPr dirty="0" sz="1100" spc="-7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2D2D2D"/>
                </a:solidFill>
                <a:latin typeface="Lucida Sans Unicode"/>
                <a:cs typeface="Lucida Sans Unicode"/>
              </a:rPr>
              <a:t>couber.</a:t>
            </a:r>
            <a:endParaRPr sz="1100">
              <a:latin typeface="Lucida Sans Unicode"/>
              <a:cs typeface="Lucida Sans Unicode"/>
            </a:endParaRPr>
          </a:p>
          <a:p>
            <a:pPr marL="24765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solidFill>
                  <a:srgbClr val="3B3B3B"/>
                </a:solidFill>
                <a:latin typeface="Lucida Sans Unicode"/>
                <a:cs typeface="Lucida Sans Unicode"/>
              </a:rPr>
              <a:t>LOCAL</a:t>
            </a:r>
            <a:r>
              <a:rPr dirty="0" sz="1100" spc="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sz="1100" spc="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24242"/>
                </a:solidFill>
                <a:latin typeface="Lucida Sans Unicode"/>
                <a:cs typeface="Lucida Sans Unicode"/>
              </a:rPr>
              <a:t>DATA:</a:t>
            </a:r>
            <a:r>
              <a:rPr dirty="0" sz="1100" spc="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 i="1">
                <a:solidFill>
                  <a:srgbClr val="262626"/>
                </a:solidFill>
                <a:latin typeface="Arial"/>
                <a:cs typeface="Arial"/>
              </a:rPr>
              <a:t>Guarulhos,</a:t>
            </a:r>
            <a:r>
              <a:rPr dirty="0" sz="1100" spc="100" i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83838"/>
                </a:solidFill>
                <a:latin typeface="Arial"/>
                <a:cs typeface="Arial"/>
              </a:rPr>
              <a:t>29</a:t>
            </a:r>
            <a:r>
              <a:rPr dirty="0" sz="1100" spc="55" i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100" spc="-75">
                <a:solidFill>
                  <a:srgbClr val="343434"/>
                </a:solidFill>
                <a:latin typeface="Lucida Sans Unicode"/>
                <a:cs typeface="Lucida Sans Unicode"/>
              </a:rPr>
              <a:t>ele</a:t>
            </a:r>
            <a:r>
              <a:rPr dirty="0" sz="1100" spc="-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30">
                <a:solidFill>
                  <a:srgbClr val="3F3F3F"/>
                </a:solidFill>
                <a:latin typeface="Lucida Sans Unicode"/>
                <a:cs typeface="Lucida Sans Unicode"/>
              </a:rPr>
              <a:t>dezembro</a:t>
            </a:r>
            <a:r>
              <a:rPr dirty="0" sz="1100" spc="1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90">
                <a:solidFill>
                  <a:srgbClr val="383838"/>
                </a:solidFill>
                <a:latin typeface="Lucida Sans Unicode"/>
                <a:cs typeface="Lucida Sans Unicode"/>
              </a:rPr>
              <a:t>ele</a:t>
            </a:r>
            <a:r>
              <a:rPr dirty="0" sz="1100" spc="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 i="1">
                <a:solidFill>
                  <a:srgbClr val="383838"/>
                </a:solidFill>
                <a:latin typeface="Arial"/>
                <a:cs typeface="Arial"/>
              </a:rPr>
              <a:t>2021.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100">
              <a:latin typeface="Arial"/>
              <a:cs typeface="Arial"/>
            </a:endParaRPr>
          </a:p>
          <a:p>
            <a:pPr marL="28575">
              <a:lnSpc>
                <a:spcPct val="100000"/>
              </a:lnSpc>
              <a:spcBef>
                <a:spcPts val="5"/>
              </a:spcBef>
            </a:pPr>
            <a:r>
              <a:rPr dirty="0" u="sng" sz="1100" spc="-20" b="1">
                <a:solidFill>
                  <a:srgbClr val="3B3B3B"/>
                </a:solidFill>
                <a:uFill>
                  <a:solidFill>
                    <a:srgbClr val="57575B"/>
                  </a:solidFill>
                </a:uFill>
                <a:latin typeface="Arial"/>
                <a:cs typeface="Arial"/>
              </a:rPr>
              <a:t>AUTORIDADE</a:t>
            </a:r>
            <a:r>
              <a:rPr dirty="0" u="sng" sz="1100" spc="55" b="1">
                <a:solidFill>
                  <a:srgbClr val="3B3B3B"/>
                </a:solidFill>
                <a:uFill>
                  <a:solidFill>
                    <a:srgbClr val="57575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solidFill>
                  <a:srgbClr val="3D3D3D"/>
                </a:solidFill>
                <a:uFill>
                  <a:solidFill>
                    <a:srgbClr val="57575B"/>
                  </a:solidFill>
                </a:uFill>
                <a:latin typeface="Arial"/>
                <a:cs typeface="Arial"/>
              </a:rPr>
              <a:t>MÁXIMA</a:t>
            </a:r>
            <a:r>
              <a:rPr dirty="0" u="sng" sz="1100" spc="25" b="1">
                <a:solidFill>
                  <a:srgbClr val="3D3D3D"/>
                </a:solidFill>
                <a:uFill>
                  <a:solidFill>
                    <a:srgbClr val="57575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solidFill>
                  <a:srgbClr val="414141"/>
                </a:solidFill>
                <a:uFill>
                  <a:solidFill>
                    <a:srgbClr val="57575B"/>
                  </a:solidFill>
                </a:uFill>
                <a:latin typeface="Arial"/>
                <a:cs typeface="Arial"/>
              </a:rPr>
              <a:t>DO</a:t>
            </a:r>
            <a:r>
              <a:rPr dirty="0" u="sng" sz="1100" spc="-40" b="1">
                <a:solidFill>
                  <a:srgbClr val="414141"/>
                </a:solidFill>
                <a:uFill>
                  <a:solidFill>
                    <a:srgbClr val="57575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solidFill>
                  <a:srgbClr val="383838"/>
                </a:solidFill>
                <a:uFill>
                  <a:solidFill>
                    <a:srgbClr val="57575B"/>
                  </a:solidFill>
                </a:uFill>
                <a:latin typeface="Arial"/>
                <a:cs typeface="Arial"/>
              </a:rPr>
              <a:t>ÓRGÃO</a:t>
            </a:r>
            <a:r>
              <a:rPr dirty="0" u="sng" sz="1100" spc="-5" b="1">
                <a:solidFill>
                  <a:srgbClr val="383838"/>
                </a:solidFill>
                <a:uFill>
                  <a:solidFill>
                    <a:srgbClr val="57575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b="1">
                <a:solidFill>
                  <a:srgbClr val="2A2A2A"/>
                </a:solidFill>
                <a:uFill>
                  <a:solidFill>
                    <a:srgbClr val="57575B"/>
                  </a:solidFill>
                </a:uFill>
                <a:latin typeface="Arial"/>
                <a:cs typeface="Arial"/>
              </a:rPr>
              <a:t>PÚBLICO</a:t>
            </a:r>
            <a:r>
              <a:rPr dirty="0" u="sng" sz="1100" spc="-10" b="1">
                <a:solidFill>
                  <a:srgbClr val="2A2A2A"/>
                </a:solidFill>
                <a:uFill>
                  <a:solidFill>
                    <a:srgbClr val="57575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333333"/>
                </a:solidFill>
                <a:uFill>
                  <a:solidFill>
                    <a:srgbClr val="57575B"/>
                  </a:solidFill>
                </a:uFill>
                <a:latin typeface="Arial"/>
                <a:cs typeface="Arial"/>
              </a:rPr>
              <a:t>PARCEIRO</a:t>
            </a:r>
            <a:r>
              <a:rPr dirty="0" sz="1100" spc="-10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190"/>
              </a:spcBef>
            </a:pPr>
            <a:r>
              <a:rPr dirty="0" sz="1100" spc="-55">
                <a:solidFill>
                  <a:srgbClr val="3D3D3D"/>
                </a:solidFill>
                <a:latin typeface="Lucida Sans Unicode"/>
                <a:cs typeface="Lucida Sans Unicode"/>
              </a:rPr>
              <a:t>Nome:</a:t>
            </a:r>
            <a:r>
              <a:rPr dirty="0" sz="110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1100" i="1">
                <a:solidFill>
                  <a:srgbClr val="333333"/>
                </a:solidFill>
                <a:latin typeface="Arial"/>
                <a:cs typeface="Arial"/>
              </a:rPr>
              <a:t>Gustavo </a:t>
            </a:r>
            <a:r>
              <a:rPr dirty="0" sz="1100" i="1">
                <a:solidFill>
                  <a:srgbClr val="363636"/>
                </a:solidFill>
                <a:latin typeface="Arial"/>
                <a:cs typeface="Arial"/>
              </a:rPr>
              <a:t>Henric</a:t>
            </a:r>
            <a:r>
              <a:rPr dirty="0" sz="1100" spc="35" i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424242"/>
                </a:solidFill>
                <a:latin typeface="Arial"/>
                <a:cs typeface="Arial"/>
              </a:rPr>
              <a:t>Costa</a:t>
            </a:r>
            <a:endParaRPr sz="1100">
              <a:latin typeface="Arial"/>
              <a:cs typeface="Arial"/>
            </a:endParaRPr>
          </a:p>
          <a:p>
            <a:pPr marL="24765">
              <a:lnSpc>
                <a:spcPct val="100000"/>
              </a:lnSpc>
              <a:spcBef>
                <a:spcPts val="140"/>
              </a:spcBef>
            </a:pPr>
            <a:r>
              <a:rPr dirty="0" sz="1100" spc="-40">
                <a:solidFill>
                  <a:srgbClr val="414141"/>
                </a:solidFill>
                <a:latin typeface="Lucida Sans Unicode"/>
                <a:cs typeface="Lucida Sans Unicode"/>
              </a:rPr>
              <a:t>Cargo:</a:t>
            </a:r>
            <a:r>
              <a:rPr dirty="0" sz="1100" spc="-4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 i="1">
                <a:solidFill>
                  <a:srgbClr val="313131"/>
                </a:solidFill>
                <a:latin typeface="Arial"/>
                <a:cs typeface="Arial"/>
              </a:rPr>
              <a:t>Prefeito</a:t>
            </a:r>
            <a:endParaRPr sz="1100">
              <a:latin typeface="Arial"/>
              <a:cs typeface="Arial"/>
            </a:endParaRPr>
          </a:p>
          <a:p>
            <a:pPr marL="24765">
              <a:lnSpc>
                <a:spcPct val="100000"/>
              </a:lnSpc>
              <a:spcBef>
                <a:spcPts val="170"/>
              </a:spcBef>
            </a:pPr>
            <a:r>
              <a:rPr dirty="0" sz="1100">
                <a:solidFill>
                  <a:srgbClr val="444444"/>
                </a:solidFill>
                <a:latin typeface="Lucida Sans Unicode"/>
                <a:cs typeface="Lucida Sans Unicode"/>
              </a:rPr>
              <a:t>CPF:</a:t>
            </a:r>
            <a:r>
              <a:rPr dirty="0" sz="1100" spc="1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60" i="1">
                <a:solidFill>
                  <a:srgbClr val="414141"/>
                </a:solidFill>
                <a:latin typeface="Arial"/>
                <a:cs typeface="Arial"/>
              </a:rPr>
              <a:t>313.</a:t>
            </a:r>
            <a:r>
              <a:rPr dirty="0" sz="1100" spc="-60">
                <a:solidFill>
                  <a:srgbClr val="383838"/>
                </a:solidFill>
                <a:latin typeface="Lucida Sans Unicode"/>
                <a:cs typeface="Lucida Sans Unicode"/>
              </a:rPr>
              <a:t>006.</a:t>
            </a:r>
            <a:r>
              <a:rPr dirty="0" sz="1100" spc="-1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5" i="1">
                <a:solidFill>
                  <a:srgbClr val="464646"/>
                </a:solidFill>
                <a:latin typeface="Arial"/>
                <a:cs typeface="Arial"/>
              </a:rPr>
              <a:t>468-02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65"/>
              </a:spcBef>
            </a:pPr>
            <a:endParaRPr sz="1100">
              <a:latin typeface="Arial"/>
              <a:cs typeface="Arial"/>
            </a:endParaRPr>
          </a:p>
          <a:p>
            <a:pPr marL="28575">
              <a:lnSpc>
                <a:spcPct val="100000"/>
              </a:lnSpc>
              <a:spcBef>
                <a:spcPts val="5"/>
              </a:spcBef>
            </a:pPr>
            <a:r>
              <a:rPr dirty="0" u="sng" sz="1100" spc="-95">
                <a:solidFill>
                  <a:srgbClr val="3D3D3D"/>
                </a:solidFill>
                <a:uFill>
                  <a:solidFill>
                    <a:srgbClr val="545757"/>
                  </a:solidFill>
                </a:uFill>
                <a:latin typeface="Arial Black"/>
                <a:cs typeface="Arial Black"/>
              </a:rPr>
              <a:t>AUTORIDADE</a:t>
            </a:r>
            <a:r>
              <a:rPr dirty="0" u="sng" sz="1100" spc="40">
                <a:solidFill>
                  <a:srgbClr val="3D3D3D"/>
                </a:solidFill>
                <a:uFill>
                  <a:solidFill>
                    <a:srgbClr val="54575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100" spc="-120">
                <a:solidFill>
                  <a:srgbClr val="363636"/>
                </a:solidFill>
                <a:uFill>
                  <a:solidFill>
                    <a:srgbClr val="545757"/>
                  </a:solidFill>
                </a:uFill>
                <a:latin typeface="Arial Black"/>
                <a:cs typeface="Arial Black"/>
              </a:rPr>
              <a:t>MÁXIMA</a:t>
            </a:r>
            <a:r>
              <a:rPr dirty="0" u="sng" sz="1100" spc="85">
                <a:solidFill>
                  <a:srgbClr val="363636"/>
                </a:solidFill>
                <a:uFill>
                  <a:solidFill>
                    <a:srgbClr val="54575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100" spc="-95">
                <a:solidFill>
                  <a:srgbClr val="444444"/>
                </a:solidFill>
                <a:uFill>
                  <a:solidFill>
                    <a:srgbClr val="545757"/>
                  </a:solidFill>
                </a:uFill>
                <a:latin typeface="Arial Black"/>
                <a:cs typeface="Arial Black"/>
              </a:rPr>
              <a:t>DA</a:t>
            </a:r>
            <a:r>
              <a:rPr dirty="0" u="sng" sz="1100" spc="5">
                <a:solidFill>
                  <a:srgbClr val="444444"/>
                </a:solidFill>
                <a:uFill>
                  <a:solidFill>
                    <a:srgbClr val="54575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100" spc="-100">
                <a:solidFill>
                  <a:srgbClr val="383838"/>
                </a:solidFill>
                <a:uFill>
                  <a:solidFill>
                    <a:srgbClr val="545757"/>
                  </a:solidFill>
                </a:uFill>
                <a:latin typeface="Arial Black"/>
                <a:cs typeface="Arial Black"/>
              </a:rPr>
              <a:t>ENTIDADE</a:t>
            </a:r>
            <a:r>
              <a:rPr dirty="0" u="sng" sz="1100" spc="10">
                <a:solidFill>
                  <a:srgbClr val="383838"/>
                </a:solidFill>
                <a:uFill>
                  <a:solidFill>
                    <a:srgbClr val="545757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1100" spc="-10">
                <a:solidFill>
                  <a:srgbClr val="343434"/>
                </a:solidFill>
                <a:uFill>
                  <a:solidFill>
                    <a:srgbClr val="545757"/>
                  </a:solidFill>
                </a:uFill>
                <a:latin typeface="Arial Black"/>
                <a:cs typeface="Arial Black"/>
              </a:rPr>
              <a:t>BENEFICIÁRIA:</a:t>
            </a:r>
            <a:endParaRPr sz="1100">
              <a:latin typeface="Arial Black"/>
              <a:cs typeface="Arial Black"/>
            </a:endParaRPr>
          </a:p>
          <a:p>
            <a:pPr marL="21590">
              <a:lnSpc>
                <a:spcPct val="100000"/>
              </a:lnSpc>
              <a:spcBef>
                <a:spcPts val="140"/>
              </a:spcBef>
            </a:pPr>
            <a:r>
              <a:rPr dirty="0" sz="1100" spc="-40">
                <a:solidFill>
                  <a:srgbClr val="3F3F3F"/>
                </a:solidFill>
                <a:latin typeface="Lucida Sans Unicode"/>
                <a:cs typeface="Lucida Sans Unicode"/>
              </a:rPr>
              <a:t>Nome:</a:t>
            </a:r>
            <a:r>
              <a:rPr dirty="0" sz="1100" spc="-2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 i="1">
                <a:solidFill>
                  <a:srgbClr val="2B2B2B"/>
                </a:solidFill>
                <a:latin typeface="Arial"/>
                <a:cs typeface="Arial"/>
              </a:rPr>
              <a:t>Antonio</a:t>
            </a:r>
            <a:r>
              <a:rPr dirty="0" sz="1100" spc="10" i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444444"/>
                </a:solidFill>
                <a:latin typeface="Arial"/>
                <a:cs typeface="Arial"/>
              </a:rPr>
              <a:t>Gomes </a:t>
            </a:r>
            <a:r>
              <a:rPr dirty="0" sz="1100" i="1">
                <a:solidFill>
                  <a:srgbClr val="3B3B3B"/>
                </a:solidFill>
                <a:latin typeface="Arial"/>
                <a:cs typeface="Arial"/>
              </a:rPr>
              <a:t>da</a:t>
            </a:r>
            <a:r>
              <a:rPr dirty="0" sz="1100" spc="-10" i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3D3D3D"/>
                </a:solidFill>
                <a:latin typeface="Arial"/>
                <a:cs typeface="Arial"/>
              </a:rPr>
              <a:t>Silva</a:t>
            </a:r>
            <a:endParaRPr sz="110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95"/>
              </a:spcBef>
            </a:pPr>
            <a:r>
              <a:rPr dirty="0" sz="1100" spc="-35">
                <a:solidFill>
                  <a:srgbClr val="444444"/>
                </a:solidFill>
                <a:latin typeface="Lucida Sans Unicode"/>
                <a:cs typeface="Lucida Sans Unicode"/>
              </a:rPr>
              <a:t>Cargo:</a:t>
            </a:r>
            <a:r>
              <a:rPr dirty="0" sz="1100" spc="-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 i="1">
                <a:solidFill>
                  <a:srgbClr val="313131"/>
                </a:solidFill>
                <a:latin typeface="Arial"/>
                <a:cs typeface="Arial"/>
              </a:rPr>
              <a:t>Presidente</a:t>
            </a:r>
            <a:endParaRPr sz="1100">
              <a:latin typeface="Arial"/>
              <a:cs typeface="Arial"/>
            </a:endParaRPr>
          </a:p>
          <a:p>
            <a:pPr marL="24765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solidFill>
                  <a:srgbClr val="424242"/>
                </a:solidFill>
                <a:latin typeface="Lucida Sans Unicode"/>
                <a:cs typeface="Lucida Sans Unicode"/>
              </a:rPr>
              <a:t>CPF:</a:t>
            </a:r>
            <a:r>
              <a:rPr dirty="0" sz="1100" spc="2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95">
                <a:solidFill>
                  <a:srgbClr val="333333"/>
                </a:solidFill>
                <a:latin typeface="Lucida Sans Unicode"/>
                <a:cs typeface="Lucida Sans Unicode"/>
              </a:rPr>
              <a:t>848.648.008-</a:t>
            </a:r>
            <a:r>
              <a:rPr dirty="0" sz="1100" spc="-25">
                <a:solidFill>
                  <a:srgbClr val="333333"/>
                </a:solidFill>
                <a:latin typeface="Lucida Sans Unicode"/>
                <a:cs typeface="Lucida Sans Unicode"/>
              </a:rPr>
              <a:t>T5</a:t>
            </a:r>
            <a:endParaRPr sz="1100">
              <a:latin typeface="Lucida Sans Unicode"/>
              <a:cs typeface="Lucida Sans Unicode"/>
            </a:endParaRPr>
          </a:p>
          <a:p>
            <a:pPr marL="21590">
              <a:lnSpc>
                <a:spcPct val="100000"/>
              </a:lnSpc>
              <a:spcBef>
                <a:spcPts val="1585"/>
              </a:spcBef>
              <a:tabLst>
                <a:tab pos="365760" algn="l"/>
                <a:tab pos="1092200" algn="l"/>
              </a:tabLst>
            </a:pPr>
            <a:r>
              <a:rPr dirty="0" sz="1100" spc="-25">
                <a:solidFill>
                  <a:srgbClr val="3A3A3A"/>
                </a:solidFill>
                <a:latin typeface="Lucida Sans Unicode"/>
                <a:cs typeface="Lucida Sans Unicode"/>
              </a:rPr>
              <a:t>Res</a:t>
            </a:r>
            <a:r>
              <a:rPr dirty="0" sz="1100">
                <a:solidFill>
                  <a:srgbClr val="3A3A3A"/>
                </a:solidFill>
                <a:latin typeface="Lucida Sans Unicode"/>
                <a:cs typeface="Lucida Sans Unicode"/>
              </a:rPr>
              <a:t>	</a:t>
            </a:r>
            <a:r>
              <a:rPr dirty="0" sz="1100" spc="-10">
                <a:solidFill>
                  <a:srgbClr val="313131"/>
                </a:solidFill>
                <a:latin typeface="Lucida Sans Unicode"/>
                <a:cs typeface="Lucida Sans Unicode"/>
              </a:rPr>
              <a:t>onsaveis</a:t>
            </a:r>
            <a:r>
              <a:rPr dirty="0" sz="1100">
                <a:solidFill>
                  <a:srgbClr val="313131"/>
                </a:solidFill>
                <a:latin typeface="Lucida Sans Unicode"/>
                <a:cs typeface="Lucida Sans Unicode"/>
              </a:rPr>
              <a:t>	</a:t>
            </a:r>
            <a:r>
              <a:rPr dirty="0" sz="1100">
                <a:solidFill>
                  <a:srgbClr val="333333"/>
                </a:solidFill>
                <a:latin typeface="Lucida Sans Unicode"/>
                <a:cs typeface="Lucida Sans Unicode"/>
              </a:rPr>
              <a:t>ue</a:t>
            </a:r>
            <a:r>
              <a:rPr dirty="0" sz="1100" spc="-5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232323"/>
                </a:solidFill>
                <a:latin typeface="Lucida Sans Unicode"/>
                <a:cs typeface="Lucida Sans Unicode"/>
              </a:rPr>
              <a:t>assinaram</a:t>
            </a:r>
            <a:r>
              <a:rPr dirty="0" sz="1100" spc="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84848"/>
                </a:solidFill>
                <a:latin typeface="Lucida Sans Unicode"/>
                <a:cs typeface="Lucida Sans Unicode"/>
              </a:rPr>
              <a:t>o</a:t>
            </a:r>
            <a:r>
              <a:rPr dirty="0" sz="1100" spc="-7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2B2B2B"/>
                </a:solidFill>
                <a:latin typeface="Lucida Sans Unicode"/>
                <a:cs typeface="Lucida Sans Unicode"/>
              </a:rPr>
              <a:t>aiuste</a:t>
            </a:r>
            <a:r>
              <a:rPr dirty="0" sz="1100" spc="-4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75">
                <a:solidFill>
                  <a:srgbClr val="212121"/>
                </a:solidFill>
                <a:latin typeface="Lucida Sans Unicode"/>
                <a:cs typeface="Lucida Sans Unicode"/>
              </a:rPr>
              <a:t>e/ou</a:t>
            </a:r>
            <a:r>
              <a:rPr dirty="0" sz="110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43434"/>
                </a:solidFill>
                <a:latin typeface="Lucida Sans Unicode"/>
                <a:cs typeface="Lucida Sans Unicode"/>
              </a:rPr>
              <a:t>Pare</a:t>
            </a:r>
            <a:r>
              <a:rPr dirty="0" sz="1100" spc="1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444444"/>
                </a:solidFill>
                <a:latin typeface="Lucida Sans Unicode"/>
                <a:cs typeface="Lucida Sans Unicode"/>
              </a:rPr>
              <a:t>br</a:t>
            </a:r>
            <a:r>
              <a:rPr dirty="0" sz="1100" spc="-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383838"/>
                </a:solidFill>
                <a:latin typeface="Lucida Sans Unicode"/>
                <a:cs typeface="Lucida Sans Unicode"/>
              </a:rPr>
              <a:t>Conclusivo:</a:t>
            </a:r>
            <a:endParaRPr sz="1100">
              <a:latin typeface="Lucida Sans Unicode"/>
              <a:cs typeface="Lucida Sans Unicode"/>
            </a:endParaRPr>
          </a:p>
          <a:p>
            <a:pPr marL="24765">
              <a:lnSpc>
                <a:spcPct val="100000"/>
              </a:lnSpc>
              <a:spcBef>
                <a:spcPts val="114"/>
              </a:spcBef>
            </a:pPr>
            <a:r>
              <a:rPr dirty="0" sz="1100" b="1">
                <a:solidFill>
                  <a:srgbClr val="343434"/>
                </a:solidFill>
                <a:latin typeface="Arial"/>
                <a:cs typeface="Arial"/>
              </a:rPr>
              <a:t>PELO</a:t>
            </a:r>
            <a:r>
              <a:rPr dirty="0" sz="1100" spc="-5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383838"/>
                </a:solidFill>
                <a:latin typeface="Arial"/>
                <a:cs typeface="Arial"/>
              </a:rPr>
              <a:t>ORGAO PUBLICO</a:t>
            </a:r>
            <a:r>
              <a:rPr dirty="0" sz="1100" spc="-3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2D2D2D"/>
                </a:solidFill>
                <a:latin typeface="Arial"/>
                <a:cs typeface="Arial"/>
              </a:rPr>
              <a:t>PARCEIRO:</a:t>
            </a:r>
            <a:endParaRPr sz="1100">
              <a:latin typeface="Arial"/>
              <a:cs typeface="Arial"/>
            </a:endParaRPr>
          </a:p>
          <a:p>
            <a:pPr marL="21590" marR="3914775">
              <a:lnSpc>
                <a:spcPct val="108100"/>
              </a:lnSpc>
              <a:spcBef>
                <a:spcPts val="15"/>
              </a:spcBef>
            </a:pPr>
            <a:r>
              <a:rPr dirty="0" sz="1100" spc="-40">
                <a:solidFill>
                  <a:srgbClr val="363636"/>
                </a:solidFill>
                <a:latin typeface="Lucida Sans Unicode"/>
                <a:cs typeface="Lucida Sans Unicode"/>
              </a:rPr>
              <a:t>Nome:</a:t>
            </a:r>
            <a:r>
              <a:rPr dirty="0" sz="110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 i="1">
                <a:solidFill>
                  <a:srgbClr val="2B2B2B"/>
                </a:solidFill>
                <a:latin typeface="Arial"/>
                <a:cs typeface="Arial"/>
              </a:rPr>
              <a:t>Alex</a:t>
            </a:r>
            <a:r>
              <a:rPr dirty="0" sz="1100" spc="10" i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83838"/>
                </a:solidFill>
                <a:latin typeface="Arial"/>
                <a:cs typeface="Arial"/>
              </a:rPr>
              <a:t>Viterale</a:t>
            </a:r>
            <a:r>
              <a:rPr dirty="0" sz="1100" spc="-30" i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D3D3D"/>
                </a:solidFill>
                <a:latin typeface="Arial"/>
                <a:cs typeface="Arial"/>
              </a:rPr>
              <a:t>de</a:t>
            </a:r>
            <a:r>
              <a:rPr dirty="0" sz="1100" spc="-65" i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100" spc="-20" i="1">
                <a:solidFill>
                  <a:srgbClr val="2F2F2F"/>
                </a:solidFill>
                <a:latin typeface="Arial"/>
                <a:cs typeface="Arial"/>
              </a:rPr>
              <a:t>Sous </a:t>
            </a:r>
            <a:r>
              <a:rPr dirty="0" sz="1100" spc="-45">
                <a:solidFill>
                  <a:srgbClr val="2B2B2B"/>
                </a:solidFill>
                <a:latin typeface="Lucida Sans Unicode"/>
                <a:cs typeface="Lucida Sans Unicode"/>
              </a:rPr>
              <a:t>Cargo:</a:t>
            </a:r>
            <a:r>
              <a:rPr dirty="0" sz="1100" spc="-1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100" i="1">
                <a:solidFill>
                  <a:srgbClr val="343434"/>
                </a:solidFill>
                <a:latin typeface="Arial"/>
                <a:cs typeface="Arial"/>
              </a:rPr>
              <a:t>Secretário</a:t>
            </a:r>
            <a:r>
              <a:rPr dirty="0" sz="1100" spc="10" i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3F3F3F"/>
                </a:solidFill>
                <a:latin typeface="Arial"/>
                <a:cs typeface="Arial"/>
              </a:rPr>
              <a:t>de</a:t>
            </a:r>
            <a:r>
              <a:rPr dirty="0" sz="1100" spc="-40" i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383838"/>
                </a:solidFill>
                <a:latin typeface="Arial"/>
                <a:cs typeface="Arial"/>
              </a:rPr>
              <a:t>Educação </a:t>
            </a:r>
            <a:r>
              <a:rPr dirty="0" sz="1100">
                <a:solidFill>
                  <a:srgbClr val="494949"/>
                </a:solidFill>
                <a:latin typeface="Lucida Sans Unicode"/>
                <a:cs typeface="Lucida Sans Unicode"/>
              </a:rPr>
              <a:t>CPF:</a:t>
            </a:r>
            <a:r>
              <a:rPr dirty="0" sz="1100" spc="17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20" i="1">
                <a:solidFill>
                  <a:srgbClr val="444444"/>
                </a:solidFill>
                <a:latin typeface="Arial"/>
                <a:cs typeface="Arial"/>
              </a:rPr>
              <a:t>373.</a:t>
            </a:r>
            <a:r>
              <a:rPr dirty="0" sz="1100" spc="-150" i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100" spc="-25" i="1">
                <a:solidFill>
                  <a:srgbClr val="3A3A3A"/>
                </a:solidFill>
                <a:latin typeface="Arial"/>
                <a:cs typeface="Arial"/>
              </a:rPr>
              <a:t>406.318-36</a:t>
            </a:r>
            <a:endParaRPr sz="110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95"/>
              </a:spcBef>
            </a:pPr>
            <a:r>
              <a:rPr dirty="0" sz="1100" spc="-10">
                <a:solidFill>
                  <a:srgbClr val="3B3B3B"/>
                </a:solidFill>
                <a:latin typeface="Lucida Sans Unicode"/>
                <a:cs typeface="Lucida Sans Unicode"/>
              </a:rPr>
              <a:t>Assinatura:</a:t>
            </a:r>
            <a:endParaRPr sz="1100">
              <a:latin typeface="Lucida Sans Unicode"/>
              <a:cs typeface="Lucida Sans Unicode"/>
            </a:endParaRPr>
          </a:p>
          <a:p>
            <a:pPr marL="18415">
              <a:lnSpc>
                <a:spcPct val="100000"/>
              </a:lnSpc>
              <a:spcBef>
                <a:spcPts val="1510"/>
              </a:spcBef>
            </a:pPr>
            <a:r>
              <a:rPr dirty="0" u="sng" sz="1100" spc="-10" b="1">
                <a:solidFill>
                  <a:srgbClr val="3B3B3B"/>
                </a:solidFill>
                <a:uFill>
                  <a:solidFill>
                    <a:srgbClr val="54575B"/>
                  </a:solidFill>
                </a:uFill>
                <a:latin typeface="Arial"/>
                <a:cs typeface="Arial"/>
              </a:rPr>
              <a:t>Responsáveis</a:t>
            </a:r>
            <a:r>
              <a:rPr dirty="0" u="sng" sz="1100" spc="15" b="1">
                <a:solidFill>
                  <a:srgbClr val="3B3B3B"/>
                </a:solidFill>
                <a:uFill>
                  <a:solidFill>
                    <a:srgbClr val="54575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>
                <a:solidFill>
                  <a:srgbClr val="3D3D3D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oue</a:t>
            </a:r>
            <a:r>
              <a:rPr dirty="0" u="sng" sz="1100" spc="-70">
                <a:solidFill>
                  <a:srgbClr val="3D3D3D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1100">
                <a:solidFill>
                  <a:srgbClr val="2F2F2F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assinaram</a:t>
            </a:r>
            <a:r>
              <a:rPr dirty="0" u="sng" sz="1100" spc="-5">
                <a:solidFill>
                  <a:srgbClr val="2F2F2F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1100">
                <a:solidFill>
                  <a:srgbClr val="494949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o</a:t>
            </a:r>
            <a:r>
              <a:rPr dirty="0" u="sng" sz="1100" spc="-100">
                <a:solidFill>
                  <a:srgbClr val="494949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1100" spc="-10">
                <a:solidFill>
                  <a:srgbClr val="3F3F3F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aluste</a:t>
            </a:r>
            <a:r>
              <a:rPr dirty="0" u="sng" sz="1100" spc="-80">
                <a:solidFill>
                  <a:srgbClr val="3F3F3F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1100" spc="-70">
                <a:solidFill>
                  <a:srgbClr val="2D2D2D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e/ou </a:t>
            </a:r>
            <a:r>
              <a:rPr dirty="0" u="sng" sz="1100">
                <a:solidFill>
                  <a:srgbClr val="2F2F2F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prestação</a:t>
            </a:r>
            <a:r>
              <a:rPr dirty="0" u="sng" sz="1100" spc="-10">
                <a:solidFill>
                  <a:srgbClr val="2F2F2F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1100">
                <a:solidFill>
                  <a:srgbClr val="343434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de</a:t>
            </a:r>
            <a:r>
              <a:rPr dirty="0" u="sng" sz="1100" spc="-110">
                <a:solidFill>
                  <a:srgbClr val="343434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1100" spc="-10">
                <a:solidFill>
                  <a:srgbClr val="3B3B3B"/>
                </a:solidFill>
                <a:uFill>
                  <a:solidFill>
                    <a:srgbClr val="54575B"/>
                  </a:solidFill>
                </a:uFill>
                <a:latin typeface="Lucida Sans Unicode"/>
                <a:cs typeface="Lucida Sans Unicode"/>
              </a:rPr>
              <a:t>contas:</a:t>
            </a:r>
            <a:endParaRPr sz="110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120"/>
              </a:spcBef>
            </a:pPr>
            <a:r>
              <a:rPr dirty="0" u="sng" sz="1100" b="1">
                <a:solidFill>
                  <a:srgbClr val="3A3A3A"/>
                </a:solidFill>
                <a:uFill>
                  <a:solidFill>
                    <a:srgbClr val="575B5B"/>
                  </a:solidFill>
                </a:uFill>
                <a:latin typeface="Arial"/>
                <a:cs typeface="Arial"/>
              </a:rPr>
              <a:t>PELA</a:t>
            </a:r>
            <a:r>
              <a:rPr dirty="0" u="sng" sz="1100" spc="-25" b="1">
                <a:solidFill>
                  <a:srgbClr val="3A3A3A"/>
                </a:solidFill>
                <a:uFill>
                  <a:solidFill>
                    <a:srgbClr val="575B5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3D3D3D"/>
                </a:solidFill>
                <a:uFill>
                  <a:solidFill>
                    <a:srgbClr val="575B5B"/>
                  </a:solidFill>
                </a:uFill>
                <a:latin typeface="Arial"/>
                <a:cs typeface="Arial"/>
              </a:rPr>
              <a:t>ENTIDADE</a:t>
            </a:r>
            <a:r>
              <a:rPr dirty="0" u="sng" sz="1100" spc="15" b="1">
                <a:solidFill>
                  <a:srgbClr val="3D3D3D"/>
                </a:solidFill>
                <a:uFill>
                  <a:solidFill>
                    <a:srgbClr val="575B5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100" spc="-10" b="1">
                <a:solidFill>
                  <a:srgbClr val="424242"/>
                </a:solidFill>
                <a:uFill>
                  <a:solidFill>
                    <a:srgbClr val="575B5B"/>
                  </a:solidFill>
                </a:uFill>
                <a:latin typeface="Arial"/>
                <a:cs typeface="Arial"/>
              </a:rPr>
              <a:t>PARCEIRA</a:t>
            </a:r>
            <a:r>
              <a:rPr dirty="0" sz="1100" spc="-10" b="1">
                <a:solidFill>
                  <a:srgbClr val="424242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1100" spc="-35">
                <a:solidFill>
                  <a:srgbClr val="383838"/>
                </a:solidFill>
                <a:latin typeface="Lucida Sans Unicode"/>
                <a:cs typeface="Lucida Sans Unicode"/>
              </a:rPr>
              <a:t>Nome:</a:t>
            </a:r>
            <a:r>
              <a:rPr dirty="0" sz="110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 i="1">
                <a:solidFill>
                  <a:srgbClr val="3D3D3D"/>
                </a:solidFill>
                <a:latin typeface="Arial"/>
                <a:cs typeface="Arial"/>
              </a:rPr>
              <a:t>Antonio</a:t>
            </a:r>
            <a:r>
              <a:rPr dirty="0" sz="1100" spc="35" i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100" spc="-35">
                <a:solidFill>
                  <a:srgbClr val="333333"/>
                </a:solidFill>
                <a:latin typeface="Lucida Sans Unicode"/>
                <a:cs typeface="Lucida Sans Unicode"/>
              </a:rPr>
              <a:t>Gomes</a:t>
            </a:r>
            <a:r>
              <a:rPr dirty="0" sz="1100" spc="-7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100" i="1">
                <a:solidFill>
                  <a:srgbClr val="3D3D3D"/>
                </a:solidFill>
                <a:latin typeface="Arial"/>
                <a:cs typeface="Arial"/>
              </a:rPr>
              <a:t>da</a:t>
            </a:r>
            <a:r>
              <a:rPr dirty="0" sz="1100" spc="-25" i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333333"/>
                </a:solidFill>
                <a:latin typeface="Arial"/>
                <a:cs typeface="Arial"/>
              </a:rPr>
              <a:t>Silva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 spc="-40">
                <a:solidFill>
                  <a:srgbClr val="4D4D4D"/>
                </a:solidFill>
                <a:latin typeface="Lucida Sans Unicode"/>
                <a:cs typeface="Lucida Sans Unicode"/>
              </a:rPr>
              <a:t>Cargo:</a:t>
            </a:r>
            <a:r>
              <a:rPr dirty="0" sz="1100" spc="-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 i="1">
                <a:solidFill>
                  <a:srgbClr val="363636"/>
                </a:solidFill>
                <a:latin typeface="Arial"/>
                <a:cs typeface="Arial"/>
              </a:rPr>
              <a:t>Presidente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solidFill>
                  <a:srgbClr val="4B4B4B"/>
                </a:solidFill>
                <a:latin typeface="Lucida Sans Unicode"/>
                <a:cs typeface="Lucida Sans Unicode"/>
              </a:rPr>
              <a:t>CPF:</a:t>
            </a:r>
            <a:r>
              <a:rPr dirty="0" sz="1100" spc="20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 i="1">
                <a:solidFill>
                  <a:srgbClr val="464646"/>
                </a:solidFill>
                <a:latin typeface="Arial"/>
                <a:cs typeface="Arial"/>
              </a:rPr>
              <a:t>878.</a:t>
            </a:r>
            <a:r>
              <a:rPr dirty="0" sz="1100" spc="-10" i="1">
                <a:solidFill>
                  <a:srgbClr val="494949"/>
                </a:solidFill>
                <a:latin typeface="Arial"/>
                <a:cs typeface="Arial"/>
              </a:rPr>
              <a:t>648.</a:t>
            </a:r>
            <a:r>
              <a:rPr dirty="0" sz="1100" spc="-10" i="1">
                <a:solidFill>
                  <a:srgbClr val="414141"/>
                </a:solidFill>
                <a:latin typeface="Arial"/>
                <a:cs typeface="Arial"/>
              </a:rPr>
              <a:t>008-</a:t>
            </a:r>
            <a:r>
              <a:rPr dirty="0" sz="1100" spc="-25" i="1">
                <a:solidFill>
                  <a:srgbClr val="414141"/>
                </a:solidFill>
                <a:latin typeface="Arial"/>
                <a:cs typeface="Arial"/>
              </a:rPr>
              <a:t>15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 spc="-10">
                <a:solidFill>
                  <a:srgbClr val="363636"/>
                </a:solidFill>
                <a:latin typeface="Lucida Sans Unicode"/>
                <a:cs typeface="Lucida Sans Unicode"/>
              </a:rPr>
              <a:t>Assinatura:</a:t>
            </a:r>
            <a:endParaRPr sz="11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93920" y="9056430"/>
            <a:ext cx="704088" cy="31680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24000" y="7088568"/>
            <a:ext cx="4620768" cy="77983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3272" y="268068"/>
            <a:ext cx="1194816" cy="79201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39439" y="3865661"/>
            <a:ext cx="42672" cy="7615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331464" y="3877846"/>
            <a:ext cx="2191512" cy="19495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90672" y="3929631"/>
            <a:ext cx="192024" cy="8224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979919" y="4273856"/>
            <a:ext cx="280416" cy="143172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4643628" y="220851"/>
            <a:ext cx="2277110" cy="713105"/>
          </a:xfrm>
          <a:prstGeom prst="rect">
            <a:avLst/>
          </a:prstGeom>
          <a:ln w="9144">
            <a:solidFill>
              <a:srgbClr val="606464"/>
            </a:solidFill>
          </a:ln>
        </p:spPr>
        <p:txBody>
          <a:bodyPr wrap="square" lIns="0" tIns="101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80"/>
              </a:spcBef>
            </a:pPr>
            <a:endParaRPr sz="1050">
              <a:latin typeface="Times New Roman"/>
              <a:cs typeface="Times New Roman"/>
            </a:endParaRPr>
          </a:p>
          <a:p>
            <a:pPr marL="108585">
              <a:lnSpc>
                <a:spcPct val="100000"/>
              </a:lnSpc>
              <a:tabLst>
                <a:tab pos="1195705" algn="l"/>
                <a:tab pos="2116455" algn="l"/>
              </a:tabLst>
            </a:pP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Rubrica</a:t>
            </a:r>
            <a:r>
              <a:rPr dirty="0" sz="1050" spc="38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u="sng" sz="1050">
                <a:solidFill>
                  <a:srgbClr val="313131"/>
                </a:solidFill>
                <a:uFill>
                  <a:solidFill>
                    <a:srgbClr val="707074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50">
                <a:solidFill>
                  <a:srgbClr val="3F3F3F"/>
                </a:solidFill>
                <a:latin typeface="Times New Roman"/>
                <a:cs typeface="Times New Roman"/>
              </a:rPr>
              <a:t>Fls. </a:t>
            </a:r>
            <a:r>
              <a:rPr dirty="0" u="sng" sz="1050">
                <a:solidFill>
                  <a:srgbClr val="3F3F3F"/>
                </a:solidFill>
                <a:uFill>
                  <a:solidFill>
                    <a:srgbClr val="707074"/>
                  </a:solidFill>
                </a:uFill>
                <a:latin typeface="Times New Roman"/>
                <a:cs typeface="Times New Roman"/>
              </a:rPr>
              <a:t>	</a:t>
            </a:r>
            <a:endParaRPr sz="1050">
              <a:latin typeface="Times New Roman"/>
              <a:cs typeface="Times New Roman"/>
            </a:endParaRPr>
          </a:p>
          <a:p>
            <a:pPr marL="106045">
              <a:lnSpc>
                <a:spcPct val="100000"/>
              </a:lnSpc>
              <a:spcBef>
                <a:spcPts val="875"/>
              </a:spcBef>
              <a:tabLst>
                <a:tab pos="782320" algn="l"/>
                <a:tab pos="1149985" algn="l"/>
              </a:tabLst>
            </a:pPr>
            <a:r>
              <a:rPr dirty="0" sz="1000">
                <a:solidFill>
                  <a:srgbClr val="1F1F1F"/>
                </a:solidFill>
                <a:latin typeface="Times New Roman"/>
                <a:cs typeface="Times New Roman"/>
              </a:rPr>
              <a:t>Classif.</a:t>
            </a:r>
            <a:r>
              <a:rPr dirty="0" sz="1000" spc="1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u="sng" sz="1000">
                <a:solidFill>
                  <a:srgbClr val="444444"/>
                </a:solidFill>
                <a:uFill>
                  <a:solidFill>
                    <a:srgbClr val="64676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00" spc="-25">
                <a:solidFill>
                  <a:srgbClr val="444444"/>
                </a:solidFill>
                <a:uFill>
                  <a:solidFill>
                    <a:srgbClr val="64676B"/>
                  </a:solidFill>
                </a:uFill>
                <a:latin typeface="Times New Roman"/>
                <a:cs typeface="Times New Roman"/>
              </a:rPr>
              <a:t>PA</a:t>
            </a:r>
            <a:r>
              <a:rPr dirty="0" u="sng" sz="1000">
                <a:solidFill>
                  <a:srgbClr val="444444"/>
                </a:solidFill>
                <a:uFill>
                  <a:solidFill>
                    <a:srgbClr val="64676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00" spc="27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000" spc="-55">
                <a:solidFill>
                  <a:srgbClr val="545454"/>
                </a:solidFill>
                <a:latin typeface="Times New Roman"/>
                <a:cs typeface="Times New Roman"/>
              </a:rPr>
              <a:t>N°</a:t>
            </a:r>
            <a:r>
              <a:rPr dirty="0" sz="100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94949"/>
                </a:solidFill>
                <a:latin typeface="Times New Roman"/>
                <a:cs typeface="Times New Roman"/>
              </a:rPr>
              <a:t>34.913/2021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81616" y="1258848"/>
            <a:ext cx="5911215" cy="561848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23495">
              <a:lnSpc>
                <a:spcPct val="100000"/>
              </a:lnSpc>
              <a:spcBef>
                <a:spcPts val="180"/>
              </a:spcBef>
            </a:pPr>
            <a:r>
              <a:rPr dirty="0" sz="1250" spc="-45" b="1">
                <a:solidFill>
                  <a:srgbClr val="2F2F2F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50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B3B3B"/>
                </a:solidFill>
                <a:latin typeface="Times New Roman"/>
                <a:cs typeface="Times New Roman"/>
              </a:rPr>
              <a:t>TERCEIRA</a:t>
            </a:r>
            <a:r>
              <a:rPr dirty="0" sz="1250" spc="-10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-</a:t>
            </a:r>
            <a:r>
              <a:rPr dirty="0" sz="1250" spc="19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64646"/>
                </a:solidFill>
                <a:latin typeface="Times New Roman"/>
                <a:cs typeface="Times New Roman"/>
              </a:rPr>
              <a:t>DAS </a:t>
            </a:r>
            <a:r>
              <a:rPr dirty="0" sz="1250" spc="-40" b="1">
                <a:solidFill>
                  <a:srgbClr val="343434"/>
                </a:solidFill>
                <a:latin typeface="Times New Roman"/>
                <a:cs typeface="Times New Roman"/>
              </a:rPr>
              <a:t>UNIDADES</a:t>
            </a:r>
            <a:r>
              <a:rPr dirty="0" sz="1250" spc="9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33333"/>
                </a:solidFill>
                <a:latin typeface="Times New Roman"/>
                <a:cs typeface="Times New Roman"/>
              </a:rPr>
              <a:t>ESCOLARES</a:t>
            </a:r>
            <a:endParaRPr sz="1250">
              <a:latin typeface="Times New Roman"/>
              <a:cs typeface="Times New Roman"/>
            </a:endParaRPr>
          </a:p>
          <a:p>
            <a:pPr marL="21590" marR="15240" indent="3810">
              <a:lnSpc>
                <a:spcPts val="1660"/>
              </a:lnSpc>
              <a:spcBef>
                <a:spcPts val="5"/>
              </a:spcBef>
            </a:pP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A</a:t>
            </a:r>
            <a:r>
              <a:rPr dirty="0" sz="1250" spc="2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ORGANIZAÇÃO</a:t>
            </a:r>
            <a:r>
              <a:rPr dirty="0" sz="1250" spc="3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manterá</a:t>
            </a:r>
            <a:r>
              <a:rPr dirty="0" sz="1250" spc="30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em</a:t>
            </a:r>
            <a:r>
              <a:rPr dirty="0" sz="1250" spc="26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funcionamento</a:t>
            </a:r>
            <a:r>
              <a:rPr dirty="0" sz="1250" spc="38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uma</a:t>
            </a:r>
            <a:r>
              <a:rPr dirty="0" sz="1250" spc="29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unidade</a:t>
            </a:r>
            <a:r>
              <a:rPr dirty="0" sz="1250" spc="28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escolar</a:t>
            </a:r>
            <a:r>
              <a:rPr dirty="0" sz="1250" spc="30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com</a:t>
            </a:r>
            <a:r>
              <a:rPr dirty="0" sz="1250" spc="27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as</a:t>
            </a:r>
            <a:r>
              <a:rPr dirty="0" sz="1250" spc="254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seguintes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características:</a:t>
            </a:r>
            <a:endParaRPr sz="1250">
              <a:latin typeface="Times New Roman"/>
              <a:cs typeface="Times New Roman"/>
            </a:endParaRPr>
          </a:p>
          <a:p>
            <a:pPr lvl="1" marL="289560" indent="-265430">
              <a:lnSpc>
                <a:spcPts val="1470"/>
              </a:lnSpc>
              <a:buAutoNum type="arabicPeriod"/>
              <a:tabLst>
                <a:tab pos="289560" algn="l"/>
              </a:tabLst>
            </a:pPr>
            <a:r>
              <a:rPr dirty="0" sz="1250" spc="-25" b="1">
                <a:solidFill>
                  <a:srgbClr val="383838"/>
                </a:solidFill>
                <a:latin typeface="Times New Roman"/>
                <a:cs typeface="Times New Roman"/>
              </a:rPr>
              <a:t>NOME:</a:t>
            </a:r>
            <a:r>
              <a:rPr dirty="0" sz="1250" spc="-15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Associação</a:t>
            </a:r>
            <a:r>
              <a:rPr dirty="0" sz="1250" spc="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dos</a:t>
            </a:r>
            <a:r>
              <a:rPr dirty="0" sz="1250" spc="-3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Moradores</a:t>
            </a:r>
            <a:r>
              <a:rPr dirty="0" sz="1250" spc="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para</a:t>
            </a:r>
            <a:r>
              <a:rPr dirty="0" sz="1250" spc="-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o</a:t>
            </a:r>
            <a:r>
              <a:rPr dirty="0" sz="1250" spc="-6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Desenvolvimento</a:t>
            </a:r>
            <a:r>
              <a:rPr dirty="0" sz="1250" spc="-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Água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Azul</a:t>
            </a:r>
            <a:r>
              <a:rPr dirty="0" sz="1250" spc="-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-</a:t>
            </a:r>
            <a:r>
              <a:rPr dirty="0" sz="1250" spc="-4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Unid</a:t>
            </a:r>
            <a:r>
              <a:rPr dirty="0" sz="1250" spc="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I.</a:t>
            </a:r>
            <a:endParaRPr sz="1250">
              <a:latin typeface="Times New Roman"/>
              <a:cs typeface="Times New Roman"/>
            </a:endParaRPr>
          </a:p>
          <a:p>
            <a:pPr lvl="1" marL="291465" indent="-264160">
              <a:lnSpc>
                <a:spcPct val="100000"/>
              </a:lnSpc>
              <a:spcBef>
                <a:spcPts val="60"/>
              </a:spcBef>
              <a:buClr>
                <a:srgbClr val="464646"/>
              </a:buClr>
              <a:buAutoNum type="arabicPeriod"/>
              <a:tabLst>
                <a:tab pos="291465" algn="l"/>
              </a:tabLst>
            </a:pPr>
            <a:r>
              <a:rPr dirty="0" sz="1250" spc="-35" b="1">
                <a:solidFill>
                  <a:srgbClr val="3B3B3B"/>
                </a:solidFill>
                <a:latin typeface="Times New Roman"/>
                <a:cs typeface="Times New Roman"/>
              </a:rPr>
              <a:t>ENDEREÇO:</a:t>
            </a:r>
            <a:r>
              <a:rPr dirty="0" sz="1250" spc="3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Av.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Lydia</a:t>
            </a:r>
            <a:r>
              <a:rPr dirty="0" sz="1250" spc="-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F4F4F"/>
                </a:solidFill>
                <a:latin typeface="Times New Roman"/>
                <a:cs typeface="Times New Roman"/>
              </a:rPr>
              <a:t>Jesus</a:t>
            </a:r>
            <a:r>
              <a:rPr dirty="0" sz="1250" spc="-4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Mendonça,</a:t>
            </a:r>
            <a:r>
              <a:rPr dirty="0" sz="1250" spc="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1146</a:t>
            </a:r>
            <a:r>
              <a:rPr dirty="0" sz="125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-</a:t>
            </a:r>
            <a:r>
              <a:rPr dirty="0" sz="1250" spc="-6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Água</a:t>
            </a:r>
            <a:r>
              <a:rPr dirty="0" sz="125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Azul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-</a:t>
            </a:r>
            <a:r>
              <a:rPr dirty="0" sz="1250" spc="-6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Guarulhos</a:t>
            </a:r>
            <a:r>
              <a:rPr dirty="0" sz="1250" spc="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D6D6D"/>
                </a:solidFill>
                <a:latin typeface="Times New Roman"/>
                <a:cs typeface="Times New Roman"/>
              </a:rPr>
              <a:t>/</a:t>
            </a:r>
            <a:r>
              <a:rPr dirty="0" sz="1250" spc="-55">
                <a:solidFill>
                  <a:srgbClr val="6D6D6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SP.</a:t>
            </a:r>
            <a:endParaRPr sz="1250">
              <a:latin typeface="Times New Roman"/>
              <a:cs typeface="Times New Roman"/>
            </a:endParaRPr>
          </a:p>
          <a:p>
            <a:pPr lvl="1" marL="25400" marR="5080" indent="-1270">
              <a:lnSpc>
                <a:spcPts val="1630"/>
              </a:lnSpc>
              <a:spcBef>
                <a:spcPts val="5"/>
              </a:spcBef>
              <a:buClr>
                <a:srgbClr val="383838"/>
              </a:buClr>
              <a:buAutoNum type="arabicPeriod"/>
              <a:tabLst>
                <a:tab pos="25400" algn="l"/>
                <a:tab pos="296545" algn="l"/>
              </a:tabLst>
            </a:pPr>
            <a:r>
              <a:rPr dirty="0" sz="1250" spc="-40" b="1">
                <a:solidFill>
                  <a:srgbClr val="3A3A3A"/>
                </a:solidFill>
                <a:latin typeface="Times New Roman"/>
                <a:cs typeface="Times New Roman"/>
              </a:rPr>
              <a:t>ATENDIMENTO:</a:t>
            </a:r>
            <a:r>
              <a:rPr dirty="0" sz="1250" spc="60" b="1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44444"/>
                </a:solidFill>
                <a:latin typeface="Times New Roman"/>
                <a:cs typeface="Times New Roman"/>
              </a:rPr>
              <a:t>114</a:t>
            </a:r>
            <a:r>
              <a:rPr dirty="0" sz="1250" spc="-3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CRIANÇAS</a:t>
            </a:r>
            <a:r>
              <a:rPr dirty="0" sz="1250" spc="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(carga</a:t>
            </a:r>
            <a:r>
              <a:rPr dirty="0" sz="1250" spc="-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horária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10 </a:t>
            </a:r>
            <a:r>
              <a:rPr dirty="0" sz="1250" spc="-640">
                <a:solidFill>
                  <a:srgbClr val="676767"/>
                </a:solidFill>
                <a:latin typeface="Times New Roman"/>
                <a:cs typeface="Times New Roman"/>
              </a:rPr>
              <a:t>—</a:t>
            </a:r>
            <a:r>
              <a:rPr dirty="0" sz="1250" spc="-20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dez</a:t>
            </a:r>
            <a:r>
              <a:rPr dirty="0" sz="1250" spc="-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640">
                <a:solidFill>
                  <a:srgbClr val="666666"/>
                </a:solidFill>
                <a:latin typeface="Times New Roman"/>
                <a:cs typeface="Times New Roman"/>
              </a:rPr>
              <a:t>—</a:t>
            </a:r>
            <a:r>
              <a:rPr dirty="0" sz="1250" spc="15">
                <a:solidFill>
                  <a:srgbClr val="66666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horas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diárias),</a:t>
            </a:r>
            <a:r>
              <a:rPr dirty="0" sz="1250" spc="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sendo</a:t>
            </a:r>
            <a:r>
              <a:rPr dirty="0" sz="1250" spc="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77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vagas</a:t>
            </a:r>
            <a:r>
              <a:rPr dirty="0" sz="1250" spc="-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berçário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I</a:t>
            </a:r>
            <a:r>
              <a:rPr dirty="0" sz="1250" spc="-6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e/ou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II</a:t>
            </a:r>
            <a:r>
              <a:rPr dirty="0" sz="1250" spc="-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37</a:t>
            </a:r>
            <a:r>
              <a:rPr dirty="0" sz="1250" spc="-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vagas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maternal.</a:t>
            </a:r>
            <a:endParaRPr sz="1250">
              <a:latin typeface="Times New Roman"/>
              <a:cs typeface="Times New Roman"/>
            </a:endParaRPr>
          </a:p>
          <a:p>
            <a:pPr lvl="1" marL="291465" indent="-264160">
              <a:lnSpc>
                <a:spcPts val="1485"/>
              </a:lnSpc>
              <a:buClr>
                <a:srgbClr val="363636"/>
              </a:buClr>
              <a:buAutoNum type="arabicPeriod"/>
              <a:tabLst>
                <a:tab pos="291465" algn="l"/>
              </a:tabLst>
            </a:pPr>
            <a:r>
              <a:rPr dirty="0" sz="1250" spc="-40" b="1">
                <a:solidFill>
                  <a:srgbClr val="3F3F3F"/>
                </a:solidFill>
                <a:latin typeface="Times New Roman"/>
                <a:cs typeface="Times New Roman"/>
              </a:rPr>
              <a:t>MODALIDADE</a:t>
            </a:r>
            <a:r>
              <a:rPr dirty="0" sz="1250" spc="-5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33333"/>
                </a:solidFill>
                <a:latin typeface="Times New Roman"/>
                <a:cs typeface="Times New Roman"/>
              </a:rPr>
              <a:t>DE</a:t>
            </a:r>
            <a:r>
              <a:rPr dirty="0" sz="1250" spc="-25" b="1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343434"/>
                </a:solidFill>
                <a:latin typeface="Times New Roman"/>
                <a:cs typeface="Times New Roman"/>
              </a:rPr>
              <a:t>ATENDIMENTO:</a:t>
            </a:r>
            <a:r>
              <a:rPr dirty="0" sz="1250" spc="105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Básica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/</a:t>
            </a:r>
            <a:r>
              <a:rPr dirty="0" sz="1250" spc="-7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Infantil</a:t>
            </a:r>
            <a:r>
              <a:rPr dirty="0" sz="1250" spc="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640">
                <a:solidFill>
                  <a:srgbClr val="777777"/>
                </a:solidFill>
                <a:latin typeface="Times New Roman"/>
                <a:cs typeface="Times New Roman"/>
              </a:rPr>
              <a:t>—</a:t>
            </a:r>
            <a:r>
              <a:rPr dirty="0" sz="1250" spc="-25">
                <a:solidFill>
                  <a:srgbClr val="777777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Creche.</a:t>
            </a:r>
            <a:endParaRPr sz="1250">
              <a:latin typeface="Times New Roman"/>
              <a:cs typeface="Times New Roman"/>
            </a:endParaRPr>
          </a:p>
          <a:p>
            <a:pPr lvl="1" marL="294005" indent="-266700">
              <a:lnSpc>
                <a:spcPct val="100000"/>
              </a:lnSpc>
              <a:spcBef>
                <a:spcPts val="110"/>
              </a:spcBef>
              <a:buClr>
                <a:srgbClr val="414141"/>
              </a:buClr>
              <a:buAutoNum type="arabicPeriod"/>
              <a:tabLst>
                <a:tab pos="294005" algn="l"/>
              </a:tabLst>
            </a:pPr>
            <a:r>
              <a:rPr dirty="0" sz="1250" spc="-30" b="1">
                <a:solidFill>
                  <a:srgbClr val="343434"/>
                </a:solidFill>
                <a:latin typeface="Times New Roman"/>
                <a:cs typeface="Times New Roman"/>
              </a:rPr>
              <a:t>FAIXA</a:t>
            </a:r>
            <a:r>
              <a:rPr dirty="0" sz="1250" spc="-1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383838"/>
                </a:solidFill>
                <a:latin typeface="Times New Roman"/>
                <a:cs typeface="Times New Roman"/>
              </a:rPr>
              <a:t>ETÁRIA:</a:t>
            </a:r>
            <a:r>
              <a:rPr dirty="0" sz="1250" spc="50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ATÉ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3</a:t>
            </a:r>
            <a:r>
              <a:rPr dirty="0" sz="1250" spc="-7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(TRES)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ANOS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11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MESES.</a:t>
            </a:r>
            <a:endParaRPr sz="1250">
              <a:latin typeface="Times New Roman"/>
              <a:cs typeface="Times New Roman"/>
            </a:endParaRPr>
          </a:p>
          <a:p>
            <a:pPr algn="just" lvl="1" marL="24130" marR="5080" indent="271780">
              <a:lnSpc>
                <a:spcPct val="105500"/>
              </a:lnSpc>
              <a:buClr>
                <a:srgbClr val="2A2A2A"/>
              </a:buClr>
              <a:buAutoNum type="arabicPeriod"/>
              <a:tabLst>
                <a:tab pos="295910" algn="l"/>
              </a:tabLst>
            </a:pPr>
            <a:r>
              <a:rPr dirty="0" sz="1250" spc="-40" b="1">
                <a:solidFill>
                  <a:srgbClr val="3D3D3D"/>
                </a:solidFill>
                <a:latin typeface="Times New Roman"/>
                <a:cs typeface="Times New Roman"/>
              </a:rPr>
              <a:t>VALOR</a:t>
            </a:r>
            <a:r>
              <a:rPr dirty="0" sz="1250" spc="-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343434"/>
                </a:solidFill>
                <a:latin typeface="Times New Roman"/>
                <a:cs typeface="Times New Roman"/>
              </a:rPr>
              <a:t>DO</a:t>
            </a:r>
            <a:r>
              <a:rPr dirty="0" sz="1250" spc="-6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3B3B3B"/>
                </a:solidFill>
                <a:latin typeface="Times New Roman"/>
                <a:cs typeface="Times New Roman"/>
              </a:rPr>
              <a:t>“PER</a:t>
            </a:r>
            <a:r>
              <a:rPr dirty="0" sz="1250" spc="-20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2B2B2B"/>
                </a:solidFill>
                <a:latin typeface="Times New Roman"/>
                <a:cs typeface="Times New Roman"/>
              </a:rPr>
              <a:t>CAPITA”:</a:t>
            </a:r>
            <a:r>
              <a:rPr dirty="0" sz="1250" spc="55" b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R$</a:t>
            </a:r>
            <a:r>
              <a:rPr dirty="0" sz="1250" spc="-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42424"/>
                </a:solidFill>
                <a:latin typeface="Times New Roman"/>
                <a:cs typeface="Times New Roman"/>
              </a:rPr>
              <a:t>645,98</a:t>
            </a:r>
            <a:r>
              <a:rPr dirty="0" sz="1250" spc="-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(seiscentos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quarenta</a:t>
            </a:r>
            <a:r>
              <a:rPr dirty="0" sz="1250" spc="-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cinco</a:t>
            </a:r>
            <a:r>
              <a:rPr dirty="0" sz="1250" spc="-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reais</a:t>
            </a:r>
            <a:r>
              <a:rPr dirty="0" sz="1250" spc="-5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e</a:t>
            </a:r>
            <a:r>
              <a:rPr dirty="0" sz="1250" spc="-55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noventa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94949"/>
                </a:solidFill>
                <a:latin typeface="Times New Roman"/>
                <a:cs typeface="Times New Roman"/>
              </a:rPr>
              <a:t>e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oito</a:t>
            </a:r>
            <a:r>
              <a:rPr dirty="0" sz="1250" spc="-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centavos),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por</a:t>
            </a:r>
            <a:r>
              <a:rPr dirty="0" sz="1250" spc="-4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vaga,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acrescido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-7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R$</a:t>
            </a:r>
            <a:r>
              <a:rPr dirty="0" sz="1250" spc="-8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245,00</a:t>
            </a:r>
            <a:r>
              <a:rPr dirty="0" sz="1250" spc="-2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(duzentos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-5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quarenta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cinco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reais)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por</a:t>
            </a:r>
            <a:r>
              <a:rPr dirty="0" sz="1250" spc="-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criança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atendida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em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berçário</a:t>
            </a:r>
            <a:r>
              <a:rPr dirty="0" sz="1250" spc="-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I</a:t>
            </a:r>
            <a:r>
              <a:rPr dirty="0" sz="1250" spc="-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e/ou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II.</a:t>
            </a:r>
            <a:endParaRPr sz="1250">
              <a:latin typeface="Times New Roman"/>
              <a:cs typeface="Times New Roman"/>
            </a:endParaRPr>
          </a:p>
          <a:p>
            <a:pPr algn="just" lvl="1" marL="24765" marR="5715" indent="277495">
              <a:lnSpc>
                <a:spcPts val="1580"/>
              </a:lnSpc>
              <a:spcBef>
                <a:spcPts val="20"/>
              </a:spcBef>
              <a:buClr>
                <a:srgbClr val="383838"/>
              </a:buClr>
              <a:buAutoNum type="arabicPeriod"/>
              <a:tabLst>
                <a:tab pos="302260" algn="l"/>
                <a:tab pos="1801495" algn="l"/>
              </a:tabLst>
            </a:pPr>
            <a:r>
              <a:rPr dirty="0" sz="1250" spc="-25" b="1">
                <a:solidFill>
                  <a:srgbClr val="444444"/>
                </a:solidFill>
                <a:latin typeface="Times New Roman"/>
                <a:cs typeface="Times New Roman"/>
              </a:rPr>
              <a:t>VALOR</a:t>
            </a:r>
            <a:r>
              <a:rPr dirty="0" sz="1250" spc="1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343434"/>
                </a:solidFill>
                <a:latin typeface="Times New Roman"/>
                <a:cs typeface="Times New Roman"/>
              </a:rPr>
              <a:t>MENSAL:</a:t>
            </a:r>
            <a:r>
              <a:rPr dirty="0" sz="1250" spc="45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R$</a:t>
            </a: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92</a:t>
            </a:r>
            <a:r>
              <a:rPr dirty="0" sz="1250" spc="-7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506,72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(noventa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dois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mil,</a:t>
            </a:r>
            <a:r>
              <a:rPr dirty="0" sz="1250" spc="-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quinhentos</a:t>
            </a:r>
            <a:r>
              <a:rPr dirty="0" sz="1250" spc="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e</a:t>
            </a:r>
            <a:r>
              <a:rPr dirty="0" sz="1250" spc="-5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seis</a:t>
            </a:r>
            <a:r>
              <a:rPr dirty="0" sz="125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reais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e</a:t>
            </a:r>
            <a:r>
              <a:rPr dirty="0" sz="1250" spc="-55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setenta</a:t>
            </a:r>
            <a:r>
              <a:rPr dirty="0" sz="1250" spc="-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F4F4F"/>
                </a:solidFill>
                <a:latin typeface="Times New Roman"/>
                <a:cs typeface="Times New Roman"/>
              </a:rPr>
              <a:t>e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dois</a:t>
            </a:r>
            <a:r>
              <a:rPr dirty="0" sz="1250" spc="-5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centavos).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	</a:t>
            </a:r>
            <a:r>
              <a:rPr dirty="0" sz="1250" spc="-50">
                <a:solidFill>
                  <a:srgbClr val="878787"/>
                </a:solidFill>
                <a:latin typeface="Times New Roman"/>
                <a:cs typeface="Times New Roman"/>
              </a:rPr>
              <a:t>“</a:t>
            </a:r>
            <a:endParaRPr sz="1250">
              <a:latin typeface="Times New Roman"/>
              <a:cs typeface="Times New Roman"/>
            </a:endParaRPr>
          </a:p>
          <a:p>
            <a:pPr lvl="1" marL="317500" indent="-290195">
              <a:lnSpc>
                <a:spcPts val="1470"/>
              </a:lnSpc>
              <a:buClr>
                <a:srgbClr val="424242"/>
              </a:buClr>
              <a:buAutoNum type="arabicPeriod"/>
              <a:tabLst>
                <a:tab pos="317500" algn="l"/>
              </a:tabLst>
            </a:pPr>
            <a:r>
              <a:rPr dirty="0" sz="1250" spc="-25" b="1">
                <a:solidFill>
                  <a:srgbClr val="2A2A2A"/>
                </a:solidFill>
                <a:latin typeface="Times New Roman"/>
                <a:cs typeface="Times New Roman"/>
              </a:rPr>
              <a:t>VALOR</a:t>
            </a:r>
            <a:r>
              <a:rPr dirty="0" sz="1250" spc="105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343434"/>
                </a:solidFill>
                <a:latin typeface="Times New Roman"/>
                <a:cs typeface="Times New Roman"/>
              </a:rPr>
              <a:t>MENSAL</a:t>
            </a:r>
            <a:r>
              <a:rPr dirty="0" sz="1250" spc="15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14141"/>
                </a:solidFill>
                <a:latin typeface="Times New Roman"/>
                <a:cs typeface="Times New Roman"/>
              </a:rPr>
              <a:t>DO</a:t>
            </a:r>
            <a:r>
              <a:rPr dirty="0" sz="1250" spc="85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2D2D2D"/>
                </a:solidFill>
                <a:latin typeface="Times New Roman"/>
                <a:cs typeface="Times New Roman"/>
              </a:rPr>
              <a:t>ACRÉSCIMO</a:t>
            </a:r>
            <a:r>
              <a:rPr dirty="0" sz="1250" spc="160" b="1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83838"/>
                </a:solidFill>
                <a:latin typeface="Times New Roman"/>
                <a:cs typeface="Times New Roman"/>
              </a:rPr>
              <a:t>PARA</a:t>
            </a:r>
            <a:r>
              <a:rPr dirty="0" sz="1250" spc="100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3B3B3B"/>
                </a:solidFill>
                <a:latin typeface="Times New Roman"/>
                <a:cs typeface="Times New Roman"/>
              </a:rPr>
              <a:t>CUSTEAR</a:t>
            </a:r>
            <a:r>
              <a:rPr dirty="0" sz="1250" spc="12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484848"/>
                </a:solidFill>
                <a:latin typeface="Times New Roman"/>
                <a:cs typeface="Times New Roman"/>
              </a:rPr>
              <a:t>LOCAÇÃO:</a:t>
            </a:r>
            <a:r>
              <a:rPr dirty="0" sz="1250" spc="175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R$</a:t>
            </a:r>
            <a:r>
              <a:rPr dirty="0" sz="1250" spc="5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3.800,00</a:t>
            </a:r>
            <a:endParaRPr sz="1250">
              <a:latin typeface="Times New Roman"/>
              <a:cs typeface="Times New Roman"/>
            </a:endParaRPr>
          </a:p>
          <a:p>
            <a:pPr marL="23495">
              <a:lnSpc>
                <a:spcPct val="100000"/>
              </a:lnSpc>
              <a:spcBef>
                <a:spcPts val="85"/>
              </a:spcBef>
              <a:tabLst>
                <a:tab pos="5824855" algn="l"/>
              </a:tabLst>
            </a:pP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(três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mil,</a:t>
            </a:r>
            <a:r>
              <a:rPr dirty="0" sz="1250" spc="-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oitocentos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reais)</a:t>
            </a:r>
            <a:r>
              <a:rPr dirty="0" sz="1250" spc="-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+</a:t>
            </a:r>
            <a:r>
              <a:rPr dirty="0" sz="1250" spc="-6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414141"/>
                </a:solidFill>
                <a:latin typeface="Times New Roman"/>
                <a:cs typeface="Times New Roman"/>
              </a:rPr>
              <a:t>IPTU:</a:t>
            </a:r>
            <a:r>
              <a:rPr dirty="0" sz="1250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R$</a:t>
            </a:r>
            <a:r>
              <a:rPr dirty="0" sz="1250" spc="-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150,00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(cento</a:t>
            </a:r>
            <a:r>
              <a:rPr dirty="0" sz="1250" spc="-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e</a:t>
            </a:r>
            <a:r>
              <a:rPr dirty="0" sz="1250" spc="-7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42424"/>
                </a:solidFill>
                <a:latin typeface="Times New Roman"/>
                <a:cs typeface="Times New Roman"/>
              </a:rPr>
              <a:t>cinqüenta</a:t>
            </a:r>
            <a:r>
              <a:rPr dirty="0" sz="1250" spc="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reais)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-</a:t>
            </a:r>
            <a:r>
              <a:rPr dirty="0" sz="1250" spc="-7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(em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PARCELAS).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	</a:t>
            </a:r>
            <a:r>
              <a:rPr dirty="0" sz="1250" spc="-340">
                <a:solidFill>
                  <a:srgbClr val="AAAAAA"/>
                </a:solidFill>
                <a:latin typeface="Times New Roman"/>
                <a:cs typeface="Times New Roman"/>
              </a:rPr>
              <a:t>’</a:t>
            </a:r>
            <a:endParaRPr sz="1250">
              <a:latin typeface="Times New Roman"/>
              <a:cs typeface="Times New Roman"/>
            </a:endParaRPr>
          </a:p>
          <a:p>
            <a:pPr lvl="1" marL="22860" marR="5080" indent="-1270">
              <a:lnSpc>
                <a:spcPct val="102299"/>
              </a:lnSpc>
              <a:spcBef>
                <a:spcPts val="45"/>
              </a:spcBef>
              <a:buClr>
                <a:srgbClr val="343434"/>
              </a:buClr>
              <a:buAutoNum type="arabicPeriod" startAt="9"/>
              <a:tabLst>
                <a:tab pos="22860" algn="l"/>
                <a:tab pos="297180" algn="l"/>
              </a:tabLst>
            </a:pPr>
            <a:r>
              <a:rPr dirty="0" sz="1250" spc="-35" b="1">
                <a:solidFill>
                  <a:srgbClr val="262626"/>
                </a:solidFill>
                <a:latin typeface="Times New Roman"/>
                <a:cs typeface="Times New Roman"/>
              </a:rPr>
              <a:t>VALOR</a:t>
            </a:r>
            <a:r>
              <a:rPr dirty="0" sz="1250" spc="4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F3F3F"/>
                </a:solidFill>
                <a:latin typeface="Times New Roman"/>
                <a:cs typeface="Times New Roman"/>
              </a:rPr>
              <a:t>DO</a:t>
            </a:r>
            <a:r>
              <a:rPr dirty="0" sz="1250" spc="35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2F2F2F"/>
                </a:solidFill>
                <a:latin typeface="Times New Roman"/>
                <a:cs typeface="Times New Roman"/>
              </a:rPr>
              <a:t>REPASSE</a:t>
            </a:r>
            <a:r>
              <a:rPr dirty="0" sz="1250" spc="50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2D2D2D"/>
                </a:solidFill>
                <a:latin typeface="Times New Roman"/>
                <a:cs typeface="Times New Roman"/>
              </a:rPr>
              <a:t>QUADRIMESTRAL:</a:t>
            </a:r>
            <a:r>
              <a:rPr dirty="0" sz="1250" spc="-50" b="1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R$</a:t>
            </a:r>
            <a:r>
              <a:rPr dirty="0" sz="125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370.026,88</a:t>
            </a:r>
            <a:r>
              <a:rPr dirty="0" sz="1250" spc="8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(trezentos</a:t>
            </a:r>
            <a:r>
              <a:rPr dirty="0" sz="1250" spc="2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E5E5E"/>
                </a:solidFill>
                <a:latin typeface="Times New Roman"/>
                <a:cs typeface="Times New Roman"/>
              </a:rPr>
              <a:t>e</a:t>
            </a:r>
            <a:r>
              <a:rPr dirty="0" sz="1250" spc="-40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setenta</a:t>
            </a:r>
            <a:r>
              <a:rPr dirty="0" sz="1250" spc="3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mil </a:t>
            </a:r>
            <a:r>
              <a:rPr dirty="0" sz="1250" spc="-50">
                <a:solidFill>
                  <a:srgbClr val="565656"/>
                </a:solidFill>
                <a:latin typeface="Times New Roman"/>
                <a:cs typeface="Times New Roman"/>
              </a:rPr>
              <a:t>e</a:t>
            </a:r>
            <a:r>
              <a:rPr dirty="0" sz="1250" spc="50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vinte</a:t>
            </a: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seis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reais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oitenta</a:t>
            </a:r>
            <a:r>
              <a:rPr dirty="0" sz="1250" spc="-1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oito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centavos).</a:t>
            </a:r>
            <a:endParaRPr sz="1250">
              <a:latin typeface="Times New Roman"/>
              <a:cs typeface="Times New Roman"/>
            </a:endParaRPr>
          </a:p>
          <a:p>
            <a:pPr algn="just" lvl="1" marL="14604" marR="8255" indent="388620">
              <a:lnSpc>
                <a:spcPct val="103899"/>
              </a:lnSpc>
              <a:buClr>
                <a:srgbClr val="2D2D2D"/>
              </a:buClr>
              <a:buAutoNum type="arabicPeriod" startAt="9"/>
              <a:tabLst>
                <a:tab pos="403225" algn="l"/>
              </a:tabLst>
            </a:pPr>
            <a:r>
              <a:rPr dirty="0" sz="1250" b="1">
                <a:solidFill>
                  <a:srgbClr val="383838"/>
                </a:solidFill>
                <a:latin typeface="Times New Roman"/>
                <a:cs typeface="Times New Roman"/>
              </a:rPr>
              <a:t>VALOR</a:t>
            </a:r>
            <a:r>
              <a:rPr dirty="0" sz="1250" spc="165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D3D3D"/>
                </a:solidFill>
                <a:latin typeface="Times New Roman"/>
                <a:cs typeface="Times New Roman"/>
              </a:rPr>
              <a:t>DO</a:t>
            </a:r>
            <a:r>
              <a:rPr dirty="0" sz="1250" spc="140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83838"/>
                </a:solidFill>
                <a:latin typeface="Times New Roman"/>
                <a:cs typeface="Times New Roman"/>
              </a:rPr>
              <a:t>REPASSE</a:t>
            </a:r>
            <a:r>
              <a:rPr dirty="0" sz="1250" spc="155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2F2F2F"/>
                </a:solidFill>
                <a:latin typeface="Times New Roman"/>
                <a:cs typeface="Times New Roman"/>
              </a:rPr>
              <a:t>QUADRIMESTRAL</a:t>
            </a:r>
            <a:r>
              <a:rPr dirty="0" sz="1250" spc="240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63636"/>
                </a:solidFill>
                <a:latin typeface="Times New Roman"/>
                <a:cs typeface="Times New Roman"/>
              </a:rPr>
              <a:t>(Liberado</a:t>
            </a:r>
            <a:r>
              <a:rPr dirty="0" sz="1250" spc="215" b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D3D3D"/>
                </a:solidFill>
                <a:latin typeface="Times New Roman"/>
                <a:cs typeface="Times New Roman"/>
              </a:rPr>
              <a:t>em</a:t>
            </a:r>
            <a:r>
              <a:rPr dirty="0" sz="1250" spc="170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Maio</a:t>
            </a:r>
            <a:r>
              <a:rPr dirty="0" sz="1250" spc="1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e</a:t>
            </a:r>
            <a:r>
              <a:rPr dirty="0" sz="1250" spc="114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Setembro</a:t>
            </a:r>
            <a:r>
              <a:rPr dirty="0" sz="1250" spc="17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690">
                <a:solidFill>
                  <a:srgbClr val="565656"/>
                </a:solidFill>
                <a:latin typeface="Times New Roman"/>
                <a:cs typeface="Times New Roman"/>
              </a:rPr>
              <a:t>—</a:t>
            </a:r>
            <a:r>
              <a:rPr dirty="0" sz="1250" spc="-1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43434"/>
                </a:solidFill>
                <a:latin typeface="Times New Roman"/>
                <a:cs typeface="Times New Roman"/>
              </a:rPr>
              <a:t>conforme</a:t>
            </a:r>
            <a:r>
              <a:rPr dirty="0" sz="1250" spc="7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14141"/>
                </a:solidFill>
                <a:latin typeface="Times New Roman"/>
                <a:cs typeface="Times New Roman"/>
              </a:rPr>
              <a:t>art.</a:t>
            </a:r>
            <a:r>
              <a:rPr dirty="0" sz="1250" spc="25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43434"/>
                </a:solidFill>
                <a:latin typeface="Times New Roman"/>
                <a:cs typeface="Times New Roman"/>
              </a:rPr>
              <a:t>29,</a:t>
            </a:r>
            <a:r>
              <a:rPr dirty="0" sz="1250" spc="3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63636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55" b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44444"/>
                </a:solidFill>
                <a:latin typeface="Times New Roman"/>
                <a:cs typeface="Times New Roman"/>
              </a:rPr>
              <a:t>2º,</a:t>
            </a:r>
            <a:r>
              <a:rPr dirty="0" sz="1250" spc="5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83838"/>
                </a:solidFill>
                <a:latin typeface="Times New Roman"/>
                <a:cs typeface="Times New Roman"/>
              </a:rPr>
              <a:t>da</a:t>
            </a:r>
            <a:r>
              <a:rPr dirty="0" sz="1250" spc="15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D2D2D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65" b="1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A3A3A"/>
                </a:solidFill>
                <a:latin typeface="Times New Roman"/>
                <a:cs typeface="Times New Roman"/>
              </a:rPr>
              <a:t>n°</a:t>
            </a:r>
            <a:r>
              <a:rPr dirty="0" sz="1250" spc="-5" b="1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2A2A2A"/>
                </a:solidFill>
                <a:latin typeface="Times New Roman"/>
                <a:cs typeface="Times New Roman"/>
              </a:rPr>
              <a:t>063/2021-</a:t>
            </a:r>
            <a:r>
              <a:rPr dirty="0" sz="1250" b="1">
                <a:solidFill>
                  <a:srgbClr val="2A2A2A"/>
                </a:solidFill>
                <a:latin typeface="Times New Roman"/>
                <a:cs typeface="Times New Roman"/>
              </a:rPr>
              <a:t>SE</a:t>
            </a:r>
            <a:r>
              <a:rPr dirty="0" sz="1250" spc="55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-</a:t>
            </a:r>
            <a:r>
              <a:rPr dirty="0" sz="1250" spc="-35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F3F3F"/>
                </a:solidFill>
                <a:latin typeface="Times New Roman"/>
                <a:cs typeface="Times New Roman"/>
              </a:rPr>
              <a:t>com</a:t>
            </a:r>
            <a:r>
              <a:rPr dirty="0" sz="1250" spc="30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F3F3F"/>
                </a:solidFill>
                <a:latin typeface="Times New Roman"/>
                <a:cs typeface="Times New Roman"/>
              </a:rPr>
              <a:t>acréscimo</a:t>
            </a:r>
            <a:r>
              <a:rPr dirty="0" sz="1250" spc="65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10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505050"/>
                </a:solidFill>
                <a:latin typeface="Times New Roman"/>
                <a:cs typeface="Times New Roman"/>
              </a:rPr>
              <a:t>50%</a:t>
            </a:r>
            <a:r>
              <a:rPr dirty="0" sz="1250" spc="25" b="1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4D4D4D"/>
                </a:solidFill>
                <a:latin typeface="Times New Roman"/>
                <a:cs typeface="Times New Roman"/>
              </a:rPr>
              <a:t>do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valor</a:t>
            </a:r>
            <a:r>
              <a:rPr dirty="0" sz="1250" spc="11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correspondente</a:t>
            </a:r>
            <a:r>
              <a:rPr dirty="0" sz="1250" spc="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</a:t>
            </a:r>
            <a:r>
              <a:rPr dirty="0" sz="1250" spc="114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01</a:t>
            </a:r>
            <a:r>
              <a:rPr dirty="0" sz="1250" spc="10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mês):</a:t>
            </a:r>
            <a:r>
              <a:rPr dirty="0" sz="1250" spc="1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14141"/>
                </a:solidFill>
                <a:latin typeface="Times New Roman"/>
                <a:cs typeface="Times New Roman"/>
              </a:rPr>
              <a:t>R$</a:t>
            </a:r>
            <a:r>
              <a:rPr dirty="0" sz="1250" spc="135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82828"/>
                </a:solidFill>
                <a:latin typeface="Times New Roman"/>
                <a:cs typeface="Times New Roman"/>
              </a:rPr>
              <a:t>416.280,24</a:t>
            </a:r>
            <a:r>
              <a:rPr dirty="0" sz="1250" spc="155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(quatrocentos</a:t>
            </a:r>
            <a:r>
              <a:rPr dirty="0" sz="1250" spc="1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9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dezesseis</a:t>
            </a:r>
            <a:r>
              <a:rPr dirty="0" sz="1250" spc="1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mil,</a:t>
            </a:r>
            <a:r>
              <a:rPr dirty="0" sz="1250" spc="114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duzentos</a:t>
            </a:r>
            <a:r>
              <a:rPr dirty="0" sz="1250" spc="1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65656"/>
                </a:solidFill>
                <a:latin typeface="Times New Roman"/>
                <a:cs typeface="Times New Roman"/>
              </a:rPr>
              <a:t>e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oitenta</a:t>
            </a:r>
            <a:r>
              <a:rPr dirty="0" sz="1250" spc="10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reais</a:t>
            </a:r>
            <a:r>
              <a:rPr dirty="0" sz="1250" spc="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e</a:t>
            </a:r>
            <a:r>
              <a:rPr dirty="0" sz="1250" spc="6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vinte</a:t>
            </a:r>
            <a:r>
              <a:rPr dirty="0" sz="1250" spc="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6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quatro</a:t>
            </a:r>
            <a:r>
              <a:rPr dirty="0" sz="1250" spc="8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centavos),</a:t>
            </a:r>
            <a:r>
              <a:rPr dirty="0" sz="1250" spc="1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sendo</a:t>
            </a:r>
            <a:r>
              <a:rPr dirty="0" sz="1250" spc="8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</a:t>
            </a:r>
            <a:r>
              <a:rPr dirty="0" sz="1250" spc="7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contido</a:t>
            </a:r>
            <a:r>
              <a:rPr dirty="0" sz="1250" spc="11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dentro</a:t>
            </a:r>
            <a:r>
              <a:rPr dirty="0" sz="1250" spc="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deste</a:t>
            </a:r>
            <a:r>
              <a:rPr dirty="0" sz="1250" spc="10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valor:</a:t>
            </a:r>
            <a:r>
              <a:rPr dirty="0" sz="1250" spc="9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R$</a:t>
            </a:r>
            <a:r>
              <a:rPr dirty="0" sz="1250" spc="7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F3F3F"/>
                </a:solidFill>
                <a:latin typeface="Times New Roman"/>
                <a:cs typeface="Times New Roman"/>
              </a:rPr>
              <a:t>370.026,88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(trezentos</a:t>
            </a:r>
            <a:r>
              <a:rPr dirty="0" sz="1250" spc="16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</a:t>
            </a:r>
            <a:r>
              <a:rPr dirty="0" sz="1250" spc="114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setenta</a:t>
            </a:r>
            <a:r>
              <a:rPr dirty="0" sz="1250" spc="204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mil</a:t>
            </a:r>
            <a:r>
              <a:rPr dirty="0" sz="1250" spc="1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15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vinte</a:t>
            </a:r>
            <a:r>
              <a:rPr dirty="0" sz="1250" spc="1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13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seis</a:t>
            </a:r>
            <a:r>
              <a:rPr dirty="0" sz="1250" spc="1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reais</a:t>
            </a:r>
            <a:r>
              <a:rPr dirty="0" sz="1250" spc="1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114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oitenta</a:t>
            </a:r>
            <a:r>
              <a:rPr dirty="0" sz="1250" spc="15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1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oito</a:t>
            </a:r>
            <a:r>
              <a:rPr dirty="0" sz="1250" spc="1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75">
                <a:solidFill>
                  <a:srgbClr val="363636"/>
                </a:solidFill>
                <a:latin typeface="Times New Roman"/>
                <a:cs typeface="Times New Roman"/>
              </a:rPr>
              <a:t>centavos).—</a:t>
            </a:r>
            <a:r>
              <a:rPr dirty="0" sz="1250" spc="204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correspondente</a:t>
            </a:r>
            <a:r>
              <a:rPr dirty="0" sz="1250" spc="10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ao</a:t>
            </a:r>
            <a:endParaRPr sz="1250">
              <a:latin typeface="Times New Roman"/>
              <a:cs typeface="Times New Roman"/>
            </a:endParaRPr>
          </a:p>
          <a:p>
            <a:pPr algn="just" marL="12700" marR="11430" indent="3175">
              <a:lnSpc>
                <a:spcPct val="104299"/>
              </a:lnSpc>
              <a:spcBef>
                <a:spcPts val="20"/>
              </a:spcBef>
            </a:pP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subsídio</a:t>
            </a:r>
            <a:r>
              <a:rPr dirty="0" sz="1250" spc="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para</a:t>
            </a:r>
            <a:r>
              <a:rPr dirty="0" sz="1250" spc="-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manutenção</a:t>
            </a:r>
            <a:r>
              <a:rPr dirty="0" sz="1250" spc="4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da</a:t>
            </a:r>
            <a:r>
              <a:rPr dirty="0" sz="1250" spc="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unidade</a:t>
            </a:r>
            <a:r>
              <a:rPr dirty="0" sz="1250" spc="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escolar</a:t>
            </a:r>
            <a:r>
              <a:rPr dirty="0" sz="1250" spc="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-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R$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A3A3A"/>
                </a:solidFill>
                <a:latin typeface="Times New Roman"/>
                <a:cs typeface="Times New Roman"/>
              </a:rPr>
              <a:t>46.253,36</a:t>
            </a:r>
            <a:r>
              <a:rPr dirty="0" sz="1250" spc="45" b="1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(quarenta</a:t>
            </a:r>
            <a:r>
              <a:rPr dirty="0" sz="12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seis</a:t>
            </a:r>
            <a:r>
              <a:rPr dirty="0" sz="1250" spc="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mil,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duzentos</a:t>
            </a:r>
            <a:r>
              <a:rPr dirty="0" sz="1250" spc="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25252"/>
                </a:solidFill>
                <a:latin typeface="Times New Roman"/>
                <a:cs typeface="Times New Roman"/>
              </a:rPr>
              <a:t>e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cinquenta</a:t>
            </a:r>
            <a:r>
              <a:rPr dirty="0" sz="1250" spc="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três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reais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trinta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seis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centavos),</a:t>
            </a:r>
            <a:r>
              <a:rPr dirty="0" sz="1250" spc="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assim</a:t>
            </a:r>
            <a:r>
              <a:rPr dirty="0" sz="1250" spc="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33333"/>
                </a:solidFill>
                <a:latin typeface="Times New Roman"/>
                <a:cs typeface="Times New Roman"/>
              </a:rPr>
              <a:t>distribuídos:</a:t>
            </a:r>
            <a:r>
              <a:rPr dirty="0" sz="1250" spc="9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20%</a:t>
            </a:r>
            <a:r>
              <a:rPr dirty="0" sz="1250" spc="3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para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aquisição</a:t>
            </a:r>
            <a:r>
              <a:rPr dirty="0" sz="1250" spc="3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bens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permanentes</a:t>
            </a:r>
            <a:r>
              <a:rPr dirty="0" sz="1250" spc="6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correspondente</a:t>
            </a:r>
            <a:r>
              <a:rPr dirty="0" sz="1250" spc="-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R$ </a:t>
            </a:r>
            <a:r>
              <a:rPr dirty="0" sz="1250" spc="-10" b="1">
                <a:solidFill>
                  <a:srgbClr val="313131"/>
                </a:solidFill>
                <a:latin typeface="Times New Roman"/>
                <a:cs typeface="Times New Roman"/>
              </a:rPr>
              <a:t>9.250,67</a:t>
            </a:r>
            <a:r>
              <a:rPr dirty="0" sz="1250" spc="40" b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(nove</a:t>
            </a:r>
            <a:r>
              <a:rPr dirty="0" sz="1250" spc="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mil,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duzentos</a:t>
            </a:r>
            <a:r>
              <a:rPr dirty="0" sz="1250" spc="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e</a:t>
            </a:r>
            <a:r>
              <a:rPr dirty="0" sz="1250" spc="-3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cinquenta</a:t>
            </a:r>
            <a:r>
              <a:rPr dirty="0" sz="1250" spc="6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reais</a:t>
            </a:r>
            <a:r>
              <a:rPr dirty="0" sz="125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e</a:t>
            </a:r>
            <a:r>
              <a:rPr dirty="0" sz="1250" spc="-2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sessenta</a:t>
            </a:r>
            <a:r>
              <a:rPr dirty="0" sz="1250" spc="3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45454"/>
                </a:solidFill>
                <a:latin typeface="Times New Roman"/>
                <a:cs typeface="Times New Roman"/>
              </a:rPr>
              <a:t>e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sete</a:t>
            </a:r>
            <a:r>
              <a:rPr dirty="0" sz="1250" spc="8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centavos)</a:t>
            </a:r>
            <a:r>
              <a:rPr dirty="0" sz="1250" spc="9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</a:t>
            </a:r>
            <a:r>
              <a:rPr dirty="0" sz="1250" spc="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diferença</a:t>
            </a:r>
            <a:r>
              <a:rPr dirty="0" sz="1250" spc="10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correspondente</a:t>
            </a:r>
            <a:r>
              <a:rPr dirty="0" sz="1250" spc="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a</a:t>
            </a:r>
            <a:r>
              <a:rPr dirty="0" sz="1250" spc="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R$</a:t>
            </a:r>
            <a:r>
              <a:rPr dirty="0" sz="1250" spc="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83838"/>
                </a:solidFill>
                <a:latin typeface="Times New Roman"/>
                <a:cs typeface="Times New Roman"/>
              </a:rPr>
              <a:t>37.002,69</a:t>
            </a:r>
            <a:r>
              <a:rPr dirty="0" sz="1250" spc="120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(trinta</a:t>
            </a:r>
            <a:r>
              <a:rPr dirty="0" sz="1250" spc="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4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sete</a:t>
            </a:r>
            <a:r>
              <a:rPr dirty="0" sz="1250" spc="8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mil</a:t>
            </a:r>
            <a:r>
              <a:rPr dirty="0" sz="1250" spc="9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e</a:t>
            </a:r>
            <a:r>
              <a:rPr dirty="0" sz="1250" spc="6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dois</a:t>
            </a:r>
            <a:r>
              <a:rPr dirty="0" sz="1250" spc="8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reais</a:t>
            </a:r>
            <a:r>
              <a:rPr dirty="0" sz="1250" spc="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6E6E6E"/>
                </a:solidFill>
                <a:latin typeface="Times New Roman"/>
                <a:cs typeface="Times New Roman"/>
              </a:rPr>
              <a:t>e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sessenta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nove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centavos),</a:t>
            </a:r>
            <a:r>
              <a:rPr dirty="0" sz="1250" spc="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para</a:t>
            </a:r>
            <a:r>
              <a:rPr dirty="0" sz="1250" spc="-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demais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despesas,</a:t>
            </a:r>
            <a:r>
              <a:rPr dirty="0" sz="1250" spc="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conforme</a:t>
            </a:r>
            <a:r>
              <a:rPr dirty="0" sz="1250" spc="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quadro</a:t>
            </a:r>
            <a:r>
              <a:rPr dirty="0" sz="1250" spc="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abaixo: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203600" y="7428312"/>
            <a:ext cx="745490" cy="40386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algn="r" marR="40005">
              <a:lnSpc>
                <a:spcPct val="100000"/>
              </a:lnSpc>
              <a:spcBef>
                <a:spcPts val="300"/>
              </a:spcBef>
            </a:pPr>
            <a:r>
              <a:rPr dirty="0" sz="1100">
                <a:solidFill>
                  <a:srgbClr val="464646"/>
                </a:solidFill>
                <a:latin typeface="Times New Roman"/>
                <a:cs typeface="Times New Roman"/>
              </a:rPr>
              <a:t>R$</a:t>
            </a:r>
            <a:r>
              <a:rPr dirty="0" sz="1100" spc="-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83838"/>
                </a:solidFill>
                <a:latin typeface="Times New Roman"/>
                <a:cs typeface="Times New Roman"/>
              </a:rPr>
              <a:t>9 </a:t>
            </a:r>
            <a:r>
              <a:rPr dirty="0" sz="1100" spc="-10">
                <a:solidFill>
                  <a:srgbClr val="383838"/>
                </a:solidFill>
                <a:latin typeface="Times New Roman"/>
                <a:cs typeface="Times New Roman"/>
              </a:rPr>
              <a:t>250,67</a:t>
            </a:r>
            <a:endParaRPr sz="11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95"/>
              </a:spcBef>
            </a:pPr>
            <a:r>
              <a:rPr dirty="0" sz="1050" spc="-10">
                <a:solidFill>
                  <a:srgbClr val="3A3A3A"/>
                </a:solidFill>
                <a:latin typeface="Times New Roman"/>
                <a:cs typeface="Times New Roman"/>
              </a:rPr>
              <a:t>.002,69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840267" y="7443192"/>
            <a:ext cx="781050" cy="39751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48895">
              <a:lnSpc>
                <a:spcPct val="100000"/>
              </a:lnSpc>
              <a:spcBef>
                <a:spcPts val="180"/>
              </a:spcBef>
            </a:pPr>
            <a:r>
              <a:rPr dirty="0" sz="1150" spc="-30">
                <a:solidFill>
                  <a:srgbClr val="444444"/>
                </a:solidFill>
                <a:latin typeface="Times New Roman"/>
                <a:cs typeface="Times New Roman"/>
              </a:rPr>
              <a:t>R$</a:t>
            </a:r>
            <a:r>
              <a:rPr dirty="0" sz="1150" spc="-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424242"/>
                </a:solidFill>
                <a:latin typeface="Times New Roman"/>
                <a:cs typeface="Times New Roman"/>
              </a:rPr>
              <a:t>9.250,67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dirty="0" sz="1150" spc="-30">
                <a:solidFill>
                  <a:srgbClr val="3F3F3F"/>
                </a:solidFill>
                <a:latin typeface="Times New Roman"/>
                <a:cs typeface="Times New Roman"/>
              </a:rPr>
              <a:t>R$</a:t>
            </a:r>
            <a:r>
              <a:rPr dirty="0" sz="115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150" spc="-20">
                <a:solidFill>
                  <a:srgbClr val="3B3B3B"/>
                </a:solidFill>
                <a:latin typeface="Times New Roman"/>
                <a:cs typeface="Times New Roman"/>
              </a:rPr>
              <a:t>37.002,69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65912" y="8015375"/>
            <a:ext cx="5893435" cy="42799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80"/>
              </a:spcBef>
            </a:pPr>
            <a:r>
              <a:rPr dirty="0" sz="1250" b="1">
                <a:solidFill>
                  <a:srgbClr val="414141"/>
                </a:solidFill>
                <a:latin typeface="Times New Roman"/>
                <a:cs typeface="Times New Roman"/>
              </a:rPr>
              <a:t>3.11.</a:t>
            </a:r>
            <a:r>
              <a:rPr dirty="0" sz="1250" spc="20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2A2A2A"/>
                </a:solidFill>
                <a:latin typeface="Times New Roman"/>
                <a:cs typeface="Times New Roman"/>
              </a:rPr>
              <a:t>VALOR</a:t>
            </a:r>
            <a:r>
              <a:rPr dirty="0" sz="1250" spc="55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250" spc="-3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2F2F2F"/>
                </a:solidFill>
                <a:latin typeface="Times New Roman"/>
                <a:cs typeface="Times New Roman"/>
              </a:rPr>
              <a:t>TERMO</a:t>
            </a:r>
            <a:r>
              <a:rPr dirty="0" sz="1250" spc="45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-20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2F2F2F"/>
                </a:solidFill>
                <a:latin typeface="Times New Roman"/>
                <a:cs typeface="Times New Roman"/>
              </a:rPr>
              <a:t>COLABORAÇÃO:</a:t>
            </a:r>
            <a:r>
              <a:rPr dirty="0" sz="1250" spc="70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64646"/>
                </a:solidFill>
                <a:latin typeface="Times New Roman"/>
                <a:cs typeface="Times New Roman"/>
              </a:rPr>
              <a:t>R$</a:t>
            </a:r>
            <a:r>
              <a:rPr dirty="0" sz="1250" spc="1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2A2A2A"/>
                </a:solidFill>
                <a:latin typeface="Times New Roman"/>
                <a:cs typeface="Times New Roman"/>
              </a:rPr>
              <a:t>1.249.987,36</a:t>
            </a:r>
            <a:r>
              <a:rPr dirty="0" sz="1250" spc="65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(um</a:t>
            </a:r>
            <a:r>
              <a:rPr dirty="0" sz="1250" spc="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milhão,</a:t>
            </a:r>
            <a:r>
              <a:rPr dirty="0" sz="125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duzentos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quarenta</a:t>
            </a:r>
            <a:r>
              <a:rPr dirty="0" sz="1250" spc="-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nove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mil, </a:t>
            </a:r>
            <a:r>
              <a:rPr dirty="0" sz="1250" spc="-30">
                <a:solidFill>
                  <a:srgbClr val="313131"/>
                </a:solidFill>
                <a:latin typeface="Times New Roman"/>
                <a:cs typeface="Times New Roman"/>
              </a:rPr>
              <a:t>novecentos</a:t>
            </a:r>
            <a:r>
              <a:rPr dirty="0" sz="1250" spc="-1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-5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oitenta</a:t>
            </a:r>
            <a:r>
              <a:rPr dirty="0" sz="1250" spc="-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sete 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reais</a:t>
            </a:r>
            <a:r>
              <a:rPr dirty="0" sz="1250" spc="-5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trinta</a:t>
            </a:r>
            <a:r>
              <a:rPr dirty="0" sz="1250" spc="-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seis</a:t>
            </a:r>
            <a:r>
              <a:rPr dirty="0" sz="1250" spc="-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centavos).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96255" y="9659584"/>
            <a:ext cx="597408" cy="38991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6319" y="265021"/>
            <a:ext cx="1194816" cy="804203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646676" y="214759"/>
            <a:ext cx="2273935" cy="725170"/>
          </a:xfrm>
          <a:prstGeom prst="rect">
            <a:avLst/>
          </a:prstGeom>
          <a:ln w="9144">
            <a:solidFill>
              <a:srgbClr val="606464"/>
            </a:solidFill>
          </a:ln>
        </p:spPr>
        <p:txBody>
          <a:bodyPr wrap="square" lIns="0" tIns="1905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50"/>
              </a:spcBef>
            </a:pPr>
            <a:endParaRPr sz="1050">
              <a:latin typeface="Times New Roman"/>
              <a:cs typeface="Times New Roman"/>
            </a:endParaRPr>
          </a:p>
          <a:p>
            <a:pPr marL="105410">
              <a:lnSpc>
                <a:spcPct val="100000"/>
              </a:lnSpc>
              <a:tabLst>
                <a:tab pos="1192530" algn="l"/>
                <a:tab pos="2113280" algn="l"/>
              </a:tabLst>
            </a:pPr>
            <a:r>
              <a:rPr dirty="0" sz="1050">
                <a:solidFill>
                  <a:srgbClr val="313131"/>
                </a:solidFill>
                <a:latin typeface="Times New Roman"/>
                <a:cs typeface="Times New Roman"/>
              </a:rPr>
              <a:t>Rubrica</a:t>
            </a:r>
            <a:r>
              <a:rPr dirty="0" sz="1050" spc="3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u="sng" sz="1050">
                <a:solidFill>
                  <a:srgbClr val="313131"/>
                </a:solidFill>
                <a:uFill>
                  <a:solidFill>
                    <a:srgbClr val="74747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50" spc="-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414141"/>
                </a:solidFill>
                <a:latin typeface="Times New Roman"/>
                <a:cs typeface="Times New Roman"/>
              </a:rPr>
              <a:t>Fls.</a:t>
            </a:r>
            <a:r>
              <a:rPr dirty="0" sz="1050" spc="11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u="sng" sz="1050">
                <a:solidFill>
                  <a:srgbClr val="414141"/>
                </a:solidFill>
                <a:uFill>
                  <a:solidFill>
                    <a:srgbClr val="747477"/>
                  </a:solidFill>
                </a:uFill>
                <a:latin typeface="Times New Roman"/>
                <a:cs typeface="Times New Roman"/>
              </a:rPr>
              <a:t>	</a:t>
            </a:r>
            <a:endParaRPr sz="1050">
              <a:latin typeface="Times New Roman"/>
              <a:cs typeface="Times New Roman"/>
            </a:endParaRPr>
          </a:p>
          <a:p>
            <a:pPr marL="106045">
              <a:lnSpc>
                <a:spcPct val="100000"/>
              </a:lnSpc>
              <a:spcBef>
                <a:spcPts val="880"/>
              </a:spcBef>
              <a:tabLst>
                <a:tab pos="782320" algn="l"/>
                <a:tab pos="1149985" algn="l"/>
              </a:tabLst>
            </a:pPr>
            <a:r>
              <a:rPr dirty="0" sz="1000">
                <a:solidFill>
                  <a:srgbClr val="343434"/>
                </a:solidFill>
                <a:latin typeface="Times New Roman"/>
                <a:cs typeface="Times New Roman"/>
              </a:rPr>
              <a:t>Classif.</a:t>
            </a:r>
            <a:r>
              <a:rPr dirty="0" sz="1000" spc="1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u="sng" sz="1000">
                <a:solidFill>
                  <a:srgbClr val="383838"/>
                </a:solidFill>
                <a:uFill>
                  <a:solidFill>
                    <a:srgbClr val="6767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00" spc="-25">
                <a:solidFill>
                  <a:srgbClr val="383838"/>
                </a:solidFill>
                <a:uFill>
                  <a:solidFill>
                    <a:srgbClr val="676770"/>
                  </a:solidFill>
                </a:uFill>
                <a:latin typeface="Times New Roman"/>
                <a:cs typeface="Times New Roman"/>
              </a:rPr>
              <a:t>PA</a:t>
            </a:r>
            <a:r>
              <a:rPr dirty="0" u="sng" sz="1000">
                <a:solidFill>
                  <a:srgbClr val="383838"/>
                </a:solidFill>
                <a:uFill>
                  <a:solidFill>
                    <a:srgbClr val="6767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00" spc="2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000" spc="-35">
                <a:solidFill>
                  <a:srgbClr val="464646"/>
                </a:solidFill>
                <a:latin typeface="Times New Roman"/>
                <a:cs typeface="Times New Roman"/>
              </a:rPr>
              <a:t>N°</a:t>
            </a:r>
            <a:r>
              <a:rPr dirty="0" sz="1000">
                <a:solidFill>
                  <a:srgbClr val="464646"/>
                </a:solidFill>
                <a:latin typeface="Times New Roman"/>
                <a:cs typeface="Times New Roman"/>
              </a:rPr>
              <a:t> 34.913/2021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75289" y="1306063"/>
            <a:ext cx="5923915" cy="8279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lvl="1" marL="377825" indent="-340995">
              <a:lnSpc>
                <a:spcPts val="1410"/>
              </a:lnSpc>
              <a:spcBef>
                <a:spcPts val="100"/>
              </a:spcBef>
              <a:buAutoNum type="arabicPeriod" startAt="12"/>
              <a:tabLst>
                <a:tab pos="377825" algn="l"/>
              </a:tabLst>
            </a:pPr>
            <a:r>
              <a:rPr dirty="0" sz="1250" spc="-45" b="1">
                <a:solidFill>
                  <a:srgbClr val="383838"/>
                </a:solidFill>
                <a:latin typeface="Times New Roman"/>
                <a:cs typeface="Times New Roman"/>
              </a:rPr>
              <a:t>DOTAÇÃO</a:t>
            </a:r>
            <a:r>
              <a:rPr dirty="0" sz="1250" spc="35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B3B3B"/>
                </a:solidFill>
                <a:latin typeface="Times New Roman"/>
                <a:cs typeface="Times New Roman"/>
              </a:rPr>
              <a:t>ORÇAMENTÁRIA:</a:t>
            </a:r>
            <a:endParaRPr sz="1250">
              <a:latin typeface="Times New Roman"/>
              <a:cs typeface="Times New Roman"/>
            </a:endParaRPr>
          </a:p>
          <a:p>
            <a:pPr algn="just" marL="33655" marR="13970">
              <a:lnSpc>
                <a:spcPts val="1390"/>
              </a:lnSpc>
              <a:spcBef>
                <a:spcPts val="45"/>
              </a:spcBef>
            </a:pP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Os</a:t>
            </a:r>
            <a:r>
              <a:rPr dirty="0" sz="1250" spc="-6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recursos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financeiros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encontram</a:t>
            </a:r>
            <a:r>
              <a:rPr dirty="0" sz="1250" spc="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respaldo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no</a:t>
            </a:r>
            <a:r>
              <a:rPr dirty="0" sz="1250" spc="-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orçamento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anual,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nos</a:t>
            </a:r>
            <a:r>
              <a:rPr dirty="0" sz="1250" spc="-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termos</a:t>
            </a:r>
            <a:r>
              <a:rPr dirty="0" sz="1250" spc="-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confirmados</a:t>
            </a:r>
            <a:r>
              <a:rPr dirty="0" sz="1250" spc="-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pelo 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Ordenador</a:t>
            </a:r>
            <a:r>
              <a:rPr dirty="0" sz="1250" spc="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33333"/>
                </a:solidFill>
                <a:latin typeface="Times New Roman"/>
                <a:cs typeface="Times New Roman"/>
              </a:rPr>
              <a:t>Despesa,</a:t>
            </a:r>
            <a:r>
              <a:rPr dirty="0" sz="1250" spc="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onerando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as</a:t>
            </a:r>
            <a:r>
              <a:rPr dirty="0" sz="125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seguintes</a:t>
            </a:r>
            <a:r>
              <a:rPr dirty="0" sz="1250" spc="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dotações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orçamentárias:</a:t>
            </a:r>
            <a:endParaRPr sz="1250">
              <a:latin typeface="Times New Roman"/>
              <a:cs typeface="Times New Roman"/>
            </a:endParaRPr>
          </a:p>
          <a:p>
            <a:pPr algn="ctr" marL="1905">
              <a:lnSpc>
                <a:spcPts val="1435"/>
              </a:lnSpc>
              <a:spcBef>
                <a:spcPts val="1210"/>
              </a:spcBef>
            </a:pPr>
            <a:r>
              <a:rPr dirty="0" sz="1250" spc="-80">
                <a:solidFill>
                  <a:srgbClr val="3D3D3D"/>
                </a:solidFill>
                <a:latin typeface="Times New Roman"/>
                <a:cs typeface="Times New Roman"/>
              </a:rPr>
              <a:t>N°</a:t>
            </a:r>
            <a:r>
              <a:rPr dirty="0" sz="1250" spc="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33333"/>
                </a:solidFill>
                <a:latin typeface="Times New Roman"/>
                <a:cs typeface="Times New Roman"/>
              </a:rPr>
              <a:t>1533-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0810.1236500052.032.01.2100000.335043.005</a:t>
            </a:r>
            <a:endParaRPr sz="1250">
              <a:latin typeface="Times New Roman"/>
              <a:cs typeface="Times New Roman"/>
            </a:endParaRPr>
          </a:p>
          <a:p>
            <a:pPr algn="ctr" marL="1905">
              <a:lnSpc>
                <a:spcPts val="1365"/>
              </a:lnSpc>
            </a:pPr>
            <a:r>
              <a:rPr dirty="0" sz="1250" spc="-60">
                <a:solidFill>
                  <a:srgbClr val="494949"/>
                </a:solidFill>
                <a:latin typeface="Times New Roman"/>
                <a:cs typeface="Times New Roman"/>
              </a:rPr>
              <a:t>N°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1480-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0810.1236500062.035.01.2100000.335039.005</a:t>
            </a:r>
            <a:endParaRPr sz="1250">
              <a:latin typeface="Times New Roman"/>
              <a:cs typeface="Times New Roman"/>
            </a:endParaRPr>
          </a:p>
          <a:p>
            <a:pPr algn="ctr" marL="8255">
              <a:lnSpc>
                <a:spcPts val="1435"/>
              </a:lnSpc>
            </a:pPr>
            <a:r>
              <a:rPr dirty="0" sz="1250" spc="-80">
                <a:solidFill>
                  <a:srgbClr val="333333"/>
                </a:solidFill>
                <a:latin typeface="Times New Roman"/>
                <a:cs typeface="Times New Roman"/>
              </a:rPr>
              <a:t>N°</a:t>
            </a:r>
            <a:r>
              <a:rPr dirty="0" sz="1250" spc="1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1482-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0810.1236500062.035.01.2100000.445039.005</a:t>
            </a:r>
            <a:endParaRPr sz="1250">
              <a:latin typeface="Times New Roman"/>
              <a:cs typeface="Times New Roman"/>
            </a:endParaRPr>
          </a:p>
          <a:p>
            <a:pPr lvl="2" marL="455295" indent="-418465">
              <a:lnSpc>
                <a:spcPts val="1410"/>
              </a:lnSpc>
              <a:spcBef>
                <a:spcPts val="1280"/>
              </a:spcBef>
              <a:buClr>
                <a:srgbClr val="414141"/>
              </a:buClr>
              <a:buAutoNum type="arabicPeriod"/>
              <a:tabLst>
                <a:tab pos="455295" algn="l"/>
              </a:tabLst>
            </a:pPr>
            <a:r>
              <a:rPr dirty="0" sz="1250" spc="-640" b="1">
                <a:solidFill>
                  <a:srgbClr val="4B4B4B"/>
                </a:solidFill>
                <a:latin typeface="Times New Roman"/>
                <a:cs typeface="Times New Roman"/>
              </a:rPr>
              <a:t>—</a:t>
            </a:r>
            <a:r>
              <a:rPr dirty="0" sz="1250" spc="-5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3F3F3F"/>
                </a:solidFill>
                <a:latin typeface="Times New Roman"/>
                <a:cs typeface="Times New Roman"/>
              </a:rPr>
              <a:t>DADOS</a:t>
            </a:r>
            <a:r>
              <a:rPr dirty="0" sz="1250" spc="-30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A3A3A"/>
                </a:solidFill>
                <a:latin typeface="Times New Roman"/>
                <a:cs typeface="Times New Roman"/>
              </a:rPr>
              <a:t>BANCÁRIOS:</a:t>
            </a:r>
            <a:endParaRPr sz="1250">
              <a:latin typeface="Times New Roman"/>
              <a:cs typeface="Times New Roman"/>
            </a:endParaRPr>
          </a:p>
          <a:p>
            <a:pPr algn="just" marL="36830">
              <a:lnSpc>
                <a:spcPts val="1410"/>
              </a:lnSpc>
            </a:pP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Os</a:t>
            </a:r>
            <a:r>
              <a:rPr dirty="0" sz="1250" spc="8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1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financeiros</a:t>
            </a:r>
            <a:r>
              <a:rPr dirty="0" sz="1250" spc="1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destinados</a:t>
            </a:r>
            <a:r>
              <a:rPr dirty="0" sz="1250" spc="1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à</a:t>
            </a:r>
            <a:r>
              <a:rPr dirty="0" sz="1250" spc="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execução</a:t>
            </a:r>
            <a:r>
              <a:rPr dirty="0" sz="1250" spc="1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do</a:t>
            </a:r>
            <a:r>
              <a:rPr dirty="0" sz="1250" spc="7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objeto</a:t>
            </a:r>
            <a:r>
              <a:rPr dirty="0" sz="1250" spc="114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deste</a:t>
            </a:r>
            <a:r>
              <a:rPr dirty="0" sz="1250" spc="9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Termo</a:t>
            </a:r>
            <a:r>
              <a:rPr dirty="0" sz="1250" spc="1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6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Colaboração</a:t>
            </a:r>
            <a:r>
              <a:rPr dirty="0" sz="1250" spc="17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serão</a:t>
            </a:r>
            <a:endParaRPr sz="1250">
              <a:latin typeface="Times New Roman"/>
              <a:cs typeface="Times New Roman"/>
            </a:endParaRPr>
          </a:p>
          <a:p>
            <a:pPr algn="just" marL="37465" indent="-635">
              <a:lnSpc>
                <a:spcPct val="100000"/>
              </a:lnSpc>
              <a:spcBef>
                <a:spcPts val="60"/>
              </a:spcBef>
            </a:pP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liberados</a:t>
            </a:r>
            <a:r>
              <a:rPr dirty="0" sz="1250" spc="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a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crédito</a:t>
            </a:r>
            <a:r>
              <a:rPr dirty="0" sz="1250" spc="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conta</a:t>
            </a:r>
            <a:r>
              <a:rPr dirty="0" sz="1250" spc="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especifica,</a:t>
            </a:r>
            <a:r>
              <a:rPr dirty="0" sz="1250" spc="6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em</a:t>
            </a:r>
            <a:r>
              <a:rPr dirty="0" sz="125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nome</a:t>
            </a:r>
            <a:r>
              <a:rPr dirty="0" sz="1250" spc="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da</a:t>
            </a:r>
            <a:r>
              <a:rPr dirty="0" sz="1250" spc="-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entidade</a:t>
            </a:r>
            <a:r>
              <a:rPr dirty="0" sz="1250" spc="6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parceira</a:t>
            </a:r>
            <a:r>
              <a:rPr dirty="0" sz="1250" spc="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2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vinculada</a:t>
            </a:r>
            <a:r>
              <a:rPr dirty="0" sz="1250" spc="7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ao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presente</a:t>
            </a:r>
            <a:endParaRPr sz="1250">
              <a:latin typeface="Times New Roman"/>
              <a:cs typeface="Times New Roman"/>
            </a:endParaRPr>
          </a:p>
          <a:p>
            <a:pPr algn="just" marL="33655" marR="5080" indent="3810">
              <a:lnSpc>
                <a:spcPct val="104900"/>
              </a:lnSpc>
              <a:spcBef>
                <a:spcPts val="10"/>
              </a:spcBef>
            </a:pP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instrumento,</a:t>
            </a:r>
            <a:r>
              <a:rPr dirty="0" sz="1250" spc="10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devendo</a:t>
            </a:r>
            <a:r>
              <a:rPr dirty="0" sz="1250" spc="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ser</a:t>
            </a:r>
            <a:r>
              <a:rPr dirty="0" sz="1250" spc="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movimentada</a:t>
            </a:r>
            <a:r>
              <a:rPr dirty="0" sz="1250" spc="8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somente</a:t>
            </a:r>
            <a:r>
              <a:rPr dirty="0" sz="1250" spc="10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para</a:t>
            </a:r>
            <a:r>
              <a:rPr dirty="0" sz="1250" spc="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pagamento</a:t>
            </a:r>
            <a:r>
              <a:rPr dirty="0" sz="1250" spc="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das</a:t>
            </a:r>
            <a:r>
              <a:rPr dirty="0" sz="1250" spc="5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despesas</a:t>
            </a:r>
            <a:r>
              <a:rPr dirty="0" sz="1250" spc="8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previstas</a:t>
            </a:r>
            <a:r>
              <a:rPr dirty="0" sz="1250" spc="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no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Plano</a:t>
            </a:r>
            <a:r>
              <a:rPr dirty="0" sz="1250" spc="-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Trabalho,</a:t>
            </a:r>
            <a:r>
              <a:rPr dirty="0" sz="125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em</a:t>
            </a:r>
            <a:r>
              <a:rPr dirty="0" sz="1250" spc="-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com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o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artigo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53</a:t>
            </a:r>
            <a:r>
              <a:rPr dirty="0" sz="1250" spc="-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da</a:t>
            </a:r>
            <a:r>
              <a:rPr dirty="0" sz="1250" spc="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Lei</a:t>
            </a:r>
            <a:r>
              <a:rPr dirty="0" sz="1250" spc="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Federal</a:t>
            </a:r>
            <a:r>
              <a:rPr dirty="0" sz="1250" spc="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n°</a:t>
            </a:r>
            <a:r>
              <a:rPr dirty="0" sz="1250" spc="-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13.019/2014,</a:t>
            </a:r>
            <a:r>
              <a:rPr dirty="0" sz="1250" spc="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com</a:t>
            </a:r>
            <a:r>
              <a:rPr dirty="0" sz="1250" spc="1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B5B5B"/>
                </a:solidFill>
                <a:latin typeface="Times New Roman"/>
                <a:cs typeface="Times New Roman"/>
              </a:rPr>
              <a:t>as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da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Lei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Federal</a:t>
            </a:r>
            <a:r>
              <a:rPr dirty="0" sz="1250" spc="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n°</a:t>
            </a:r>
            <a:r>
              <a:rPr dirty="0" sz="1250" spc="-6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13.204/2015,</a:t>
            </a:r>
            <a:r>
              <a:rPr dirty="0" sz="1250" spc="1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não</a:t>
            </a:r>
            <a:r>
              <a:rPr dirty="0" sz="1250" spc="-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sendo</a:t>
            </a:r>
            <a:r>
              <a:rPr dirty="0" sz="125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aceitos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pagamentos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em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cheques</a:t>
            </a:r>
            <a:r>
              <a:rPr dirty="0" sz="1250" spc="-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e/ou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em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espécie,</a:t>
            </a:r>
            <a:r>
              <a:rPr dirty="0" sz="1250" spc="16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salvo</a:t>
            </a:r>
            <a:r>
              <a:rPr dirty="0" sz="1250" spc="15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com</a:t>
            </a:r>
            <a:r>
              <a:rPr dirty="0" sz="1250" spc="16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autorização</a:t>
            </a:r>
            <a:r>
              <a:rPr dirty="0" sz="1250" spc="204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prévia,</a:t>
            </a:r>
            <a:r>
              <a:rPr dirty="0" sz="1250" spc="17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quando</a:t>
            </a:r>
            <a:r>
              <a:rPr dirty="0" sz="1250" spc="204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demonstrada</a:t>
            </a:r>
            <a:r>
              <a:rPr dirty="0" sz="1250" spc="17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a</a:t>
            </a:r>
            <a:r>
              <a:rPr dirty="0" sz="1250" spc="1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impossibilidade</a:t>
            </a:r>
            <a:r>
              <a:rPr dirty="0" sz="1250" spc="1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física,</a:t>
            </a:r>
            <a:r>
              <a:rPr dirty="0" sz="1250" spc="19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nos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termos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do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§2°</a:t>
            </a:r>
            <a:r>
              <a:rPr dirty="0" sz="1250" spc="-5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do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Art.</a:t>
            </a:r>
            <a:r>
              <a:rPr dirty="0" sz="1250" spc="-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53,</a:t>
            </a:r>
            <a:r>
              <a:rPr dirty="0" sz="1250" spc="-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</a:t>
            </a:r>
            <a:r>
              <a:rPr dirty="0" sz="1250" spc="-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Lei</a:t>
            </a:r>
            <a:r>
              <a:rPr dirty="0" sz="1250" spc="-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Federal</a:t>
            </a:r>
            <a:r>
              <a:rPr dirty="0" sz="1250" spc="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n°</a:t>
            </a:r>
            <a:r>
              <a:rPr dirty="0" sz="1250" spc="-5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13.019/2014,</a:t>
            </a:r>
            <a:r>
              <a:rPr dirty="0" sz="1250" spc="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com</a:t>
            </a:r>
            <a:r>
              <a:rPr dirty="0" sz="1250" spc="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as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da</a:t>
            </a:r>
            <a:r>
              <a:rPr dirty="0" sz="1250" spc="-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Lei</a:t>
            </a:r>
            <a:r>
              <a:rPr dirty="0" sz="1250" spc="1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Federal</a:t>
            </a:r>
            <a:r>
              <a:rPr dirty="0" sz="1250" spc="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n° </a:t>
            </a:r>
            <a:r>
              <a:rPr dirty="0" sz="1250" spc="-30">
                <a:solidFill>
                  <a:srgbClr val="313131"/>
                </a:solidFill>
                <a:latin typeface="Times New Roman"/>
                <a:cs typeface="Times New Roman"/>
              </a:rPr>
              <a:t>13.204/2015,</a:t>
            </a:r>
            <a:r>
              <a:rPr dirty="0" sz="1250" spc="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sem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42424"/>
                </a:solidFill>
                <a:latin typeface="Times New Roman"/>
                <a:cs typeface="Times New Roman"/>
              </a:rPr>
              <a:t>qualquer</a:t>
            </a:r>
            <a:r>
              <a:rPr dirty="0" sz="1250" spc="-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exceção: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250">
              <a:latin typeface="Times New Roman"/>
              <a:cs typeface="Times New Roman"/>
            </a:endParaRPr>
          </a:p>
          <a:p>
            <a:pPr marL="935355">
              <a:lnSpc>
                <a:spcPct val="100000"/>
              </a:lnSpc>
            </a:pPr>
            <a:r>
              <a:rPr dirty="0" sz="1250" spc="-25" b="1">
                <a:solidFill>
                  <a:srgbClr val="333333"/>
                </a:solidFill>
                <a:latin typeface="Times New Roman"/>
                <a:cs typeface="Times New Roman"/>
              </a:rPr>
              <a:t>Instituição </a:t>
            </a:r>
            <a:r>
              <a:rPr dirty="0" sz="1250" spc="-20" b="1">
                <a:solidFill>
                  <a:srgbClr val="3B3B3B"/>
                </a:solidFill>
                <a:latin typeface="Times New Roman"/>
                <a:cs typeface="Times New Roman"/>
              </a:rPr>
              <a:t>Bancária:</a:t>
            </a:r>
            <a:r>
              <a:rPr dirty="0" sz="1250" spc="-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Banco</a:t>
            </a:r>
            <a:r>
              <a:rPr dirty="0" sz="1250" spc="-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Brasil</a:t>
            </a:r>
            <a:endParaRPr sz="1250">
              <a:latin typeface="Times New Roman"/>
              <a:cs typeface="Times New Roman"/>
            </a:endParaRPr>
          </a:p>
          <a:p>
            <a:pPr marL="934085">
              <a:lnSpc>
                <a:spcPct val="100000"/>
              </a:lnSpc>
              <a:spcBef>
                <a:spcPts val="35"/>
              </a:spcBef>
            </a:pPr>
            <a:r>
              <a:rPr dirty="0" sz="1250" spc="-25" b="1">
                <a:solidFill>
                  <a:srgbClr val="383838"/>
                </a:solidFill>
                <a:latin typeface="Times New Roman"/>
                <a:cs typeface="Times New Roman"/>
              </a:rPr>
              <a:t>Agência:</a:t>
            </a:r>
            <a:r>
              <a:rPr dirty="0" sz="1250" spc="30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4770-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8</a:t>
            </a:r>
            <a:endParaRPr sz="1250">
              <a:latin typeface="Times New Roman"/>
              <a:cs typeface="Times New Roman"/>
            </a:endParaRPr>
          </a:p>
          <a:p>
            <a:pPr marL="935355">
              <a:lnSpc>
                <a:spcPct val="100000"/>
              </a:lnSpc>
              <a:spcBef>
                <a:spcPts val="35"/>
              </a:spcBef>
            </a:pPr>
            <a:r>
              <a:rPr dirty="0" sz="1250" spc="-20" b="1">
                <a:solidFill>
                  <a:srgbClr val="383838"/>
                </a:solidFill>
                <a:latin typeface="Times New Roman"/>
                <a:cs typeface="Times New Roman"/>
              </a:rPr>
              <a:t>Conta</a:t>
            </a:r>
            <a:r>
              <a:rPr dirty="0" sz="1250" spc="5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343434"/>
                </a:solidFill>
                <a:latin typeface="Times New Roman"/>
                <a:cs typeface="Times New Roman"/>
              </a:rPr>
              <a:t>Corrente:</a:t>
            </a:r>
            <a:r>
              <a:rPr dirty="0" sz="1250" spc="3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23.488-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6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27305">
              <a:lnSpc>
                <a:spcPct val="100000"/>
              </a:lnSpc>
              <a:spcBef>
                <a:spcPts val="5"/>
              </a:spcBef>
            </a:pPr>
            <a:r>
              <a:rPr dirty="0" sz="1250" spc="-35" b="1">
                <a:solidFill>
                  <a:srgbClr val="3B3B3B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1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414141"/>
                </a:solidFill>
                <a:latin typeface="Times New Roman"/>
                <a:cs typeface="Times New Roman"/>
              </a:rPr>
              <a:t>QUARTA</a:t>
            </a:r>
            <a:r>
              <a:rPr dirty="0" sz="1250" spc="35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-</a:t>
            </a:r>
            <a:r>
              <a:rPr dirty="0" sz="1250" spc="-3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414141"/>
                </a:solidFill>
                <a:latin typeface="Times New Roman"/>
                <a:cs typeface="Times New Roman"/>
              </a:rPr>
              <a:t>DAS</a:t>
            </a:r>
            <a:r>
              <a:rPr dirty="0" sz="1250" spc="-40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2D2D2D"/>
                </a:solidFill>
                <a:latin typeface="Times New Roman"/>
                <a:cs typeface="Times New Roman"/>
              </a:rPr>
              <a:t>COMPETÊNCIAS</a:t>
            </a:r>
            <a:r>
              <a:rPr dirty="0" sz="1250" spc="35" b="1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-50" b="1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A3A3A"/>
                </a:solidFill>
                <a:latin typeface="Times New Roman"/>
                <a:cs typeface="Times New Roman"/>
              </a:rPr>
              <a:t>OBRIGAÇÕES</a:t>
            </a:r>
            <a:endParaRPr sz="1250">
              <a:latin typeface="Times New Roman"/>
              <a:cs typeface="Times New Roman"/>
            </a:endParaRPr>
          </a:p>
          <a:p>
            <a:pPr marL="31115">
              <a:lnSpc>
                <a:spcPts val="1435"/>
              </a:lnSpc>
              <a:spcBef>
                <a:spcPts val="1185"/>
              </a:spcBef>
            </a:pP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4.1.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13131"/>
                </a:solidFill>
                <a:latin typeface="Times New Roman"/>
                <a:cs typeface="Times New Roman"/>
              </a:rPr>
              <a:t>Compete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à</a:t>
            </a:r>
            <a:r>
              <a:rPr dirty="0" sz="1250" spc="-7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EDUCAÇÃO:</a:t>
            </a:r>
            <a:endParaRPr sz="1250">
              <a:latin typeface="Times New Roman"/>
              <a:cs typeface="Times New Roman"/>
            </a:endParaRPr>
          </a:p>
          <a:p>
            <a:pPr algn="just" marL="29209">
              <a:lnSpc>
                <a:spcPts val="1435"/>
              </a:lnSpc>
            </a:pP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I</a:t>
            </a:r>
            <a:r>
              <a:rPr dirty="0" sz="1250" spc="20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-</a:t>
            </a:r>
            <a:r>
              <a:rPr dirty="0" sz="1250" spc="15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Designar</a:t>
            </a:r>
            <a:r>
              <a:rPr dirty="0" sz="1250" spc="2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o</a:t>
            </a:r>
            <a:r>
              <a:rPr dirty="0" sz="1250" spc="16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Gestor</a:t>
            </a:r>
            <a:r>
              <a:rPr dirty="0" sz="1250" spc="19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da</a:t>
            </a:r>
            <a:r>
              <a:rPr dirty="0" sz="1250" spc="17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Parceria,</a:t>
            </a:r>
            <a:r>
              <a:rPr dirty="0" sz="1250" spc="2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bem</a:t>
            </a:r>
            <a:r>
              <a:rPr dirty="0" sz="1250" spc="1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como</a:t>
            </a:r>
            <a:r>
              <a:rPr dirty="0" sz="1250" spc="19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</a:t>
            </a:r>
            <a:r>
              <a:rPr dirty="0" sz="1250" spc="1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Comissão</a:t>
            </a:r>
            <a:r>
              <a:rPr dirty="0" sz="1250" spc="204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18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Monitoramento</a:t>
            </a:r>
            <a:r>
              <a:rPr dirty="0" sz="1250" spc="27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75757"/>
                </a:solidFill>
                <a:latin typeface="Times New Roman"/>
                <a:cs typeface="Times New Roman"/>
              </a:rPr>
              <a:t>e</a:t>
            </a:r>
            <a:r>
              <a:rPr dirty="0" sz="1250" spc="165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Avaliação</a:t>
            </a:r>
            <a:endParaRPr sz="1250">
              <a:latin typeface="Times New Roman"/>
              <a:cs typeface="Times New Roman"/>
            </a:endParaRPr>
          </a:p>
          <a:p>
            <a:pPr algn="just" marL="27940">
              <a:lnSpc>
                <a:spcPct val="100000"/>
              </a:lnSpc>
              <a:spcBef>
                <a:spcPts val="80"/>
              </a:spcBef>
            </a:pP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objetivando</a:t>
            </a:r>
            <a:r>
              <a:rPr dirty="0" sz="1250" spc="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o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monitoramento</a:t>
            </a:r>
            <a:r>
              <a:rPr dirty="0" sz="1250" spc="9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</a:t>
            </a:r>
            <a:r>
              <a:rPr dirty="0" sz="1250" spc="-7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avaliação</a:t>
            </a:r>
            <a:r>
              <a:rPr dirty="0" sz="1250" spc="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do</a:t>
            </a:r>
            <a:r>
              <a:rPr dirty="0" sz="1250" spc="-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objeto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da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parceria;</a:t>
            </a:r>
            <a:endParaRPr sz="1250">
              <a:latin typeface="Times New Roman"/>
              <a:cs typeface="Times New Roman"/>
            </a:endParaRPr>
          </a:p>
          <a:p>
            <a:pPr algn="just" marL="24765" marR="19685" indent="262890">
              <a:lnSpc>
                <a:spcPct val="103899"/>
              </a:lnSpc>
              <a:spcBef>
                <a:spcPts val="25"/>
              </a:spcBef>
              <a:buClr>
                <a:srgbClr val="414141"/>
              </a:buClr>
              <a:buAutoNum type="romanUcPeriod" startAt="2"/>
              <a:tabLst>
                <a:tab pos="287655" algn="l"/>
              </a:tabLst>
            </a:pP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Supervisionar,</a:t>
            </a:r>
            <a:r>
              <a:rPr dirty="0" sz="1250" spc="3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técnica</a:t>
            </a:r>
            <a:r>
              <a:rPr dirty="0" sz="1250" spc="37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35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administrativamente,</a:t>
            </a:r>
            <a:r>
              <a:rPr dirty="0" sz="1250" spc="29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o</a:t>
            </a:r>
            <a:r>
              <a:rPr dirty="0" sz="1250" spc="35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atendimento</a:t>
            </a:r>
            <a:r>
              <a:rPr dirty="0" sz="1250" spc="4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previsto</a:t>
            </a:r>
            <a:r>
              <a:rPr dirty="0" sz="1250" spc="42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no</a:t>
            </a:r>
            <a:r>
              <a:rPr dirty="0" sz="1250" spc="37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termo</a:t>
            </a:r>
            <a:r>
              <a:rPr dirty="0" sz="1250" spc="36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F4F4F"/>
                </a:solidFill>
                <a:latin typeface="Times New Roman"/>
                <a:cs typeface="Times New Roman"/>
              </a:rPr>
              <a:t>de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colaboração,</a:t>
            </a:r>
            <a:r>
              <a:rPr dirty="0" sz="1250" spc="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desde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75757"/>
                </a:solidFill>
                <a:latin typeface="Times New Roman"/>
                <a:cs typeface="Times New Roman"/>
              </a:rPr>
              <a:t>a</a:t>
            </a:r>
            <a:r>
              <a:rPr dirty="0" sz="1250" spc="-8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sua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implantação;</a:t>
            </a:r>
            <a:endParaRPr sz="1250">
              <a:latin typeface="Times New Roman"/>
              <a:cs typeface="Times New Roman"/>
            </a:endParaRPr>
          </a:p>
          <a:p>
            <a:pPr algn="just" marL="279400" indent="-255904">
              <a:lnSpc>
                <a:spcPct val="100000"/>
              </a:lnSpc>
              <a:spcBef>
                <a:spcPts val="85"/>
              </a:spcBef>
              <a:buClr>
                <a:srgbClr val="3F3F3F"/>
              </a:buClr>
              <a:buAutoNum type="romanUcPeriod" startAt="2"/>
              <a:tabLst>
                <a:tab pos="279400" algn="l"/>
              </a:tabLst>
            </a:pP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Indicar</a:t>
            </a:r>
            <a:r>
              <a:rPr dirty="0" sz="1250" spc="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parâmetros</a:t>
            </a:r>
            <a:r>
              <a:rPr dirty="0" sz="125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requisitos</a:t>
            </a:r>
            <a:r>
              <a:rPr dirty="0" sz="1250" spc="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necessários</a:t>
            </a:r>
            <a:r>
              <a:rPr dirty="0" sz="125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ao</a:t>
            </a:r>
            <a:r>
              <a:rPr dirty="0" sz="1250" spc="-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63636"/>
                </a:solidFill>
                <a:latin typeface="Times New Roman"/>
                <a:cs typeface="Times New Roman"/>
              </a:rPr>
              <a:t>funcionamento</a:t>
            </a:r>
            <a:r>
              <a:rPr dirty="0" sz="1250" spc="6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da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unidade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educacional;</a:t>
            </a:r>
            <a:endParaRPr sz="1250">
              <a:latin typeface="Times New Roman"/>
              <a:cs typeface="Times New Roman"/>
            </a:endParaRPr>
          </a:p>
          <a:p>
            <a:pPr algn="just" marL="19685" marR="22225" indent="247650">
              <a:lnSpc>
                <a:spcPct val="102299"/>
              </a:lnSpc>
              <a:spcBef>
                <a:spcPts val="25"/>
              </a:spcBef>
              <a:buClr>
                <a:srgbClr val="414141"/>
              </a:buClr>
              <a:buAutoNum type="romanUcPeriod" startAt="2"/>
              <a:tabLst>
                <a:tab pos="267335" algn="l"/>
              </a:tabLst>
            </a:pP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Promover</a:t>
            </a:r>
            <a:r>
              <a:rPr dirty="0" sz="1250" spc="-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orientação</a:t>
            </a:r>
            <a:r>
              <a:rPr dirty="0" sz="1250" spc="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pedagógica,</a:t>
            </a:r>
            <a:r>
              <a:rPr dirty="0" sz="1250" spc="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técnica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administrativa</a:t>
            </a:r>
            <a:r>
              <a:rPr dirty="0" sz="1250" spc="-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relacionadas</a:t>
            </a:r>
            <a:r>
              <a:rPr dirty="0" sz="1250" spc="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95959"/>
                </a:solidFill>
                <a:latin typeface="Times New Roman"/>
                <a:cs typeface="Times New Roman"/>
              </a:rPr>
              <a:t>ao</a:t>
            </a:r>
            <a:r>
              <a:rPr dirty="0" sz="1250" spc="-7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cumprimento</a:t>
            </a:r>
            <a:r>
              <a:rPr dirty="0" sz="1250" spc="-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das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metas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do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Plano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Trabalho;</a:t>
            </a:r>
            <a:endParaRPr sz="1250">
              <a:latin typeface="Times New Roman"/>
              <a:cs typeface="Times New Roman"/>
            </a:endParaRPr>
          </a:p>
          <a:p>
            <a:pPr algn="just" marL="15240" marR="31750" indent="203200">
              <a:lnSpc>
                <a:spcPct val="103099"/>
              </a:lnSpc>
              <a:spcBef>
                <a:spcPts val="85"/>
              </a:spcBef>
              <a:buClr>
                <a:srgbClr val="494949"/>
              </a:buClr>
              <a:buAutoNum type="romanUcPeriod" startAt="2"/>
              <a:tabLst>
                <a:tab pos="218440" algn="l"/>
              </a:tabLst>
            </a:pP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Fornecer</a:t>
            </a:r>
            <a:r>
              <a:rPr dirty="0" sz="1250" spc="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por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intermédio</a:t>
            </a:r>
            <a:r>
              <a:rPr dirty="0" sz="125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do</a:t>
            </a:r>
            <a:r>
              <a:rPr dirty="0" sz="1250" spc="-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Departamento</a:t>
            </a:r>
            <a:r>
              <a:rPr dirty="0" sz="1250" spc="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Alimentação</a:t>
            </a:r>
            <a:r>
              <a:rPr dirty="0" sz="1250" spc="8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e</a:t>
            </a:r>
            <a:r>
              <a:rPr dirty="0" sz="1250" spc="-15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Suprimentos</a:t>
            </a:r>
            <a:r>
              <a:rPr dirty="0" sz="1250" spc="9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da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606060"/>
                </a:solidFill>
                <a:latin typeface="Times New Roman"/>
                <a:cs typeface="Times New Roman"/>
              </a:rPr>
              <a:t>de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acordo</a:t>
            </a:r>
            <a:r>
              <a:rPr dirty="0" sz="1250" spc="6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com</a:t>
            </a:r>
            <a:r>
              <a:rPr dirty="0" sz="1250" spc="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os</a:t>
            </a:r>
            <a:r>
              <a:rPr dirty="0" sz="1250" spc="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padrões,</a:t>
            </a:r>
            <a:r>
              <a:rPr dirty="0" sz="1250" spc="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orientações</a:t>
            </a:r>
            <a:r>
              <a:rPr dirty="0" sz="1250" spc="10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e</a:t>
            </a:r>
            <a:r>
              <a:rPr dirty="0" sz="1250" spc="1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sistemática</a:t>
            </a:r>
            <a:r>
              <a:rPr dirty="0" sz="1250" spc="7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por</a:t>
            </a:r>
            <a:r>
              <a:rPr dirty="0" sz="1250" spc="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ela</a:t>
            </a:r>
            <a:r>
              <a:rPr dirty="0" sz="1250" spc="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estabelecidos,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gêneros</a:t>
            </a:r>
            <a:r>
              <a:rPr dirty="0" sz="1250" spc="4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alimentícios </a:t>
            </a:r>
            <a:r>
              <a:rPr dirty="0" sz="1250" spc="-30">
                <a:solidFill>
                  <a:srgbClr val="444444"/>
                </a:solidFill>
                <a:latin typeface="Times New Roman"/>
                <a:cs typeface="Times New Roman"/>
              </a:rPr>
              <a:t>necessários</a:t>
            </a:r>
            <a:r>
              <a:rPr dirty="0" sz="1250" spc="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à</a:t>
            </a:r>
            <a:r>
              <a:rPr dirty="0" sz="1250" spc="-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alimentação</a:t>
            </a:r>
            <a:r>
              <a:rPr dirty="0" sz="1250" spc="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das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crianças;</a:t>
            </a:r>
            <a:endParaRPr sz="1250">
              <a:latin typeface="Times New Roman"/>
              <a:cs typeface="Times New Roman"/>
            </a:endParaRPr>
          </a:p>
          <a:p>
            <a:pPr algn="just" marL="12700" marR="32384" indent="292735">
              <a:lnSpc>
                <a:spcPct val="102299"/>
              </a:lnSpc>
              <a:spcBef>
                <a:spcPts val="95"/>
              </a:spcBef>
              <a:buClr>
                <a:srgbClr val="494949"/>
              </a:buClr>
              <a:buAutoNum type="romanUcPeriod" startAt="2"/>
              <a:tabLst>
                <a:tab pos="305435" algn="l"/>
              </a:tabLst>
            </a:pP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Acompanhar</a:t>
            </a:r>
            <a:r>
              <a:rPr dirty="0" sz="1250" spc="2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16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fiscalizar</a:t>
            </a:r>
            <a:r>
              <a:rPr dirty="0" sz="1250" spc="204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o</a:t>
            </a:r>
            <a:r>
              <a:rPr dirty="0" sz="1250" spc="1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adequado</a:t>
            </a:r>
            <a:r>
              <a:rPr dirty="0" sz="1250" spc="2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uso</a:t>
            </a:r>
            <a:r>
              <a:rPr dirty="0" sz="1250" spc="18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das</a:t>
            </a:r>
            <a:r>
              <a:rPr dirty="0" sz="1250" spc="16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verbas</a:t>
            </a:r>
            <a:r>
              <a:rPr dirty="0" sz="1250" spc="18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repassadas,</a:t>
            </a:r>
            <a:r>
              <a:rPr dirty="0" sz="1250" spc="2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o</a:t>
            </a:r>
            <a:r>
              <a:rPr dirty="0" sz="1250" spc="14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cumprimento</a:t>
            </a:r>
            <a:r>
              <a:rPr dirty="0" sz="1250" spc="27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das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cláusulas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Parceria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E5E5E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a</a:t>
            </a:r>
            <a:r>
              <a:rPr dirty="0" sz="1250" spc="-6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execução</a:t>
            </a:r>
            <a:r>
              <a:rPr dirty="0" sz="1250" spc="-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do</a:t>
            </a:r>
            <a:r>
              <a:rPr dirty="0" sz="1250" spc="-6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Plano</a:t>
            </a:r>
            <a:r>
              <a:rPr dirty="0" sz="1250" spc="-4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Trabalho</a:t>
            </a:r>
            <a:r>
              <a:rPr dirty="0" sz="1250" spc="-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aprovado;</a:t>
            </a:r>
            <a:endParaRPr sz="1250">
              <a:latin typeface="Times New Roman"/>
              <a:cs typeface="Times New Roman"/>
            </a:endParaRPr>
          </a:p>
          <a:p>
            <a:pPr algn="just" marL="12700" marR="33655" indent="357505">
              <a:lnSpc>
                <a:spcPct val="103899"/>
              </a:lnSpc>
              <a:spcBef>
                <a:spcPts val="25"/>
              </a:spcBef>
              <a:buClr>
                <a:srgbClr val="363636"/>
              </a:buClr>
              <a:buFont typeface="Times New Roman"/>
              <a:buAutoNum type="romanUcPeriod" startAt="2"/>
              <a:tabLst>
                <a:tab pos="370205" algn="l"/>
              </a:tabLst>
            </a:pP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Emitir</a:t>
            </a:r>
            <a:r>
              <a:rPr dirty="0" sz="1250" spc="2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Termo</a:t>
            </a:r>
            <a:r>
              <a:rPr dirty="0" sz="1250" spc="27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de</a:t>
            </a:r>
            <a:r>
              <a:rPr dirty="0" sz="1250" spc="229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Entrega</a:t>
            </a:r>
            <a:r>
              <a:rPr dirty="0" sz="1250" spc="27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referente</a:t>
            </a:r>
            <a:r>
              <a:rPr dirty="0" sz="1250" spc="2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à</a:t>
            </a:r>
            <a:r>
              <a:rPr dirty="0" sz="1250" spc="2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relação</a:t>
            </a:r>
            <a:r>
              <a:rPr dirty="0" sz="1250" spc="26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dos</a:t>
            </a:r>
            <a:r>
              <a:rPr dirty="0" sz="1250" spc="2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bens</a:t>
            </a:r>
            <a:r>
              <a:rPr dirty="0" sz="1250" spc="229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cedidos</a:t>
            </a:r>
            <a:r>
              <a:rPr dirty="0" sz="1250" spc="29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pela</a:t>
            </a:r>
            <a:r>
              <a:rPr dirty="0" sz="1250" spc="26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3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de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Educação,</a:t>
            </a:r>
            <a:r>
              <a:rPr dirty="0" sz="1250" spc="8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devidamente</a:t>
            </a:r>
            <a:r>
              <a:rPr dirty="0" sz="1250" spc="1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caracterizados</a:t>
            </a:r>
            <a:r>
              <a:rPr dirty="0" sz="1250" spc="-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3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identificados,</a:t>
            </a:r>
            <a:r>
              <a:rPr dirty="0" sz="1250" spc="1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que</a:t>
            </a:r>
            <a:r>
              <a:rPr dirty="0" sz="1250" spc="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será</a:t>
            </a:r>
            <a:r>
              <a:rPr dirty="0" sz="1250" spc="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necessariamente</a:t>
            </a:r>
            <a:r>
              <a:rPr dirty="0" sz="1250" spc="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anexado</a:t>
            </a:r>
            <a:r>
              <a:rPr dirty="0" sz="1250" spc="6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ao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processo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administrativo</a:t>
            </a:r>
            <a:r>
              <a:rPr dirty="0" sz="1250" spc="-6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correspondente,</a:t>
            </a:r>
            <a:r>
              <a:rPr dirty="0" sz="1250" spc="-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do</a:t>
            </a:r>
            <a:r>
              <a:rPr dirty="0" sz="1250" spc="-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qual</a:t>
            </a:r>
            <a:r>
              <a:rPr dirty="0" sz="1250" spc="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conste</a:t>
            </a:r>
            <a:r>
              <a:rPr dirty="0" sz="1250" spc="1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o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recebimento</a:t>
            </a:r>
            <a:r>
              <a:rPr dirty="0" sz="1250" spc="7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pelo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representante</a:t>
            </a:r>
            <a:r>
              <a:rPr dirty="0" sz="1250" spc="6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legal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da</a:t>
            </a:r>
            <a:r>
              <a:rPr dirty="0" sz="125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Organização;</a:t>
            </a:r>
            <a:endParaRPr sz="1250">
              <a:latin typeface="Times New Roman"/>
              <a:cs typeface="Times New Roman"/>
            </a:endParaRPr>
          </a:p>
          <a:p>
            <a:pPr algn="just" marL="12700" marR="46990" indent="410845">
              <a:lnSpc>
                <a:spcPct val="102299"/>
              </a:lnSpc>
              <a:spcBef>
                <a:spcPts val="145"/>
              </a:spcBef>
              <a:buClr>
                <a:srgbClr val="424242"/>
              </a:buClr>
              <a:buFont typeface="Times New Roman"/>
              <a:buAutoNum type="romanUcPeriod" startAt="2"/>
              <a:tabLst>
                <a:tab pos="423545" algn="l"/>
              </a:tabLst>
            </a:pP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Gravar</a:t>
            </a:r>
            <a:r>
              <a:rPr dirty="0" sz="1250" spc="2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com</a:t>
            </a:r>
            <a:r>
              <a:rPr dirty="0" sz="1250" spc="21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2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17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inalienabilidade</a:t>
            </a:r>
            <a:r>
              <a:rPr dirty="0" sz="1250" spc="1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os</a:t>
            </a:r>
            <a:r>
              <a:rPr dirty="0" sz="1250" spc="16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equipamentos</a:t>
            </a:r>
            <a:r>
              <a:rPr dirty="0" sz="1250" spc="229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18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materiais</a:t>
            </a:r>
            <a:r>
              <a:rPr dirty="0" sz="1250" spc="2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permanentes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adquiridos</a:t>
            </a:r>
            <a:r>
              <a:rPr dirty="0" sz="12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com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provenientes</a:t>
            </a:r>
            <a:r>
              <a:rPr dirty="0" sz="1250" spc="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da</a:t>
            </a:r>
            <a:r>
              <a:rPr dirty="0" sz="1250" spc="-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parceria</a:t>
            </a:r>
            <a:r>
              <a:rPr dirty="0" sz="125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ou</a:t>
            </a:r>
            <a:r>
              <a:rPr dirty="0" sz="1250" spc="-6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fornecidos</a:t>
            </a:r>
            <a:r>
              <a:rPr dirty="0" sz="1250" spc="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pela</a:t>
            </a:r>
            <a:r>
              <a:rPr dirty="0" sz="1250" spc="-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Secretaria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Educação;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04815" y="9598659"/>
            <a:ext cx="652272" cy="28025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39" y="283299"/>
            <a:ext cx="1219199" cy="81943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628388" y="251314"/>
            <a:ext cx="2277110" cy="713105"/>
          </a:xfrm>
          <a:prstGeom prst="rect">
            <a:avLst/>
          </a:prstGeom>
          <a:ln w="9144">
            <a:solidFill>
              <a:srgbClr val="606467"/>
            </a:solidFill>
          </a:ln>
        </p:spPr>
        <p:txBody>
          <a:bodyPr wrap="square" lIns="0" tIns="57150" rIns="0" bIns="0" rtlCol="0" vert="horz">
            <a:spAutoFit/>
          </a:bodyPr>
          <a:lstStyle/>
          <a:p>
            <a:pPr marL="106045" marR="154940" indent="1905">
              <a:lnSpc>
                <a:spcPct val="173900"/>
              </a:lnSpc>
              <a:spcBef>
                <a:spcPts val="450"/>
              </a:spcBef>
              <a:tabLst>
                <a:tab pos="782320" algn="l"/>
                <a:tab pos="1149985" algn="l"/>
                <a:tab pos="1193800" algn="l"/>
                <a:tab pos="2114550" algn="l"/>
              </a:tabLst>
            </a:pPr>
            <a:r>
              <a:rPr dirty="0" sz="1000">
                <a:solidFill>
                  <a:srgbClr val="3D3D3D"/>
                </a:solidFill>
                <a:latin typeface="Times New Roman"/>
                <a:cs typeface="Times New Roman"/>
              </a:rPr>
              <a:t>Rubrica</a:t>
            </a:r>
            <a:r>
              <a:rPr dirty="0" sz="1000" spc="4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u="sng" sz="1000">
                <a:solidFill>
                  <a:srgbClr val="3D3D3D"/>
                </a:solidFill>
                <a:uFill>
                  <a:solidFill>
                    <a:srgbClr val="747777"/>
                  </a:solidFill>
                </a:uFill>
                <a:latin typeface="Times New Roman"/>
                <a:cs typeface="Times New Roman"/>
              </a:rPr>
              <a:t>			</a:t>
            </a:r>
            <a:r>
              <a:rPr dirty="0" sz="100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565656"/>
                </a:solidFill>
                <a:latin typeface="Times New Roman"/>
                <a:cs typeface="Times New Roman"/>
              </a:rPr>
              <a:t>Fls.</a:t>
            </a:r>
            <a:r>
              <a:rPr dirty="0" sz="1000" spc="8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u="sng" sz="1000">
                <a:solidFill>
                  <a:srgbClr val="565656"/>
                </a:solidFill>
                <a:uFill>
                  <a:solidFill>
                    <a:srgbClr val="74777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0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A2A2A"/>
                </a:solidFill>
                <a:latin typeface="Times New Roman"/>
                <a:cs typeface="Times New Roman"/>
              </a:rPr>
              <a:t>Classif.</a:t>
            </a:r>
            <a:r>
              <a:rPr dirty="0" sz="1000" spc="1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u="sng" sz="1000">
                <a:solidFill>
                  <a:srgbClr val="414141"/>
                </a:solidFill>
                <a:uFill>
                  <a:solidFill>
                    <a:srgbClr val="64676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00" spc="-25">
                <a:solidFill>
                  <a:srgbClr val="414141"/>
                </a:solidFill>
                <a:uFill>
                  <a:solidFill>
                    <a:srgbClr val="64676B"/>
                  </a:solidFill>
                </a:uFill>
                <a:latin typeface="Times New Roman"/>
                <a:cs typeface="Times New Roman"/>
              </a:rPr>
              <a:t>PA</a:t>
            </a:r>
            <a:r>
              <a:rPr dirty="0" u="sng" sz="1000">
                <a:solidFill>
                  <a:srgbClr val="414141"/>
                </a:solidFill>
                <a:uFill>
                  <a:solidFill>
                    <a:srgbClr val="64676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00" spc="26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000" spc="-45">
                <a:solidFill>
                  <a:srgbClr val="545454"/>
                </a:solidFill>
                <a:latin typeface="Times New Roman"/>
                <a:cs typeface="Times New Roman"/>
              </a:rPr>
              <a:t>N°</a:t>
            </a:r>
            <a:r>
              <a:rPr dirty="0" sz="100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44444"/>
                </a:solidFill>
                <a:latin typeface="Times New Roman"/>
                <a:cs typeface="Times New Roman"/>
              </a:rPr>
              <a:t>34.913/2021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63484" y="1310633"/>
            <a:ext cx="5918835" cy="823531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24130" marR="17780" indent="252095">
              <a:lnSpc>
                <a:spcPct val="106300"/>
              </a:lnSpc>
              <a:spcBef>
                <a:spcPts val="85"/>
              </a:spcBef>
              <a:buClr>
                <a:srgbClr val="383838"/>
              </a:buClr>
              <a:buAutoNum type="romanUcPeriod" startAt="9"/>
              <a:tabLst>
                <a:tab pos="276225" algn="l"/>
              </a:tabLst>
            </a:pP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Emitir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relatório</a:t>
            </a:r>
            <a:r>
              <a:rPr dirty="0" sz="1250" spc="-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mensal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sobre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a</a:t>
            </a:r>
            <a:r>
              <a:rPr dirty="0" sz="1250" spc="-7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qualidade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dos</a:t>
            </a:r>
            <a:r>
              <a:rPr dirty="0" sz="1250" spc="-7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serviços</a:t>
            </a:r>
            <a:r>
              <a:rPr dirty="0" sz="1250" spc="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prestados</a:t>
            </a:r>
            <a:r>
              <a:rPr dirty="0" sz="1250" spc="-1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pela</a:t>
            </a:r>
            <a:r>
              <a:rPr dirty="0" sz="1250" spc="-6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Organização,</a:t>
            </a:r>
            <a:r>
              <a:rPr dirty="0" sz="1250" spc="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45454"/>
                </a:solidFill>
                <a:latin typeface="Times New Roman"/>
                <a:cs typeface="Times New Roman"/>
              </a:rPr>
              <a:t>visando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assegurar</a:t>
            </a:r>
            <a:r>
              <a:rPr dirty="0" sz="1250" spc="6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o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cumprimento</a:t>
            </a:r>
            <a:r>
              <a:rPr dirty="0" sz="1250" spc="6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do</a:t>
            </a:r>
            <a:r>
              <a:rPr dirty="0" sz="125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contido</a:t>
            </a:r>
            <a:r>
              <a:rPr dirty="0" sz="1250" spc="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no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Termo</a:t>
            </a:r>
            <a:r>
              <a:rPr dirty="0" sz="1250" spc="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250" spc="1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Colaboração</a:t>
            </a:r>
            <a:r>
              <a:rPr dirty="0" sz="1250" spc="5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e</a:t>
            </a:r>
            <a:r>
              <a:rPr dirty="0" sz="1250" spc="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no</a:t>
            </a:r>
            <a:r>
              <a:rPr dirty="0" sz="1250" spc="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Plano</a:t>
            </a:r>
            <a:r>
              <a:rPr dirty="0" sz="1250" spc="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Trabalho,</a:t>
            </a:r>
            <a:r>
              <a:rPr dirty="0" sz="1250" spc="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com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ênfase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nas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metas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-4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atividades</a:t>
            </a:r>
            <a:r>
              <a:rPr dirty="0" sz="125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propostas;</a:t>
            </a:r>
            <a:endParaRPr sz="1250">
              <a:latin typeface="Times New Roman"/>
              <a:cs typeface="Times New Roman"/>
            </a:endParaRPr>
          </a:p>
          <a:p>
            <a:pPr algn="just" marL="27940" marR="12065" indent="243840">
              <a:lnSpc>
                <a:spcPts val="1610"/>
              </a:lnSpc>
              <a:spcBef>
                <a:spcPts val="25"/>
              </a:spcBef>
              <a:buClr>
                <a:srgbClr val="464646"/>
              </a:buClr>
              <a:buAutoNum type="romanUcPeriod" startAt="9"/>
              <a:tabLst>
                <a:tab pos="271780" algn="l"/>
              </a:tabLst>
            </a:pP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Indicar</a:t>
            </a:r>
            <a:r>
              <a:rPr dirty="0" sz="1250" spc="35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prazo</a:t>
            </a:r>
            <a:r>
              <a:rPr dirty="0" sz="1250" spc="3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para</a:t>
            </a:r>
            <a:r>
              <a:rPr dirty="0" sz="1250" spc="30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adoção</a:t>
            </a:r>
            <a:r>
              <a:rPr dirty="0" sz="1250" spc="3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250" spc="3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providências</a:t>
            </a:r>
            <a:r>
              <a:rPr dirty="0" sz="1250" spc="3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necessárias,</a:t>
            </a:r>
            <a:r>
              <a:rPr dirty="0" sz="1250" spc="39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no</a:t>
            </a:r>
            <a:r>
              <a:rPr dirty="0" sz="1250" spc="3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caso</a:t>
            </a:r>
            <a:r>
              <a:rPr dirty="0" sz="1250" spc="30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30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constatação</a:t>
            </a:r>
            <a:r>
              <a:rPr dirty="0" sz="1250" spc="3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de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irregularidades;</a:t>
            </a:r>
            <a:endParaRPr sz="1250">
              <a:latin typeface="Times New Roman"/>
              <a:cs typeface="Times New Roman"/>
            </a:endParaRPr>
          </a:p>
          <a:p>
            <a:pPr algn="just" marL="315595" indent="-287020">
              <a:lnSpc>
                <a:spcPts val="1460"/>
              </a:lnSpc>
              <a:buClr>
                <a:srgbClr val="3A3A3A"/>
              </a:buClr>
              <a:buAutoNum type="romanUcPeriod" startAt="9"/>
              <a:tabLst>
                <a:tab pos="315595" algn="l"/>
              </a:tabLst>
            </a:pP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Emitir</a:t>
            </a:r>
            <a:r>
              <a:rPr dirty="0" sz="1250" spc="20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parecer</a:t>
            </a:r>
            <a:r>
              <a:rPr dirty="0" sz="1250" spc="229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técnico</a:t>
            </a:r>
            <a:r>
              <a:rPr dirty="0" sz="1250" spc="204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conclusivo</a:t>
            </a:r>
            <a:r>
              <a:rPr dirty="0" sz="1250" spc="28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para</a:t>
            </a:r>
            <a:r>
              <a:rPr dirty="0" sz="1250" spc="19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celebração/aditamento</a:t>
            </a:r>
            <a:r>
              <a:rPr dirty="0" sz="1250" spc="1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da</a:t>
            </a:r>
            <a:r>
              <a:rPr dirty="0" sz="1250" spc="19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parceria</a:t>
            </a:r>
            <a:r>
              <a:rPr dirty="0" sz="1250" spc="229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mediante</a:t>
            </a:r>
            <a:r>
              <a:rPr dirty="0" sz="1250" spc="229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D4D4D"/>
                </a:solidFill>
                <a:latin typeface="Times New Roman"/>
                <a:cs typeface="Times New Roman"/>
              </a:rPr>
              <a:t>a</a:t>
            </a:r>
            <a:endParaRPr sz="1250">
              <a:latin typeface="Times New Roman"/>
              <a:cs typeface="Times New Roman"/>
            </a:endParaRPr>
          </a:p>
          <a:p>
            <a:pPr algn="just" marL="31750" marR="13335" indent="-4445">
              <a:lnSpc>
                <a:spcPts val="1630"/>
              </a:lnSpc>
              <a:spcBef>
                <a:spcPts val="25"/>
              </a:spcBef>
            </a:pP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análise</a:t>
            </a:r>
            <a:r>
              <a:rPr dirty="0" sz="1250" spc="9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7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regularidade</a:t>
            </a:r>
            <a:r>
              <a:rPr dirty="0" sz="1250" spc="1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toda</a:t>
            </a:r>
            <a:r>
              <a:rPr dirty="0" sz="1250" spc="5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a</a:t>
            </a:r>
            <a:r>
              <a:rPr dirty="0" sz="1250" spc="5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documentação</a:t>
            </a:r>
            <a:r>
              <a:rPr dirty="0" sz="1250" spc="13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exigida</a:t>
            </a:r>
            <a:r>
              <a:rPr dirty="0" sz="1250" spc="8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6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atendimento</a:t>
            </a:r>
            <a:r>
              <a:rPr dirty="0" sz="1250" spc="1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às</a:t>
            </a:r>
            <a:r>
              <a:rPr dirty="0" sz="1250" spc="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disposições</a:t>
            </a:r>
            <a:r>
              <a:rPr dirty="0" sz="1250" spc="1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legais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vigentes.</a:t>
            </a:r>
            <a:endParaRPr sz="1250">
              <a:latin typeface="Times New Roman"/>
              <a:cs typeface="Times New Roman"/>
            </a:endParaRPr>
          </a:p>
          <a:p>
            <a:pPr algn="just" marL="27305" marR="5080" indent="332740">
              <a:lnSpc>
                <a:spcPct val="93300"/>
              </a:lnSpc>
              <a:spcBef>
                <a:spcPts val="110"/>
              </a:spcBef>
              <a:buClr>
                <a:srgbClr val="3B3B3B"/>
              </a:buClr>
              <a:buFont typeface="Times New Roman"/>
              <a:buAutoNum type="romanUcPeriod" startAt="12"/>
              <a:tabLst>
                <a:tab pos="360045" algn="l"/>
              </a:tabLst>
            </a:pP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Avaliar</a:t>
            </a:r>
            <a:r>
              <a:rPr dirty="0" sz="1250" spc="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o</a:t>
            </a:r>
            <a:r>
              <a:rPr dirty="0" sz="1250" spc="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custo</a:t>
            </a:r>
            <a:r>
              <a:rPr dirty="0" sz="1250" spc="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locatício,</a:t>
            </a:r>
            <a:r>
              <a:rPr dirty="0" sz="1250" spc="5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quando</a:t>
            </a:r>
            <a:r>
              <a:rPr dirty="0" sz="1250" spc="5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o</a:t>
            </a:r>
            <a:r>
              <a:rPr dirty="0" sz="1250" spc="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repasse</a:t>
            </a:r>
            <a:r>
              <a:rPr dirty="0" sz="1250" spc="9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também</a:t>
            </a:r>
            <a:r>
              <a:rPr dirty="0" sz="1250" spc="7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servir</a:t>
            </a:r>
            <a:r>
              <a:rPr dirty="0" sz="1250" spc="7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para</a:t>
            </a:r>
            <a:r>
              <a:rPr dirty="0" sz="1250" spc="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este</a:t>
            </a:r>
            <a:r>
              <a:rPr dirty="0" sz="1250" spc="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fim,</a:t>
            </a:r>
            <a:r>
              <a:rPr dirty="0" sz="1250" spc="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verificando</a:t>
            </a:r>
            <a:r>
              <a:rPr dirty="0" sz="1250" spc="7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94949"/>
                </a:solidFill>
                <a:latin typeface="Times New Roman"/>
                <a:cs typeface="Times New Roman"/>
              </a:rPr>
              <a:t>a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compatibilidade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do</a:t>
            </a:r>
            <a:r>
              <a:rPr dirty="0" sz="1250" spc="-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valor</a:t>
            </a:r>
            <a:r>
              <a:rPr dirty="0" sz="1250" spc="-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da</a:t>
            </a:r>
            <a:r>
              <a:rPr dirty="0" sz="1250" spc="-5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locação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com</a:t>
            </a:r>
            <a:r>
              <a:rPr dirty="0" sz="1250" spc="-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os</a:t>
            </a:r>
            <a:r>
              <a:rPr dirty="0" sz="1250" spc="-5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valores</a:t>
            </a:r>
            <a:r>
              <a:rPr dirty="0" sz="1250" spc="-1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índices</a:t>
            </a:r>
            <a:r>
              <a:rPr dirty="0" sz="1250" spc="-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praticados</a:t>
            </a:r>
            <a:r>
              <a:rPr dirty="0" sz="1250" spc="-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no</a:t>
            </a:r>
            <a:r>
              <a:rPr dirty="0" sz="1250" spc="-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mercado,</a:t>
            </a:r>
            <a:r>
              <a:rPr dirty="0" sz="1250" spc="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acordo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com</a:t>
            </a:r>
            <a:r>
              <a:rPr dirty="0" sz="1250" spc="2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a</a:t>
            </a:r>
            <a:r>
              <a:rPr dirty="0" sz="1250" spc="2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região,</a:t>
            </a:r>
            <a:r>
              <a:rPr dirty="0" sz="1250" spc="27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sem</a:t>
            </a:r>
            <a:r>
              <a:rPr dirty="0" sz="1250" spc="2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prejuízo</a:t>
            </a:r>
            <a:r>
              <a:rPr dirty="0" sz="1250" spc="27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229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eventuais</a:t>
            </a:r>
            <a:r>
              <a:rPr dirty="0" sz="1250" spc="2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outros</a:t>
            </a:r>
            <a:r>
              <a:rPr dirty="0" sz="1250" spc="2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elementos</a:t>
            </a:r>
            <a:r>
              <a:rPr dirty="0" sz="1250" spc="27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que</a:t>
            </a:r>
            <a:r>
              <a:rPr dirty="0" sz="1250" spc="2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sejam</a:t>
            </a:r>
            <a:r>
              <a:rPr dirty="0" sz="1250" spc="26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entendidos</a:t>
            </a:r>
            <a:r>
              <a:rPr dirty="0" sz="1250" spc="29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94949"/>
                </a:solidFill>
                <a:latin typeface="Times New Roman"/>
                <a:cs typeface="Times New Roman"/>
              </a:rPr>
              <a:t>como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pertinentes;</a:t>
            </a:r>
            <a:endParaRPr sz="1250">
              <a:latin typeface="Times New Roman"/>
              <a:cs typeface="Times New Roman"/>
            </a:endParaRPr>
          </a:p>
          <a:p>
            <a:pPr algn="just" marL="396875" indent="-368300">
              <a:lnSpc>
                <a:spcPts val="1265"/>
              </a:lnSpc>
              <a:buClr>
                <a:srgbClr val="363636"/>
              </a:buClr>
              <a:buFont typeface="Times New Roman"/>
              <a:buAutoNum type="romanUcPeriod" startAt="12"/>
              <a:tabLst>
                <a:tab pos="396875" algn="l"/>
              </a:tabLst>
            </a:pP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Assumir</a:t>
            </a:r>
            <a:r>
              <a:rPr dirty="0" sz="1250" spc="-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ou</a:t>
            </a:r>
            <a:r>
              <a:rPr dirty="0" sz="1250" spc="-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transferir</a:t>
            </a:r>
            <a:r>
              <a:rPr dirty="0" sz="1250" spc="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a</a:t>
            </a:r>
            <a:r>
              <a:rPr dirty="0" sz="1250" spc="-5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responsabilidade</a:t>
            </a:r>
            <a:r>
              <a:rPr dirty="0" sz="1250" spc="-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pela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execução</a:t>
            </a:r>
            <a:r>
              <a:rPr dirty="0" sz="1250" spc="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do</a:t>
            </a:r>
            <a:r>
              <a:rPr dirty="0" sz="1250" spc="-3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objeto,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no</a:t>
            </a:r>
            <a:r>
              <a:rPr dirty="0" sz="125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caso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paralisação,</a:t>
            </a:r>
            <a:endParaRPr sz="1250">
              <a:latin typeface="Times New Roman"/>
              <a:cs typeface="Times New Roman"/>
            </a:endParaRPr>
          </a:p>
          <a:p>
            <a:pPr algn="just" marL="27940">
              <a:lnSpc>
                <a:spcPts val="1445"/>
              </a:lnSpc>
            </a:pP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7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modo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a</a:t>
            </a:r>
            <a:r>
              <a:rPr dirty="0" sz="1250" spc="-8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evitar</a:t>
            </a: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sua</a:t>
            </a:r>
            <a:r>
              <a:rPr dirty="0" sz="1250" spc="-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descontinuidade.</a:t>
            </a:r>
            <a:endParaRPr sz="1250">
              <a:latin typeface="Times New Roman"/>
              <a:cs typeface="Times New Roman"/>
            </a:endParaRPr>
          </a:p>
          <a:p>
            <a:pPr algn="just" marL="26034">
              <a:lnSpc>
                <a:spcPct val="100000"/>
              </a:lnSpc>
              <a:spcBef>
                <a:spcPts val="1260"/>
              </a:spcBef>
            </a:pPr>
            <a:r>
              <a:rPr dirty="0" sz="1250" b="1">
                <a:solidFill>
                  <a:srgbClr val="383838"/>
                </a:solidFill>
                <a:latin typeface="Times New Roman"/>
                <a:cs typeface="Times New Roman"/>
              </a:rPr>
              <a:t>4.2.</a:t>
            </a:r>
            <a:r>
              <a:rPr dirty="0" sz="1250" spc="-45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343434"/>
                </a:solidFill>
                <a:latin typeface="Times New Roman"/>
                <a:cs typeface="Times New Roman"/>
              </a:rPr>
              <a:t>Compete</a:t>
            </a:r>
            <a:r>
              <a:rPr dirty="0" sz="1250" spc="5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44444"/>
                </a:solidFill>
                <a:latin typeface="Times New Roman"/>
                <a:cs typeface="Times New Roman"/>
              </a:rPr>
              <a:t>à</a:t>
            </a:r>
            <a:r>
              <a:rPr dirty="0" sz="1250" spc="-5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83838"/>
                </a:solidFill>
                <a:latin typeface="Times New Roman"/>
                <a:cs typeface="Times New Roman"/>
              </a:rPr>
              <a:t>Organização: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27940" marR="6985" indent="-1905">
              <a:lnSpc>
                <a:spcPct val="103899"/>
              </a:lnSpc>
              <a:spcBef>
                <a:spcPts val="5"/>
              </a:spcBef>
              <a:buClr>
                <a:srgbClr val="3B3B3B"/>
              </a:buClr>
              <a:buAutoNum type="romanUcPeriod"/>
              <a:tabLst>
                <a:tab pos="27940" algn="l"/>
                <a:tab pos="170180" algn="l"/>
              </a:tabLst>
            </a:pP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Prestar</a:t>
            </a:r>
            <a:r>
              <a:rPr dirty="0" sz="1250" spc="-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atendimento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acordo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com</a:t>
            </a:r>
            <a:r>
              <a:rPr dirty="0" sz="1250" spc="-3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Plano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Trabalho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apresentado</a:t>
            </a:r>
            <a:r>
              <a:rPr dirty="0" sz="1250" spc="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e</a:t>
            </a:r>
            <a:r>
              <a:rPr dirty="0" sz="1250" spc="-4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aprovado</a:t>
            </a:r>
            <a:r>
              <a:rPr dirty="0" sz="125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06060"/>
                </a:solidFill>
                <a:latin typeface="Times New Roman"/>
                <a:cs typeface="Times New Roman"/>
              </a:rPr>
              <a:t>e</a:t>
            </a:r>
            <a:r>
              <a:rPr dirty="0" sz="1250" spc="-45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aplicar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os 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-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financeiros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exclusivamente</a:t>
            </a:r>
            <a:r>
              <a:rPr dirty="0" sz="1250" spc="-4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no</a:t>
            </a:r>
            <a:r>
              <a:rPr dirty="0" sz="1250" spc="-5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cumprimento</a:t>
            </a:r>
            <a:r>
              <a:rPr dirty="0" sz="1250" spc="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do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seu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objeto,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não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se</a:t>
            </a:r>
            <a:r>
              <a:rPr dirty="0" sz="1250" spc="-7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admitindo</a:t>
            </a:r>
            <a:r>
              <a:rPr dirty="0" sz="1250" spc="2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qualquer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desvio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finalidade;</a:t>
            </a:r>
            <a:endParaRPr sz="1250">
              <a:latin typeface="Times New Roman"/>
              <a:cs typeface="Times New Roman"/>
            </a:endParaRPr>
          </a:p>
          <a:p>
            <a:pPr algn="just" marL="224790" indent="-195580">
              <a:lnSpc>
                <a:spcPct val="100000"/>
              </a:lnSpc>
              <a:spcBef>
                <a:spcPts val="10"/>
              </a:spcBef>
              <a:buClr>
                <a:srgbClr val="424242"/>
              </a:buClr>
              <a:buAutoNum type="romanUcPeriod"/>
              <a:tabLst>
                <a:tab pos="224790" algn="l"/>
              </a:tabLst>
            </a:pP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Proporcionar</a:t>
            </a:r>
            <a:r>
              <a:rPr dirty="0" sz="1250" spc="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condições</a:t>
            </a:r>
            <a:r>
              <a:rPr dirty="0" sz="1250" spc="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acesso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à</a:t>
            </a:r>
            <a:r>
              <a:rPr dirty="0" sz="1250" spc="-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população,</a:t>
            </a:r>
            <a:r>
              <a:rPr dirty="0" sz="1250" spc="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D4D4D"/>
                </a:solidFill>
                <a:latin typeface="Times New Roman"/>
                <a:cs typeface="Times New Roman"/>
              </a:rPr>
              <a:t>sem</a:t>
            </a:r>
            <a:r>
              <a:rPr dirty="0" sz="1250" spc="-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discriminação</a:t>
            </a:r>
            <a:r>
              <a:rPr dirty="0" sz="1250" spc="7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nenhuma</a:t>
            </a:r>
            <a:r>
              <a:rPr dirty="0" sz="1250" spc="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natureza;</a:t>
            </a:r>
            <a:endParaRPr sz="1250">
              <a:latin typeface="Times New Roman"/>
              <a:cs typeface="Times New Roman"/>
            </a:endParaRPr>
          </a:p>
          <a:p>
            <a:pPr algn="just" marL="30480" marR="10795" indent="-1905">
              <a:lnSpc>
                <a:spcPct val="103899"/>
              </a:lnSpc>
              <a:buClr>
                <a:srgbClr val="444444"/>
              </a:buClr>
              <a:buAutoNum type="romanUcPeriod"/>
              <a:tabLst>
                <a:tab pos="30480" algn="l"/>
                <a:tab pos="290830" algn="l"/>
              </a:tabLst>
            </a:pP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Efetuar</a:t>
            </a:r>
            <a:r>
              <a:rPr dirty="0" sz="1250" spc="-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obrigatoriamente,</a:t>
            </a:r>
            <a:r>
              <a:rPr dirty="0" sz="1250" spc="-6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para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as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funções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caráter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permanente,</a:t>
            </a:r>
            <a:r>
              <a:rPr dirty="0" sz="1250" spc="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a</a:t>
            </a:r>
            <a:r>
              <a:rPr dirty="0" sz="1250" spc="-7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contratação</a:t>
            </a:r>
            <a:r>
              <a:rPr dirty="0" sz="1250" spc="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pessoal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pelo</a:t>
            </a:r>
            <a:r>
              <a:rPr dirty="0" sz="1250" spc="2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regime</a:t>
            </a:r>
            <a:r>
              <a:rPr dirty="0" sz="1250" spc="27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celetista,</a:t>
            </a:r>
            <a:r>
              <a:rPr dirty="0" sz="1250" spc="29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atentando-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se</a:t>
            </a:r>
            <a:r>
              <a:rPr dirty="0" sz="1250" spc="30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a</a:t>
            </a:r>
            <a:r>
              <a:rPr dirty="0" sz="1250" spc="204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qualificação</a:t>
            </a:r>
            <a:r>
              <a:rPr dirty="0" sz="1250" spc="32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22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quantidade</a:t>
            </a:r>
            <a:r>
              <a:rPr dirty="0" sz="1250" spc="3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suficiente</a:t>
            </a:r>
            <a:r>
              <a:rPr dirty="0" sz="1250" spc="29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à</a:t>
            </a:r>
            <a:r>
              <a:rPr dirty="0" sz="1250" spc="25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prestação</a:t>
            </a:r>
            <a:r>
              <a:rPr dirty="0" sz="1250" spc="30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F4F4F"/>
                </a:solidFill>
                <a:latin typeface="Times New Roman"/>
                <a:cs typeface="Times New Roman"/>
              </a:rPr>
              <a:t>do</a:t>
            </a:r>
            <a:endParaRPr sz="1250">
              <a:latin typeface="Times New Roman"/>
              <a:cs typeface="Times New Roman"/>
            </a:endParaRPr>
          </a:p>
          <a:p>
            <a:pPr algn="just" marL="24130" marR="8255">
              <a:lnSpc>
                <a:spcPct val="104700"/>
              </a:lnSpc>
              <a:spcBef>
                <a:spcPts val="10"/>
              </a:spcBef>
            </a:pP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atendimento,</a:t>
            </a:r>
            <a:r>
              <a:rPr dirty="0" sz="1250" spc="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-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acordo</a:t>
            </a:r>
            <a:r>
              <a:rPr dirty="0" sz="1250" spc="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com</a:t>
            </a:r>
            <a:r>
              <a:rPr dirty="0" sz="1250" spc="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quadro</a:t>
            </a:r>
            <a:r>
              <a:rPr dirty="0" sz="1250" spc="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7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Humanos</a:t>
            </a:r>
            <a:r>
              <a:rPr dirty="0" sz="1250" spc="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apresentado</a:t>
            </a:r>
            <a:r>
              <a:rPr dirty="0" sz="1250" spc="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no</a:t>
            </a:r>
            <a:r>
              <a:rPr dirty="0" sz="1250" spc="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plano</a:t>
            </a:r>
            <a:r>
              <a:rPr dirty="0" sz="125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de</a:t>
            </a:r>
            <a:r>
              <a:rPr dirty="0" sz="1250" spc="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trabalho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além</a:t>
            </a:r>
            <a:r>
              <a:rPr dirty="0" sz="1250" spc="2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das</a:t>
            </a:r>
            <a:r>
              <a:rPr dirty="0" sz="1250" spc="204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orientações</a:t>
            </a:r>
            <a:r>
              <a:rPr dirty="0" sz="1250" spc="25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técnicas</a:t>
            </a:r>
            <a:r>
              <a:rPr dirty="0" sz="1250" spc="204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</a:t>
            </a:r>
            <a:r>
              <a:rPr dirty="0" sz="1250" spc="18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2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21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2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comprometendo-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se</a:t>
            </a:r>
            <a:r>
              <a:rPr dirty="0" sz="1250" spc="16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a</a:t>
            </a:r>
            <a:r>
              <a:rPr dirty="0" sz="1250" spc="18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cumprir</a:t>
            </a:r>
            <a:r>
              <a:rPr dirty="0" sz="1250" spc="229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45454"/>
                </a:solidFill>
                <a:latin typeface="Times New Roman"/>
                <a:cs typeface="Times New Roman"/>
              </a:rPr>
              <a:t>a </a:t>
            </a:r>
            <a:r>
              <a:rPr dirty="0" sz="1250" spc="-25">
                <a:solidFill>
                  <a:srgbClr val="333333"/>
                </a:solidFill>
                <a:latin typeface="Times New Roman"/>
                <a:cs typeface="Times New Roman"/>
              </a:rPr>
              <a:t>legislação</a:t>
            </a:r>
            <a:r>
              <a:rPr dirty="0" sz="1250" spc="5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vigente,</a:t>
            </a:r>
            <a:r>
              <a:rPr dirty="0" sz="1250" spc="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em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especial</a:t>
            </a:r>
            <a:r>
              <a:rPr dirty="0" sz="1250" spc="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à</a:t>
            </a:r>
            <a:r>
              <a:rPr dirty="0" sz="1250" spc="-6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trabalhista</a:t>
            </a:r>
            <a:r>
              <a:rPr dirty="0" sz="1250" spc="-1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previdenciária;</a:t>
            </a:r>
            <a:endParaRPr sz="1250">
              <a:latin typeface="Times New Roman"/>
              <a:cs typeface="Times New Roman"/>
            </a:endParaRPr>
          </a:p>
          <a:p>
            <a:pPr algn="just" marL="21590" marR="10795" indent="257175">
              <a:lnSpc>
                <a:spcPct val="102299"/>
              </a:lnSpc>
              <a:spcBef>
                <a:spcPts val="25"/>
              </a:spcBef>
              <a:buClr>
                <a:srgbClr val="424242"/>
              </a:buClr>
              <a:buAutoNum type="romanUcPeriod" startAt="4"/>
              <a:tabLst>
                <a:tab pos="278765" algn="l"/>
              </a:tabLst>
            </a:pP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Proceder</a:t>
            </a:r>
            <a:r>
              <a:rPr dirty="0" sz="1250" spc="-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ao</a:t>
            </a:r>
            <a:r>
              <a:rPr dirty="0" sz="1250" spc="-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gerenciamento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administrativo,</a:t>
            </a:r>
            <a:r>
              <a:rPr dirty="0" sz="1250" spc="-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financeiro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dos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recebidos,</a:t>
            </a:r>
            <a:r>
              <a:rPr dirty="0" sz="125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D4D4D"/>
                </a:solidFill>
                <a:latin typeface="Times New Roman"/>
                <a:cs typeface="Times New Roman"/>
              </a:rPr>
              <a:t>inclusive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D5D5D"/>
                </a:solidFill>
                <a:latin typeface="Times New Roman"/>
                <a:cs typeface="Times New Roman"/>
              </a:rPr>
              <a:t>no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que</a:t>
            </a:r>
            <a:r>
              <a:rPr dirty="0" sz="1250" spc="-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diz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respeito</a:t>
            </a:r>
            <a:r>
              <a:rPr dirty="0" sz="1250" spc="-3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às</a:t>
            </a:r>
            <a:r>
              <a:rPr dirty="0" sz="1250" spc="-5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despesas</a:t>
            </a:r>
            <a:r>
              <a:rPr dirty="0" sz="1250" spc="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custeio,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investimento</a:t>
            </a:r>
            <a:r>
              <a:rPr dirty="0" sz="1250" spc="4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-5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pessoal;</a:t>
            </a:r>
            <a:endParaRPr sz="1250">
              <a:latin typeface="Times New Roman"/>
              <a:cs typeface="Times New Roman"/>
            </a:endParaRPr>
          </a:p>
          <a:p>
            <a:pPr algn="just" marL="15240" marR="19685" indent="212090">
              <a:lnSpc>
                <a:spcPct val="105500"/>
              </a:lnSpc>
              <a:buClr>
                <a:srgbClr val="464646"/>
              </a:buClr>
              <a:buAutoNum type="romanUcPeriod" startAt="4"/>
              <a:tabLst>
                <a:tab pos="227329" algn="l"/>
              </a:tabLst>
            </a:pP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Manter</a:t>
            </a:r>
            <a:r>
              <a:rPr dirty="0" sz="1250" spc="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Humanos,</a:t>
            </a:r>
            <a:r>
              <a:rPr dirty="0" sz="1250" spc="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materiais,</a:t>
            </a:r>
            <a:r>
              <a:rPr dirty="0" sz="1250" spc="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equipamentos</a:t>
            </a:r>
            <a:r>
              <a:rPr dirty="0" sz="1250" spc="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e</a:t>
            </a:r>
            <a:r>
              <a:rPr dirty="0" sz="1250" spc="-4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serviços</a:t>
            </a:r>
            <a:r>
              <a:rPr dirty="0" sz="125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adequados</a:t>
            </a:r>
            <a:r>
              <a:rPr dirty="0" sz="125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46464"/>
                </a:solidFill>
                <a:latin typeface="Times New Roman"/>
                <a:cs typeface="Times New Roman"/>
              </a:rPr>
              <a:t>e</a:t>
            </a:r>
            <a:r>
              <a:rPr dirty="0" sz="1250" spc="-15">
                <a:solidFill>
                  <a:srgbClr val="64646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compatíveis,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visando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z="1250" spc="-8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atendimento,</a:t>
            </a:r>
            <a:r>
              <a:rPr dirty="0" sz="1250" spc="-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objeto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desta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parceria,</a:t>
            </a:r>
            <a:r>
              <a:rPr dirty="0" sz="125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bem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como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alcançar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as</a:t>
            </a:r>
            <a:r>
              <a:rPr dirty="0" sz="1250" spc="-4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metas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propostas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no</a:t>
            </a:r>
            <a:r>
              <a:rPr dirty="0" sz="1250" spc="-3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Plano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Trabalho,</a:t>
            </a:r>
            <a:r>
              <a:rPr dirty="0" sz="125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na</a:t>
            </a:r>
            <a:r>
              <a:rPr dirty="0" sz="1250" spc="-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da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legislação</a:t>
            </a:r>
            <a:r>
              <a:rPr dirty="0" sz="1250" spc="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vigente;</a:t>
            </a:r>
            <a:endParaRPr sz="1250">
              <a:latin typeface="Times New Roman"/>
              <a:cs typeface="Times New Roman"/>
            </a:endParaRPr>
          </a:p>
          <a:p>
            <a:pPr algn="just" marL="262255" indent="-243204">
              <a:lnSpc>
                <a:spcPct val="100000"/>
              </a:lnSpc>
              <a:spcBef>
                <a:spcPts val="85"/>
              </a:spcBef>
              <a:buClr>
                <a:srgbClr val="424242"/>
              </a:buClr>
              <a:buAutoNum type="romanUcPeriod" startAt="4"/>
              <a:tabLst>
                <a:tab pos="262255" algn="l"/>
              </a:tabLst>
            </a:pP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Arcar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com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as</a:t>
            </a:r>
            <a:r>
              <a:rPr dirty="0" sz="1250" spc="-7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despesas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33333"/>
                </a:solidFill>
                <a:latin typeface="Times New Roman"/>
                <a:cs typeface="Times New Roman"/>
              </a:rPr>
              <a:t>decorrentes</a:t>
            </a:r>
            <a:r>
              <a:rPr dirty="0" sz="1250" spc="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de:</a:t>
            </a:r>
            <a:endParaRPr sz="1250">
              <a:latin typeface="Times New Roman"/>
              <a:cs typeface="Times New Roman"/>
            </a:endParaRPr>
          </a:p>
          <a:p>
            <a:pPr lvl="1" marL="14604" marR="28575" indent="-635">
              <a:lnSpc>
                <a:spcPct val="102299"/>
              </a:lnSpc>
              <a:spcBef>
                <a:spcPts val="50"/>
              </a:spcBef>
              <a:buClr>
                <a:srgbClr val="505050"/>
              </a:buClr>
              <a:buChar char="-"/>
              <a:tabLst>
                <a:tab pos="14604" algn="l"/>
                <a:tab pos="105410" algn="l"/>
              </a:tabLst>
            </a:pP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Pagamento</a:t>
            </a:r>
            <a:r>
              <a:rPr dirty="0" sz="1250" spc="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do</a:t>
            </a:r>
            <a:r>
              <a:rPr dirty="0" sz="1250" spc="-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aluguel,</a:t>
            </a:r>
            <a:r>
              <a:rPr dirty="0" sz="1250" spc="-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encargos,</a:t>
            </a:r>
            <a:r>
              <a:rPr dirty="0" sz="1250" spc="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impostos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taxas</a:t>
            </a:r>
            <a:r>
              <a:rPr dirty="0" sz="1250" spc="-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que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possam</a:t>
            </a:r>
            <a:r>
              <a:rPr dirty="0" sz="1250" spc="1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incidir</a:t>
            </a:r>
            <a:r>
              <a:rPr dirty="0" sz="1250" spc="-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sobre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o</a:t>
            </a:r>
            <a:r>
              <a:rPr dirty="0" sz="1250" spc="-3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imóvel,</a:t>
            </a:r>
            <a:r>
              <a:rPr dirty="0" sz="125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quando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for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caso;</a:t>
            </a:r>
            <a:endParaRPr sz="1250">
              <a:latin typeface="Times New Roman"/>
              <a:cs typeface="Times New Roman"/>
            </a:endParaRPr>
          </a:p>
          <a:p>
            <a:pPr lvl="1" marL="102870" indent="-88900">
              <a:lnSpc>
                <a:spcPct val="100000"/>
              </a:lnSpc>
              <a:spcBef>
                <a:spcPts val="105"/>
              </a:spcBef>
              <a:buClr>
                <a:srgbClr val="4F4F4F"/>
              </a:buClr>
              <a:buChar char="-"/>
              <a:tabLst>
                <a:tab pos="102870" algn="l"/>
              </a:tabLst>
            </a:pP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Cobertura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gastos</a:t>
            </a:r>
            <a:r>
              <a:rPr dirty="0" sz="1250" spc="-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com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reforma</a:t>
            </a:r>
            <a:r>
              <a:rPr dirty="0" sz="1250" spc="-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ampliações,</a:t>
            </a:r>
            <a:r>
              <a:rPr dirty="0" sz="125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quando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for</a:t>
            </a:r>
            <a:r>
              <a:rPr dirty="0" sz="1250" spc="-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o</a:t>
            </a:r>
            <a:r>
              <a:rPr dirty="0" sz="1250" spc="-8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caso;</a:t>
            </a:r>
            <a:endParaRPr sz="1250">
              <a:latin typeface="Times New Roman"/>
              <a:cs typeface="Times New Roman"/>
            </a:endParaRPr>
          </a:p>
          <a:p>
            <a:pPr lvl="1" marL="102870" indent="-88900">
              <a:lnSpc>
                <a:spcPct val="100000"/>
              </a:lnSpc>
              <a:spcBef>
                <a:spcPts val="85"/>
              </a:spcBef>
              <a:buClr>
                <a:srgbClr val="565656"/>
              </a:buClr>
              <a:buChar char="-"/>
              <a:tabLst>
                <a:tab pos="102870" algn="l"/>
              </a:tabLst>
            </a:pP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Complementação</a:t>
            </a:r>
            <a:r>
              <a:rPr dirty="0" sz="1250" spc="-8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8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eventuais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despesas</a:t>
            </a:r>
            <a:r>
              <a:rPr dirty="0" sz="1250" spc="-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que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A3A3A"/>
                </a:solidFill>
                <a:latin typeface="Times New Roman"/>
                <a:cs typeface="Times New Roman"/>
              </a:rPr>
              <a:t>ultrapassem</a:t>
            </a:r>
            <a:r>
              <a:rPr dirty="0" sz="1250" spc="5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o</a:t>
            </a:r>
            <a:r>
              <a:rPr dirty="0" sz="1250" spc="-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valor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 do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"per</a:t>
            </a:r>
            <a:r>
              <a:rPr dirty="0" sz="1250" spc="-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capita"</a:t>
            </a:r>
            <a:r>
              <a:rPr dirty="0" sz="1250" spc="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25252"/>
                </a:solidFill>
                <a:latin typeface="Times New Roman"/>
                <a:cs typeface="Times New Roman"/>
              </a:rPr>
              <a:t>fixado;</a:t>
            </a:r>
            <a:endParaRPr sz="1250">
              <a:latin typeface="Times New Roman"/>
              <a:cs typeface="Times New Roman"/>
            </a:endParaRPr>
          </a:p>
          <a:p>
            <a:pPr algn="just" marL="15240" marR="22860" indent="1270">
              <a:lnSpc>
                <a:spcPct val="105500"/>
              </a:lnSpc>
            </a:pPr>
            <a:r>
              <a:rPr dirty="0" sz="1250" b="1">
                <a:solidFill>
                  <a:srgbClr val="3B3B3B"/>
                </a:solidFill>
                <a:latin typeface="Times New Roman"/>
                <a:cs typeface="Times New Roman"/>
              </a:rPr>
              <a:t>VII.</a:t>
            </a:r>
            <a:r>
              <a:rPr dirty="0" sz="1250" spc="3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Garantir</a:t>
            </a:r>
            <a:r>
              <a:rPr dirty="0" sz="1250" spc="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aos</a:t>
            </a:r>
            <a:r>
              <a:rPr dirty="0" sz="1250" spc="7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usuários,</a:t>
            </a:r>
            <a:r>
              <a:rPr dirty="0" sz="1250" spc="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funcionários</a:t>
            </a:r>
            <a:r>
              <a:rPr dirty="0" sz="1250" spc="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e</a:t>
            </a:r>
            <a:r>
              <a:rPr dirty="0" sz="1250" spc="1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comunidade</a:t>
            </a:r>
            <a:r>
              <a:rPr dirty="0" sz="1250" spc="8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z="1250" spc="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acesso</a:t>
            </a:r>
            <a:r>
              <a:rPr dirty="0" sz="1250" spc="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às</a:t>
            </a:r>
            <a:r>
              <a:rPr dirty="0" sz="1250" spc="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informações</a:t>
            </a:r>
            <a:r>
              <a:rPr dirty="0" sz="1250" spc="7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contidas</a:t>
            </a:r>
            <a:r>
              <a:rPr dirty="0" sz="1250" spc="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B5B5B"/>
                </a:solidFill>
                <a:latin typeface="Times New Roman"/>
                <a:cs typeface="Times New Roman"/>
              </a:rPr>
              <a:t>no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Plano</a:t>
            </a:r>
            <a:r>
              <a:rPr dirty="0" sz="1250" spc="3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3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Trabalho</a:t>
            </a:r>
            <a:r>
              <a:rPr dirty="0" sz="1250" spc="34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31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no</a:t>
            </a:r>
            <a:r>
              <a:rPr dirty="0" sz="1250" spc="29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Termo</a:t>
            </a:r>
            <a:r>
              <a:rPr dirty="0" sz="1250" spc="3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2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Colaboração,</a:t>
            </a:r>
            <a:r>
              <a:rPr dirty="0" sz="1250" spc="37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de</a:t>
            </a:r>
            <a:r>
              <a:rPr dirty="0" sz="1250" spc="3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forma</a:t>
            </a:r>
            <a:r>
              <a:rPr dirty="0" sz="1250" spc="3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a</a:t>
            </a:r>
            <a:r>
              <a:rPr dirty="0" sz="1250" spc="30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subsidiar</a:t>
            </a:r>
            <a:r>
              <a:rPr dirty="0" sz="1250" spc="37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a</a:t>
            </a:r>
            <a:r>
              <a:rPr dirty="0" sz="1250" spc="29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avaliação</a:t>
            </a:r>
            <a:r>
              <a:rPr dirty="0" sz="1250" spc="3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45454"/>
                </a:solidFill>
                <a:latin typeface="Times New Roman"/>
                <a:cs typeface="Times New Roman"/>
              </a:rPr>
              <a:t>do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atendimento</a:t>
            </a:r>
            <a:r>
              <a:rPr dirty="0" sz="1250" spc="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prestado;</a:t>
            </a:r>
            <a:endParaRPr sz="1250">
              <a:latin typeface="Times New Roman"/>
              <a:cs typeface="Times New Roman"/>
            </a:endParaRPr>
          </a:p>
          <a:p>
            <a:pPr algn="just" marL="12700" marR="29845" indent="6985">
              <a:lnSpc>
                <a:spcPct val="103099"/>
              </a:lnSpc>
              <a:spcBef>
                <a:spcPts val="10"/>
              </a:spcBef>
            </a:pPr>
            <a:r>
              <a:rPr dirty="0" sz="1250" spc="-10" b="1">
                <a:solidFill>
                  <a:srgbClr val="343434"/>
                </a:solidFill>
                <a:latin typeface="Times New Roman"/>
                <a:cs typeface="Times New Roman"/>
              </a:rPr>
              <a:t>VIII.</a:t>
            </a:r>
            <a:r>
              <a:rPr dirty="0" sz="1250" spc="-5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Manter,</a:t>
            </a:r>
            <a:r>
              <a:rPr dirty="0" sz="1250" spc="-3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pelo</a:t>
            </a:r>
            <a:r>
              <a:rPr dirty="0" sz="1250" spc="-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prazo</a:t>
            </a:r>
            <a:r>
              <a:rPr dirty="0" sz="1250" spc="-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-8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10</a:t>
            </a:r>
            <a:r>
              <a:rPr dirty="0" sz="1250" spc="-6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(dez)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anos,</a:t>
            </a:r>
            <a:r>
              <a:rPr dirty="0" sz="1250" spc="-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registro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das</a:t>
            </a:r>
            <a:r>
              <a:rPr dirty="0" sz="1250" spc="-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provas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-8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aplicação</a:t>
            </a:r>
            <a:r>
              <a:rPr dirty="0" sz="1250" spc="-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dos</a:t>
            </a:r>
            <a:r>
              <a:rPr dirty="0" sz="1250" spc="-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recursos,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assim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como</a:t>
            </a:r>
            <a:r>
              <a:rPr dirty="0" sz="1250" spc="-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notas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fiscais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-2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demais</a:t>
            </a:r>
            <a:r>
              <a:rPr dirty="0" sz="1250" spc="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demonstrativos</a:t>
            </a:r>
            <a:r>
              <a:rPr dirty="0" sz="1250" spc="-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das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despesas,</a:t>
            </a:r>
            <a:r>
              <a:rPr dirty="0" sz="1250" spc="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os</a:t>
            </a:r>
            <a:r>
              <a:rPr dirty="0" sz="1250" spc="-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quais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permanecerão</a:t>
            </a:r>
            <a:r>
              <a:rPr dirty="0" sz="1250" spc="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à</a:t>
            </a:r>
            <a:r>
              <a:rPr dirty="0" sz="1250" spc="-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disposição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dos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órgãos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públicos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competentes</a:t>
            </a:r>
            <a:r>
              <a:rPr dirty="0" sz="1250" spc="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para</a:t>
            </a:r>
            <a:r>
              <a:rPr dirty="0" sz="1250" spc="-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sua</a:t>
            </a:r>
            <a:r>
              <a:rPr dirty="0" sz="1250" spc="-7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eventual</a:t>
            </a:r>
            <a:r>
              <a:rPr dirty="0" sz="1250" spc="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apresentação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quando</a:t>
            </a:r>
            <a:r>
              <a:rPr dirty="0" sz="1250" spc="-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solicitada;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9744" y="295484"/>
            <a:ext cx="1219200" cy="81943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5191" y="9665676"/>
            <a:ext cx="752856" cy="32899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616196" y="257406"/>
            <a:ext cx="2280285" cy="716280"/>
          </a:xfrm>
          <a:prstGeom prst="rect">
            <a:avLst/>
          </a:prstGeom>
          <a:ln w="9144">
            <a:solidFill>
              <a:srgbClr val="646464"/>
            </a:solidFill>
          </a:ln>
        </p:spPr>
        <p:txBody>
          <a:bodyPr wrap="square" lIns="0" tIns="1333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endParaRPr sz="1050">
              <a:latin typeface="Times New Roman"/>
              <a:cs typeface="Times New Roman"/>
            </a:endParaRPr>
          </a:p>
          <a:p>
            <a:pPr marL="111760">
              <a:lnSpc>
                <a:spcPct val="100000"/>
              </a:lnSpc>
              <a:tabLst>
                <a:tab pos="1198880" algn="l"/>
                <a:tab pos="2113915" algn="l"/>
              </a:tabLst>
            </a:pPr>
            <a:r>
              <a:rPr dirty="0" sz="1050">
                <a:solidFill>
                  <a:srgbClr val="3B3B3B"/>
                </a:solidFill>
                <a:latin typeface="Times New Roman"/>
                <a:cs typeface="Times New Roman"/>
              </a:rPr>
              <a:t>Rubrica</a:t>
            </a:r>
            <a:r>
              <a:rPr dirty="0" sz="1050" spc="3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u="sng" sz="1050">
                <a:solidFill>
                  <a:srgbClr val="3B3B3B"/>
                </a:solidFill>
                <a:uFill>
                  <a:solidFill>
                    <a:srgbClr val="74777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50" spc="-9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44444"/>
                </a:solidFill>
                <a:latin typeface="Cambria"/>
                <a:cs typeface="Cambria"/>
              </a:rPr>
              <a:t>Fls.</a:t>
            </a:r>
            <a:r>
              <a:rPr dirty="0" sz="1000" spc="16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u="sng" sz="1000">
                <a:solidFill>
                  <a:srgbClr val="444444"/>
                </a:solidFill>
                <a:uFill>
                  <a:solidFill>
                    <a:srgbClr val="747777"/>
                  </a:solidFill>
                </a:uFill>
                <a:latin typeface="Cambria"/>
                <a:cs typeface="Cambria"/>
              </a:rPr>
              <a:t>	</a:t>
            </a:r>
            <a:endParaRPr sz="1000">
              <a:latin typeface="Cambria"/>
              <a:cs typeface="Cambria"/>
            </a:endParaRPr>
          </a:p>
          <a:p>
            <a:pPr marL="109220">
              <a:lnSpc>
                <a:spcPct val="100000"/>
              </a:lnSpc>
              <a:spcBef>
                <a:spcPts val="875"/>
              </a:spcBef>
              <a:tabLst>
                <a:tab pos="785495" algn="l"/>
                <a:tab pos="1153160" algn="l"/>
              </a:tabLst>
            </a:pPr>
            <a:r>
              <a:rPr dirty="0" sz="1000">
                <a:solidFill>
                  <a:srgbClr val="383838"/>
                </a:solidFill>
                <a:latin typeface="Times New Roman"/>
                <a:cs typeface="Times New Roman"/>
              </a:rPr>
              <a:t>Classif.</a:t>
            </a:r>
            <a:r>
              <a:rPr dirty="0" sz="1000" spc="1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u="sng" sz="1000">
                <a:solidFill>
                  <a:srgbClr val="494949"/>
                </a:solidFill>
                <a:uFill>
                  <a:solidFill>
                    <a:srgbClr val="676B6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00" spc="-25">
                <a:solidFill>
                  <a:srgbClr val="494949"/>
                </a:solidFill>
                <a:uFill>
                  <a:solidFill>
                    <a:srgbClr val="676B67"/>
                  </a:solidFill>
                </a:uFill>
                <a:latin typeface="Times New Roman"/>
                <a:cs typeface="Times New Roman"/>
              </a:rPr>
              <a:t>PA</a:t>
            </a:r>
            <a:r>
              <a:rPr dirty="0" u="sng" sz="1000">
                <a:solidFill>
                  <a:srgbClr val="494949"/>
                </a:solidFill>
                <a:uFill>
                  <a:solidFill>
                    <a:srgbClr val="676B6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00" spc="26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000" spc="-45">
                <a:solidFill>
                  <a:srgbClr val="5B5B5B"/>
                </a:solidFill>
                <a:latin typeface="Times New Roman"/>
                <a:cs typeface="Times New Roman"/>
              </a:rPr>
              <a:t>N°</a:t>
            </a:r>
            <a:r>
              <a:rPr dirty="0" sz="100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64646"/>
                </a:solidFill>
                <a:latin typeface="Times New Roman"/>
                <a:cs typeface="Times New Roman"/>
              </a:rPr>
              <a:t>34.913/2021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0648" y="1316725"/>
            <a:ext cx="5920740" cy="841184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algn="just" marL="274320" indent="-247650">
              <a:lnSpc>
                <a:spcPct val="100000"/>
              </a:lnSpc>
              <a:spcBef>
                <a:spcPts val="180"/>
              </a:spcBef>
              <a:buClr>
                <a:srgbClr val="424242"/>
              </a:buClr>
              <a:buAutoNum type="romanUcPeriod" startAt="9"/>
              <a:tabLst>
                <a:tab pos="274320" algn="l"/>
              </a:tabLst>
            </a:pP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Prestar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contas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das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verbas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repassadas</a:t>
            </a:r>
            <a:r>
              <a:rPr dirty="0" sz="1250" spc="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nos</a:t>
            </a:r>
            <a:r>
              <a:rPr dirty="0" sz="1250" spc="-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prazos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 estabelecidos</a:t>
            </a:r>
            <a:r>
              <a:rPr dirty="0" sz="1250" spc="-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nas</a:t>
            </a:r>
            <a:r>
              <a:rPr dirty="0" sz="1250" spc="-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cláusulas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específicas;</a:t>
            </a:r>
            <a:endParaRPr sz="1250">
              <a:latin typeface="Times New Roman"/>
              <a:cs typeface="Times New Roman"/>
            </a:endParaRPr>
          </a:p>
          <a:p>
            <a:pPr algn="just" marL="28575" marR="8255" indent="205104">
              <a:lnSpc>
                <a:spcPct val="103899"/>
              </a:lnSpc>
              <a:spcBef>
                <a:spcPts val="25"/>
              </a:spcBef>
              <a:buClr>
                <a:srgbClr val="3F3F3F"/>
              </a:buClr>
              <a:buAutoNum type="romanUcPeriod" startAt="9"/>
              <a:tabLst>
                <a:tab pos="233679" algn="l"/>
              </a:tabLst>
            </a:pP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Entregar,</a:t>
            </a:r>
            <a:r>
              <a:rPr dirty="0" sz="1250" spc="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nos</a:t>
            </a:r>
            <a:r>
              <a:rPr dirty="0" sz="1250" spc="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prazos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estabelecidos</a:t>
            </a:r>
            <a:r>
              <a:rPr dirty="0" sz="1250" spc="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pela</a:t>
            </a:r>
            <a:r>
              <a:rPr dirty="0" sz="1250" spc="-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Educação,</a:t>
            </a:r>
            <a:r>
              <a:rPr dirty="0" sz="1250" spc="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informações,</a:t>
            </a:r>
            <a:r>
              <a:rPr dirty="0" sz="1250" spc="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relatórios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D5D5D"/>
                </a:solidFill>
                <a:latin typeface="Times New Roman"/>
                <a:cs typeface="Times New Roman"/>
              </a:rPr>
              <a:t>e 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documentos</a:t>
            </a:r>
            <a:r>
              <a:rPr dirty="0" sz="1250" spc="6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solicitados</a:t>
            </a:r>
            <a:r>
              <a:rPr dirty="0" sz="1250" spc="5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para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garantir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o</a:t>
            </a:r>
            <a:r>
              <a:rPr dirty="0" sz="1250" spc="-6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atendimento,</a:t>
            </a:r>
            <a:r>
              <a:rPr dirty="0" sz="1250" spc="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acompanhamento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-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avaliação</a:t>
            </a:r>
            <a:r>
              <a:rPr dirty="0" sz="1250" spc="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da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parceria;</a:t>
            </a:r>
            <a:endParaRPr sz="1250">
              <a:latin typeface="Times New Roman"/>
              <a:cs typeface="Times New Roman"/>
            </a:endParaRPr>
          </a:p>
          <a:p>
            <a:pPr algn="just" marL="31115" marR="31750" indent="-1905">
              <a:lnSpc>
                <a:spcPts val="1610"/>
              </a:lnSpc>
              <a:spcBef>
                <a:spcPts val="45"/>
              </a:spcBef>
              <a:buClr>
                <a:srgbClr val="464646"/>
              </a:buClr>
              <a:buAutoNum type="romanUcPeriod" startAt="9"/>
              <a:tabLst>
                <a:tab pos="31115" algn="l"/>
                <a:tab pos="293370" algn="l"/>
              </a:tabLst>
            </a:pP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Atender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às</a:t>
            </a:r>
            <a:r>
              <a:rPr dirty="0" sz="1250" spc="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orientações</a:t>
            </a:r>
            <a:r>
              <a:rPr dirty="0" sz="1250" spc="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previstas</a:t>
            </a:r>
            <a:r>
              <a:rPr dirty="0" sz="125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pela</a:t>
            </a:r>
            <a:r>
              <a:rPr dirty="0" sz="1250" spc="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Educação,</a:t>
            </a:r>
            <a:r>
              <a:rPr dirty="0" sz="1250" spc="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quanto</a:t>
            </a:r>
            <a:r>
              <a:rPr dirty="0" sz="1250" spc="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aos</a:t>
            </a:r>
            <a:r>
              <a:rPr dirty="0" sz="1250" spc="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94949"/>
                </a:solidFill>
                <a:latin typeface="Times New Roman"/>
                <a:cs typeface="Times New Roman"/>
              </a:rPr>
              <a:t>procedimentos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para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oferta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às</a:t>
            </a:r>
            <a:r>
              <a:rPr dirty="0" sz="1250" spc="-7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crianças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alimentação</a:t>
            </a:r>
            <a:r>
              <a:rPr dirty="0" sz="1250" spc="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equilibrada</a:t>
            </a:r>
            <a:r>
              <a:rPr dirty="0" sz="1250" spc="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e</a:t>
            </a:r>
            <a:r>
              <a:rPr dirty="0" sz="1250" spc="-3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saudável;</a:t>
            </a:r>
            <a:endParaRPr sz="1250">
              <a:latin typeface="Times New Roman"/>
              <a:cs typeface="Times New Roman"/>
            </a:endParaRPr>
          </a:p>
          <a:p>
            <a:pPr algn="just" marL="334645" indent="-302260">
              <a:lnSpc>
                <a:spcPts val="1485"/>
              </a:lnSpc>
              <a:buClr>
                <a:srgbClr val="3D3D3D"/>
              </a:buClr>
              <a:buFont typeface="Times New Roman"/>
              <a:buAutoNum type="romanUcPeriod" startAt="9"/>
              <a:tabLst>
                <a:tab pos="334645" algn="l"/>
              </a:tabLst>
            </a:pP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Cumprir</a:t>
            </a:r>
            <a:r>
              <a:rPr dirty="0" sz="1250" spc="-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o</a:t>
            </a:r>
            <a:r>
              <a:rPr dirty="0" sz="1250" spc="-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Calendário</a:t>
            </a:r>
            <a:r>
              <a:rPr dirty="0" sz="1250" spc="-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Escolar</a:t>
            </a:r>
            <a:r>
              <a:rPr dirty="0" sz="1250" spc="1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B2B2B"/>
                </a:solidFill>
                <a:latin typeface="Times New Roman"/>
                <a:cs typeface="Times New Roman"/>
              </a:rPr>
              <a:t>publicado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anualmente</a:t>
            </a:r>
            <a:r>
              <a:rPr dirty="0" sz="1250" spc="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em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Diário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Oficial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do</a:t>
            </a:r>
            <a:r>
              <a:rPr dirty="0" sz="1250" spc="-3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Município;</a:t>
            </a:r>
            <a:endParaRPr sz="1250">
              <a:latin typeface="Times New Roman"/>
              <a:cs typeface="Times New Roman"/>
            </a:endParaRPr>
          </a:p>
          <a:p>
            <a:pPr algn="just" marL="31115" marR="5080" indent="407034">
              <a:lnSpc>
                <a:spcPct val="105500"/>
              </a:lnSpc>
              <a:buClr>
                <a:srgbClr val="424242"/>
              </a:buClr>
              <a:buFont typeface="Times New Roman"/>
              <a:buAutoNum type="romanUcPeriod" startAt="9"/>
              <a:tabLst>
                <a:tab pos="438150" algn="l"/>
              </a:tabLst>
            </a:pP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Confeccionar</a:t>
            </a:r>
            <a:r>
              <a:rPr dirty="0" sz="1250" spc="26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a</a:t>
            </a:r>
            <a:r>
              <a:rPr dirty="0" sz="1250" spc="18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placa</a:t>
            </a:r>
            <a:r>
              <a:rPr dirty="0" sz="1250" spc="2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com</a:t>
            </a:r>
            <a:r>
              <a:rPr dirty="0" sz="1250" spc="2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as</a:t>
            </a:r>
            <a:r>
              <a:rPr dirty="0" sz="1250" spc="204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informações</a:t>
            </a:r>
            <a:r>
              <a:rPr dirty="0" sz="1250" spc="24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da</a:t>
            </a:r>
            <a:r>
              <a:rPr dirty="0" sz="1250" spc="2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parceria</a:t>
            </a:r>
            <a:r>
              <a:rPr dirty="0" sz="1250" spc="2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firmada,</a:t>
            </a:r>
            <a:r>
              <a:rPr dirty="0" sz="1250" spc="229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2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acordo</a:t>
            </a:r>
            <a:r>
              <a:rPr dirty="0" sz="1250" spc="229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com</a:t>
            </a:r>
            <a:r>
              <a:rPr dirty="0" sz="1250" spc="22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as </a:t>
            </a:r>
            <a:r>
              <a:rPr dirty="0" sz="1250" spc="-30">
                <a:solidFill>
                  <a:srgbClr val="313131"/>
                </a:solidFill>
                <a:latin typeface="Times New Roman"/>
                <a:cs typeface="Times New Roman"/>
              </a:rPr>
              <a:t>orientações</a:t>
            </a:r>
            <a:r>
              <a:rPr dirty="0" sz="1250" spc="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da</a:t>
            </a:r>
            <a:r>
              <a:rPr dirty="0" sz="1250" spc="-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Secretaria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Educação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colocar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em</a:t>
            </a:r>
            <a:r>
              <a:rPr dirty="0" sz="1250" spc="-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local</a:t>
            </a:r>
            <a:r>
              <a:rPr dirty="0" sz="125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visível</a:t>
            </a:r>
            <a:r>
              <a:rPr dirty="0" sz="1250" spc="-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frontal</a:t>
            </a:r>
            <a:r>
              <a:rPr dirty="0" sz="1250" spc="3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na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unidade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escolar;</a:t>
            </a:r>
            <a:endParaRPr sz="1250">
              <a:latin typeface="Times New Roman"/>
              <a:cs typeface="Times New Roman"/>
            </a:endParaRPr>
          </a:p>
          <a:p>
            <a:pPr algn="just" marL="31750" marR="5080" indent="367030">
              <a:lnSpc>
                <a:spcPct val="107100"/>
              </a:lnSpc>
              <a:spcBef>
                <a:spcPts val="5"/>
              </a:spcBef>
              <a:buClr>
                <a:srgbClr val="424242"/>
              </a:buClr>
              <a:buFont typeface="Times New Roman"/>
              <a:buAutoNum type="romanUcPeriod" startAt="9"/>
              <a:tabLst>
                <a:tab pos="398780" algn="l"/>
              </a:tabLst>
            </a:pP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Fazer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constar</a:t>
            </a:r>
            <a:r>
              <a:rPr dirty="0" sz="1250" spc="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em</a:t>
            </a:r>
            <a:r>
              <a:rPr dirty="0" sz="1250" spc="-1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todas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as</a:t>
            </a:r>
            <a:r>
              <a:rPr dirty="0" sz="1250" spc="-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suas</a:t>
            </a:r>
            <a:r>
              <a:rPr dirty="0" sz="1250" spc="-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publicações,</a:t>
            </a:r>
            <a:r>
              <a:rPr dirty="0" sz="1250" spc="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em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seu</a:t>
            </a:r>
            <a:r>
              <a:rPr dirty="0" sz="1250" spc="-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sítio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na</a:t>
            </a:r>
            <a:r>
              <a:rPr dirty="0" sz="1250" spc="-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internet,</a:t>
            </a:r>
            <a:r>
              <a:rPr dirty="0" sz="1250" spc="-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caso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mantenha,</a:t>
            </a:r>
            <a:r>
              <a:rPr dirty="0" sz="1250" spc="-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em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sua</a:t>
            </a:r>
            <a:r>
              <a:rPr dirty="0" sz="1250" spc="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sede</a:t>
            </a:r>
            <a:r>
              <a:rPr dirty="0" sz="1250" spc="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social,</a:t>
            </a:r>
            <a:r>
              <a:rPr dirty="0" sz="1250" spc="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nos</a:t>
            </a:r>
            <a:r>
              <a:rPr dirty="0" sz="1250" spc="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materiais</a:t>
            </a:r>
            <a:r>
              <a:rPr dirty="0" sz="1250" spc="6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promocionais</a:t>
            </a:r>
            <a:r>
              <a:rPr dirty="0" sz="1250" spc="10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divulgação</a:t>
            </a:r>
            <a:r>
              <a:rPr dirty="0" sz="1250" spc="6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suas</a:t>
            </a:r>
            <a:r>
              <a:rPr dirty="0" sz="125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atividades</a:t>
            </a:r>
            <a:r>
              <a:rPr dirty="0" sz="1250" spc="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46464"/>
                </a:solidFill>
                <a:latin typeface="Times New Roman"/>
                <a:cs typeface="Times New Roman"/>
              </a:rPr>
              <a:t>e</a:t>
            </a:r>
            <a:r>
              <a:rPr dirty="0" sz="1250" spc="15">
                <a:solidFill>
                  <a:srgbClr val="64646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eventos</a:t>
            </a:r>
            <a:r>
              <a:rPr dirty="0" sz="1250" spc="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da 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unidade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escolar,</a:t>
            </a:r>
            <a:r>
              <a:rPr dirty="0" sz="1250" spc="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13131"/>
                </a:solidFill>
                <a:latin typeface="Times New Roman"/>
                <a:cs typeface="Times New Roman"/>
              </a:rPr>
              <a:t>informações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sobre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Parceria</a:t>
            </a:r>
            <a:r>
              <a:rPr dirty="0" sz="1250" spc="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celebrada</a:t>
            </a:r>
            <a:r>
              <a:rPr dirty="0" sz="1250" spc="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com</a:t>
            </a:r>
            <a:r>
              <a:rPr dirty="0" sz="1250" spc="-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a</a:t>
            </a:r>
            <a:r>
              <a:rPr dirty="0" sz="1250" spc="-7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Educação;</a:t>
            </a:r>
            <a:endParaRPr sz="1250">
              <a:latin typeface="Times New Roman"/>
              <a:cs typeface="Times New Roman"/>
            </a:endParaRPr>
          </a:p>
          <a:p>
            <a:pPr algn="just" marL="32384" marR="12700" indent="306070">
              <a:lnSpc>
                <a:spcPct val="103899"/>
              </a:lnSpc>
              <a:buClr>
                <a:srgbClr val="363636"/>
              </a:buClr>
              <a:buAutoNum type="romanUcPeriod" startAt="9"/>
              <a:tabLst>
                <a:tab pos="338455" algn="l"/>
              </a:tabLst>
            </a:pP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Comunicar</a:t>
            </a:r>
            <a:r>
              <a:rPr dirty="0" sz="1250" spc="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toda</a:t>
            </a:r>
            <a:r>
              <a:rPr dirty="0" sz="1250" spc="-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-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qualquer</a:t>
            </a:r>
            <a:r>
              <a:rPr dirty="0" sz="1250" spc="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alteração</a:t>
            </a:r>
            <a:r>
              <a:rPr dirty="0" sz="125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ocorrida</a:t>
            </a:r>
            <a:r>
              <a:rPr dirty="0" sz="125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em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seu</a:t>
            </a:r>
            <a:r>
              <a:rPr dirty="0" sz="1250" spc="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Estatuto,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mudanças</a:t>
            </a:r>
            <a:r>
              <a:rPr dirty="0" sz="1250" spc="27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na</a:t>
            </a:r>
            <a:r>
              <a:rPr dirty="0" sz="1250" spc="18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diretoria</a:t>
            </a:r>
            <a:r>
              <a:rPr dirty="0" sz="1250" spc="2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ou</a:t>
            </a:r>
            <a:r>
              <a:rPr dirty="0" sz="1250" spc="19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substituição</a:t>
            </a:r>
            <a:r>
              <a:rPr dirty="0" sz="1250" spc="2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17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seus</a:t>
            </a:r>
            <a:r>
              <a:rPr dirty="0" sz="1250" spc="18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membros;</a:t>
            </a:r>
            <a:r>
              <a:rPr dirty="0" sz="1250" spc="28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mudança</a:t>
            </a:r>
            <a:r>
              <a:rPr dirty="0" sz="1250" spc="2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17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endereço</a:t>
            </a:r>
            <a:r>
              <a:rPr dirty="0" sz="1250" spc="2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e</a:t>
            </a:r>
            <a:r>
              <a:rPr dirty="0" sz="1250" spc="19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demais</a:t>
            </a:r>
            <a:endParaRPr sz="1250">
              <a:latin typeface="Times New Roman"/>
              <a:cs typeface="Times New Roman"/>
            </a:endParaRPr>
          </a:p>
          <a:p>
            <a:pPr algn="just" marL="31115">
              <a:lnSpc>
                <a:spcPct val="100000"/>
              </a:lnSpc>
              <a:spcBef>
                <a:spcPts val="130"/>
              </a:spcBef>
            </a:pPr>
            <a:r>
              <a:rPr dirty="0" sz="1250" spc="-25">
                <a:solidFill>
                  <a:srgbClr val="333333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relevantes</a:t>
            </a:r>
            <a:r>
              <a:rPr dirty="0" sz="1250" spc="-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para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parceria;</a:t>
            </a:r>
            <a:endParaRPr sz="1250">
              <a:latin typeface="Times New Roman"/>
              <a:cs typeface="Times New Roman"/>
            </a:endParaRPr>
          </a:p>
          <a:p>
            <a:pPr algn="just" marL="31115" marR="10795" indent="375285">
              <a:lnSpc>
                <a:spcPts val="1560"/>
              </a:lnSpc>
              <a:spcBef>
                <a:spcPts val="35"/>
              </a:spcBef>
              <a:buClr>
                <a:srgbClr val="484848"/>
              </a:buClr>
              <a:buFont typeface="Times New Roman"/>
              <a:buAutoNum type="romanUcPeriod" startAt="16"/>
              <a:tabLst>
                <a:tab pos="406400" algn="l"/>
              </a:tabLst>
            </a:pPr>
            <a:r>
              <a:rPr dirty="0" sz="1250" spc="-45">
                <a:solidFill>
                  <a:srgbClr val="2F2F2F"/>
                </a:solidFill>
                <a:latin typeface="Times New Roman"/>
                <a:cs typeface="Times New Roman"/>
              </a:rPr>
              <a:t>Abster-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</a:t>
            </a:r>
            <a:r>
              <a:rPr dirty="0" sz="1250" spc="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do</a:t>
            </a:r>
            <a:r>
              <a:rPr dirty="0" sz="1250" spc="-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uso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dos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financeiros</a:t>
            </a:r>
            <a:r>
              <a:rPr dirty="0" sz="1250" spc="8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repassados</a:t>
            </a:r>
            <a:r>
              <a:rPr dirty="0" sz="1250" spc="7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pela</a:t>
            </a:r>
            <a:r>
              <a:rPr dirty="0" sz="125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2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6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para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outros</a:t>
            </a:r>
            <a:r>
              <a:rPr dirty="0" sz="1250" spc="-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fins</a:t>
            </a:r>
            <a:r>
              <a:rPr dirty="0" sz="1250" spc="-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que</a:t>
            </a:r>
            <a:r>
              <a:rPr dirty="0" sz="1250" spc="-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não</a:t>
            </a:r>
            <a:r>
              <a:rPr dirty="0" sz="1250" spc="-5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os</a:t>
            </a:r>
            <a:r>
              <a:rPr dirty="0" sz="1250" spc="-7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previstos,</a:t>
            </a:r>
            <a:r>
              <a:rPr dirty="0" sz="1250" spc="1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nem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especificados</a:t>
            </a:r>
            <a:r>
              <a:rPr dirty="0" sz="1250" spc="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no</a:t>
            </a:r>
            <a:r>
              <a:rPr dirty="0" sz="1250" spc="-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Plano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Trabalho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aprovado;</a:t>
            </a:r>
            <a:endParaRPr sz="1250">
              <a:latin typeface="Times New Roman"/>
              <a:cs typeface="Times New Roman"/>
            </a:endParaRPr>
          </a:p>
          <a:p>
            <a:pPr algn="just" marL="479425" indent="-447040">
              <a:lnSpc>
                <a:spcPts val="1495"/>
              </a:lnSpc>
              <a:buClr>
                <a:srgbClr val="3F3F3F"/>
              </a:buClr>
              <a:buFont typeface="Times New Roman"/>
              <a:buAutoNum type="romanUcPeriod" startAt="16"/>
              <a:tabLst>
                <a:tab pos="479425" algn="l"/>
              </a:tabLst>
            </a:pP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Zelar</a:t>
            </a:r>
            <a:r>
              <a:rPr dirty="0" sz="1250" spc="17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15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manter</a:t>
            </a:r>
            <a:r>
              <a:rPr dirty="0" sz="1250" spc="2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o</a:t>
            </a:r>
            <a:r>
              <a:rPr dirty="0" sz="1250" spc="18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prédio,</a:t>
            </a:r>
            <a:r>
              <a:rPr dirty="0" sz="1250" spc="18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os</a:t>
            </a:r>
            <a:r>
              <a:rPr dirty="0" sz="1250" spc="1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equipamentos</a:t>
            </a:r>
            <a:r>
              <a:rPr dirty="0" sz="1250" spc="2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1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os</a:t>
            </a:r>
            <a:r>
              <a:rPr dirty="0" sz="1250" spc="16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materiais</a:t>
            </a:r>
            <a:r>
              <a:rPr dirty="0" sz="1250" spc="19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em</a:t>
            </a:r>
            <a:r>
              <a:rPr dirty="0" sz="1250" spc="16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condições</a:t>
            </a:r>
            <a:r>
              <a:rPr dirty="0" sz="1250" spc="2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16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higiene,</a:t>
            </a:r>
            <a:endParaRPr sz="1250">
              <a:latin typeface="Times New Roman"/>
              <a:cs typeface="Times New Roman"/>
            </a:endParaRPr>
          </a:p>
          <a:p>
            <a:pPr algn="just" marL="28575">
              <a:lnSpc>
                <a:spcPct val="100000"/>
              </a:lnSpc>
              <a:spcBef>
                <a:spcPts val="60"/>
              </a:spcBef>
            </a:pP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segurança</a:t>
            </a:r>
            <a:r>
              <a:rPr dirty="0" sz="1250" spc="-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-5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uso,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forma</a:t>
            </a:r>
            <a:r>
              <a:rPr dirty="0" sz="1250" spc="-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a</a:t>
            </a:r>
            <a:r>
              <a:rPr dirty="0" sz="1250" spc="-8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assegurar</a:t>
            </a:r>
            <a:r>
              <a:rPr dirty="0" sz="1250" spc="5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</a:t>
            </a:r>
            <a:r>
              <a:rPr dirty="0" sz="1250" spc="-7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qualidade</a:t>
            </a:r>
            <a:r>
              <a:rPr dirty="0" sz="1250" spc="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do</a:t>
            </a:r>
            <a:r>
              <a:rPr dirty="0" sz="1250" spc="-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atendimento;</a:t>
            </a:r>
            <a:endParaRPr sz="1250">
              <a:latin typeface="Times New Roman"/>
              <a:cs typeface="Times New Roman"/>
            </a:endParaRPr>
          </a:p>
          <a:p>
            <a:pPr algn="just" marL="518795" indent="-486409">
              <a:lnSpc>
                <a:spcPct val="100000"/>
              </a:lnSpc>
              <a:spcBef>
                <a:spcPts val="10"/>
              </a:spcBef>
              <a:buClr>
                <a:srgbClr val="3B3B3B"/>
              </a:buClr>
              <a:buFont typeface="Times New Roman"/>
              <a:buAutoNum type="romanUcPeriod" startAt="18"/>
              <a:tabLst>
                <a:tab pos="518795" algn="l"/>
              </a:tabLst>
            </a:pP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Zelar</a:t>
            </a:r>
            <a:r>
              <a:rPr dirty="0" sz="1250" spc="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pelo</a:t>
            </a:r>
            <a:r>
              <a:rPr dirty="0" sz="1250" spc="2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mobiliário</a:t>
            </a:r>
            <a:r>
              <a:rPr dirty="0" sz="1250" spc="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imóvel</a:t>
            </a:r>
            <a:r>
              <a:rPr dirty="0" sz="1250" spc="7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próprio</a:t>
            </a:r>
            <a:r>
              <a:rPr dirty="0" sz="1250" spc="5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municipal,</a:t>
            </a:r>
            <a:r>
              <a:rPr dirty="0" sz="1250" spc="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quando</a:t>
            </a:r>
            <a:r>
              <a:rPr dirty="0" sz="1250" spc="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for</a:t>
            </a:r>
            <a:r>
              <a:rPr dirty="0" sz="1250" spc="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o</a:t>
            </a:r>
            <a:r>
              <a:rPr dirty="0" sz="1250" spc="-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caso,</a:t>
            </a:r>
            <a:r>
              <a:rPr dirty="0" sz="1250" spc="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64646"/>
                </a:solidFill>
                <a:latin typeface="Times New Roman"/>
                <a:cs typeface="Times New Roman"/>
              </a:rPr>
              <a:t>mantendo-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os</a:t>
            </a:r>
            <a:r>
              <a:rPr dirty="0" sz="1250" spc="1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65656"/>
                </a:solidFill>
                <a:latin typeface="Times New Roman"/>
                <a:cs typeface="Times New Roman"/>
              </a:rPr>
              <a:t>em</a:t>
            </a:r>
            <a:endParaRPr sz="1250">
              <a:latin typeface="Times New Roman"/>
              <a:cs typeface="Times New Roman"/>
            </a:endParaRPr>
          </a:p>
          <a:p>
            <a:pPr algn="just" marL="32384" marR="8255" indent="-4445">
              <a:lnSpc>
                <a:spcPct val="105500"/>
              </a:lnSpc>
            </a:pP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condições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adequadas</a:t>
            </a:r>
            <a:r>
              <a:rPr dirty="0" sz="1250" spc="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uso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-4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funcionamento,</a:t>
            </a:r>
            <a:r>
              <a:rPr dirty="0" sz="1250" spc="-6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A3A3A"/>
                </a:solidFill>
                <a:latin typeface="Times New Roman"/>
                <a:cs typeface="Times New Roman"/>
              </a:rPr>
              <a:t>responsabilizando-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se</a:t>
            </a:r>
            <a:r>
              <a:rPr dirty="0" sz="1250" spc="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pela</a:t>
            </a:r>
            <a:r>
              <a:rPr dirty="0" sz="1250" spc="-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manutenção,</a:t>
            </a:r>
            <a:r>
              <a:rPr dirty="0" sz="1250" spc="10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F4F4F"/>
                </a:solidFill>
                <a:latin typeface="Times New Roman"/>
                <a:cs typeface="Times New Roman"/>
              </a:rPr>
              <a:t>reparos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65656"/>
                </a:solidFill>
                <a:latin typeface="Times New Roman"/>
                <a:cs typeface="Times New Roman"/>
              </a:rPr>
              <a:t>e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reposição;</a:t>
            </a:r>
            <a:endParaRPr sz="1250">
              <a:latin typeface="Times New Roman"/>
              <a:cs typeface="Times New Roman"/>
            </a:endParaRPr>
          </a:p>
          <a:p>
            <a:pPr algn="just" marL="29209" marR="12700" indent="363855">
              <a:lnSpc>
                <a:spcPts val="1580"/>
              </a:lnSpc>
              <a:spcBef>
                <a:spcPts val="25"/>
              </a:spcBef>
              <a:buClr>
                <a:srgbClr val="414141"/>
              </a:buClr>
              <a:buFont typeface="Times New Roman"/>
              <a:buAutoNum type="romanUcPeriod" startAt="19"/>
              <a:tabLst>
                <a:tab pos="393065" algn="l"/>
              </a:tabLst>
            </a:pP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Garantir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o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pagamento</a:t>
            </a:r>
            <a:r>
              <a:rPr dirty="0" sz="1250" spc="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das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contas</a:t>
            </a:r>
            <a:r>
              <a:rPr dirty="0" sz="12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referentes</a:t>
            </a:r>
            <a:r>
              <a:rPr dirty="0" sz="1250" spc="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às</a:t>
            </a:r>
            <a:r>
              <a:rPr dirty="0" sz="1250" spc="-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concessionárias</a:t>
            </a:r>
            <a:r>
              <a:rPr dirty="0" sz="1250" spc="-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serviços</a:t>
            </a:r>
            <a:r>
              <a:rPr dirty="0" sz="1250" spc="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públicos,</a:t>
            </a:r>
            <a:r>
              <a:rPr dirty="0" sz="1250" spc="4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com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-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da</a:t>
            </a:r>
            <a:r>
              <a:rPr dirty="0" sz="1250" spc="-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parceria,</a:t>
            </a:r>
            <a:r>
              <a:rPr dirty="0" sz="1250" spc="-4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conforme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 previsto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no</a:t>
            </a:r>
            <a:r>
              <a:rPr dirty="0" sz="1250" spc="-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Plano</a:t>
            </a:r>
            <a:r>
              <a:rPr dirty="0" sz="1250" spc="-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Trabalho;</a:t>
            </a:r>
            <a:endParaRPr sz="1250">
              <a:latin typeface="Times New Roman"/>
              <a:cs typeface="Times New Roman"/>
            </a:endParaRPr>
          </a:p>
          <a:p>
            <a:pPr algn="just" marL="359410" indent="-330200">
              <a:lnSpc>
                <a:spcPts val="1495"/>
              </a:lnSpc>
              <a:buClr>
                <a:srgbClr val="444444"/>
              </a:buClr>
              <a:buAutoNum type="romanUcPeriod" startAt="19"/>
              <a:tabLst>
                <a:tab pos="359410" algn="l"/>
              </a:tabLst>
            </a:pPr>
            <a:r>
              <a:rPr dirty="0" sz="1250" spc="-30">
                <a:solidFill>
                  <a:srgbClr val="242424"/>
                </a:solidFill>
                <a:latin typeface="Times New Roman"/>
                <a:cs typeface="Times New Roman"/>
              </a:rPr>
              <a:t>Responsabilizar-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se</a:t>
            </a:r>
            <a:r>
              <a:rPr dirty="0" sz="1250" spc="17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pela</a:t>
            </a:r>
            <a:r>
              <a:rPr dirty="0" sz="1250" spc="19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instalação</a:t>
            </a:r>
            <a:r>
              <a:rPr dirty="0" sz="1250" spc="2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de</a:t>
            </a:r>
            <a:r>
              <a:rPr dirty="0" sz="1250" spc="229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linha</a:t>
            </a:r>
            <a:r>
              <a:rPr dirty="0" sz="1250" spc="2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telefônica</a:t>
            </a:r>
            <a:r>
              <a:rPr dirty="0" sz="1250" spc="27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18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acesso</a:t>
            </a:r>
            <a:r>
              <a:rPr dirty="0" sz="1250" spc="229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à</a:t>
            </a:r>
            <a:r>
              <a:rPr dirty="0" sz="1250" spc="18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internet</a:t>
            </a:r>
            <a:r>
              <a:rPr dirty="0" sz="1250" spc="28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na</a:t>
            </a:r>
            <a:r>
              <a:rPr dirty="0" sz="1250" spc="22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unidade</a:t>
            </a:r>
            <a:endParaRPr sz="1250">
              <a:latin typeface="Times New Roman"/>
              <a:cs typeface="Times New Roman"/>
            </a:endParaRPr>
          </a:p>
          <a:p>
            <a:pPr marL="24765">
              <a:lnSpc>
                <a:spcPct val="100000"/>
              </a:lnSpc>
              <a:spcBef>
                <a:spcPts val="80"/>
              </a:spcBef>
            </a:pP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escolar;</a:t>
            </a:r>
            <a:endParaRPr sz="1250">
              <a:latin typeface="Times New Roman"/>
              <a:cs typeface="Times New Roman"/>
            </a:endParaRPr>
          </a:p>
          <a:p>
            <a:pPr marL="414020" indent="-391160">
              <a:lnSpc>
                <a:spcPct val="100000"/>
              </a:lnSpc>
              <a:spcBef>
                <a:spcPts val="60"/>
              </a:spcBef>
              <a:buClr>
                <a:srgbClr val="343434"/>
              </a:buClr>
              <a:buFont typeface="Times New Roman"/>
              <a:buAutoNum type="romanUcPeriod" startAt="21"/>
              <a:tabLst>
                <a:tab pos="414020" algn="l"/>
              </a:tabLst>
            </a:pP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Devolver,</a:t>
            </a:r>
            <a:r>
              <a:rPr dirty="0" sz="1250" spc="19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ao</a:t>
            </a:r>
            <a:r>
              <a:rPr dirty="0" sz="1250" spc="12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término</a:t>
            </a:r>
            <a:r>
              <a:rPr dirty="0" sz="1250" spc="16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da</a:t>
            </a:r>
            <a:r>
              <a:rPr dirty="0" sz="1250" spc="1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parceria,</a:t>
            </a:r>
            <a:r>
              <a:rPr dirty="0" sz="1250" spc="1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todos</a:t>
            </a:r>
            <a:r>
              <a:rPr dirty="0" sz="1250" spc="1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os</a:t>
            </a:r>
            <a:r>
              <a:rPr dirty="0" sz="1250" spc="14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bens</a:t>
            </a:r>
            <a:r>
              <a:rPr dirty="0" sz="1250" spc="12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móveis</a:t>
            </a:r>
            <a:r>
              <a:rPr dirty="0" sz="1250" spc="16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públicos</a:t>
            </a:r>
            <a:r>
              <a:rPr dirty="0" sz="1250" spc="17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D4D4D"/>
                </a:solidFill>
                <a:latin typeface="Times New Roman"/>
                <a:cs typeface="Times New Roman"/>
              </a:rPr>
              <a:t>municipais</a:t>
            </a:r>
            <a:r>
              <a:rPr dirty="0" sz="1250" spc="20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que</a:t>
            </a:r>
            <a:r>
              <a:rPr dirty="0" sz="1250" spc="155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F4F4F"/>
                </a:solidFill>
                <a:latin typeface="Times New Roman"/>
                <a:cs typeface="Times New Roman"/>
              </a:rPr>
              <a:t>se</a:t>
            </a:r>
            <a:endParaRPr sz="1250">
              <a:latin typeface="Times New Roman"/>
              <a:cs typeface="Times New Roman"/>
            </a:endParaRPr>
          </a:p>
          <a:p>
            <a:pPr marL="21590" marR="25400" indent="-635">
              <a:lnSpc>
                <a:spcPct val="103899"/>
              </a:lnSpc>
              <a:spcBef>
                <a:spcPts val="25"/>
              </a:spcBef>
            </a:pPr>
            <a:r>
              <a:rPr dirty="0" sz="1250" spc="-30">
                <a:solidFill>
                  <a:srgbClr val="242424"/>
                </a:solidFill>
                <a:latin typeface="Times New Roman"/>
                <a:cs typeface="Times New Roman"/>
              </a:rPr>
              <a:t>encontrem</a:t>
            </a:r>
            <a:r>
              <a:rPr dirty="0" sz="1250" spc="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em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seu</a:t>
            </a:r>
            <a:r>
              <a:rPr dirty="0" sz="1250" spc="-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poder,</a:t>
            </a:r>
            <a:r>
              <a:rPr dirty="0" sz="1250" spc="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assumindo,</a:t>
            </a:r>
            <a:r>
              <a:rPr dirty="0" sz="1250" spc="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o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representante</a:t>
            </a:r>
            <a:r>
              <a:rPr dirty="0" sz="1250" spc="5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legal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da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Organização,</a:t>
            </a:r>
            <a:r>
              <a:rPr dirty="0" sz="1250" spc="1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</a:t>
            </a:r>
            <a:r>
              <a:rPr dirty="0" sz="125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condição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F4F4F"/>
                </a:solidFill>
                <a:latin typeface="Times New Roman"/>
                <a:cs typeface="Times New Roman"/>
              </a:rPr>
              <a:t>FIEL 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DEPOSITÁRIO</a:t>
            </a:r>
            <a:r>
              <a:rPr dirty="0" sz="1250" spc="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destes;</a:t>
            </a:r>
            <a:endParaRPr sz="1250">
              <a:latin typeface="Times New Roman"/>
              <a:cs typeface="Times New Roman"/>
            </a:endParaRPr>
          </a:p>
          <a:p>
            <a:pPr algn="just" marL="15875" marR="17145" indent="440690">
              <a:lnSpc>
                <a:spcPct val="104700"/>
              </a:lnSpc>
              <a:spcBef>
                <a:spcPts val="10"/>
              </a:spcBef>
              <a:buClr>
                <a:srgbClr val="3F3F3F"/>
              </a:buClr>
              <a:buFont typeface="Times New Roman"/>
              <a:buAutoNum type="romanUcPeriod" startAt="22"/>
              <a:tabLst>
                <a:tab pos="456565" algn="l"/>
              </a:tabLst>
            </a:pP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Responsabilizar-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pelo</a:t>
            </a:r>
            <a:r>
              <a:rPr dirty="0" sz="1250" spc="6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pagamento</a:t>
            </a:r>
            <a:r>
              <a:rPr dirty="0" sz="1250" spc="9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4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encargos</a:t>
            </a:r>
            <a:r>
              <a:rPr dirty="0" sz="1250" spc="8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trabalhistas,</a:t>
            </a:r>
            <a:r>
              <a:rPr dirty="0" sz="1250" spc="10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previdenciários,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fiscais</a:t>
            </a:r>
            <a:r>
              <a:rPr dirty="0" sz="1250" spc="4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D5D5D"/>
                </a:solidFill>
                <a:latin typeface="Times New Roman"/>
                <a:cs typeface="Times New Roman"/>
              </a:rPr>
              <a:t>e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comerciais</a:t>
            </a:r>
            <a:r>
              <a:rPr dirty="0" sz="1250" spc="38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relacionados</a:t>
            </a:r>
            <a:r>
              <a:rPr dirty="0" sz="1250" spc="37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à</a:t>
            </a:r>
            <a:r>
              <a:rPr dirty="0" sz="1250" spc="29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execução</a:t>
            </a:r>
            <a:r>
              <a:rPr dirty="0" sz="1250" spc="3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do</a:t>
            </a:r>
            <a:r>
              <a:rPr dirty="0" sz="1250" spc="3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objeto</a:t>
            </a:r>
            <a:r>
              <a:rPr dirty="0" sz="1250" spc="409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previsto</a:t>
            </a:r>
            <a:r>
              <a:rPr dirty="0" sz="1250" spc="39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no</a:t>
            </a:r>
            <a:r>
              <a:rPr dirty="0" sz="1250" spc="3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termo</a:t>
            </a:r>
            <a:r>
              <a:rPr dirty="0" sz="1250" spc="36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de</a:t>
            </a:r>
            <a:r>
              <a:rPr dirty="0" sz="1250" spc="32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colaboração,</a:t>
            </a:r>
            <a:r>
              <a:rPr dirty="0" sz="1250" spc="40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não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implicando</a:t>
            </a:r>
            <a:r>
              <a:rPr dirty="0" sz="1250" spc="7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83838"/>
                </a:solidFill>
                <a:latin typeface="Times New Roman"/>
                <a:cs typeface="Times New Roman"/>
              </a:rPr>
              <a:t>responsabilidade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solidária</a:t>
            </a:r>
            <a:r>
              <a:rPr dirty="0" sz="1250" spc="1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ou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subsidiária</a:t>
            </a:r>
            <a:r>
              <a:rPr dirty="0" sz="1250" spc="5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administração</a:t>
            </a:r>
            <a:r>
              <a:rPr dirty="0" sz="1250" spc="7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pública;</a:t>
            </a:r>
            <a:endParaRPr sz="1250">
              <a:latin typeface="Times New Roman"/>
              <a:cs typeface="Times New Roman"/>
            </a:endParaRPr>
          </a:p>
          <a:p>
            <a:pPr algn="just" marL="15875" marR="25400" indent="499109">
              <a:lnSpc>
                <a:spcPct val="104500"/>
              </a:lnSpc>
              <a:spcBef>
                <a:spcPts val="20"/>
              </a:spcBef>
              <a:buFont typeface="Times New Roman"/>
              <a:buAutoNum type="romanUcPeriod" startAt="22"/>
              <a:tabLst>
                <a:tab pos="514984" algn="l"/>
              </a:tabLst>
            </a:pP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Recolher</a:t>
            </a:r>
            <a:r>
              <a:rPr dirty="0" sz="1250" spc="4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mensalmente,</a:t>
            </a:r>
            <a:r>
              <a:rPr dirty="0" sz="1250" spc="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no</a:t>
            </a:r>
            <a:r>
              <a:rPr dirty="0" sz="1250" spc="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mínimo,</a:t>
            </a:r>
            <a:r>
              <a:rPr dirty="0" sz="1250" spc="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21,57%</a:t>
            </a:r>
            <a:r>
              <a:rPr dirty="0" sz="1250" spc="3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sobre</a:t>
            </a:r>
            <a:r>
              <a:rPr dirty="0" sz="1250" spc="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z="1250" spc="-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total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das</a:t>
            </a:r>
            <a:r>
              <a:rPr dirty="0" sz="1250" spc="-1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despesas</a:t>
            </a:r>
            <a:r>
              <a:rPr dirty="0" sz="1250" spc="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mensais</a:t>
            </a:r>
            <a:r>
              <a:rPr dirty="0" sz="1250" spc="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45454"/>
                </a:solidFill>
                <a:latin typeface="Times New Roman"/>
                <a:cs typeface="Times New Roman"/>
              </a:rPr>
              <a:t>com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4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humanos,</a:t>
            </a:r>
            <a:r>
              <a:rPr dirty="0" sz="1250" spc="6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título</a:t>
            </a:r>
            <a:r>
              <a:rPr dirty="0" sz="12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1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provisão/fundo</a:t>
            </a:r>
            <a:r>
              <a:rPr dirty="0" sz="1250" spc="-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reserva</a:t>
            </a:r>
            <a:r>
              <a:rPr dirty="0" sz="1250" spc="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em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conta</a:t>
            </a:r>
            <a:r>
              <a:rPr dirty="0" sz="1250" spc="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poupança</a:t>
            </a:r>
            <a:r>
              <a:rPr dirty="0" sz="1250" spc="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específica,</a:t>
            </a:r>
            <a:r>
              <a:rPr dirty="0" sz="1250" spc="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com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intuito</a:t>
            </a:r>
            <a:r>
              <a:rPr dirty="0" sz="1250" spc="13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1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assegurar</a:t>
            </a:r>
            <a:r>
              <a:rPr dirty="0" sz="1250" spc="18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pagamentos</a:t>
            </a:r>
            <a:r>
              <a:rPr dirty="0" sz="1250" spc="204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referentes</a:t>
            </a:r>
            <a:r>
              <a:rPr dirty="0" sz="1250" spc="17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ao</a:t>
            </a:r>
            <a:r>
              <a:rPr dirty="0" sz="1250" spc="11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13º</a:t>
            </a:r>
            <a:r>
              <a:rPr dirty="0" sz="1250" spc="13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salário,</a:t>
            </a:r>
            <a:r>
              <a:rPr dirty="0" sz="1250" spc="1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à</a:t>
            </a:r>
            <a:r>
              <a:rPr dirty="0" sz="1250" spc="9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remuneração</a:t>
            </a:r>
            <a:r>
              <a:rPr dirty="0" sz="1250" spc="1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50" spc="10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férias</a:t>
            </a:r>
            <a:r>
              <a:rPr dirty="0" sz="1250" spc="13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anuais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acrescidas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1/3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aos</a:t>
            </a:r>
            <a:r>
              <a:rPr dirty="0" sz="1250" spc="-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encargos,</a:t>
            </a:r>
            <a:r>
              <a:rPr dirty="0" sz="1250" spc="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férias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-4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13º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salários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oriundos</a:t>
            </a:r>
            <a:r>
              <a:rPr dirty="0" sz="1250" spc="-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rescisões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trabalhistas.</a:t>
            </a:r>
            <a:endParaRPr sz="1250">
              <a:latin typeface="Times New Roman"/>
              <a:cs typeface="Times New Roman"/>
            </a:endParaRPr>
          </a:p>
          <a:p>
            <a:pPr algn="just" marL="17145" marR="27305" indent="-635">
              <a:lnSpc>
                <a:spcPct val="103899"/>
              </a:lnSpc>
              <a:spcBef>
                <a:spcPts val="25"/>
              </a:spcBef>
              <a:buFont typeface="Times New Roman"/>
              <a:buAutoNum type="romanUcPeriod" startAt="22"/>
              <a:tabLst>
                <a:tab pos="17145" algn="l"/>
                <a:tab pos="517525" algn="l"/>
              </a:tabLst>
            </a:pP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Restituir,</a:t>
            </a:r>
            <a:r>
              <a:rPr dirty="0" sz="1250" spc="16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ao</a:t>
            </a:r>
            <a:r>
              <a:rPr dirty="0" sz="1250" spc="1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final</a:t>
            </a:r>
            <a:r>
              <a:rPr dirty="0" sz="1250" spc="18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da</a:t>
            </a:r>
            <a:r>
              <a:rPr dirty="0" sz="1250" spc="1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parceria,</a:t>
            </a:r>
            <a:r>
              <a:rPr dirty="0" sz="1250" spc="1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o</a:t>
            </a:r>
            <a:r>
              <a:rPr dirty="0" sz="1250" spc="1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saldo</a:t>
            </a:r>
            <a:r>
              <a:rPr dirty="0" sz="1250" spc="1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financeiro</a:t>
            </a:r>
            <a:r>
              <a:rPr dirty="0" sz="1250" spc="2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não</a:t>
            </a:r>
            <a:r>
              <a:rPr dirty="0" sz="1250" spc="1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utilizado</a:t>
            </a:r>
            <a:r>
              <a:rPr dirty="0" sz="1250" spc="14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12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todas</a:t>
            </a:r>
            <a:r>
              <a:rPr dirty="0" sz="1250" spc="1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as</a:t>
            </a:r>
            <a:r>
              <a:rPr dirty="0" sz="1250" spc="14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verbas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repassadas,</a:t>
            </a:r>
            <a:r>
              <a:rPr dirty="0" sz="1250" spc="-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inclusive</a:t>
            </a:r>
            <a:r>
              <a:rPr dirty="0" sz="1250" spc="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saldo</a:t>
            </a:r>
            <a:r>
              <a:rPr dirty="0" sz="1250" spc="-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do</a:t>
            </a:r>
            <a:r>
              <a:rPr dirty="0" sz="1250" spc="-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fundo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reserva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aludido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no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inciso</a:t>
            </a:r>
            <a:r>
              <a:rPr dirty="0" sz="1250" spc="-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anterior.</a:t>
            </a:r>
            <a:endParaRPr sz="1250">
              <a:latin typeface="Times New Roman"/>
              <a:cs typeface="Times New Roman"/>
            </a:endParaRPr>
          </a:p>
          <a:p>
            <a:pPr algn="just" marL="16510" marR="20955" indent="419100">
              <a:lnSpc>
                <a:spcPts val="1580"/>
              </a:lnSpc>
              <a:spcBef>
                <a:spcPts val="45"/>
              </a:spcBef>
              <a:buClr>
                <a:srgbClr val="414141"/>
              </a:buClr>
              <a:buFont typeface="Times New Roman"/>
              <a:buAutoNum type="romanUcPeriod" startAt="22"/>
              <a:tabLst>
                <a:tab pos="435609" algn="l"/>
              </a:tabLst>
            </a:pP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Garantir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o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livre</a:t>
            </a:r>
            <a:r>
              <a:rPr dirty="0" sz="1250" spc="-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acesso</a:t>
            </a:r>
            <a:r>
              <a:rPr dirty="0" sz="1250" spc="-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dos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agentes</a:t>
            </a:r>
            <a:r>
              <a:rPr dirty="0" sz="125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da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administração</a:t>
            </a:r>
            <a:r>
              <a:rPr dirty="0" sz="1250" spc="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pública,</a:t>
            </a:r>
            <a:r>
              <a:rPr dirty="0" sz="1250" spc="-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Controle</a:t>
            </a:r>
            <a:r>
              <a:rPr dirty="0" sz="1250" spc="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Interno </a:t>
            </a:r>
            <a:r>
              <a:rPr dirty="0" sz="1250">
                <a:solidFill>
                  <a:srgbClr val="575757"/>
                </a:solidFill>
                <a:latin typeface="Times New Roman"/>
                <a:cs typeface="Times New Roman"/>
              </a:rPr>
              <a:t>e</a:t>
            </a:r>
            <a:r>
              <a:rPr dirty="0" sz="1250" spc="-2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45454"/>
                </a:solidFill>
                <a:latin typeface="Times New Roman"/>
                <a:cs typeface="Times New Roman"/>
              </a:rPr>
              <a:t>do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Tribunal</a:t>
            </a:r>
            <a:r>
              <a:rPr dirty="0" sz="1250" spc="47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4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Contas</a:t>
            </a:r>
            <a:r>
              <a:rPr dirty="0" sz="1250" spc="434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correspondente</a:t>
            </a:r>
            <a:r>
              <a:rPr dirty="0" sz="1250" spc="3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aos</a:t>
            </a:r>
            <a:r>
              <a:rPr dirty="0" sz="1250" spc="39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processos,</a:t>
            </a:r>
            <a:r>
              <a:rPr dirty="0" sz="1250" spc="4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aos</a:t>
            </a:r>
            <a:r>
              <a:rPr dirty="0" sz="1250" spc="4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documentos</a:t>
            </a:r>
            <a:r>
              <a:rPr dirty="0" sz="1250" spc="484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e</a:t>
            </a:r>
            <a:r>
              <a:rPr dirty="0" sz="1250" spc="38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as</a:t>
            </a:r>
            <a:r>
              <a:rPr dirty="0" sz="1250" spc="41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D4D4D"/>
                </a:solidFill>
                <a:latin typeface="Times New Roman"/>
                <a:cs typeface="Times New Roman"/>
              </a:rPr>
              <a:t>informações 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relacionadas</a:t>
            </a:r>
            <a:r>
              <a:rPr dirty="0" sz="1250" spc="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ao</a:t>
            </a:r>
            <a:r>
              <a:rPr dirty="0" sz="1250" spc="-6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Termo</a:t>
            </a:r>
            <a:r>
              <a:rPr dirty="0" sz="1250" spc="-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Colaboração,</a:t>
            </a:r>
            <a:r>
              <a:rPr dirty="0" sz="1250" spc="4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63636"/>
                </a:solidFill>
                <a:latin typeface="Times New Roman"/>
                <a:cs typeface="Times New Roman"/>
              </a:rPr>
              <a:t>bem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como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aos</a:t>
            </a:r>
            <a:r>
              <a:rPr dirty="0" sz="1250" spc="-5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locais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execução</a:t>
            </a:r>
            <a:r>
              <a:rPr dirty="0" sz="1250" spc="1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do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objeto.</a:t>
            </a:r>
            <a:endParaRPr sz="1250">
              <a:latin typeface="Times New Roman"/>
              <a:cs typeface="Times New Roman"/>
            </a:endParaRPr>
          </a:p>
          <a:p>
            <a:pPr algn="just" marL="15875">
              <a:lnSpc>
                <a:spcPct val="100000"/>
              </a:lnSpc>
            </a:pP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4.2.1.</a:t>
            </a:r>
            <a:r>
              <a:rPr dirty="0" sz="1250" spc="1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Quando</a:t>
            </a:r>
            <a:r>
              <a:rPr dirty="0" sz="1250" spc="19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se</a:t>
            </a:r>
            <a:r>
              <a:rPr dirty="0" sz="1250" spc="16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tratar</a:t>
            </a:r>
            <a:r>
              <a:rPr dirty="0" sz="1250" spc="17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1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celebração</a:t>
            </a:r>
            <a:r>
              <a:rPr dirty="0" sz="1250" spc="19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14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parceria</a:t>
            </a:r>
            <a:r>
              <a:rPr dirty="0" sz="1250" spc="18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em</a:t>
            </a:r>
            <a:r>
              <a:rPr dirty="0" sz="1250" spc="16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continuidade</a:t>
            </a:r>
            <a:r>
              <a:rPr dirty="0" sz="1250" spc="2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o</a:t>
            </a:r>
            <a:r>
              <a:rPr dirty="0" sz="1250" spc="1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saldo</a:t>
            </a:r>
            <a:r>
              <a:rPr dirty="0" sz="1250" spc="1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financeiro</a:t>
            </a:r>
            <a:r>
              <a:rPr dirty="0" sz="1250" spc="19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B4B4B"/>
                </a:solidFill>
                <a:latin typeface="Times New Roman"/>
                <a:cs typeface="Times New Roman"/>
              </a:rPr>
              <a:t>será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1250" spc="-80">
                <a:solidFill>
                  <a:srgbClr val="2D2D2D"/>
                </a:solidFill>
                <a:latin typeface="Cambria"/>
                <a:cs typeface="Cambria"/>
              </a:rPr>
              <a:t>transferido</a:t>
            </a:r>
            <a:r>
              <a:rPr dirty="0" sz="1250" spc="8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250" spc="-90">
                <a:solidFill>
                  <a:srgbClr val="3D3D3D"/>
                </a:solidFill>
                <a:latin typeface="Cambria"/>
                <a:cs typeface="Cambria"/>
              </a:rPr>
              <a:t>para</a:t>
            </a:r>
            <a:r>
              <a:rPr dirty="0" sz="1250" spc="2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50" spc="-50">
                <a:solidFill>
                  <a:srgbClr val="494949"/>
                </a:solidFill>
                <a:latin typeface="Cambria"/>
                <a:cs typeface="Cambria"/>
              </a:rPr>
              <a:t>a</a:t>
            </a:r>
            <a:r>
              <a:rPr dirty="0" sz="1250" spc="-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50" spc="-70">
                <a:solidFill>
                  <a:srgbClr val="3D3D3D"/>
                </a:solidFill>
                <a:latin typeface="Cambria"/>
                <a:cs typeface="Cambria"/>
              </a:rPr>
              <a:t>nova</a:t>
            </a:r>
            <a:r>
              <a:rPr dirty="0" sz="1250" spc="-2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Cambria"/>
                <a:cs typeface="Cambria"/>
              </a:rPr>
              <a:t>parceria.</a:t>
            </a:r>
            <a:endParaRPr sz="12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02352" y="9485948"/>
            <a:ext cx="795527" cy="35945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9744" y="283299"/>
            <a:ext cx="1213104" cy="81638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622291" y="257406"/>
            <a:ext cx="2273935" cy="706755"/>
          </a:xfrm>
          <a:prstGeom prst="rect">
            <a:avLst/>
          </a:prstGeom>
          <a:ln w="9144">
            <a:solidFill>
              <a:srgbClr val="646464"/>
            </a:solidFill>
          </a:ln>
        </p:spPr>
        <p:txBody>
          <a:bodyPr wrap="square" lIns="0" tIns="698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Times New Roman"/>
              <a:cs typeface="Times New Roman"/>
            </a:endParaRPr>
          </a:p>
          <a:p>
            <a:pPr marL="108585">
              <a:lnSpc>
                <a:spcPct val="100000"/>
              </a:lnSpc>
              <a:tabLst>
                <a:tab pos="1195705" algn="l"/>
                <a:tab pos="2116455" algn="l"/>
              </a:tabLst>
            </a:pPr>
            <a:r>
              <a:rPr dirty="0" sz="1050">
                <a:solidFill>
                  <a:srgbClr val="3A3A3A"/>
                </a:solidFill>
                <a:latin typeface="Times New Roman"/>
                <a:cs typeface="Times New Roman"/>
              </a:rPr>
              <a:t>Rubrica</a:t>
            </a:r>
            <a:r>
              <a:rPr dirty="0" sz="1050" spc="38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u="sng" sz="1050">
                <a:solidFill>
                  <a:srgbClr val="3A3A3A"/>
                </a:solidFill>
                <a:uFill>
                  <a:solidFill>
                    <a:srgbClr val="777C7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50" spc="-2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4F4F4F"/>
                </a:solidFill>
                <a:latin typeface="Times New Roman"/>
                <a:cs typeface="Times New Roman"/>
              </a:rPr>
              <a:t>Fls. </a:t>
            </a:r>
            <a:r>
              <a:rPr dirty="0" u="sng" sz="1050">
                <a:solidFill>
                  <a:srgbClr val="4F4F4F"/>
                </a:solidFill>
                <a:uFill>
                  <a:solidFill>
                    <a:srgbClr val="777C7C"/>
                  </a:solidFill>
                </a:uFill>
                <a:latin typeface="Times New Roman"/>
                <a:cs typeface="Times New Roman"/>
              </a:rPr>
              <a:t>	</a:t>
            </a:r>
            <a:endParaRPr sz="1050">
              <a:latin typeface="Times New Roman"/>
              <a:cs typeface="Times New Roman"/>
            </a:endParaRPr>
          </a:p>
          <a:p>
            <a:pPr marL="106045">
              <a:lnSpc>
                <a:spcPct val="100000"/>
              </a:lnSpc>
              <a:spcBef>
                <a:spcPts val="880"/>
              </a:spcBef>
              <a:tabLst>
                <a:tab pos="782320" algn="l"/>
                <a:tab pos="1147445" algn="l"/>
              </a:tabLst>
            </a:pPr>
            <a:r>
              <a:rPr dirty="0" sz="1000">
                <a:solidFill>
                  <a:srgbClr val="343434"/>
                </a:solidFill>
                <a:latin typeface="Times New Roman"/>
                <a:cs typeface="Times New Roman"/>
              </a:rPr>
              <a:t>Classif.</a:t>
            </a:r>
            <a:r>
              <a:rPr dirty="0" sz="1000" spc="1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u="sng" sz="1000">
                <a:solidFill>
                  <a:srgbClr val="484848"/>
                </a:solidFill>
                <a:uFill>
                  <a:solidFill>
                    <a:srgbClr val="60676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00" spc="-25">
                <a:solidFill>
                  <a:srgbClr val="484848"/>
                </a:solidFill>
                <a:uFill>
                  <a:solidFill>
                    <a:srgbClr val="60676B"/>
                  </a:solidFill>
                </a:uFill>
                <a:latin typeface="Times New Roman"/>
                <a:cs typeface="Times New Roman"/>
              </a:rPr>
              <a:t>PA</a:t>
            </a:r>
            <a:r>
              <a:rPr dirty="0" u="sng" sz="1000">
                <a:solidFill>
                  <a:srgbClr val="484848"/>
                </a:solidFill>
                <a:uFill>
                  <a:solidFill>
                    <a:srgbClr val="60676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00" spc="26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000" spc="-35">
                <a:solidFill>
                  <a:srgbClr val="575757"/>
                </a:solidFill>
                <a:latin typeface="Times New Roman"/>
                <a:cs typeface="Times New Roman"/>
              </a:rPr>
              <a:t>N°</a:t>
            </a:r>
            <a:r>
              <a:rPr dirty="0" sz="100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44444"/>
                </a:solidFill>
                <a:latin typeface="Times New Roman"/>
                <a:cs typeface="Times New Roman"/>
              </a:rPr>
              <a:t>34.913/2021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91856" y="1120242"/>
            <a:ext cx="6009640" cy="74720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83185" marR="55880" indent="1905">
              <a:lnSpc>
                <a:spcPct val="92200"/>
              </a:lnSpc>
              <a:spcBef>
                <a:spcPts val="215"/>
              </a:spcBef>
            </a:pPr>
            <a:r>
              <a:rPr dirty="0" sz="1250" spc="-10" b="1">
                <a:solidFill>
                  <a:srgbClr val="3B3B3B"/>
                </a:solidFill>
                <a:latin typeface="Times New Roman"/>
                <a:cs typeface="Times New Roman"/>
              </a:rPr>
              <a:t>4.2.2.</a:t>
            </a:r>
            <a:r>
              <a:rPr dirty="0" sz="1250" spc="-2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As</a:t>
            </a:r>
            <a:r>
              <a:rPr dirty="0" sz="1250" spc="-6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unidades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escolares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da</a:t>
            </a:r>
            <a:r>
              <a:rPr dirty="0" sz="1250" spc="-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rede</a:t>
            </a:r>
            <a:r>
              <a:rPr dirty="0" sz="1250" spc="-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parceira </a:t>
            </a:r>
            <a:r>
              <a:rPr dirty="0" sz="1250" spc="-25">
                <a:solidFill>
                  <a:srgbClr val="333333"/>
                </a:solidFill>
                <a:latin typeface="Times New Roman"/>
                <a:cs typeface="Times New Roman"/>
              </a:rPr>
              <a:t>poderão</a:t>
            </a:r>
            <a:r>
              <a:rPr dirty="0" sz="1250" spc="-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adquirir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bens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permanentes</a:t>
            </a:r>
            <a:r>
              <a:rPr dirty="0" sz="1250" spc="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505050"/>
                </a:solidFill>
                <a:latin typeface="Times New Roman"/>
                <a:cs typeface="Times New Roman"/>
              </a:rPr>
              <a:t>com</a:t>
            </a:r>
            <a:r>
              <a:rPr dirty="0" sz="1250" spc="-4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as</a:t>
            </a:r>
            <a:r>
              <a:rPr dirty="0" sz="1250" spc="-6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Verbas 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repassadas,</a:t>
            </a:r>
            <a:r>
              <a:rPr dirty="0" sz="1250" spc="-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caso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em</a:t>
            </a:r>
            <a:r>
              <a:rPr dirty="0" sz="1250" spc="-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que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esses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bens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deverão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ser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objeto</a:t>
            </a:r>
            <a:r>
              <a:rPr dirty="0" sz="1250" spc="-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doação</a:t>
            </a:r>
            <a:r>
              <a:rPr dirty="0" sz="1250" spc="-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e</a:t>
            </a:r>
            <a:r>
              <a:rPr dirty="0" sz="1250" spc="-5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incorporação</a:t>
            </a:r>
            <a:r>
              <a:rPr dirty="0" sz="1250" spc="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à</a:t>
            </a:r>
            <a:r>
              <a:rPr dirty="0" sz="1250" spc="-7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84848"/>
                </a:solidFill>
                <a:latin typeface="Times New Roman"/>
                <a:cs typeface="Times New Roman"/>
              </a:rPr>
              <a:t>de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Educação,</a:t>
            </a:r>
            <a:r>
              <a:rPr dirty="0" sz="1250" spc="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na</a:t>
            </a:r>
            <a:r>
              <a:rPr dirty="0" sz="1250" spc="-6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ocasião</a:t>
            </a:r>
            <a:r>
              <a:rPr dirty="0" sz="1250" spc="-1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da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prestação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250" spc="-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contas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parcial,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sob</a:t>
            </a:r>
            <a:r>
              <a:rPr dirty="0" sz="1250" spc="-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pena</a:t>
            </a:r>
            <a:r>
              <a:rPr dirty="0" sz="1250" spc="-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desconto</a:t>
            </a:r>
            <a:r>
              <a:rPr dirty="0" sz="1250" spc="-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do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valor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do</a:t>
            </a:r>
            <a:r>
              <a:rPr dirty="0" sz="1250" spc="-5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565656"/>
                </a:solidFill>
                <a:latin typeface="Times New Roman"/>
                <a:cs typeface="Times New Roman"/>
              </a:rPr>
              <a:t>bem</a:t>
            </a:r>
            <a:r>
              <a:rPr dirty="0" sz="1250" spc="-2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F4F4F"/>
                </a:solidFill>
                <a:latin typeface="Times New Roman"/>
                <a:cs typeface="Times New Roman"/>
              </a:rPr>
              <a:t>não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incorporado.</a:t>
            </a:r>
            <a:endParaRPr sz="1250">
              <a:latin typeface="Times New Roman"/>
              <a:cs typeface="Times New Roman"/>
            </a:endParaRPr>
          </a:p>
          <a:p>
            <a:pPr algn="just" marL="85090">
              <a:lnSpc>
                <a:spcPts val="1390"/>
              </a:lnSpc>
            </a:pPr>
            <a:r>
              <a:rPr dirty="0" sz="1250" b="1">
                <a:solidFill>
                  <a:srgbClr val="444444"/>
                </a:solidFill>
                <a:latin typeface="Times New Roman"/>
                <a:cs typeface="Times New Roman"/>
              </a:rPr>
              <a:t>4.2.3.</a:t>
            </a:r>
            <a:r>
              <a:rPr dirty="0" sz="1250" spc="35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</a:t>
            </a:r>
            <a:r>
              <a:rPr dirty="0" sz="1250" spc="3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Organização</a:t>
            </a:r>
            <a:r>
              <a:rPr dirty="0" sz="1250" spc="409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deverá</a:t>
            </a:r>
            <a:r>
              <a:rPr dirty="0" sz="1250" spc="3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apresentar</a:t>
            </a:r>
            <a:r>
              <a:rPr dirty="0" sz="1250" spc="35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anualmente</a:t>
            </a:r>
            <a:r>
              <a:rPr dirty="0" sz="1250" spc="3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o</a:t>
            </a:r>
            <a:r>
              <a:rPr dirty="0" sz="1250" spc="30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Inventário</a:t>
            </a:r>
            <a:r>
              <a:rPr dirty="0" sz="1250" spc="38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50" spc="31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Bens</a:t>
            </a:r>
            <a:r>
              <a:rPr dirty="0" sz="1250" spc="34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Permanentes</a:t>
            </a:r>
            <a:endParaRPr sz="1250">
              <a:latin typeface="Times New Roman"/>
              <a:cs typeface="Times New Roman"/>
            </a:endParaRPr>
          </a:p>
          <a:p>
            <a:pPr algn="just" marL="83820">
              <a:lnSpc>
                <a:spcPct val="100000"/>
              </a:lnSpc>
              <a:spcBef>
                <a:spcPts val="105"/>
              </a:spcBef>
            </a:pP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adquiridos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com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da</a:t>
            </a:r>
            <a:r>
              <a:rPr dirty="0" sz="1250" spc="-6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parceria.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250">
              <a:latin typeface="Times New Roman"/>
              <a:cs typeface="Times New Roman"/>
            </a:endParaRPr>
          </a:p>
          <a:p>
            <a:pPr marL="83185">
              <a:lnSpc>
                <a:spcPts val="1435"/>
              </a:lnSpc>
            </a:pPr>
            <a:r>
              <a:rPr dirty="0" sz="1250" spc="-35" b="1">
                <a:solidFill>
                  <a:srgbClr val="363636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-10" b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33333"/>
                </a:solidFill>
                <a:latin typeface="Times New Roman"/>
                <a:cs typeface="Times New Roman"/>
              </a:rPr>
              <a:t>QUINTA</a:t>
            </a:r>
            <a:r>
              <a:rPr dirty="0" sz="1250" spc="5" b="1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-</a:t>
            </a:r>
            <a:r>
              <a:rPr dirty="0" sz="1250" spc="-7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414141"/>
                </a:solidFill>
                <a:latin typeface="Times New Roman"/>
                <a:cs typeface="Times New Roman"/>
              </a:rPr>
              <a:t>DO</a:t>
            </a:r>
            <a:r>
              <a:rPr dirty="0" sz="1250" spc="-35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3D3D3D"/>
                </a:solidFill>
                <a:latin typeface="Times New Roman"/>
                <a:cs typeface="Times New Roman"/>
              </a:rPr>
              <a:t>FUNCIONAMENTO</a:t>
            </a:r>
            <a:r>
              <a:rPr dirty="0" sz="1250" spc="8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444444"/>
                </a:solidFill>
                <a:latin typeface="Times New Roman"/>
                <a:cs typeface="Times New Roman"/>
              </a:rPr>
              <a:t>DA</a:t>
            </a:r>
            <a:r>
              <a:rPr dirty="0" sz="1250" spc="-3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D3D3D"/>
                </a:solidFill>
                <a:latin typeface="Times New Roman"/>
                <a:cs typeface="Times New Roman"/>
              </a:rPr>
              <a:t>UNIDADE</a:t>
            </a:r>
            <a:r>
              <a:rPr dirty="0" sz="1250" spc="4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424242"/>
                </a:solidFill>
                <a:latin typeface="Times New Roman"/>
                <a:cs typeface="Times New Roman"/>
              </a:rPr>
              <a:t>ESCOLAR</a:t>
            </a:r>
            <a:endParaRPr sz="1250">
              <a:latin typeface="Times New Roman"/>
              <a:cs typeface="Times New Roman"/>
            </a:endParaRPr>
          </a:p>
          <a:p>
            <a:pPr algn="just" marL="83185" marR="45720" indent="4445">
              <a:lnSpc>
                <a:spcPct val="92200"/>
              </a:lnSpc>
              <a:spcBef>
                <a:spcPts val="50"/>
              </a:spcBef>
            </a:pP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As</a:t>
            </a:r>
            <a:r>
              <a:rPr dirty="0" sz="1250" spc="1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unidades</a:t>
            </a:r>
            <a:r>
              <a:rPr dirty="0" sz="1250" spc="1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escolares</a:t>
            </a:r>
            <a:r>
              <a:rPr dirty="0" sz="1250" spc="16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deverão</a:t>
            </a:r>
            <a:r>
              <a:rPr dirty="0" sz="1250" spc="18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prestar</a:t>
            </a:r>
            <a:r>
              <a:rPr dirty="0" sz="1250" spc="16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atendimento</a:t>
            </a:r>
            <a:r>
              <a:rPr dirty="0" sz="1250" spc="17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por</a:t>
            </a:r>
            <a:r>
              <a:rPr dirty="0" sz="1250" spc="1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um</a:t>
            </a:r>
            <a:r>
              <a:rPr dirty="0" sz="1250" spc="1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período</a:t>
            </a:r>
            <a:r>
              <a:rPr dirty="0" sz="1250" spc="16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114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5</a:t>
            </a:r>
            <a:r>
              <a:rPr dirty="0" sz="1250" spc="14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(cinco)</a:t>
            </a:r>
            <a:r>
              <a:rPr dirty="0" sz="1250" spc="14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dias</a:t>
            </a:r>
            <a:r>
              <a:rPr dirty="0" sz="1250" spc="13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por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semana,</a:t>
            </a:r>
            <a:r>
              <a:rPr dirty="0" sz="1250" spc="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segunda</a:t>
            </a:r>
            <a:r>
              <a:rPr dirty="0" sz="1250" spc="-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a</a:t>
            </a:r>
            <a:r>
              <a:rPr dirty="0" sz="1250" spc="-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sexta-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feira,</a:t>
            </a:r>
            <a:r>
              <a:rPr dirty="0" sz="1250" spc="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com</a:t>
            </a:r>
            <a:r>
              <a:rPr dirty="0" sz="1250" spc="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carga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horária</a:t>
            </a:r>
            <a:r>
              <a:rPr dirty="0" sz="1250" spc="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disciplinada</a:t>
            </a:r>
            <a:r>
              <a:rPr dirty="0" sz="1250" spc="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em</a:t>
            </a:r>
            <a:r>
              <a:rPr dirty="0" sz="1250" spc="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especifica</a:t>
            </a:r>
            <a:r>
              <a:rPr dirty="0" sz="1250" spc="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a</a:t>
            </a:r>
            <a:r>
              <a:rPr dirty="0" sz="1250" spc="-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95959"/>
                </a:solidFill>
                <a:latin typeface="Times New Roman"/>
                <a:cs typeface="Times New Roman"/>
              </a:rPr>
              <a:t>ser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elaborada</a:t>
            </a:r>
            <a:r>
              <a:rPr dirty="0" sz="1250" spc="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F2F2F"/>
                </a:solidFill>
                <a:latin typeface="Times New Roman"/>
                <a:cs typeface="Times New Roman"/>
              </a:rPr>
              <a:t>levando-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</a:t>
            </a:r>
            <a:r>
              <a:rPr dirty="0" sz="125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em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conta</a:t>
            </a:r>
            <a:r>
              <a:rPr dirty="0" sz="1250" spc="1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informações</a:t>
            </a:r>
            <a:r>
              <a:rPr dirty="0" sz="1250" spc="7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produzidas</a:t>
            </a:r>
            <a:r>
              <a:rPr dirty="0" sz="1250" spc="4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pelo</a:t>
            </a:r>
            <a:r>
              <a:rPr dirty="0" sz="1250" spc="-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setor</a:t>
            </a:r>
            <a:r>
              <a:rPr dirty="0" sz="1250" spc="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responsável</a:t>
            </a:r>
            <a:r>
              <a:rPr dirty="0" sz="1250" spc="8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pela</a:t>
            </a:r>
            <a:r>
              <a:rPr dirty="0" sz="1250" spc="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Demanda Escolar.</a:t>
            </a:r>
            <a:endParaRPr sz="1250">
              <a:latin typeface="Times New Roman"/>
              <a:cs typeface="Times New Roman"/>
            </a:endParaRPr>
          </a:p>
          <a:p>
            <a:pPr marL="83185">
              <a:lnSpc>
                <a:spcPts val="1410"/>
              </a:lnSpc>
              <a:spcBef>
                <a:spcPts val="1285"/>
              </a:spcBef>
            </a:pPr>
            <a:r>
              <a:rPr dirty="0" sz="1250" spc="-45" b="1">
                <a:solidFill>
                  <a:srgbClr val="2D2D2D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60" b="1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444444"/>
                </a:solidFill>
                <a:latin typeface="Times New Roman"/>
                <a:cs typeface="Times New Roman"/>
              </a:rPr>
              <a:t>SEXTA</a:t>
            </a:r>
            <a:r>
              <a:rPr dirty="0" sz="1250" spc="1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-</a:t>
            </a:r>
            <a:r>
              <a:rPr dirty="0" sz="1250" spc="-5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484848"/>
                </a:solidFill>
                <a:latin typeface="Times New Roman"/>
                <a:cs typeface="Times New Roman"/>
              </a:rPr>
              <a:t>DAS</a:t>
            </a:r>
            <a:r>
              <a:rPr dirty="0" sz="1250" spc="-30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424242"/>
                </a:solidFill>
                <a:latin typeface="Times New Roman"/>
                <a:cs typeface="Times New Roman"/>
              </a:rPr>
              <a:t>FÉRIAS</a:t>
            </a:r>
            <a:r>
              <a:rPr dirty="0" sz="1250" spc="1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F3F3F"/>
                </a:solidFill>
                <a:latin typeface="Times New Roman"/>
                <a:cs typeface="Times New Roman"/>
              </a:rPr>
              <a:t>e</a:t>
            </a:r>
            <a:r>
              <a:rPr dirty="0" sz="1250" spc="-55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13131"/>
                </a:solidFill>
                <a:latin typeface="Times New Roman"/>
                <a:cs typeface="Times New Roman"/>
              </a:rPr>
              <a:t>RECESSO</a:t>
            </a:r>
            <a:r>
              <a:rPr dirty="0" sz="1250" spc="25" b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484848"/>
                </a:solidFill>
                <a:latin typeface="Times New Roman"/>
                <a:cs typeface="Times New Roman"/>
              </a:rPr>
              <a:t>ESCOLAR</a:t>
            </a:r>
            <a:endParaRPr sz="1250">
              <a:latin typeface="Times New Roman"/>
              <a:cs typeface="Times New Roman"/>
            </a:endParaRPr>
          </a:p>
          <a:p>
            <a:pPr algn="just" marL="77470" marR="46355" indent="46990">
              <a:lnSpc>
                <a:spcPct val="90100"/>
              </a:lnSpc>
              <a:spcBef>
                <a:spcPts val="60"/>
              </a:spcBef>
            </a:pP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A</a:t>
            </a:r>
            <a:r>
              <a:rPr dirty="0" sz="1250" spc="27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Organização</a:t>
            </a:r>
            <a:r>
              <a:rPr dirty="0" sz="1250" spc="33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concederá</a:t>
            </a:r>
            <a:r>
              <a:rPr dirty="0" sz="1250" spc="3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férias</a:t>
            </a:r>
            <a:r>
              <a:rPr dirty="0" sz="1250" spc="28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e/ou</a:t>
            </a:r>
            <a:r>
              <a:rPr dirty="0" sz="1250" spc="3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recesso</a:t>
            </a:r>
            <a:r>
              <a:rPr dirty="0" sz="1250" spc="3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aos</a:t>
            </a:r>
            <a:r>
              <a:rPr dirty="0" sz="1250" spc="30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profissionais</a:t>
            </a:r>
            <a:r>
              <a:rPr dirty="0" sz="1250" spc="3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das</a:t>
            </a:r>
            <a:r>
              <a:rPr dirty="0" sz="1250" spc="2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unidades</a:t>
            </a:r>
            <a:r>
              <a:rPr dirty="0" sz="1250" spc="3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escolares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conforme</a:t>
            </a:r>
            <a:r>
              <a:rPr dirty="0" sz="1250" spc="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especificado</a:t>
            </a:r>
            <a:r>
              <a:rPr dirty="0" sz="1250" spc="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no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calendário</a:t>
            </a:r>
            <a:r>
              <a:rPr dirty="0" sz="12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anual</a:t>
            </a:r>
            <a:r>
              <a:rPr dirty="0" sz="1250" spc="-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atividades</a:t>
            </a:r>
            <a:r>
              <a:rPr dirty="0" sz="1250" spc="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ser</a:t>
            </a:r>
            <a:r>
              <a:rPr dirty="0" sz="1250" spc="-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publicado</a:t>
            </a:r>
            <a:r>
              <a:rPr dirty="0" sz="1250" spc="6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periodicamente</a:t>
            </a:r>
            <a:r>
              <a:rPr dirty="0" sz="1250" spc="-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94949"/>
                </a:solidFill>
                <a:latin typeface="Times New Roman"/>
                <a:cs typeface="Times New Roman"/>
              </a:rPr>
              <a:t>pela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de</a:t>
            </a:r>
            <a:r>
              <a:rPr dirty="0" sz="1250" spc="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Educação,</a:t>
            </a:r>
            <a:r>
              <a:rPr dirty="0" sz="1250" spc="7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com</a:t>
            </a:r>
            <a:r>
              <a:rPr dirty="0" sz="1250" spc="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possibilidade</a:t>
            </a:r>
            <a:r>
              <a:rPr dirty="0" sz="1250" spc="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atendimento</a:t>
            </a:r>
            <a:r>
              <a:rPr dirty="0" sz="1250" spc="6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nos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períodos</a:t>
            </a:r>
            <a:r>
              <a:rPr dirty="0" sz="1250" spc="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50" spc="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janeiro</a:t>
            </a:r>
            <a:r>
              <a:rPr dirty="0" sz="1250" spc="1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-2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julho</a:t>
            </a:r>
            <a:r>
              <a:rPr dirty="0" sz="1250" spc="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de 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acordo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com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as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necessidades</a:t>
            </a:r>
            <a:r>
              <a:rPr dirty="0" sz="1250" spc="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das</a:t>
            </a:r>
            <a:r>
              <a:rPr dirty="0" sz="125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famílias,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nos</a:t>
            </a:r>
            <a:r>
              <a:rPr dirty="0" sz="1250" spc="-6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moldes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da</a:t>
            </a:r>
            <a:r>
              <a:rPr dirty="0" sz="1250" spc="-3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legislação</a:t>
            </a:r>
            <a:r>
              <a:rPr dirty="0" sz="1250" spc="-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específica.</a:t>
            </a:r>
            <a:endParaRPr sz="1250">
              <a:latin typeface="Times New Roman"/>
              <a:cs typeface="Times New Roman"/>
            </a:endParaRPr>
          </a:p>
          <a:p>
            <a:pPr marL="76835">
              <a:lnSpc>
                <a:spcPts val="1435"/>
              </a:lnSpc>
              <a:spcBef>
                <a:spcPts val="1210"/>
              </a:spcBef>
            </a:pPr>
            <a:r>
              <a:rPr dirty="0" sz="1250" spc="-40" b="1">
                <a:solidFill>
                  <a:srgbClr val="424242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1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414141"/>
                </a:solidFill>
                <a:latin typeface="Times New Roman"/>
                <a:cs typeface="Times New Roman"/>
              </a:rPr>
              <a:t>SÉTIMA</a:t>
            </a:r>
            <a:r>
              <a:rPr dirty="0" sz="1250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-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424242"/>
                </a:solidFill>
                <a:latin typeface="Times New Roman"/>
                <a:cs typeface="Times New Roman"/>
              </a:rPr>
              <a:t>DO</a:t>
            </a:r>
            <a:r>
              <a:rPr dirty="0" sz="1250" spc="-4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444444"/>
                </a:solidFill>
                <a:latin typeface="Times New Roman"/>
                <a:cs typeface="Times New Roman"/>
              </a:rPr>
              <a:t>"PER</a:t>
            </a:r>
            <a:r>
              <a:rPr dirty="0" sz="125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424242"/>
                </a:solidFill>
                <a:latin typeface="Times New Roman"/>
                <a:cs typeface="Times New Roman"/>
              </a:rPr>
              <a:t>CAPITA"</a:t>
            </a:r>
            <a:endParaRPr sz="1250">
              <a:latin typeface="Times New Roman"/>
              <a:cs typeface="Times New Roman"/>
            </a:endParaRPr>
          </a:p>
          <a:p>
            <a:pPr algn="just" marL="73660" marR="43180" indent="44450">
              <a:lnSpc>
                <a:spcPct val="89000"/>
              </a:lnSpc>
              <a:spcBef>
                <a:spcPts val="95"/>
              </a:spcBef>
            </a:pP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verba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mensal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per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capita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43434"/>
                </a:solidFill>
                <a:latin typeface="Times New Roman"/>
                <a:cs typeface="Times New Roman"/>
              </a:rPr>
              <a:t>destina-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se</a:t>
            </a:r>
            <a:r>
              <a:rPr dirty="0" sz="1250" spc="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à</a:t>
            </a:r>
            <a:r>
              <a:rPr dirty="0" sz="1250" spc="-4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cobertura</a:t>
            </a:r>
            <a:r>
              <a:rPr dirty="0" sz="1250" spc="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despesas</a:t>
            </a:r>
            <a:r>
              <a:rPr dirty="0" sz="12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descritas</a:t>
            </a:r>
            <a:r>
              <a:rPr dirty="0" sz="1250" spc="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no</a:t>
            </a:r>
            <a:r>
              <a:rPr dirty="0" sz="1250" spc="-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Plano</a:t>
            </a:r>
            <a:r>
              <a:rPr dirty="0" sz="1250" spc="-1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Trabalho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65656"/>
                </a:solidFill>
                <a:latin typeface="Times New Roman"/>
                <a:cs typeface="Times New Roman"/>
              </a:rPr>
              <a:t>e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constantes</a:t>
            </a:r>
            <a:r>
              <a:rPr dirty="0" sz="1250" spc="4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do</a:t>
            </a:r>
            <a:r>
              <a:rPr dirty="0" sz="1250" spc="43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Manual</a:t>
            </a:r>
            <a:r>
              <a:rPr dirty="0" sz="1250" spc="49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250" spc="4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Cooperação</a:t>
            </a:r>
            <a:r>
              <a:rPr dirty="0" sz="1250" spc="484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Técnica</a:t>
            </a:r>
            <a:r>
              <a:rPr dirty="0" sz="1250" spc="484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75757"/>
                </a:solidFill>
                <a:latin typeface="Times New Roman"/>
                <a:cs typeface="Times New Roman"/>
              </a:rPr>
              <a:t>e</a:t>
            </a:r>
            <a:r>
              <a:rPr dirty="0" sz="1250" spc="43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Financeira</a:t>
            </a:r>
            <a:r>
              <a:rPr dirty="0" sz="1250" spc="90">
                <a:solidFill>
                  <a:srgbClr val="383838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para</a:t>
            </a:r>
            <a:r>
              <a:rPr dirty="0" sz="1250" spc="43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o</a:t>
            </a:r>
            <a:r>
              <a:rPr dirty="0" sz="1250" spc="40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Desenvolvimento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Complementar</a:t>
            </a:r>
            <a:r>
              <a:rPr dirty="0" sz="1250" spc="260">
                <a:solidFill>
                  <a:srgbClr val="2D2D2D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do</a:t>
            </a:r>
            <a:r>
              <a:rPr dirty="0" sz="1250" spc="235">
                <a:solidFill>
                  <a:srgbClr val="414141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Ensino</a:t>
            </a:r>
            <a:r>
              <a:rPr dirty="0" sz="1250" spc="250">
                <a:solidFill>
                  <a:srgbClr val="363636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Público</a:t>
            </a:r>
            <a:r>
              <a:rPr dirty="0" sz="1250" spc="240">
                <a:solidFill>
                  <a:srgbClr val="3F3F3F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229">
                <a:solidFill>
                  <a:srgbClr val="4F4F4F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Gratuito,</a:t>
            </a:r>
            <a:r>
              <a:rPr dirty="0" sz="1250" spc="260">
                <a:solidFill>
                  <a:srgbClr val="282828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disponibilizado</a:t>
            </a:r>
            <a:r>
              <a:rPr dirty="0" sz="1250" spc="495">
                <a:solidFill>
                  <a:srgbClr val="3A3A3A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no</a:t>
            </a:r>
            <a:r>
              <a:rPr dirty="0" sz="1250" spc="245">
                <a:solidFill>
                  <a:srgbClr val="4F4F4F"/>
                </a:solidFill>
                <a:latin typeface="Times New Roman"/>
                <a:cs typeface="Times New Roman"/>
              </a:rPr>
              <a:t>  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portal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(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  <a:hlinkClick r:id="rId4"/>
              </a:rPr>
              <a:t>http://portaleducacao.guaru1hos.sp.gov.br).</a:t>
            </a:r>
            <a:endParaRPr sz="1250">
              <a:latin typeface="Times New Roman"/>
              <a:cs typeface="Times New Roman"/>
            </a:endParaRPr>
          </a:p>
          <a:p>
            <a:pPr algn="just" marL="67945" marR="61594" indent="6350">
              <a:lnSpc>
                <a:spcPct val="90300"/>
              </a:lnSpc>
              <a:spcBef>
                <a:spcPts val="40"/>
              </a:spcBef>
            </a:pP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repasse</a:t>
            </a:r>
            <a:r>
              <a:rPr dirty="0" sz="125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QUADRIMESTRAL</a:t>
            </a:r>
            <a:r>
              <a:rPr dirty="0" sz="1250" spc="1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-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será</a:t>
            </a:r>
            <a:r>
              <a:rPr dirty="0" sz="1250" spc="-5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calculado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mediante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</a:t>
            </a:r>
            <a:r>
              <a:rPr dirty="0" sz="1250" spc="-8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multiplicação</a:t>
            </a:r>
            <a:r>
              <a:rPr dirty="0" sz="1250" spc="-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do</a:t>
            </a:r>
            <a:r>
              <a:rPr dirty="0" sz="1250" spc="-45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número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crianças</a:t>
            </a:r>
            <a:r>
              <a:rPr dirty="0" sz="1250" spc="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atendidas</a:t>
            </a:r>
            <a:r>
              <a:rPr dirty="0" sz="1250" spc="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no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trimestre</a:t>
            </a:r>
            <a:r>
              <a:rPr dirty="0" sz="1250" spc="4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pelo</a:t>
            </a:r>
            <a:r>
              <a:rPr dirty="0" sz="12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valor</a:t>
            </a:r>
            <a:r>
              <a:rPr dirty="0" sz="1250" spc="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fixo</a:t>
            </a:r>
            <a:r>
              <a:rPr dirty="0" sz="125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"per</a:t>
            </a:r>
            <a:r>
              <a:rPr dirty="0" sz="1250" spc="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capita",</a:t>
            </a:r>
            <a:r>
              <a:rPr dirty="0" sz="1250" spc="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que</a:t>
            </a:r>
            <a:r>
              <a:rPr dirty="0" sz="1250" spc="-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será</a:t>
            </a:r>
            <a:r>
              <a:rPr dirty="0" sz="1250" spc="-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definido</a:t>
            </a:r>
            <a:r>
              <a:rPr dirty="0" sz="1250" spc="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em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Portaria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específica</a:t>
            </a:r>
            <a:r>
              <a:rPr dirty="0" sz="1250" spc="-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da</a:t>
            </a:r>
            <a:r>
              <a:rPr dirty="0" sz="1250" spc="-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Secretaria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Educação,</a:t>
            </a:r>
            <a:r>
              <a:rPr dirty="0" sz="1250" spc="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publicada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no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Diário</a:t>
            </a:r>
            <a:r>
              <a:rPr dirty="0" sz="1250" spc="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Oficial</a:t>
            </a:r>
            <a:r>
              <a:rPr dirty="0" sz="1250" spc="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do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Município.</a:t>
            </a:r>
            <a:endParaRPr sz="1250">
              <a:latin typeface="Times New Roman"/>
              <a:cs typeface="Times New Roman"/>
            </a:endParaRPr>
          </a:p>
          <a:p>
            <a:pPr algn="just" lvl="1" marL="63500" marR="59055" indent="294005">
              <a:lnSpc>
                <a:spcPct val="89500"/>
              </a:lnSpc>
              <a:spcBef>
                <a:spcPts val="45"/>
              </a:spcBef>
              <a:buClr>
                <a:srgbClr val="3A3A3A"/>
              </a:buClr>
              <a:buAutoNum type="arabicPeriod"/>
              <a:tabLst>
                <a:tab pos="357505" algn="l"/>
              </a:tabLst>
            </a:pP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Para</a:t>
            </a:r>
            <a:r>
              <a:rPr dirty="0" sz="1250" spc="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fins</a:t>
            </a:r>
            <a:r>
              <a:rPr dirty="0" sz="1250" spc="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4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pagamento,</a:t>
            </a:r>
            <a:r>
              <a:rPr dirty="0" sz="1250" spc="9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as</a:t>
            </a:r>
            <a:r>
              <a:rPr dirty="0" sz="1250" spc="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transferências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crianças</a:t>
            </a:r>
            <a:r>
              <a:rPr dirty="0" sz="1250" spc="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que</a:t>
            </a:r>
            <a:r>
              <a:rPr dirty="0" sz="1250" spc="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ocorrerem</a:t>
            </a:r>
            <a:r>
              <a:rPr dirty="0" sz="1250" spc="1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nos</a:t>
            </a:r>
            <a:r>
              <a:rPr dirty="0" sz="1250" spc="5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últimos</a:t>
            </a:r>
            <a:r>
              <a:rPr dirty="0" sz="1250" spc="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06060"/>
                </a:solidFill>
                <a:latin typeface="Times New Roman"/>
                <a:cs typeface="Times New Roman"/>
              </a:rPr>
              <a:t>5</a:t>
            </a:r>
            <a:r>
              <a:rPr dirty="0" sz="1250" spc="25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94949"/>
                </a:solidFill>
                <a:latin typeface="Times New Roman"/>
                <a:cs typeface="Times New Roman"/>
              </a:rPr>
              <a:t>dias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uteis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do</a:t>
            </a:r>
            <a:r>
              <a:rPr dirty="0" sz="1250" spc="-3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mês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só</a:t>
            </a:r>
            <a:r>
              <a:rPr dirty="0" sz="1250" spc="-6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surtirão</a:t>
            </a:r>
            <a:r>
              <a:rPr dirty="0" sz="1250" spc="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seus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efeitos,</a:t>
            </a:r>
            <a:r>
              <a:rPr dirty="0" sz="1250" spc="-1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desligamento</a:t>
            </a:r>
            <a:r>
              <a:rPr dirty="0" sz="1250" spc="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46464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64646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matrícula,</a:t>
            </a:r>
            <a:r>
              <a:rPr dirty="0" sz="1250" spc="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a</a:t>
            </a:r>
            <a:r>
              <a:rPr dirty="0" sz="1250" spc="-4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partir</a:t>
            </a:r>
            <a:r>
              <a:rPr dirty="0" sz="1250" spc="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do</a:t>
            </a:r>
            <a:r>
              <a:rPr dirty="0" sz="1250" spc="-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1</a:t>
            </a:r>
            <a:r>
              <a:rPr dirty="0" baseline="50000" sz="750">
                <a:solidFill>
                  <a:srgbClr val="424242"/>
                </a:solidFill>
                <a:latin typeface="Times New Roman"/>
                <a:cs typeface="Times New Roman"/>
              </a:rPr>
              <a:t>0</a:t>
            </a:r>
            <a:r>
              <a:rPr dirty="0" baseline="50000" sz="750" spc="3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dia</a:t>
            </a:r>
            <a:r>
              <a:rPr dirty="0" sz="1250" spc="-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D4D4D"/>
                </a:solidFill>
                <a:latin typeface="Times New Roman"/>
                <a:cs typeface="Times New Roman"/>
              </a:rPr>
              <a:t>útil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do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mês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subsequente.</a:t>
            </a:r>
            <a:endParaRPr sz="1250">
              <a:latin typeface="Times New Roman"/>
              <a:cs typeface="Times New Roman"/>
            </a:endParaRPr>
          </a:p>
          <a:p>
            <a:pPr algn="just" lvl="1" marL="59055" marR="71120" indent="270510">
              <a:lnSpc>
                <a:spcPct val="88700"/>
              </a:lnSpc>
              <a:spcBef>
                <a:spcPts val="110"/>
              </a:spcBef>
              <a:buClr>
                <a:srgbClr val="444444"/>
              </a:buClr>
              <a:buAutoNum type="arabicPeriod"/>
              <a:tabLst>
                <a:tab pos="329565" algn="l"/>
              </a:tabLst>
            </a:pP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Poderá</a:t>
            </a:r>
            <a:r>
              <a:rPr dirty="0" sz="1250" spc="-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ser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previsto</a:t>
            </a:r>
            <a:r>
              <a:rPr dirty="0" sz="1250" spc="-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no</a:t>
            </a:r>
            <a:r>
              <a:rPr dirty="0" sz="1250" spc="-6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Plano</a:t>
            </a:r>
            <a:r>
              <a:rPr dirty="0" sz="1250" spc="-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Trabalho,</a:t>
            </a:r>
            <a:r>
              <a:rPr dirty="0" sz="1250" spc="-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acréscimo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 no</a:t>
            </a:r>
            <a:r>
              <a:rPr dirty="0" sz="1250" spc="-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repasse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mensal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para</a:t>
            </a:r>
            <a:r>
              <a:rPr dirty="0" sz="1250" spc="-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45454"/>
                </a:solidFill>
                <a:latin typeface="Times New Roman"/>
                <a:cs typeface="Times New Roman"/>
              </a:rPr>
              <a:t>fins</a:t>
            </a:r>
            <a:r>
              <a:rPr dirty="0" sz="1250" spc="-5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custear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as</a:t>
            </a:r>
            <a:r>
              <a:rPr dirty="0" sz="1250" spc="5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despesas</a:t>
            </a:r>
            <a:r>
              <a:rPr dirty="0" sz="1250" spc="114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8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locação</a:t>
            </a:r>
            <a:r>
              <a:rPr dirty="0" sz="1250" spc="10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do</a:t>
            </a:r>
            <a:r>
              <a:rPr dirty="0" sz="1250" spc="7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imóvel</a:t>
            </a:r>
            <a:r>
              <a:rPr dirty="0" sz="1250" spc="1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onde</a:t>
            </a:r>
            <a:r>
              <a:rPr dirty="0" sz="1250" spc="9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funcionará</a:t>
            </a:r>
            <a:r>
              <a:rPr dirty="0" sz="1250" spc="1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</a:t>
            </a:r>
            <a:r>
              <a:rPr dirty="0" sz="1250" spc="9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unidade</a:t>
            </a:r>
            <a:r>
              <a:rPr dirty="0" sz="1250" spc="1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escolar</a:t>
            </a:r>
            <a:r>
              <a:rPr dirty="0" sz="1250" spc="10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e</a:t>
            </a:r>
            <a:r>
              <a:rPr dirty="0" sz="1250" spc="7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o</a:t>
            </a:r>
            <a:r>
              <a:rPr dirty="0" sz="1250" spc="9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respectivo</a:t>
            </a:r>
            <a:r>
              <a:rPr dirty="0" sz="1250" spc="1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05050"/>
                </a:solidFill>
                <a:latin typeface="Times New Roman"/>
                <a:cs typeface="Times New Roman"/>
              </a:rPr>
              <a:t>IPTU,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quando</a:t>
            </a:r>
            <a:r>
              <a:rPr dirty="0" sz="12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for</a:t>
            </a:r>
            <a:r>
              <a:rPr dirty="0" sz="1250" spc="-5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caso.</a:t>
            </a:r>
            <a:endParaRPr sz="1250">
              <a:latin typeface="Times New Roman"/>
              <a:cs typeface="Times New Roman"/>
            </a:endParaRPr>
          </a:p>
          <a:p>
            <a:pPr algn="just" lvl="1" marL="53340" marR="78740" indent="282575">
              <a:lnSpc>
                <a:spcPct val="91900"/>
              </a:lnSpc>
              <a:spcBef>
                <a:spcPts val="40"/>
              </a:spcBef>
              <a:buClr>
                <a:srgbClr val="313131"/>
              </a:buClr>
              <a:buAutoNum type="arabicPeriod"/>
              <a:tabLst>
                <a:tab pos="335915" algn="l"/>
              </a:tabLst>
            </a:pP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O</a:t>
            </a:r>
            <a:r>
              <a:rPr dirty="0" sz="1250" spc="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repasse,</a:t>
            </a:r>
            <a:r>
              <a:rPr dirty="0" sz="1250" spc="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referente</a:t>
            </a:r>
            <a:r>
              <a:rPr dirty="0" sz="1250" spc="5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ao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acréscimo</a:t>
            </a:r>
            <a:r>
              <a:rPr dirty="0" sz="1250" spc="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para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fins</a:t>
            </a:r>
            <a:r>
              <a:rPr dirty="0" sz="1250" spc="-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custodiar</a:t>
            </a:r>
            <a:r>
              <a:rPr dirty="0" sz="1250" spc="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as</a:t>
            </a:r>
            <a:r>
              <a:rPr dirty="0" sz="1250" spc="-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despesas</a:t>
            </a:r>
            <a:r>
              <a:rPr dirty="0" sz="1250" spc="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locação,</a:t>
            </a:r>
            <a:r>
              <a:rPr dirty="0" sz="1250" spc="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ocorrerá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em</a:t>
            </a:r>
            <a:r>
              <a:rPr dirty="0" sz="1250" spc="8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até</a:t>
            </a:r>
            <a:r>
              <a:rPr dirty="0" sz="1250" spc="5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quinze</a:t>
            </a:r>
            <a:r>
              <a:rPr dirty="0" sz="1250" spc="9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dias</a:t>
            </a:r>
            <a:r>
              <a:rPr dirty="0" sz="1250" spc="9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úteis</a:t>
            </a:r>
            <a:r>
              <a:rPr dirty="0" sz="1250" spc="9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da</a:t>
            </a:r>
            <a:r>
              <a:rPr dirty="0" sz="1250" spc="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assinatura</a:t>
            </a:r>
            <a:r>
              <a:rPr dirty="0" sz="1250" spc="1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do</a:t>
            </a:r>
            <a:r>
              <a:rPr dirty="0" sz="1250" spc="5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Termo</a:t>
            </a:r>
            <a:r>
              <a:rPr dirty="0" sz="1250" spc="9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7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Colaboração,</a:t>
            </a:r>
            <a:r>
              <a:rPr dirty="0" sz="1250" spc="10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desde</a:t>
            </a:r>
            <a:r>
              <a:rPr dirty="0" sz="1250" spc="8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que</a:t>
            </a:r>
            <a:r>
              <a:rPr dirty="0" sz="1250" spc="8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a</a:t>
            </a:r>
            <a:r>
              <a:rPr dirty="0" sz="1250" spc="4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Organização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apresente</a:t>
            </a:r>
            <a:r>
              <a:rPr dirty="0" sz="125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cópia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contrato</a:t>
            </a:r>
            <a:r>
              <a:rPr dirty="0" sz="125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locação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devidamente</a:t>
            </a:r>
            <a:r>
              <a:rPr dirty="0" sz="1250" spc="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assinado,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em</a:t>
            </a:r>
            <a:r>
              <a:rPr dirty="0" sz="1250" spc="-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até</a:t>
            </a:r>
            <a:r>
              <a:rPr dirty="0" sz="1250" spc="-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cinco</a:t>
            </a:r>
            <a:r>
              <a:rPr dirty="0" sz="125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D4D4D"/>
                </a:solidFill>
                <a:latin typeface="Times New Roman"/>
                <a:cs typeface="Times New Roman"/>
              </a:rPr>
              <a:t>dias.</a:t>
            </a:r>
            <a:endParaRPr sz="1250">
              <a:latin typeface="Times New Roman"/>
              <a:cs typeface="Times New Roman"/>
            </a:endParaRPr>
          </a:p>
          <a:p>
            <a:pPr algn="just" lvl="1" marL="56515" marR="80010" indent="-635">
              <a:lnSpc>
                <a:spcPts val="1320"/>
              </a:lnSpc>
              <a:spcBef>
                <a:spcPts val="85"/>
              </a:spcBef>
              <a:buClr>
                <a:srgbClr val="464646"/>
              </a:buClr>
              <a:buAutoNum type="arabicPeriod"/>
              <a:tabLst>
                <a:tab pos="56515" algn="l"/>
                <a:tab pos="328930" algn="l"/>
              </a:tabLst>
            </a:pP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vedada</a:t>
            </a:r>
            <a:r>
              <a:rPr dirty="0" sz="1250" spc="-3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</a:t>
            </a:r>
            <a:r>
              <a:rPr dirty="0" sz="1250" spc="-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utilização</a:t>
            </a:r>
            <a:r>
              <a:rPr dirty="0" sz="1250" spc="2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repasse</a:t>
            </a:r>
            <a:r>
              <a:rPr dirty="0" sz="1250" spc="2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inicial</a:t>
            </a:r>
            <a:r>
              <a:rPr dirty="0" sz="1250" spc="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para</a:t>
            </a:r>
            <a:r>
              <a:rPr dirty="0" sz="1250" spc="-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despesas</a:t>
            </a:r>
            <a:r>
              <a:rPr dirty="0" sz="1250" spc="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com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adequação</a:t>
            </a:r>
            <a:r>
              <a:rPr dirty="0" sz="1250" spc="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do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imóvel</a:t>
            </a:r>
            <a:r>
              <a:rPr dirty="0" sz="1250" spc="3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84848"/>
                </a:solidFill>
                <a:latin typeface="Times New Roman"/>
                <a:cs typeface="Times New Roman"/>
              </a:rPr>
              <a:t>utilizado</a:t>
            </a:r>
            <a:r>
              <a:rPr dirty="0" sz="1250" spc="-4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para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o</a:t>
            </a:r>
            <a:r>
              <a:rPr dirty="0" sz="125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funcionamento</a:t>
            </a:r>
            <a:r>
              <a:rPr dirty="0" sz="1250" spc="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da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unidade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escolar.</a:t>
            </a:r>
            <a:endParaRPr sz="1250">
              <a:latin typeface="Times New Roman"/>
              <a:cs typeface="Times New Roman"/>
            </a:endParaRPr>
          </a:p>
          <a:p>
            <a:pPr algn="just" lvl="1" marL="339090" indent="-286385">
              <a:lnSpc>
                <a:spcPts val="1400"/>
              </a:lnSpc>
              <a:buAutoNum type="arabicPeriod"/>
              <a:tabLst>
                <a:tab pos="339090" algn="l"/>
              </a:tabLst>
            </a:pP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Os</a:t>
            </a:r>
            <a:r>
              <a:rPr dirty="0" sz="1250" spc="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repasses</a:t>
            </a:r>
            <a:r>
              <a:rPr dirty="0" sz="1250" spc="9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referentes</a:t>
            </a:r>
            <a:r>
              <a:rPr dirty="0" sz="1250" spc="10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aos</a:t>
            </a:r>
            <a:r>
              <a:rPr dirty="0" sz="1250" spc="7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meses</a:t>
            </a:r>
            <a:r>
              <a:rPr dirty="0" sz="1250" spc="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8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MAIO</a:t>
            </a:r>
            <a:r>
              <a:rPr dirty="0" sz="1250" spc="9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5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SETEMBRO</a:t>
            </a:r>
            <a:r>
              <a:rPr dirty="0" sz="1250" spc="1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serão</a:t>
            </a:r>
            <a:r>
              <a:rPr dirty="0" sz="1250" spc="7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acrescidos</a:t>
            </a:r>
            <a:r>
              <a:rPr dirty="0" sz="1250" spc="10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de</a:t>
            </a:r>
            <a:r>
              <a:rPr dirty="0" sz="1250" spc="5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50%</a:t>
            </a:r>
            <a:r>
              <a:rPr dirty="0" sz="1250" spc="7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84848"/>
                </a:solidFill>
                <a:latin typeface="Times New Roman"/>
                <a:cs typeface="Times New Roman"/>
              </a:rPr>
              <a:t>do</a:t>
            </a:r>
            <a:endParaRPr sz="1250">
              <a:latin typeface="Times New Roman"/>
              <a:cs typeface="Times New Roman"/>
            </a:endParaRPr>
          </a:p>
          <a:p>
            <a:pPr algn="just" marL="50800" marR="74930" indent="3810">
              <a:lnSpc>
                <a:spcPct val="101499"/>
              </a:lnSpc>
              <a:spcBef>
                <a:spcPts val="60"/>
              </a:spcBef>
            </a:pP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valor</a:t>
            </a:r>
            <a:r>
              <a:rPr dirty="0" sz="1250" spc="1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mensal</a:t>
            </a:r>
            <a:r>
              <a:rPr dirty="0" sz="1250" spc="1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estabelecido</a:t>
            </a:r>
            <a:r>
              <a:rPr dirty="0" sz="1250" spc="18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no</a:t>
            </a:r>
            <a:r>
              <a:rPr dirty="0" sz="1250" spc="8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termo</a:t>
            </a:r>
            <a:r>
              <a:rPr dirty="0" sz="1250" spc="114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8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colaboração</a:t>
            </a:r>
            <a:r>
              <a:rPr dirty="0" sz="1250" spc="1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8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deverão</a:t>
            </a:r>
            <a:r>
              <a:rPr dirty="0" sz="1250" spc="1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ser</a:t>
            </a:r>
            <a:r>
              <a:rPr dirty="0" sz="1250" spc="1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gastos</a:t>
            </a:r>
            <a:r>
              <a:rPr dirty="0" sz="1250" spc="9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8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acordo</a:t>
            </a:r>
            <a:r>
              <a:rPr dirty="0" sz="1250" spc="1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com</a:t>
            </a:r>
            <a:r>
              <a:rPr dirty="0" sz="1250" spc="10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45454"/>
                </a:solidFill>
                <a:latin typeface="Times New Roman"/>
                <a:cs typeface="Times New Roman"/>
              </a:rPr>
              <a:t>o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previsto</a:t>
            </a:r>
            <a:r>
              <a:rPr dirty="0" sz="1250" spc="6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no</a:t>
            </a:r>
            <a:r>
              <a:rPr dirty="0" sz="1250" spc="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10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único</a:t>
            </a:r>
            <a:r>
              <a:rPr dirty="0" sz="1250" spc="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do</a:t>
            </a:r>
            <a:r>
              <a:rPr dirty="0" sz="1250" spc="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artigo</a:t>
            </a:r>
            <a:r>
              <a:rPr dirty="0" sz="1250" spc="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29</a:t>
            </a:r>
            <a:r>
              <a:rPr dirty="0" sz="1250" spc="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da</a:t>
            </a:r>
            <a:r>
              <a:rPr dirty="0" sz="1250" spc="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63636"/>
                </a:solidFill>
                <a:latin typeface="Times New Roman"/>
                <a:cs typeface="Times New Roman"/>
              </a:rPr>
              <a:t>063/2021-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SE,</a:t>
            </a:r>
            <a:r>
              <a:rPr dirty="0" sz="1250" spc="1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com</a:t>
            </a:r>
            <a:r>
              <a:rPr dirty="0" sz="1250" spc="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as</a:t>
            </a:r>
            <a:r>
              <a:rPr dirty="0" sz="1250" spc="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futuras</a:t>
            </a:r>
            <a:r>
              <a:rPr dirty="0" sz="1250" spc="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alterações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que</a:t>
            </a:r>
            <a:r>
              <a:rPr dirty="0" sz="1250" spc="-5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se</a:t>
            </a:r>
            <a:r>
              <a:rPr dirty="0" sz="1250" spc="-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fizerem</a:t>
            </a:r>
            <a:r>
              <a:rPr dirty="0" sz="1250" spc="2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necessárias.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4544" y="9464625"/>
            <a:ext cx="813815" cy="27720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8032" y="258930"/>
            <a:ext cx="1188720" cy="798111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628388" y="211712"/>
            <a:ext cx="2277110" cy="716280"/>
          </a:xfrm>
          <a:prstGeom prst="rect">
            <a:avLst/>
          </a:prstGeom>
          <a:ln w="9144">
            <a:solidFill>
              <a:srgbClr val="606464"/>
            </a:solidFill>
          </a:ln>
        </p:spPr>
        <p:txBody>
          <a:bodyPr wrap="square" lIns="0" tIns="1016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80"/>
              </a:spcBef>
            </a:pPr>
            <a:endParaRPr sz="1050">
              <a:latin typeface="Times New Roman"/>
              <a:cs typeface="Times New Roman"/>
            </a:endParaRPr>
          </a:p>
          <a:p>
            <a:pPr marL="108585">
              <a:lnSpc>
                <a:spcPct val="100000"/>
              </a:lnSpc>
              <a:tabLst>
                <a:tab pos="1195705" algn="l"/>
                <a:tab pos="2111375" algn="l"/>
              </a:tabLst>
            </a:pPr>
            <a:r>
              <a:rPr dirty="0" sz="1050">
                <a:solidFill>
                  <a:srgbClr val="343434"/>
                </a:solidFill>
                <a:latin typeface="Times New Roman"/>
                <a:cs typeface="Times New Roman"/>
              </a:rPr>
              <a:t>Rubrica</a:t>
            </a:r>
            <a:r>
              <a:rPr dirty="0" sz="1050" spc="38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u="sng" sz="1050">
                <a:solidFill>
                  <a:srgbClr val="343434"/>
                </a:solidFill>
                <a:uFill>
                  <a:solidFill>
                    <a:srgbClr val="70747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50" spc="-9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64646"/>
                </a:solidFill>
                <a:latin typeface="Cambria"/>
                <a:cs typeface="Cambria"/>
              </a:rPr>
              <a:t>Fls.</a:t>
            </a:r>
            <a:r>
              <a:rPr dirty="0" sz="1000" spc="16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u="sng" sz="1000">
                <a:solidFill>
                  <a:srgbClr val="464646"/>
                </a:solidFill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endParaRPr sz="1000">
              <a:latin typeface="Cambria"/>
              <a:cs typeface="Cambria"/>
            </a:endParaRPr>
          </a:p>
          <a:p>
            <a:pPr marL="106045">
              <a:lnSpc>
                <a:spcPct val="100000"/>
              </a:lnSpc>
              <a:spcBef>
                <a:spcPts val="875"/>
              </a:spcBef>
              <a:tabLst>
                <a:tab pos="782320" algn="l"/>
                <a:tab pos="1147445" algn="l"/>
              </a:tabLst>
            </a:pPr>
            <a:r>
              <a:rPr dirty="0" sz="1000">
                <a:solidFill>
                  <a:srgbClr val="232323"/>
                </a:solidFill>
                <a:latin typeface="Times New Roman"/>
                <a:cs typeface="Times New Roman"/>
              </a:rPr>
              <a:t>Classif.</a:t>
            </a:r>
            <a:r>
              <a:rPr dirty="0" sz="1000" spc="1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u="sng" sz="1000">
                <a:solidFill>
                  <a:srgbClr val="3A3A3A"/>
                </a:solidFill>
                <a:uFill>
                  <a:solidFill>
                    <a:srgbClr val="6B6B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00" spc="-25">
                <a:solidFill>
                  <a:srgbClr val="3A3A3A"/>
                </a:solidFill>
                <a:uFill>
                  <a:solidFill>
                    <a:srgbClr val="6B6B70"/>
                  </a:solidFill>
                </a:uFill>
                <a:latin typeface="Times New Roman"/>
                <a:cs typeface="Times New Roman"/>
              </a:rPr>
              <a:t>PA</a:t>
            </a:r>
            <a:r>
              <a:rPr dirty="0" u="sng" sz="1000">
                <a:solidFill>
                  <a:srgbClr val="3A3A3A"/>
                </a:solidFill>
                <a:uFill>
                  <a:solidFill>
                    <a:srgbClr val="6B6B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00" spc="32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000" spc="-55">
                <a:solidFill>
                  <a:srgbClr val="464646"/>
                </a:solidFill>
                <a:latin typeface="Times New Roman"/>
                <a:cs typeface="Times New Roman"/>
              </a:rPr>
              <a:t>N°</a:t>
            </a:r>
            <a:r>
              <a:rPr dirty="0" sz="100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84848"/>
                </a:solidFill>
                <a:latin typeface="Times New Roman"/>
                <a:cs typeface="Times New Roman"/>
              </a:rPr>
              <a:t>34.913/2021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5633" y="1260369"/>
            <a:ext cx="5919470" cy="8151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575">
              <a:lnSpc>
                <a:spcPts val="1410"/>
              </a:lnSpc>
              <a:spcBef>
                <a:spcPts val="100"/>
              </a:spcBef>
            </a:pPr>
            <a:r>
              <a:rPr dirty="0" sz="1250" spc="-35" b="1">
                <a:solidFill>
                  <a:srgbClr val="424242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-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424242"/>
                </a:solidFill>
                <a:latin typeface="Times New Roman"/>
                <a:cs typeface="Times New Roman"/>
              </a:rPr>
              <a:t>OITAVA</a:t>
            </a:r>
            <a:r>
              <a:rPr dirty="0" sz="1250" spc="20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606060"/>
                </a:solidFill>
                <a:latin typeface="Times New Roman"/>
                <a:cs typeface="Times New Roman"/>
              </a:rPr>
              <a:t>-</a:t>
            </a:r>
            <a:r>
              <a:rPr dirty="0" sz="1250" spc="-65" b="1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250" spc="-4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D3D3D"/>
                </a:solidFill>
                <a:latin typeface="Times New Roman"/>
                <a:cs typeface="Times New Roman"/>
              </a:rPr>
              <a:t>PAGAMENTO</a:t>
            </a:r>
            <a:endParaRPr sz="1250">
              <a:latin typeface="Times New Roman"/>
              <a:cs typeface="Times New Roman"/>
            </a:endParaRPr>
          </a:p>
          <a:p>
            <a:pPr marL="31750" marR="19050" indent="39370">
              <a:lnSpc>
                <a:spcPts val="1420"/>
              </a:lnSpc>
              <a:spcBef>
                <a:spcPts val="20"/>
              </a:spcBef>
            </a:pP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O</a:t>
            </a:r>
            <a:r>
              <a:rPr dirty="0" sz="1250" spc="254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repasse</a:t>
            </a:r>
            <a:r>
              <a:rPr dirty="0" sz="1250" spc="2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quadrimestral</a:t>
            </a:r>
            <a:r>
              <a:rPr dirty="0" sz="1250" spc="3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ocorrerá</a:t>
            </a:r>
            <a:r>
              <a:rPr dirty="0" sz="1250" spc="28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nos</a:t>
            </a:r>
            <a:r>
              <a:rPr dirty="0" sz="1250" spc="2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termos</a:t>
            </a:r>
            <a:r>
              <a:rPr dirty="0" sz="1250" spc="29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previstos</a:t>
            </a:r>
            <a:r>
              <a:rPr dirty="0" sz="1250" spc="29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nos</a:t>
            </a:r>
            <a:r>
              <a:rPr dirty="0" sz="1250" spc="2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artigos</a:t>
            </a:r>
            <a:r>
              <a:rPr dirty="0" sz="1250" spc="30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29</a:t>
            </a:r>
            <a:r>
              <a:rPr dirty="0" sz="1250" spc="22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a</a:t>
            </a:r>
            <a:r>
              <a:rPr dirty="0" sz="1250" spc="21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32</a:t>
            </a:r>
            <a:r>
              <a:rPr dirty="0" sz="1250" spc="26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da</a:t>
            </a:r>
            <a:r>
              <a:rPr dirty="0" sz="1250" spc="229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Portaria </a:t>
            </a:r>
            <a:r>
              <a:rPr dirty="0" sz="1250" spc="-40">
                <a:solidFill>
                  <a:srgbClr val="2F2F2F"/>
                </a:solidFill>
                <a:latin typeface="Times New Roman"/>
                <a:cs typeface="Times New Roman"/>
              </a:rPr>
              <a:t>063/2021-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SE,</a:t>
            </a:r>
            <a:r>
              <a:rPr dirty="0" sz="1250" spc="8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com</a:t>
            </a:r>
            <a:r>
              <a:rPr dirty="0" sz="1250" spc="-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as</a:t>
            </a:r>
            <a:r>
              <a:rPr dirty="0" sz="1250" spc="-6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futuras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alterações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que</a:t>
            </a:r>
            <a:r>
              <a:rPr dirty="0" sz="1250" spc="-6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se</a:t>
            </a:r>
            <a:r>
              <a:rPr dirty="0" sz="1250" spc="-4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fizerem</a:t>
            </a:r>
            <a:r>
              <a:rPr dirty="0" sz="1250" spc="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necessárias.</a:t>
            </a:r>
            <a:endParaRPr sz="1250">
              <a:latin typeface="Times New Roman"/>
              <a:cs typeface="Times New Roman"/>
            </a:endParaRPr>
          </a:p>
          <a:p>
            <a:pPr marL="31115">
              <a:lnSpc>
                <a:spcPts val="1435"/>
              </a:lnSpc>
              <a:spcBef>
                <a:spcPts val="1295"/>
              </a:spcBef>
            </a:pPr>
            <a:r>
              <a:rPr dirty="0" sz="1250" spc="-45" b="1">
                <a:solidFill>
                  <a:srgbClr val="424242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2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494949"/>
                </a:solidFill>
                <a:latin typeface="Times New Roman"/>
                <a:cs typeface="Times New Roman"/>
              </a:rPr>
              <a:t>NONA</a:t>
            </a:r>
            <a:r>
              <a:rPr dirty="0" sz="1250" spc="-2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640" b="1">
                <a:solidFill>
                  <a:srgbClr val="4D4D4D"/>
                </a:solidFill>
                <a:latin typeface="Times New Roman"/>
                <a:cs typeface="Times New Roman"/>
              </a:rPr>
              <a:t>—</a:t>
            </a:r>
            <a:r>
              <a:rPr dirty="0" sz="1250" spc="5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424242"/>
                </a:solidFill>
                <a:latin typeface="Times New Roman"/>
                <a:cs typeface="Times New Roman"/>
              </a:rPr>
              <a:t>DOS</a:t>
            </a:r>
            <a:r>
              <a:rPr dirty="0" sz="1250" spc="-20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B3B3B"/>
                </a:solidFill>
                <a:latin typeface="Times New Roman"/>
                <a:cs typeface="Times New Roman"/>
              </a:rPr>
              <a:t>DESCONTOS</a:t>
            </a:r>
            <a:endParaRPr sz="1250">
              <a:latin typeface="Times New Roman"/>
              <a:cs typeface="Times New Roman"/>
            </a:endParaRPr>
          </a:p>
          <a:p>
            <a:pPr marL="74295">
              <a:lnSpc>
                <a:spcPts val="1355"/>
              </a:lnSpc>
            </a:pP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Deverão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ser</a:t>
            </a:r>
            <a:r>
              <a:rPr dirty="0" sz="1250" spc="-6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descontados:</a:t>
            </a:r>
            <a:endParaRPr sz="1250">
              <a:latin typeface="Times New Roman"/>
              <a:cs typeface="Times New Roman"/>
            </a:endParaRPr>
          </a:p>
          <a:p>
            <a:pPr marL="36195" marR="8890" indent="-1270">
              <a:lnSpc>
                <a:spcPts val="1420"/>
              </a:lnSpc>
              <a:spcBef>
                <a:spcPts val="35"/>
              </a:spcBef>
              <a:buClr>
                <a:srgbClr val="3B3B3B"/>
              </a:buClr>
              <a:buAutoNum type="alphaLcParenR"/>
              <a:tabLst>
                <a:tab pos="36195" algn="l"/>
                <a:tab pos="195580" algn="l"/>
              </a:tabLst>
            </a:pP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os</a:t>
            </a:r>
            <a:r>
              <a:rPr dirty="0" sz="1250" spc="-8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saldos</a:t>
            </a:r>
            <a:r>
              <a:rPr dirty="0" sz="1250" spc="-3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63636"/>
                </a:solidFill>
                <a:latin typeface="Times New Roman"/>
                <a:cs typeface="Times New Roman"/>
              </a:rPr>
              <a:t>remanescentes</a:t>
            </a:r>
            <a:r>
              <a:rPr dirty="0" sz="1250" spc="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não</a:t>
            </a:r>
            <a:r>
              <a:rPr dirty="0" sz="1250" spc="-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gastos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no</a:t>
            </a:r>
            <a:r>
              <a:rPr dirty="0" sz="1250" spc="-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ano</a:t>
            </a:r>
            <a:r>
              <a:rPr dirty="0" sz="1250" spc="-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civil,</a:t>
            </a:r>
            <a:r>
              <a:rPr dirty="0" sz="1250" spc="-5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em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que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não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haja</a:t>
            </a:r>
            <a:r>
              <a:rPr dirty="0" sz="1250" spc="-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autorização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especifica</a:t>
            </a:r>
            <a:r>
              <a:rPr dirty="0" sz="1250" spc="-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para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sua</a:t>
            </a:r>
            <a:r>
              <a:rPr dirty="0" sz="1250" spc="-5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utilização</a:t>
            </a:r>
            <a:r>
              <a:rPr dirty="0" sz="1250" spc="6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no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exercício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subsequente;</a:t>
            </a:r>
            <a:endParaRPr sz="1250">
              <a:latin typeface="Times New Roman"/>
              <a:cs typeface="Times New Roman"/>
            </a:endParaRPr>
          </a:p>
          <a:p>
            <a:pPr marL="220345" indent="-179070">
              <a:lnSpc>
                <a:spcPts val="1240"/>
              </a:lnSpc>
              <a:buAutoNum type="alphaLcParenR"/>
              <a:tabLst>
                <a:tab pos="220345" algn="l"/>
              </a:tabLst>
            </a:pP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as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despesas</a:t>
            </a:r>
            <a:r>
              <a:rPr dirty="0" sz="1250" spc="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com</a:t>
            </a:r>
            <a:r>
              <a:rPr dirty="0" sz="1250" spc="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Humanos,</a:t>
            </a:r>
            <a:r>
              <a:rPr dirty="0" sz="1250" spc="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nos</a:t>
            </a:r>
            <a:r>
              <a:rPr dirty="0" sz="1250" spc="-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casos</a:t>
            </a:r>
            <a:r>
              <a:rPr dirty="0" sz="1250" spc="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em</a:t>
            </a:r>
            <a:r>
              <a:rPr dirty="0" sz="1250" spc="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que</a:t>
            </a:r>
            <a:r>
              <a:rPr dirty="0" sz="125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não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esteja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em </a:t>
            </a:r>
            <a:r>
              <a:rPr dirty="0" sz="1250" spc="-30">
                <a:solidFill>
                  <a:srgbClr val="414141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9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com</a:t>
            </a:r>
            <a:r>
              <a:rPr dirty="0" sz="1250" spc="1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94949"/>
                </a:solidFill>
                <a:latin typeface="Times New Roman"/>
                <a:cs typeface="Times New Roman"/>
              </a:rPr>
              <a:t>o</a:t>
            </a:r>
            <a:endParaRPr sz="1250">
              <a:latin typeface="Times New Roman"/>
              <a:cs typeface="Times New Roman"/>
            </a:endParaRPr>
          </a:p>
          <a:p>
            <a:pPr marL="35560" marR="6985" indent="5715">
              <a:lnSpc>
                <a:spcPts val="1440"/>
              </a:lnSpc>
              <a:spcBef>
                <a:spcPts val="30"/>
              </a:spcBef>
            </a:pP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proposto</a:t>
            </a:r>
            <a:r>
              <a:rPr dirty="0" sz="1250" spc="8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no</a:t>
            </a:r>
            <a:r>
              <a:rPr dirty="0" sz="1250" spc="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Plano</a:t>
            </a:r>
            <a:r>
              <a:rPr dirty="0" sz="1250" spc="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Trabalho,</a:t>
            </a:r>
            <a:r>
              <a:rPr dirty="0" sz="1250" spc="9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respeitado</a:t>
            </a:r>
            <a:r>
              <a:rPr dirty="0" sz="1250" spc="9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o</a:t>
            </a:r>
            <a:r>
              <a:rPr dirty="0" sz="1250" spc="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prazo</a:t>
            </a:r>
            <a:r>
              <a:rPr dirty="0" sz="1250" spc="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45</a:t>
            </a:r>
            <a:r>
              <a:rPr dirty="0" sz="1250" spc="4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(quarenta</a:t>
            </a:r>
            <a:r>
              <a:rPr dirty="0" sz="1250" spc="114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cinco)</a:t>
            </a:r>
            <a:r>
              <a:rPr dirty="0" sz="1250" spc="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dias</a:t>
            </a:r>
            <a:r>
              <a:rPr dirty="0" sz="1250" spc="7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para</a:t>
            </a:r>
            <a:r>
              <a:rPr dirty="0" sz="1250" spc="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a</a:t>
            </a:r>
            <a:r>
              <a:rPr dirty="0" sz="1250" spc="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nova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contratação;</a:t>
            </a:r>
            <a:endParaRPr sz="1250">
              <a:latin typeface="Times New Roman"/>
              <a:cs typeface="Times New Roman"/>
            </a:endParaRPr>
          </a:p>
          <a:p>
            <a:pPr marL="235585" indent="-200025">
              <a:lnSpc>
                <a:spcPts val="1285"/>
              </a:lnSpc>
              <a:buClr>
                <a:srgbClr val="444444"/>
              </a:buClr>
              <a:buAutoNum type="alphaLcParenR" startAt="3"/>
              <a:tabLst>
                <a:tab pos="235585" algn="l"/>
              </a:tabLst>
            </a:pP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o</a:t>
            </a:r>
            <a:r>
              <a:rPr dirty="0" sz="1250" spc="2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valor</a:t>
            </a:r>
            <a:r>
              <a:rPr dirty="0" sz="1250" spc="27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correspondente</a:t>
            </a:r>
            <a:r>
              <a:rPr dirty="0" sz="1250" spc="204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à</a:t>
            </a:r>
            <a:r>
              <a:rPr dirty="0" sz="1250" spc="2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suspensão</a:t>
            </a:r>
            <a:r>
              <a:rPr dirty="0" sz="1250" spc="30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do</a:t>
            </a:r>
            <a:r>
              <a:rPr dirty="0" sz="1250" spc="2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atendimento</a:t>
            </a:r>
            <a:r>
              <a:rPr dirty="0" sz="1250" spc="3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não</a:t>
            </a:r>
            <a:r>
              <a:rPr dirty="0" sz="1250" spc="2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justificado</a:t>
            </a:r>
            <a:r>
              <a:rPr dirty="0" sz="1250" spc="3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pela</a:t>
            </a:r>
            <a:r>
              <a:rPr dirty="0" sz="1250" spc="254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Organização</a:t>
            </a:r>
            <a:endParaRPr sz="1250">
              <a:latin typeface="Times New Roman"/>
              <a:cs typeface="Times New Roman"/>
            </a:endParaRPr>
          </a:p>
          <a:p>
            <a:pPr marL="38100">
              <a:lnSpc>
                <a:spcPts val="1365"/>
              </a:lnSpc>
            </a:pP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Parceira;</a:t>
            </a:r>
            <a:endParaRPr sz="1250">
              <a:latin typeface="Times New Roman"/>
              <a:cs typeface="Times New Roman"/>
            </a:endParaRPr>
          </a:p>
          <a:p>
            <a:pPr marL="36830" marR="5080" indent="-1905">
              <a:lnSpc>
                <a:spcPts val="1390"/>
              </a:lnSpc>
              <a:spcBef>
                <a:spcPts val="50"/>
              </a:spcBef>
              <a:buClr>
                <a:srgbClr val="343434"/>
              </a:buClr>
              <a:buAutoNum type="alphaLcParenR" startAt="4"/>
              <a:tabLst>
                <a:tab pos="36830" algn="l"/>
                <a:tab pos="251460" algn="l"/>
              </a:tabLst>
            </a:pP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valores</a:t>
            </a:r>
            <a:r>
              <a:rPr dirty="0" sz="1250" spc="19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relacionados</a:t>
            </a:r>
            <a:r>
              <a:rPr dirty="0" sz="1250" spc="2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</a:t>
            </a:r>
            <a:r>
              <a:rPr dirty="0" sz="1250" spc="17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metas</a:t>
            </a:r>
            <a:r>
              <a:rPr dirty="0" sz="1250" spc="19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e</a:t>
            </a:r>
            <a:r>
              <a:rPr dirty="0" sz="1250" spc="185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resultados</a:t>
            </a:r>
            <a:r>
              <a:rPr dirty="0" sz="1250" spc="254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descumpridos,</a:t>
            </a:r>
            <a:r>
              <a:rPr dirty="0" sz="1250" spc="2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após</a:t>
            </a:r>
            <a:r>
              <a:rPr dirty="0" sz="1250" spc="19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esgotados</a:t>
            </a:r>
            <a:r>
              <a:rPr dirty="0" sz="1250" spc="229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os</a:t>
            </a:r>
            <a:r>
              <a:rPr dirty="0" sz="1250" spc="20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prazos</a:t>
            </a:r>
            <a:r>
              <a:rPr dirty="0" sz="1250" spc="22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de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notificações.</a:t>
            </a:r>
            <a:endParaRPr sz="1250">
              <a:latin typeface="Times New Roman"/>
              <a:cs typeface="Times New Roman"/>
            </a:endParaRPr>
          </a:p>
          <a:p>
            <a:pPr marL="34290">
              <a:lnSpc>
                <a:spcPts val="1410"/>
              </a:lnSpc>
              <a:spcBef>
                <a:spcPts val="1180"/>
              </a:spcBef>
            </a:pPr>
            <a:r>
              <a:rPr dirty="0" sz="1250" spc="-35" b="1">
                <a:solidFill>
                  <a:srgbClr val="3B3B3B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D3D3D"/>
                </a:solidFill>
                <a:latin typeface="Times New Roman"/>
                <a:cs typeface="Times New Roman"/>
              </a:rPr>
              <a:t>DÉCIMA</a:t>
            </a:r>
            <a:r>
              <a:rPr dirty="0" sz="1250" spc="1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575757"/>
                </a:solidFill>
                <a:latin typeface="Times New Roman"/>
                <a:cs typeface="Times New Roman"/>
              </a:rPr>
              <a:t>-</a:t>
            </a:r>
            <a:r>
              <a:rPr dirty="0" sz="1250" spc="-60" b="1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44444"/>
                </a:solidFill>
                <a:latin typeface="Times New Roman"/>
                <a:cs typeface="Times New Roman"/>
              </a:rPr>
              <a:t>DO</a:t>
            </a:r>
            <a:r>
              <a:rPr dirty="0" sz="1250" spc="-5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D3D3D"/>
                </a:solidFill>
                <a:latin typeface="Times New Roman"/>
                <a:cs typeface="Times New Roman"/>
              </a:rPr>
              <a:t>ADITAMENTO</a:t>
            </a:r>
            <a:endParaRPr sz="1250">
              <a:latin typeface="Times New Roman"/>
              <a:cs typeface="Times New Roman"/>
            </a:endParaRPr>
          </a:p>
          <a:p>
            <a:pPr marL="32384" marR="10160" indent="2540">
              <a:lnSpc>
                <a:spcPts val="1370"/>
              </a:lnSpc>
              <a:spcBef>
                <a:spcPts val="65"/>
              </a:spcBef>
            </a:pP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Por</a:t>
            </a:r>
            <a:r>
              <a:rPr dirty="0" sz="1250" spc="-4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acordo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entre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as</a:t>
            </a:r>
            <a:r>
              <a:rPr dirty="0" sz="1250" spc="-4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partes,</a:t>
            </a:r>
            <a:r>
              <a:rPr dirty="0" sz="1250" spc="-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z="1250" spc="-3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termo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colaboração</a:t>
            </a:r>
            <a:r>
              <a:rPr dirty="0" sz="1250" spc="3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poderá</a:t>
            </a:r>
            <a:r>
              <a:rPr dirty="0" sz="1250" spc="-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ser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aditado</a:t>
            </a:r>
            <a:r>
              <a:rPr dirty="0" sz="1250" spc="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nos 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termos</a:t>
            </a: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do</a:t>
            </a:r>
            <a:r>
              <a:rPr dirty="0" sz="1250" spc="-2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Artigo</a:t>
            </a:r>
            <a:r>
              <a:rPr dirty="0" sz="1250" spc="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40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da</a:t>
            </a:r>
            <a:r>
              <a:rPr dirty="0" sz="1250" spc="-7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063/2021-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SE,</a:t>
            </a:r>
            <a:r>
              <a:rPr dirty="0" sz="1250" spc="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com</a:t>
            </a:r>
            <a:r>
              <a:rPr dirty="0" sz="1250" spc="-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as</a:t>
            </a:r>
            <a:r>
              <a:rPr dirty="0" sz="1250" spc="-8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futuras</a:t>
            </a:r>
            <a:r>
              <a:rPr dirty="0" sz="1250" spc="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-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que</a:t>
            </a:r>
            <a:r>
              <a:rPr dirty="0" sz="1250" spc="-4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se</a:t>
            </a:r>
            <a:r>
              <a:rPr dirty="0" sz="1250" spc="-6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fizerem</a:t>
            </a:r>
            <a:r>
              <a:rPr dirty="0" sz="1250" spc="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necess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árias.</a:t>
            </a:r>
            <a:endParaRPr sz="1250">
              <a:latin typeface="Times New Roman"/>
              <a:cs typeface="Times New Roman"/>
            </a:endParaRPr>
          </a:p>
          <a:p>
            <a:pPr marL="36195">
              <a:lnSpc>
                <a:spcPts val="1340"/>
              </a:lnSpc>
            </a:pPr>
            <a:r>
              <a:rPr dirty="0" sz="1250" b="1">
                <a:solidFill>
                  <a:srgbClr val="3A3A3A"/>
                </a:solidFill>
                <a:latin typeface="Times New Roman"/>
                <a:cs typeface="Times New Roman"/>
              </a:rPr>
              <a:t>10.1.</a:t>
            </a:r>
            <a:r>
              <a:rPr dirty="0" sz="1250" spc="75" b="1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Nos</a:t>
            </a:r>
            <a:r>
              <a:rPr dirty="0" sz="1250" spc="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casos</a:t>
            </a:r>
            <a:r>
              <a:rPr dirty="0" sz="1250" spc="5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pedido</a:t>
            </a:r>
            <a:r>
              <a:rPr dirty="0" sz="1250" spc="7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aditamento</a:t>
            </a:r>
            <a:r>
              <a:rPr dirty="0" sz="1250" spc="10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do</a:t>
            </a:r>
            <a:r>
              <a:rPr dirty="0" sz="1250" spc="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termo</a:t>
            </a:r>
            <a:r>
              <a:rPr dirty="0" sz="1250" spc="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colaboração,</a:t>
            </a:r>
            <a:r>
              <a:rPr dirty="0" sz="1250" spc="8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deverá</a:t>
            </a:r>
            <a:r>
              <a:rPr dirty="0" sz="1250" spc="9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ser</a:t>
            </a:r>
            <a:r>
              <a:rPr dirty="0" sz="1250" spc="5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apresentada</a:t>
            </a:r>
            <a:r>
              <a:rPr dirty="0" sz="1250" spc="1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84848"/>
                </a:solidFill>
                <a:latin typeface="Times New Roman"/>
                <a:cs typeface="Times New Roman"/>
              </a:rPr>
              <a:t>a</a:t>
            </a:r>
            <a:endParaRPr sz="1250">
              <a:latin typeface="Times New Roman"/>
              <a:cs typeface="Times New Roman"/>
            </a:endParaRPr>
          </a:p>
          <a:p>
            <a:pPr marL="31750" marR="14604">
              <a:lnSpc>
                <a:spcPts val="1560"/>
              </a:lnSpc>
              <a:spcBef>
                <a:spcPts val="15"/>
              </a:spcBef>
            </a:pPr>
            <a:r>
              <a:rPr dirty="0" sz="1250" spc="-30">
                <a:solidFill>
                  <a:srgbClr val="2B2B2B"/>
                </a:solidFill>
                <a:latin typeface="Times New Roman"/>
                <a:cs typeface="Times New Roman"/>
              </a:rPr>
              <a:t>documentação</a:t>
            </a:r>
            <a:r>
              <a:rPr dirty="0" sz="1250" spc="114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comprobatória</a:t>
            </a:r>
            <a:r>
              <a:rPr dirty="0" sz="1250" spc="1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2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pertinente</a:t>
            </a:r>
            <a:r>
              <a:rPr dirty="0" sz="1250" spc="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ao</a:t>
            </a:r>
            <a:r>
              <a:rPr dirty="0" sz="1250" spc="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motivo</a:t>
            </a:r>
            <a:r>
              <a:rPr dirty="0" sz="1250" spc="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do</a:t>
            </a:r>
            <a:r>
              <a:rPr dirty="0" sz="1250" spc="1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aditamento,</a:t>
            </a:r>
            <a:r>
              <a:rPr dirty="0" sz="1250" spc="9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bem</a:t>
            </a:r>
            <a:r>
              <a:rPr dirty="0" sz="1250" spc="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como</a:t>
            </a:r>
            <a:r>
              <a:rPr dirty="0" sz="1250" spc="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os</a:t>
            </a:r>
            <a:r>
              <a:rPr dirty="0" sz="1250" spc="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respectivos 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ajustes</a:t>
            </a:r>
            <a:r>
              <a:rPr dirty="0" sz="1250" spc="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ao</a:t>
            </a:r>
            <a:r>
              <a:rPr dirty="0" sz="1250" spc="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Plano</a:t>
            </a:r>
            <a:r>
              <a:rPr dirty="0" sz="1250" spc="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250" spc="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Trabalho,</a:t>
            </a:r>
            <a:r>
              <a:rPr dirty="0" sz="1250" spc="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devendo</a:t>
            </a:r>
            <a:r>
              <a:rPr dirty="0" sz="1250" spc="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o</a:t>
            </a:r>
            <a:r>
              <a:rPr dirty="0" sz="1250" spc="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ser</a:t>
            </a:r>
            <a:r>
              <a:rPr dirty="0" sz="1250" spc="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instruído</a:t>
            </a:r>
            <a:r>
              <a:rPr dirty="0" sz="1250" spc="8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com</a:t>
            </a:r>
            <a:r>
              <a:rPr dirty="0" sz="1250" spc="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proposta</a:t>
            </a:r>
            <a:r>
              <a:rPr dirty="0" sz="1250" spc="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2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aditamento</a:t>
            </a:r>
            <a:endParaRPr sz="1250">
              <a:latin typeface="Times New Roman"/>
              <a:cs typeface="Times New Roman"/>
            </a:endParaRPr>
          </a:p>
          <a:p>
            <a:pPr marL="31750" marR="16510">
              <a:lnSpc>
                <a:spcPts val="1560"/>
              </a:lnSpc>
              <a:spcBef>
                <a:spcPts val="20"/>
              </a:spcBef>
            </a:pP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</a:t>
            </a:r>
            <a:r>
              <a:rPr dirty="0" sz="1250" spc="19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Organização,</a:t>
            </a:r>
            <a:r>
              <a:rPr dirty="0" sz="1250" spc="2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dirigida</a:t>
            </a:r>
            <a:r>
              <a:rPr dirty="0" sz="1250" spc="254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à</a:t>
            </a:r>
            <a:r>
              <a:rPr dirty="0" sz="1250" spc="1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229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18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Educação,</a:t>
            </a:r>
            <a:r>
              <a:rPr dirty="0" sz="1250" spc="2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nos</a:t>
            </a:r>
            <a:r>
              <a:rPr dirty="0" sz="1250" spc="20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termos</a:t>
            </a:r>
            <a:r>
              <a:rPr dirty="0" sz="1250" spc="2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do</a:t>
            </a:r>
            <a:r>
              <a:rPr dirty="0" sz="1250" spc="21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Artigo</a:t>
            </a:r>
            <a:r>
              <a:rPr dirty="0" sz="1250" spc="2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41</a:t>
            </a:r>
            <a:r>
              <a:rPr dirty="0" sz="1250" spc="2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da</a:t>
            </a:r>
            <a:r>
              <a:rPr dirty="0" sz="1250" spc="19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Portaria </a:t>
            </a:r>
            <a:r>
              <a:rPr dirty="0" sz="1250" spc="-40">
                <a:solidFill>
                  <a:srgbClr val="313131"/>
                </a:solidFill>
                <a:latin typeface="Times New Roman"/>
                <a:cs typeface="Times New Roman"/>
              </a:rPr>
              <a:t>063/2021-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SE,</a:t>
            </a:r>
            <a:r>
              <a:rPr dirty="0" sz="1250" spc="6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com</a:t>
            </a:r>
            <a:r>
              <a:rPr dirty="0" sz="1250" spc="-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as</a:t>
            </a:r>
            <a:r>
              <a:rPr dirty="0" sz="1250" spc="-7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futuras</a:t>
            </a: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alterações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que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se</a:t>
            </a:r>
            <a:r>
              <a:rPr dirty="0" sz="1250" spc="-4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fizerem</a:t>
            </a:r>
            <a:r>
              <a:rPr dirty="0" sz="1250" spc="1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necessárias.</a:t>
            </a:r>
            <a:endParaRPr sz="1250">
              <a:latin typeface="Times New Roman"/>
              <a:cs typeface="Times New Roman"/>
            </a:endParaRPr>
          </a:p>
          <a:p>
            <a:pPr marL="28575">
              <a:lnSpc>
                <a:spcPts val="1420"/>
              </a:lnSpc>
              <a:spcBef>
                <a:spcPts val="1410"/>
              </a:spcBef>
            </a:pPr>
            <a:r>
              <a:rPr dirty="0" sz="1250" spc="-35" b="1">
                <a:solidFill>
                  <a:srgbClr val="3D3D3D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-2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F3F3F"/>
                </a:solidFill>
                <a:latin typeface="Times New Roman"/>
                <a:cs typeface="Times New Roman"/>
              </a:rPr>
              <a:t>DÉCIMA</a:t>
            </a:r>
            <a:r>
              <a:rPr dirty="0" sz="1250" spc="30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363636"/>
                </a:solidFill>
                <a:latin typeface="Times New Roman"/>
                <a:cs typeface="Times New Roman"/>
              </a:rPr>
              <a:t>PRIMEIRA</a:t>
            </a:r>
            <a:r>
              <a:rPr dirty="0" sz="1250" spc="-15" b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615">
                <a:solidFill>
                  <a:srgbClr val="545454"/>
                </a:solidFill>
                <a:latin typeface="Times New Roman"/>
                <a:cs typeface="Times New Roman"/>
              </a:rPr>
              <a:t>—</a:t>
            </a:r>
            <a:r>
              <a:rPr dirty="0" sz="1250" spc="-5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383838"/>
                </a:solidFill>
                <a:latin typeface="Times New Roman"/>
                <a:cs typeface="Times New Roman"/>
              </a:rPr>
              <a:t>GESTÃO,</a:t>
            </a:r>
            <a:r>
              <a:rPr dirty="0" sz="1250" spc="5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2D2D2D"/>
                </a:solidFill>
                <a:latin typeface="Times New Roman"/>
                <a:cs typeface="Times New Roman"/>
              </a:rPr>
              <a:t>MONITORAMENTO</a:t>
            </a:r>
            <a:r>
              <a:rPr dirty="0" sz="1250" spc="145" b="1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50" spc="-4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4B4B4B"/>
                </a:solidFill>
                <a:latin typeface="Times New Roman"/>
                <a:cs typeface="Times New Roman"/>
              </a:rPr>
              <a:t>AVALIAÇÃO</a:t>
            </a:r>
            <a:endParaRPr sz="1250">
              <a:latin typeface="Times New Roman"/>
              <a:cs typeface="Times New Roman"/>
            </a:endParaRPr>
          </a:p>
          <a:p>
            <a:pPr algn="just" marL="30480">
              <a:lnSpc>
                <a:spcPts val="1420"/>
              </a:lnSpc>
            </a:pP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As</a:t>
            </a:r>
            <a:r>
              <a:rPr dirty="0" sz="1250" spc="19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ações</a:t>
            </a:r>
            <a:r>
              <a:rPr dirty="0" sz="1250" spc="19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de</a:t>
            </a:r>
            <a:r>
              <a:rPr dirty="0" sz="1250" spc="2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B2B2B"/>
                </a:solidFill>
                <a:latin typeface="Times New Roman"/>
                <a:cs typeface="Times New Roman"/>
              </a:rPr>
              <a:t>monitoramento</a:t>
            </a:r>
            <a:r>
              <a:rPr dirty="0" sz="1250" spc="29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17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avaliação</a:t>
            </a:r>
            <a:r>
              <a:rPr dirty="0" sz="1250" spc="2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da</a:t>
            </a:r>
            <a:r>
              <a:rPr dirty="0" sz="1250" spc="19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parceria,</a:t>
            </a:r>
            <a:r>
              <a:rPr dirty="0" sz="1250" spc="229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2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responsabilidade</a:t>
            </a:r>
            <a:r>
              <a:rPr dirty="0" sz="1250" spc="19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da</a:t>
            </a:r>
            <a:r>
              <a:rPr dirty="0" sz="1250" spc="18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229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endParaRPr sz="1250">
              <a:latin typeface="Times New Roman"/>
              <a:cs typeface="Times New Roman"/>
            </a:endParaRPr>
          </a:p>
          <a:p>
            <a:pPr algn="just" marL="20320" marR="17145" indent="10795">
              <a:lnSpc>
                <a:spcPct val="103400"/>
              </a:lnSpc>
              <a:spcBef>
                <a:spcPts val="35"/>
              </a:spcBef>
            </a:pP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Educação,</a:t>
            </a:r>
            <a:r>
              <a:rPr dirty="0" sz="1250" spc="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nos</a:t>
            </a:r>
            <a:r>
              <a:rPr dirty="0" sz="1250" spc="-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termos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dos</a:t>
            </a:r>
            <a:r>
              <a:rPr dirty="0" sz="1250" spc="-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artigos</a:t>
            </a:r>
            <a:r>
              <a:rPr dirty="0" sz="1250" spc="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42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a</a:t>
            </a:r>
            <a:r>
              <a:rPr dirty="0" sz="1250" spc="-1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50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3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063/2021-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SE,</a:t>
            </a:r>
            <a:r>
              <a:rPr dirty="0" sz="1250" spc="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com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as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futuras</a:t>
            </a:r>
            <a:r>
              <a:rPr dirty="0" sz="1250" spc="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alterações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que</a:t>
            </a:r>
            <a:r>
              <a:rPr dirty="0" sz="1250" spc="-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se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fizerem</a:t>
            </a:r>
            <a:r>
              <a:rPr dirty="0" sz="1250" spc="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necessárias,</a:t>
            </a:r>
            <a:r>
              <a:rPr dirty="0" sz="1250" spc="7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visam</a:t>
            </a:r>
            <a:r>
              <a:rPr dirty="0" sz="1250" spc="-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à</a:t>
            </a:r>
            <a:r>
              <a:rPr dirty="0" sz="1250" spc="-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qualidade</a:t>
            </a:r>
            <a:r>
              <a:rPr dirty="0" sz="1250" spc="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do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atendimento</a:t>
            </a:r>
            <a:r>
              <a:rPr dirty="0" sz="1250" spc="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às</a:t>
            </a:r>
            <a:r>
              <a:rPr dirty="0" sz="1250" spc="-5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crianças</a:t>
            </a:r>
            <a:r>
              <a:rPr dirty="0" sz="1250" spc="1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a</a:t>
            </a:r>
            <a:r>
              <a:rPr dirty="0" sz="1250" spc="-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correta</a:t>
            </a:r>
            <a:r>
              <a:rPr dirty="0" sz="1250" spc="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execução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dos</a:t>
            </a:r>
            <a:r>
              <a:rPr dirty="0" sz="1250" spc="4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9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repassados</a:t>
            </a:r>
            <a:r>
              <a:rPr dirty="0" sz="1250" spc="8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à</a:t>
            </a:r>
            <a:r>
              <a:rPr dirty="0" sz="125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Organização,</a:t>
            </a:r>
            <a:r>
              <a:rPr dirty="0" sz="1250" spc="8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segundo</a:t>
            </a:r>
            <a:r>
              <a:rPr dirty="0" sz="1250" spc="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o</a:t>
            </a:r>
            <a:r>
              <a:rPr dirty="0" sz="1250" spc="4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plano</a:t>
            </a:r>
            <a:r>
              <a:rPr dirty="0" sz="1250" spc="3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trabalho</a:t>
            </a:r>
            <a:r>
              <a:rPr dirty="0" sz="1250" spc="6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aprovado</a:t>
            </a:r>
            <a:r>
              <a:rPr dirty="0" sz="1250" spc="6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06060"/>
                </a:solidFill>
                <a:latin typeface="Times New Roman"/>
                <a:cs typeface="Times New Roman"/>
              </a:rPr>
              <a:t>e</a:t>
            </a:r>
            <a:r>
              <a:rPr dirty="0" sz="1250" spc="20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z="1250" spc="1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termo</a:t>
            </a:r>
            <a:r>
              <a:rPr dirty="0" sz="1250" spc="3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de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colaboração.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50">
              <a:latin typeface="Times New Roman"/>
              <a:cs typeface="Times New Roman"/>
            </a:endParaRPr>
          </a:p>
          <a:p>
            <a:pPr marL="22225">
              <a:lnSpc>
                <a:spcPts val="1435"/>
              </a:lnSpc>
            </a:pPr>
            <a:r>
              <a:rPr dirty="0" sz="1250" spc="-45" b="1">
                <a:solidFill>
                  <a:srgbClr val="414141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65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B3B3B"/>
                </a:solidFill>
                <a:latin typeface="Times New Roman"/>
                <a:cs typeface="Times New Roman"/>
              </a:rPr>
              <a:t>DÉCIMA</a:t>
            </a:r>
            <a:r>
              <a:rPr dirty="0" sz="1250" spc="2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B3B3B"/>
                </a:solidFill>
                <a:latin typeface="Times New Roman"/>
                <a:cs typeface="Times New Roman"/>
              </a:rPr>
              <a:t>SEGUNDA</a:t>
            </a:r>
            <a:r>
              <a:rPr dirty="0" sz="1250" spc="50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-</a:t>
            </a:r>
            <a:r>
              <a:rPr dirty="0" sz="1250" spc="-6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63636"/>
                </a:solidFill>
                <a:latin typeface="Times New Roman"/>
                <a:cs typeface="Times New Roman"/>
              </a:rPr>
              <a:t>PRESTAÇÃO</a:t>
            </a:r>
            <a:r>
              <a:rPr dirty="0" sz="1250" spc="20" b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-30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13131"/>
                </a:solidFill>
                <a:latin typeface="Times New Roman"/>
                <a:cs typeface="Times New Roman"/>
              </a:rPr>
              <a:t>CONTAS</a:t>
            </a:r>
            <a:endParaRPr sz="1250">
              <a:latin typeface="Times New Roman"/>
              <a:cs typeface="Times New Roman"/>
            </a:endParaRPr>
          </a:p>
          <a:p>
            <a:pPr algn="just" marL="60960">
              <a:lnSpc>
                <a:spcPts val="1435"/>
              </a:lnSpc>
            </a:pP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A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prestação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contas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B2B2B"/>
                </a:solidFill>
                <a:latin typeface="Times New Roman"/>
                <a:cs typeface="Times New Roman"/>
              </a:rPr>
              <a:t>apresentada</a:t>
            </a:r>
            <a:r>
              <a:rPr dirty="0" sz="1250" spc="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pela</a:t>
            </a:r>
            <a:r>
              <a:rPr dirty="0" sz="1250" spc="-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Organização</a:t>
            </a:r>
            <a:r>
              <a:rPr dirty="0" sz="1250" spc="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deverá</a:t>
            </a:r>
            <a:r>
              <a:rPr dirty="0" sz="125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conter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elementos</a:t>
            </a:r>
            <a:r>
              <a:rPr dirty="0" sz="1250" spc="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que </a:t>
            </a:r>
            <a:r>
              <a:rPr dirty="0" sz="1250" spc="-35">
                <a:solidFill>
                  <a:srgbClr val="464646"/>
                </a:solidFill>
                <a:latin typeface="Times New Roman"/>
                <a:cs typeface="Times New Roman"/>
              </a:rPr>
              <a:t>permitam</a:t>
            </a:r>
            <a:r>
              <a:rPr dirty="0" sz="1250" spc="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ao</a:t>
            </a:r>
            <a:endParaRPr sz="1250">
              <a:latin typeface="Times New Roman"/>
              <a:cs typeface="Times New Roman"/>
            </a:endParaRPr>
          </a:p>
          <a:p>
            <a:pPr algn="just" marL="16510" marR="24765" indent="635">
              <a:lnSpc>
                <a:spcPct val="103400"/>
              </a:lnSpc>
              <a:spcBef>
                <a:spcPts val="10"/>
              </a:spcBef>
            </a:pP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gestor</a:t>
            </a:r>
            <a:r>
              <a:rPr dirty="0" sz="1250" spc="1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da</a:t>
            </a:r>
            <a:r>
              <a:rPr dirty="0" sz="1250" spc="7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parceria</a:t>
            </a:r>
            <a:r>
              <a:rPr dirty="0" sz="1250" spc="1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avaliar</a:t>
            </a:r>
            <a:r>
              <a:rPr dirty="0" sz="1250" spc="114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o</a:t>
            </a:r>
            <a:r>
              <a:rPr dirty="0" sz="1250" spc="7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andamento</a:t>
            </a:r>
            <a:r>
              <a:rPr dirty="0" sz="1250" spc="10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ou</a:t>
            </a:r>
            <a:r>
              <a:rPr dirty="0" sz="1250" spc="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concluir</a:t>
            </a:r>
            <a:r>
              <a:rPr dirty="0" sz="1250" spc="1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que</a:t>
            </a:r>
            <a:r>
              <a:rPr dirty="0" sz="1250" spc="8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seu</a:t>
            </a:r>
            <a:r>
              <a:rPr dirty="0" sz="1250" spc="8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objeto</a:t>
            </a:r>
            <a:r>
              <a:rPr dirty="0" sz="1250" spc="1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foi</a:t>
            </a:r>
            <a:r>
              <a:rPr dirty="0" sz="1250" spc="9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executado</a:t>
            </a:r>
            <a:r>
              <a:rPr dirty="0" sz="1250" spc="1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conforme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pactuado,</a:t>
            </a:r>
            <a:r>
              <a:rPr dirty="0" sz="1250" spc="21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com</a:t>
            </a:r>
            <a:r>
              <a:rPr dirty="0" sz="1250" spc="1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a</a:t>
            </a:r>
            <a:r>
              <a:rPr dirty="0" sz="1250" spc="114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descrição</a:t>
            </a:r>
            <a:r>
              <a:rPr dirty="0" sz="1250" spc="2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pormenorizada</a:t>
            </a:r>
            <a:r>
              <a:rPr dirty="0" sz="1250" spc="2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das</a:t>
            </a:r>
            <a:r>
              <a:rPr dirty="0" sz="1250" spc="17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atividades</a:t>
            </a:r>
            <a:r>
              <a:rPr dirty="0" sz="1250" spc="19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realizadas</a:t>
            </a:r>
            <a:r>
              <a:rPr dirty="0" sz="1250" spc="17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75757"/>
                </a:solidFill>
                <a:latin typeface="Times New Roman"/>
                <a:cs typeface="Times New Roman"/>
              </a:rPr>
              <a:t>e</a:t>
            </a:r>
            <a:r>
              <a:rPr dirty="0" sz="1250" spc="145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a</a:t>
            </a:r>
            <a:r>
              <a:rPr dirty="0" sz="1250" spc="1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comprovação</a:t>
            </a:r>
            <a:r>
              <a:rPr dirty="0" sz="1250" spc="254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do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alcance</a:t>
            </a:r>
            <a:r>
              <a:rPr dirty="0" sz="1250" spc="1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das</a:t>
            </a:r>
            <a:r>
              <a:rPr dirty="0" sz="1250" spc="13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metas</a:t>
            </a:r>
            <a:r>
              <a:rPr dirty="0" sz="1250" spc="1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e</a:t>
            </a:r>
            <a:r>
              <a:rPr dirty="0" sz="1250" spc="9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dos</a:t>
            </a:r>
            <a:r>
              <a:rPr dirty="0" sz="1250" spc="13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resultados</a:t>
            </a:r>
            <a:r>
              <a:rPr dirty="0" sz="1250" spc="18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esperados,</a:t>
            </a:r>
            <a:r>
              <a:rPr dirty="0" sz="1250" spc="21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nos</a:t>
            </a:r>
            <a:r>
              <a:rPr dirty="0" sz="1250" spc="1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termos</a:t>
            </a:r>
            <a:r>
              <a:rPr dirty="0" sz="1250" spc="1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dos</a:t>
            </a:r>
            <a:r>
              <a:rPr dirty="0" sz="1250" spc="10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artigos</a:t>
            </a:r>
            <a:r>
              <a:rPr dirty="0" sz="1250" spc="16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51</a:t>
            </a:r>
            <a:r>
              <a:rPr dirty="0" sz="1250" spc="1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a</a:t>
            </a:r>
            <a:r>
              <a:rPr dirty="0" sz="1250" spc="9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63</a:t>
            </a:r>
            <a:r>
              <a:rPr dirty="0" sz="1250" spc="10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da</a:t>
            </a:r>
            <a:r>
              <a:rPr dirty="0" sz="1250" spc="114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Portaria </a:t>
            </a:r>
            <a:r>
              <a:rPr dirty="0" sz="1250" spc="-40">
                <a:solidFill>
                  <a:srgbClr val="333333"/>
                </a:solidFill>
                <a:latin typeface="Times New Roman"/>
                <a:cs typeface="Times New Roman"/>
              </a:rPr>
              <a:t>063/2021-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SE,</a:t>
            </a:r>
            <a:r>
              <a:rPr dirty="0" sz="1250" spc="5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com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as</a:t>
            </a:r>
            <a:r>
              <a:rPr dirty="0" sz="1250" spc="-6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futuras</a:t>
            </a:r>
            <a:r>
              <a:rPr dirty="0" sz="1250" spc="-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-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que</a:t>
            </a:r>
            <a:r>
              <a:rPr dirty="0" sz="1250" spc="-7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se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33333"/>
                </a:solidFill>
                <a:latin typeface="Times New Roman"/>
                <a:cs typeface="Times New Roman"/>
              </a:rPr>
              <a:t>fizerem</a:t>
            </a:r>
            <a:r>
              <a:rPr dirty="0" sz="1250" spc="4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necessárias.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marL="17780">
              <a:lnSpc>
                <a:spcPts val="1445"/>
              </a:lnSpc>
            </a:pPr>
            <a:r>
              <a:rPr dirty="0" sz="1250" spc="-10" b="1">
                <a:solidFill>
                  <a:srgbClr val="444444"/>
                </a:solidFill>
                <a:latin typeface="Times New Roman"/>
                <a:cs typeface="Times New Roman"/>
              </a:rPr>
              <a:t>12.1 </a:t>
            </a:r>
            <a:r>
              <a:rPr dirty="0" sz="1250" spc="-30" b="1">
                <a:solidFill>
                  <a:srgbClr val="464646"/>
                </a:solidFill>
                <a:latin typeface="Times New Roman"/>
                <a:cs typeface="Times New Roman"/>
              </a:rPr>
              <a:t>DA</a:t>
            </a:r>
            <a:r>
              <a:rPr dirty="0" sz="1250" spc="-4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3B3B3B"/>
                </a:solidFill>
                <a:latin typeface="Times New Roman"/>
                <a:cs typeface="Times New Roman"/>
              </a:rPr>
              <a:t>PRESTAÇÃO</a:t>
            </a:r>
            <a:r>
              <a:rPr dirty="0" sz="1250" spc="50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5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83838"/>
                </a:solidFill>
                <a:latin typeface="Times New Roman"/>
                <a:cs typeface="Times New Roman"/>
              </a:rPr>
              <a:t>CONTAS</a:t>
            </a:r>
            <a:r>
              <a:rPr dirty="0" sz="1250" spc="-30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424242"/>
                </a:solidFill>
                <a:latin typeface="Times New Roman"/>
                <a:cs typeface="Times New Roman"/>
              </a:rPr>
              <a:t>PARCIAL-</a:t>
            </a:r>
            <a:r>
              <a:rPr dirty="0" sz="1250" spc="3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B3B3B"/>
                </a:solidFill>
                <a:latin typeface="Times New Roman"/>
                <a:cs typeface="Times New Roman"/>
              </a:rPr>
              <a:t>QUADRIMESTRAL</a:t>
            </a:r>
            <a:endParaRPr sz="1250">
              <a:latin typeface="Times New Roman"/>
              <a:cs typeface="Times New Roman"/>
            </a:endParaRPr>
          </a:p>
          <a:p>
            <a:pPr algn="just" marL="15240">
              <a:lnSpc>
                <a:spcPts val="1445"/>
              </a:lnSpc>
            </a:pP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A</a:t>
            </a:r>
            <a:r>
              <a:rPr dirty="0" sz="1250" spc="8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Organização</a:t>
            </a:r>
            <a:r>
              <a:rPr dirty="0" sz="1250" spc="20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parceira</a:t>
            </a:r>
            <a:r>
              <a:rPr dirty="0" sz="1250" spc="10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deverá</a:t>
            </a:r>
            <a:r>
              <a:rPr dirty="0" sz="1250" spc="114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apresentar</a:t>
            </a:r>
            <a:r>
              <a:rPr dirty="0" sz="1250" spc="1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a</a:t>
            </a:r>
            <a:r>
              <a:rPr dirty="0" sz="1250" spc="5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prestação</a:t>
            </a:r>
            <a:r>
              <a:rPr dirty="0" sz="1250" spc="1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250" spc="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contas</a:t>
            </a:r>
            <a:r>
              <a:rPr dirty="0" sz="1250" spc="1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parcial</a:t>
            </a:r>
            <a:r>
              <a:rPr dirty="0" sz="1250" spc="1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ao</a:t>
            </a:r>
            <a:r>
              <a:rPr dirty="0" sz="1250" spc="7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término</a:t>
            </a:r>
            <a:r>
              <a:rPr dirty="0" sz="1250" spc="114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9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cada</a:t>
            </a:r>
            <a:endParaRPr sz="1250">
              <a:latin typeface="Times New Roman"/>
              <a:cs typeface="Times New Roman"/>
            </a:endParaRPr>
          </a:p>
          <a:p>
            <a:pPr algn="just" marL="12700" marR="35560" indent="1905">
              <a:lnSpc>
                <a:spcPct val="103099"/>
              </a:lnSpc>
              <a:spcBef>
                <a:spcPts val="35"/>
              </a:spcBef>
            </a:pP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trimestre</a:t>
            </a:r>
            <a:r>
              <a:rPr dirty="0" sz="1250" spc="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do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ano,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em regime</a:t>
            </a:r>
            <a:r>
              <a:rPr dirty="0" sz="1250" spc="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62626"/>
                </a:solidFill>
                <a:latin typeface="Times New Roman"/>
                <a:cs typeface="Times New Roman"/>
              </a:rPr>
              <a:t>competência,</a:t>
            </a:r>
            <a:r>
              <a:rPr dirty="0" sz="1250" spc="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que</a:t>
            </a:r>
            <a:r>
              <a:rPr dirty="0" sz="1250" spc="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será</a:t>
            </a:r>
            <a:r>
              <a:rPr dirty="0" sz="1250" spc="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composta</a:t>
            </a:r>
            <a:r>
              <a:rPr dirty="0" sz="1250" spc="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ao</a:t>
            </a:r>
            <a:r>
              <a:rPr dirty="0" sz="1250" spc="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menos</a:t>
            </a:r>
            <a:r>
              <a:rPr dirty="0" sz="125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pelos</a:t>
            </a:r>
            <a:r>
              <a:rPr dirty="0" sz="1250" spc="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documentos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previstos</a:t>
            </a:r>
            <a:r>
              <a:rPr dirty="0" sz="1250" spc="18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no</a:t>
            </a:r>
            <a:r>
              <a:rPr dirty="0" sz="1250" spc="1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artigo</a:t>
            </a:r>
            <a:r>
              <a:rPr dirty="0" sz="1250" spc="16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55</a:t>
            </a:r>
            <a:r>
              <a:rPr dirty="0" sz="1250" spc="15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da</a:t>
            </a:r>
            <a:r>
              <a:rPr dirty="0" sz="1250" spc="13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19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A2A2A"/>
                </a:solidFill>
                <a:latin typeface="Times New Roman"/>
                <a:cs typeface="Times New Roman"/>
              </a:rPr>
              <a:t>063/2021-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SE,</a:t>
            </a:r>
            <a:r>
              <a:rPr dirty="0" sz="1250" spc="20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com</a:t>
            </a:r>
            <a:r>
              <a:rPr dirty="0" sz="1250" spc="1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as</a:t>
            </a:r>
            <a:r>
              <a:rPr dirty="0" sz="1250" spc="13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futuras</a:t>
            </a:r>
            <a:r>
              <a:rPr dirty="0" sz="1250" spc="16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19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que</a:t>
            </a:r>
            <a:r>
              <a:rPr dirty="0" sz="1250" spc="1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se</a:t>
            </a:r>
            <a:r>
              <a:rPr dirty="0" sz="1250" spc="12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fizerem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necessárias.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91455" y="9336684"/>
            <a:ext cx="966215" cy="29243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39" y="252836"/>
            <a:ext cx="1216152" cy="83466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625340" y="222374"/>
            <a:ext cx="0" cy="731520"/>
          </a:xfrm>
          <a:custGeom>
            <a:avLst/>
            <a:gdLst/>
            <a:ahLst/>
            <a:cxnLst/>
            <a:rect l="l" t="t" r="r" b="b"/>
            <a:pathLst>
              <a:path w="0" h="731519">
                <a:moveTo>
                  <a:pt x="0" y="731094"/>
                </a:moveTo>
                <a:lnTo>
                  <a:pt x="0" y="0"/>
                </a:lnTo>
              </a:path>
            </a:pathLst>
          </a:custGeom>
          <a:ln w="9144">
            <a:solidFill>
              <a:srgbClr val="60646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4620767" y="222374"/>
            <a:ext cx="2283460" cy="731520"/>
            <a:chOff x="4620767" y="222374"/>
            <a:chExt cx="2283460" cy="731520"/>
          </a:xfrm>
        </p:grpSpPr>
        <p:sp>
          <p:nvSpPr>
            <p:cNvPr id="6" name="object 6" descr=""/>
            <p:cNvSpPr/>
            <p:nvPr/>
          </p:nvSpPr>
          <p:spPr>
            <a:xfrm>
              <a:off x="6899147" y="222374"/>
              <a:ext cx="0" cy="731520"/>
            </a:xfrm>
            <a:custGeom>
              <a:avLst/>
              <a:gdLst/>
              <a:ahLst/>
              <a:cxnLst/>
              <a:rect l="l" t="t" r="r" b="b"/>
              <a:pathLst>
                <a:path w="0" h="731519">
                  <a:moveTo>
                    <a:pt x="0" y="731094"/>
                  </a:moveTo>
                  <a:lnTo>
                    <a:pt x="0" y="0"/>
                  </a:lnTo>
                </a:path>
              </a:pathLst>
            </a:custGeom>
            <a:ln w="9144">
              <a:solidFill>
                <a:srgbClr val="60646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620767" y="226944"/>
              <a:ext cx="2283460" cy="0"/>
            </a:xfrm>
            <a:custGeom>
              <a:avLst/>
              <a:gdLst/>
              <a:ahLst/>
              <a:cxnLst/>
              <a:rect l="l" t="t" r="r" b="b"/>
              <a:pathLst>
                <a:path w="2283459" h="0">
                  <a:moveTo>
                    <a:pt x="0" y="0"/>
                  </a:moveTo>
                  <a:lnTo>
                    <a:pt x="2282952" y="0"/>
                  </a:lnTo>
                </a:path>
              </a:pathLst>
            </a:custGeom>
            <a:ln w="9138">
              <a:solidFill>
                <a:srgbClr val="60646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620767" y="948899"/>
              <a:ext cx="2283460" cy="0"/>
            </a:xfrm>
            <a:custGeom>
              <a:avLst/>
              <a:gdLst/>
              <a:ahLst/>
              <a:cxnLst/>
              <a:rect l="l" t="t" r="r" b="b"/>
              <a:pathLst>
                <a:path w="2283459" h="0">
                  <a:moveTo>
                    <a:pt x="0" y="0"/>
                  </a:moveTo>
                  <a:lnTo>
                    <a:pt x="2282952" y="0"/>
                  </a:lnTo>
                </a:path>
              </a:pathLst>
            </a:custGeom>
            <a:ln w="9138">
              <a:solidFill>
                <a:srgbClr val="60646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4732002" y="381024"/>
            <a:ext cx="2025650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">
              <a:lnSpc>
                <a:spcPct val="100000"/>
              </a:lnSpc>
              <a:spcBef>
                <a:spcPts val="100"/>
              </a:spcBef>
              <a:tabLst>
                <a:tab pos="1089025" algn="l"/>
                <a:tab pos="2012314" algn="l"/>
              </a:tabLst>
            </a:pPr>
            <a:r>
              <a:rPr dirty="0" sz="1050">
                <a:solidFill>
                  <a:srgbClr val="2F2F2F"/>
                </a:solidFill>
                <a:latin typeface="Times New Roman"/>
                <a:cs typeface="Times New Roman"/>
              </a:rPr>
              <a:t>Rubrica</a:t>
            </a:r>
            <a:r>
              <a:rPr dirty="0" sz="1050" spc="3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u="sng" sz="1050">
                <a:solidFill>
                  <a:srgbClr val="2F2F2F"/>
                </a:solidFill>
                <a:uFill>
                  <a:solidFill>
                    <a:srgbClr val="74747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50" spc="-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494949"/>
                </a:solidFill>
                <a:latin typeface="Times New Roman"/>
                <a:cs typeface="Times New Roman"/>
              </a:rPr>
              <a:t>Fls.</a:t>
            </a:r>
            <a:r>
              <a:rPr dirty="0" sz="1050" spc="10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u="sng" sz="1050">
                <a:solidFill>
                  <a:srgbClr val="494949"/>
                </a:solidFill>
                <a:uFill>
                  <a:solidFill>
                    <a:srgbClr val="747477"/>
                  </a:solidFill>
                </a:uFill>
                <a:latin typeface="Times New Roman"/>
                <a:cs typeface="Times New Roman"/>
              </a:rPr>
              <a:t>	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0"/>
              </a:spcBef>
              <a:tabLst>
                <a:tab pos="675640" algn="l"/>
                <a:tab pos="1094105" algn="l"/>
              </a:tabLst>
            </a:pPr>
            <a:r>
              <a:rPr dirty="0" sz="1000">
                <a:solidFill>
                  <a:srgbClr val="363636"/>
                </a:solidFill>
                <a:latin typeface="Times New Roman"/>
                <a:cs typeface="Times New Roman"/>
              </a:rPr>
              <a:t>Classif.</a:t>
            </a:r>
            <a:r>
              <a:rPr dirty="0" sz="1000" spc="46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u="dbl" sz="1000">
                <a:solidFill>
                  <a:srgbClr val="3B3B3B"/>
                </a:solidFill>
                <a:uFill>
                  <a:solidFill>
                    <a:srgbClr val="676B6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dbl" sz="1000" spc="-25">
                <a:solidFill>
                  <a:srgbClr val="3B3B3B"/>
                </a:solidFill>
                <a:uFill>
                  <a:solidFill>
                    <a:srgbClr val="676B6B"/>
                  </a:solidFill>
                </a:uFill>
                <a:latin typeface="Times New Roman"/>
                <a:cs typeface="Times New Roman"/>
              </a:rPr>
              <a:t>PA</a:t>
            </a:r>
            <a:r>
              <a:rPr dirty="0" sz="1000">
                <a:solidFill>
                  <a:srgbClr val="3B3B3B"/>
                </a:solidFill>
                <a:latin typeface="Times New Roman"/>
                <a:cs typeface="Times New Roman"/>
              </a:rPr>
              <a:t>	</a:t>
            </a:r>
            <a:r>
              <a:rPr dirty="0" sz="1000" spc="-45">
                <a:solidFill>
                  <a:srgbClr val="525252"/>
                </a:solidFill>
                <a:latin typeface="Times New Roman"/>
                <a:cs typeface="Times New Roman"/>
              </a:rPr>
              <a:t>N°</a:t>
            </a:r>
            <a:r>
              <a:rPr dirty="0" sz="1000" spc="-1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3F3F3F"/>
                </a:solidFill>
                <a:latin typeface="Times New Roman"/>
                <a:cs typeface="Times New Roman"/>
              </a:rPr>
              <a:t>34.913/2021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86898" y="1513206"/>
            <a:ext cx="6053455" cy="686879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97790" marR="74295" indent="92710">
              <a:lnSpc>
                <a:spcPct val="92100"/>
              </a:lnSpc>
              <a:spcBef>
                <a:spcPts val="215"/>
              </a:spcBef>
              <a:buClr>
                <a:srgbClr val="464646"/>
              </a:buClr>
              <a:buAutoNum type="romanUcPeriod"/>
              <a:tabLst>
                <a:tab pos="190500" algn="l"/>
              </a:tabLst>
            </a:pP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-</a:t>
            </a:r>
            <a:r>
              <a:rPr dirty="0" sz="1250" spc="-7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Na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hipótese</a:t>
            </a:r>
            <a:r>
              <a:rPr dirty="0" sz="1250" spc="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descumprimento</a:t>
            </a:r>
            <a:r>
              <a:rPr dirty="0" sz="1250" spc="-5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metas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e</a:t>
            </a:r>
            <a:r>
              <a:rPr dirty="0" sz="1250" spc="-2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resultados</a:t>
            </a:r>
            <a:r>
              <a:rPr dirty="0" sz="12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estabelecidos</a:t>
            </a:r>
            <a:r>
              <a:rPr dirty="0" sz="1250" spc="4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no</a:t>
            </a:r>
            <a:r>
              <a:rPr dirty="0" sz="1250" spc="-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Plano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Trabalho,</a:t>
            </a:r>
            <a:r>
              <a:rPr dirty="0" sz="1250" spc="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64646"/>
                </a:solidFill>
                <a:latin typeface="Times New Roman"/>
                <a:cs typeface="Times New Roman"/>
              </a:rPr>
              <a:t>a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Organização</a:t>
            </a:r>
            <a:r>
              <a:rPr dirty="0" sz="1250" spc="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deverá</a:t>
            </a:r>
            <a:r>
              <a:rPr dirty="0" sz="1250" spc="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apresentar</a:t>
            </a:r>
            <a:r>
              <a:rPr dirty="0" sz="1250" spc="7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relatório</a:t>
            </a:r>
            <a:r>
              <a:rPr dirty="0" sz="1250" spc="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execução</a:t>
            </a:r>
            <a:r>
              <a:rPr dirty="0" sz="1250" spc="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financeira,</a:t>
            </a:r>
            <a:r>
              <a:rPr dirty="0" sz="1250" spc="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assinado</a:t>
            </a:r>
            <a:r>
              <a:rPr dirty="0" sz="1250" spc="6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pelo</a:t>
            </a:r>
            <a:r>
              <a:rPr dirty="0" sz="1250" spc="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representante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legal</a:t>
            </a:r>
            <a:r>
              <a:rPr dirty="0" sz="125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da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Organização,</a:t>
            </a:r>
            <a:r>
              <a:rPr dirty="0" sz="1250" spc="6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com</a:t>
            </a:r>
            <a:r>
              <a:rPr dirty="0" sz="1250" spc="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a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descrição</a:t>
            </a:r>
            <a:r>
              <a:rPr dirty="0" sz="1250" spc="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detalhada</a:t>
            </a:r>
            <a:r>
              <a:rPr dirty="0" sz="1250" spc="3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todas</a:t>
            </a:r>
            <a:r>
              <a:rPr dirty="0" sz="1250" spc="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as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despesas</a:t>
            </a:r>
            <a:r>
              <a:rPr dirty="0" sz="1250" spc="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e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receitas</a:t>
            </a:r>
            <a:r>
              <a:rPr dirty="0" sz="1250" spc="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efetivamente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realizadas</a:t>
            </a:r>
            <a:r>
              <a:rPr dirty="0" sz="1250" spc="409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no</a:t>
            </a:r>
            <a:r>
              <a:rPr dirty="0" sz="1250" spc="36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período</a:t>
            </a:r>
            <a:r>
              <a:rPr dirty="0" sz="1250" spc="40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50" spc="3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sua</a:t>
            </a:r>
            <a:r>
              <a:rPr dirty="0" sz="1250" spc="37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vinculação</a:t>
            </a:r>
            <a:r>
              <a:rPr dirty="0" sz="1250" spc="40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com</a:t>
            </a:r>
            <a:r>
              <a:rPr dirty="0" sz="1250" spc="38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z="1250" spc="29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execução</a:t>
            </a:r>
            <a:r>
              <a:rPr dirty="0" sz="1250" spc="4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do</a:t>
            </a:r>
            <a:r>
              <a:rPr dirty="0" sz="1250" spc="3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objeto,</a:t>
            </a:r>
            <a:r>
              <a:rPr dirty="0" sz="1250" spc="36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acompanhado</a:t>
            </a:r>
            <a:r>
              <a:rPr dirty="0" sz="1250" spc="4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da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documentação</a:t>
            </a:r>
            <a:r>
              <a:rPr dirty="0" sz="1250" spc="8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que</a:t>
            </a:r>
            <a:r>
              <a:rPr dirty="0" sz="1250" spc="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comprove</a:t>
            </a:r>
            <a:r>
              <a:rPr dirty="0" sz="1250" spc="8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a</a:t>
            </a:r>
            <a:r>
              <a:rPr dirty="0" sz="1250" spc="1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realização</a:t>
            </a:r>
            <a:r>
              <a:rPr dirty="0" sz="1250" spc="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dessas</a:t>
            </a:r>
            <a:r>
              <a:rPr dirty="0" sz="1250" spc="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despesas,</a:t>
            </a:r>
            <a:r>
              <a:rPr dirty="0" sz="1250" spc="9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tais</a:t>
            </a:r>
            <a:r>
              <a:rPr dirty="0" sz="1250" spc="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como</a:t>
            </a:r>
            <a:r>
              <a:rPr dirty="0" sz="1250" spc="7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recibos,</a:t>
            </a:r>
            <a:r>
              <a:rPr dirty="0" sz="1250" spc="8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notas</a:t>
            </a:r>
            <a:r>
              <a:rPr dirty="0" sz="1250" spc="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fiscais, 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comprovantes</a:t>
            </a:r>
            <a:r>
              <a:rPr dirty="0" sz="1250" spc="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recolhimento</a:t>
            </a:r>
            <a:r>
              <a:rPr dirty="0" sz="1250" spc="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tributos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ou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encargos,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etc.</a:t>
            </a:r>
            <a:endParaRPr sz="1250">
              <a:latin typeface="Times New Roman"/>
              <a:cs typeface="Times New Roman"/>
            </a:endParaRPr>
          </a:p>
          <a:p>
            <a:pPr algn="just" marL="292100" indent="-192405">
              <a:lnSpc>
                <a:spcPts val="1290"/>
              </a:lnSpc>
              <a:buClr>
                <a:srgbClr val="3D3D3D"/>
              </a:buClr>
              <a:buAutoNum type="romanUcPeriod"/>
              <a:tabLst>
                <a:tab pos="292100" algn="l"/>
              </a:tabLst>
            </a:pP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-</a:t>
            </a:r>
            <a:r>
              <a:rPr dirty="0" sz="1250" spc="16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Na</a:t>
            </a:r>
            <a:r>
              <a:rPr dirty="0" sz="1250" spc="2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hipótese</a:t>
            </a:r>
            <a:r>
              <a:rPr dirty="0" sz="1250" spc="2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1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descumprimento</a:t>
            </a:r>
            <a:r>
              <a:rPr dirty="0" sz="1250" spc="1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parcial</a:t>
            </a:r>
            <a:r>
              <a:rPr dirty="0" sz="1250" spc="24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2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metas</a:t>
            </a:r>
            <a:r>
              <a:rPr dirty="0" sz="1250" spc="204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ou</a:t>
            </a:r>
            <a:r>
              <a:rPr dirty="0" sz="1250" spc="19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resultados</a:t>
            </a:r>
            <a:r>
              <a:rPr dirty="0" sz="1250" spc="2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fixados</a:t>
            </a:r>
            <a:r>
              <a:rPr dirty="0" sz="1250" spc="229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no</a:t>
            </a:r>
            <a:r>
              <a:rPr dirty="0" sz="1250" spc="18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Plano</a:t>
            </a:r>
            <a:r>
              <a:rPr dirty="0" sz="1250" spc="19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endParaRPr sz="1250">
              <a:latin typeface="Times New Roman"/>
              <a:cs typeface="Times New Roman"/>
            </a:endParaRPr>
          </a:p>
          <a:p>
            <a:pPr algn="just" marL="97790" marR="72390" indent="3810">
              <a:lnSpc>
                <a:spcPct val="91900"/>
              </a:lnSpc>
              <a:spcBef>
                <a:spcPts val="70"/>
              </a:spcBef>
            </a:pP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Trabalho,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o</a:t>
            </a:r>
            <a:r>
              <a:rPr dirty="0" sz="1250" spc="-7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relatório</a:t>
            </a:r>
            <a:r>
              <a:rPr dirty="0" sz="1250" spc="-3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execução</a:t>
            </a:r>
            <a:r>
              <a:rPr dirty="0" sz="1250" spc="-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financeira</a:t>
            </a:r>
            <a:r>
              <a:rPr dirty="0" sz="1250" spc="-1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poderá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ser</a:t>
            </a:r>
            <a:r>
              <a:rPr dirty="0" sz="1250" spc="-4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parcial,</a:t>
            </a:r>
            <a:r>
              <a:rPr dirty="0" sz="125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concernente</a:t>
            </a:r>
            <a:r>
              <a:rPr dirty="0" sz="1250" spc="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apenas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às</a:t>
            </a:r>
            <a:r>
              <a:rPr dirty="0" sz="1250" spc="-7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D4D4D"/>
                </a:solidFill>
                <a:latin typeface="Times New Roman"/>
                <a:cs typeface="Times New Roman"/>
              </a:rPr>
              <a:t>referidas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metas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ou</a:t>
            </a:r>
            <a:r>
              <a:rPr dirty="0" sz="1250" spc="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resultados</a:t>
            </a:r>
            <a:r>
              <a:rPr dirty="0" sz="1250" spc="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não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atingidos,</a:t>
            </a:r>
            <a:r>
              <a:rPr dirty="0" sz="1250" spc="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desde</a:t>
            </a:r>
            <a:r>
              <a:rPr dirty="0" sz="1250" spc="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que</a:t>
            </a:r>
            <a:r>
              <a:rPr dirty="0" sz="1250" spc="-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seja</a:t>
            </a:r>
            <a:r>
              <a:rPr dirty="0" sz="1250" spc="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possível</a:t>
            </a:r>
            <a:r>
              <a:rPr dirty="0" sz="1250" spc="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segregar</a:t>
            </a:r>
            <a:r>
              <a:rPr dirty="0" sz="1250" spc="4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as</a:t>
            </a:r>
            <a:r>
              <a:rPr dirty="0" sz="1250" spc="-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despesas</a:t>
            </a:r>
            <a:r>
              <a:rPr dirty="0" sz="1250" spc="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referentes</a:t>
            </a:r>
            <a:r>
              <a:rPr dirty="0" sz="1250" spc="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65656"/>
                </a:solidFill>
                <a:latin typeface="Times New Roman"/>
                <a:cs typeface="Times New Roman"/>
              </a:rPr>
              <a:t>a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essas</a:t>
            </a:r>
            <a:r>
              <a:rPr dirty="0" sz="1250" spc="-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metas</a:t>
            </a:r>
            <a:r>
              <a:rPr dirty="0" sz="1250" spc="-5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ou</a:t>
            </a:r>
            <a:r>
              <a:rPr dirty="0" sz="1250" spc="-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resultados.</a:t>
            </a:r>
            <a:endParaRPr sz="1250">
              <a:latin typeface="Times New Roman"/>
              <a:cs typeface="Times New Roman"/>
            </a:endParaRPr>
          </a:p>
          <a:p>
            <a:pPr algn="just" marL="99060">
              <a:lnSpc>
                <a:spcPts val="1365"/>
              </a:lnSpc>
            </a:pPr>
            <a:r>
              <a:rPr dirty="0" sz="1250" b="1">
                <a:solidFill>
                  <a:srgbClr val="444444"/>
                </a:solidFill>
                <a:latin typeface="Times New Roman"/>
                <a:cs typeface="Times New Roman"/>
              </a:rPr>
              <a:t>12.2-</a:t>
            </a:r>
            <a:r>
              <a:rPr dirty="0" sz="1250" spc="125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</a:t>
            </a:r>
            <a:r>
              <a:rPr dirty="0" sz="1250" spc="7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análise</a:t>
            </a:r>
            <a:r>
              <a:rPr dirty="0" sz="1250" spc="10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da</a:t>
            </a:r>
            <a:r>
              <a:rPr dirty="0" sz="1250" spc="7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Prestação</a:t>
            </a:r>
            <a:r>
              <a:rPr dirty="0" sz="1250" spc="12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de</a:t>
            </a:r>
            <a:r>
              <a:rPr dirty="0" sz="1250" spc="6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contas</a:t>
            </a:r>
            <a:r>
              <a:rPr dirty="0" sz="1250" spc="9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ocorrerá</a:t>
            </a:r>
            <a:r>
              <a:rPr dirty="0" sz="1250" spc="14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nos</a:t>
            </a:r>
            <a:r>
              <a:rPr dirty="0" sz="1250" spc="9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termos</a:t>
            </a:r>
            <a:r>
              <a:rPr dirty="0" sz="1250" spc="1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dos</a:t>
            </a:r>
            <a:r>
              <a:rPr dirty="0" sz="1250" spc="8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artigos</a:t>
            </a:r>
            <a:r>
              <a:rPr dirty="0" sz="1250" spc="14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57</a:t>
            </a:r>
            <a:r>
              <a:rPr dirty="0" sz="1250" spc="7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7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58</a:t>
            </a:r>
            <a:r>
              <a:rPr dirty="0" sz="1250" spc="7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da</a:t>
            </a:r>
            <a:r>
              <a:rPr dirty="0" sz="1250" spc="9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Portaria</a:t>
            </a:r>
            <a:endParaRPr sz="1250">
              <a:latin typeface="Times New Roman"/>
              <a:cs typeface="Times New Roman"/>
            </a:endParaRPr>
          </a:p>
          <a:p>
            <a:pPr algn="just" marL="97790">
              <a:lnSpc>
                <a:spcPct val="100000"/>
              </a:lnSpc>
              <a:spcBef>
                <a:spcPts val="55"/>
              </a:spcBef>
            </a:pPr>
            <a:r>
              <a:rPr dirty="0" sz="1250" spc="-35">
                <a:solidFill>
                  <a:srgbClr val="3F3F3F"/>
                </a:solidFill>
                <a:latin typeface="Times New Roman"/>
                <a:cs typeface="Times New Roman"/>
              </a:rPr>
              <a:t>063/2021-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SE,</a:t>
            </a:r>
            <a:r>
              <a:rPr dirty="0" sz="1250" spc="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com</a:t>
            </a:r>
            <a:r>
              <a:rPr dirty="0" sz="1250" spc="-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as</a:t>
            </a:r>
            <a:r>
              <a:rPr dirty="0" sz="1250" spc="-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A3A3A"/>
                </a:solidFill>
                <a:latin typeface="Times New Roman"/>
                <a:cs typeface="Times New Roman"/>
              </a:rPr>
              <a:t>futuras</a:t>
            </a:r>
            <a:r>
              <a:rPr dirty="0" sz="1250" spc="-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alterações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que</a:t>
            </a:r>
            <a:r>
              <a:rPr dirty="0" sz="1250" spc="-6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se</a:t>
            </a:r>
            <a:r>
              <a:rPr dirty="0" sz="1250" spc="-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fizerem</a:t>
            </a:r>
            <a:r>
              <a:rPr dirty="0" sz="1250" spc="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necessárias.</a:t>
            </a:r>
            <a:endParaRPr sz="1250">
              <a:latin typeface="Times New Roman"/>
              <a:cs typeface="Times New Roman"/>
            </a:endParaRPr>
          </a:p>
          <a:p>
            <a:pPr marL="97155">
              <a:lnSpc>
                <a:spcPts val="1420"/>
              </a:lnSpc>
              <a:spcBef>
                <a:spcPts val="1430"/>
              </a:spcBef>
            </a:pPr>
            <a:r>
              <a:rPr dirty="0" sz="1250" spc="-45" b="1">
                <a:solidFill>
                  <a:srgbClr val="3F3F3F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20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D3D3D"/>
                </a:solidFill>
                <a:latin typeface="Times New Roman"/>
                <a:cs typeface="Times New Roman"/>
              </a:rPr>
              <a:t>DÉCIMA</a:t>
            </a:r>
            <a:r>
              <a:rPr dirty="0" sz="1250" spc="1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3B3B3B"/>
                </a:solidFill>
                <a:latin typeface="Times New Roman"/>
                <a:cs typeface="Times New Roman"/>
              </a:rPr>
              <a:t>TERCEIRA</a:t>
            </a:r>
            <a:r>
              <a:rPr dirty="0" sz="1250" spc="2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640">
                <a:solidFill>
                  <a:srgbClr val="5B5B5B"/>
                </a:solidFill>
                <a:latin typeface="Times New Roman"/>
                <a:cs typeface="Times New Roman"/>
              </a:rPr>
              <a:t>—</a:t>
            </a:r>
            <a:r>
              <a:rPr dirty="0" sz="1250" spc="-3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3B3B3B"/>
                </a:solidFill>
                <a:latin typeface="Times New Roman"/>
                <a:cs typeface="Times New Roman"/>
              </a:rPr>
              <a:t>PRESTAÇÃO</a:t>
            </a:r>
            <a:r>
              <a:rPr dirty="0" sz="1250" spc="9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3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464646"/>
                </a:solidFill>
                <a:latin typeface="Times New Roman"/>
                <a:cs typeface="Times New Roman"/>
              </a:rPr>
              <a:t>CONTAS</a:t>
            </a:r>
            <a:r>
              <a:rPr dirty="0" sz="1250" spc="-1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B3B3B"/>
                </a:solidFill>
                <a:latin typeface="Times New Roman"/>
                <a:cs typeface="Times New Roman"/>
              </a:rPr>
              <a:t>FINAL</a:t>
            </a:r>
            <a:endParaRPr sz="1250">
              <a:latin typeface="Times New Roman"/>
              <a:cs typeface="Times New Roman"/>
            </a:endParaRPr>
          </a:p>
          <a:p>
            <a:pPr algn="just" marL="135890">
              <a:lnSpc>
                <a:spcPts val="1420"/>
              </a:lnSpc>
            </a:pP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A</a:t>
            </a:r>
            <a:r>
              <a:rPr dirty="0" sz="1250" spc="-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prestação</a:t>
            </a:r>
            <a:r>
              <a:rPr dirty="0" sz="1250" spc="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Contas</a:t>
            </a:r>
            <a:r>
              <a:rPr dirty="0" sz="1250" spc="2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Final</a:t>
            </a:r>
            <a:r>
              <a:rPr dirty="0" sz="1250" spc="2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ocorrerá</a:t>
            </a:r>
            <a:r>
              <a:rPr dirty="0" sz="1250" spc="4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acordo</a:t>
            </a:r>
            <a:r>
              <a:rPr dirty="0" sz="1250" spc="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com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os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artigos</a:t>
            </a:r>
            <a:r>
              <a:rPr dirty="0" sz="1250" spc="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59 a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63</a:t>
            </a:r>
            <a:r>
              <a:rPr dirty="0" sz="1250" spc="-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da</a:t>
            </a:r>
            <a:r>
              <a:rPr dirty="0" sz="1250" spc="-2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5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063/2021-</a:t>
            </a:r>
            <a:endParaRPr sz="1250">
              <a:latin typeface="Times New Roman"/>
              <a:cs typeface="Times New Roman"/>
            </a:endParaRPr>
          </a:p>
          <a:p>
            <a:pPr algn="just" marL="93345">
              <a:lnSpc>
                <a:spcPct val="100000"/>
              </a:lnSpc>
              <a:spcBef>
                <a:spcPts val="35"/>
              </a:spcBef>
            </a:pP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SE,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com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as</a:t>
            </a:r>
            <a:r>
              <a:rPr dirty="0" sz="1250" spc="-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futuras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-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que</a:t>
            </a:r>
            <a:r>
              <a:rPr dirty="0" sz="1250" spc="-4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se</a:t>
            </a:r>
            <a:r>
              <a:rPr dirty="0" sz="1250" spc="-4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fizerem</a:t>
            </a:r>
            <a:r>
              <a:rPr dirty="0" sz="1250" spc="3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necessárias.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Times New Roman"/>
              <a:cs typeface="Times New Roman"/>
            </a:endParaRPr>
          </a:p>
          <a:p>
            <a:pPr marL="93980">
              <a:lnSpc>
                <a:spcPts val="1410"/>
              </a:lnSpc>
            </a:pPr>
            <a:r>
              <a:rPr dirty="0" sz="1250" spc="-35" b="1">
                <a:solidFill>
                  <a:srgbClr val="3D3D3D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-1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83838"/>
                </a:solidFill>
                <a:latin typeface="Times New Roman"/>
                <a:cs typeface="Times New Roman"/>
              </a:rPr>
              <a:t>DÉCIMA</a:t>
            </a:r>
            <a:r>
              <a:rPr dirty="0" sz="1250" spc="5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30" b="1">
                <a:solidFill>
                  <a:srgbClr val="424242"/>
                </a:solidFill>
                <a:latin typeface="Times New Roman"/>
                <a:cs typeface="Times New Roman"/>
              </a:rPr>
              <a:t>QUARTA—</a:t>
            </a:r>
            <a:r>
              <a:rPr dirty="0" sz="1250" spc="50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484848"/>
                </a:solidFill>
                <a:latin typeface="Times New Roman"/>
                <a:cs typeface="Times New Roman"/>
              </a:rPr>
              <a:t>DENÚNCIA</a:t>
            </a:r>
            <a:r>
              <a:rPr dirty="0" sz="1250" spc="55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4B4B4B"/>
                </a:solidFill>
                <a:latin typeface="Times New Roman"/>
                <a:cs typeface="Times New Roman"/>
              </a:rPr>
              <a:t>DA</a:t>
            </a:r>
            <a:r>
              <a:rPr dirty="0" sz="1250" spc="-40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444444"/>
                </a:solidFill>
                <a:latin typeface="Times New Roman"/>
                <a:cs typeface="Times New Roman"/>
              </a:rPr>
              <a:t>PARCERIA</a:t>
            </a:r>
            <a:endParaRPr sz="1250">
              <a:latin typeface="Times New Roman"/>
              <a:cs typeface="Times New Roman"/>
            </a:endParaRPr>
          </a:p>
          <a:p>
            <a:pPr algn="just" marL="94615">
              <a:lnSpc>
                <a:spcPts val="1410"/>
              </a:lnSpc>
            </a:pP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O</a:t>
            </a:r>
            <a:r>
              <a:rPr dirty="0" sz="1250" spc="7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termo</a:t>
            </a:r>
            <a:r>
              <a:rPr dirty="0" sz="1250" spc="114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8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colaboração</a:t>
            </a:r>
            <a:r>
              <a:rPr dirty="0" sz="1250" spc="1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poderá</a:t>
            </a:r>
            <a:r>
              <a:rPr dirty="0" sz="1250" spc="10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ser</a:t>
            </a:r>
            <a:r>
              <a:rPr dirty="0" sz="1250" spc="10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denunciado,</a:t>
            </a:r>
            <a:r>
              <a:rPr dirty="0" sz="1250" spc="1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nos</a:t>
            </a:r>
            <a:r>
              <a:rPr dirty="0" sz="1250" spc="6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termos</a:t>
            </a:r>
            <a:r>
              <a:rPr dirty="0" sz="1250" spc="1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dos</a:t>
            </a:r>
            <a:r>
              <a:rPr dirty="0" sz="1250" spc="9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artigos</a:t>
            </a:r>
            <a:r>
              <a:rPr dirty="0" sz="1250" spc="10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64</a:t>
            </a:r>
            <a:r>
              <a:rPr dirty="0" sz="1250" spc="7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a</a:t>
            </a:r>
            <a:r>
              <a:rPr dirty="0" sz="1250" spc="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69</a:t>
            </a:r>
            <a:r>
              <a:rPr dirty="0" sz="1250" spc="8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da</a:t>
            </a:r>
            <a:r>
              <a:rPr dirty="0" sz="1250" spc="9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Portaria</a:t>
            </a:r>
            <a:endParaRPr sz="1250">
              <a:latin typeface="Times New Roman"/>
              <a:cs typeface="Times New Roman"/>
            </a:endParaRPr>
          </a:p>
          <a:p>
            <a:pPr algn="just" marL="94615">
              <a:lnSpc>
                <a:spcPct val="100000"/>
              </a:lnSpc>
              <a:spcBef>
                <a:spcPts val="60"/>
              </a:spcBef>
            </a:pPr>
            <a:r>
              <a:rPr dirty="0" sz="1250" spc="-40">
                <a:solidFill>
                  <a:srgbClr val="313131"/>
                </a:solidFill>
                <a:latin typeface="Times New Roman"/>
                <a:cs typeface="Times New Roman"/>
              </a:rPr>
              <a:t>063/2021-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SE,</a:t>
            </a:r>
            <a:r>
              <a:rPr dirty="0" sz="1250" spc="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com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as</a:t>
            </a:r>
            <a:r>
              <a:rPr dirty="0" sz="1250" spc="-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futuras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-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que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se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fizerem</a:t>
            </a:r>
            <a:r>
              <a:rPr dirty="0" sz="1250" spc="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necessárias.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Times New Roman"/>
              <a:cs typeface="Times New Roman"/>
            </a:endParaRPr>
          </a:p>
          <a:p>
            <a:pPr marL="93980">
              <a:lnSpc>
                <a:spcPts val="1420"/>
              </a:lnSpc>
              <a:spcBef>
                <a:spcPts val="5"/>
              </a:spcBef>
            </a:pPr>
            <a:r>
              <a:rPr dirty="0" sz="1250" spc="-45" b="1">
                <a:solidFill>
                  <a:srgbClr val="3D3D3D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3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F3F3F"/>
                </a:solidFill>
                <a:latin typeface="Times New Roman"/>
                <a:cs typeface="Times New Roman"/>
              </a:rPr>
              <a:t>DÉCIMA</a:t>
            </a:r>
            <a:r>
              <a:rPr dirty="0" sz="1250" spc="35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3B3B3B"/>
                </a:solidFill>
                <a:latin typeface="Times New Roman"/>
                <a:cs typeface="Times New Roman"/>
              </a:rPr>
              <a:t>QUINTA</a:t>
            </a:r>
            <a:r>
              <a:rPr dirty="0" sz="1250" spc="5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640">
                <a:solidFill>
                  <a:srgbClr val="4D4D4D"/>
                </a:solidFill>
                <a:latin typeface="Times New Roman"/>
                <a:cs typeface="Times New Roman"/>
              </a:rPr>
              <a:t>—</a:t>
            </a:r>
            <a:r>
              <a:rPr dirty="0" sz="1250" spc="-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343434"/>
                </a:solidFill>
                <a:latin typeface="Times New Roman"/>
                <a:cs typeface="Times New Roman"/>
              </a:rPr>
              <a:t>IRREGULARIDADES</a:t>
            </a:r>
            <a:r>
              <a:rPr dirty="0" sz="1250" spc="-65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44444"/>
                </a:solidFill>
                <a:latin typeface="Times New Roman"/>
                <a:cs typeface="Times New Roman"/>
              </a:rPr>
              <a:t>E</a:t>
            </a:r>
            <a:r>
              <a:rPr dirty="0" sz="1250" spc="-5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D3D3D"/>
                </a:solidFill>
                <a:latin typeface="Times New Roman"/>
                <a:cs typeface="Times New Roman"/>
              </a:rPr>
              <a:t>SANÇÕES</a:t>
            </a:r>
            <a:endParaRPr sz="1250">
              <a:latin typeface="Times New Roman"/>
              <a:cs typeface="Times New Roman"/>
            </a:endParaRPr>
          </a:p>
          <a:p>
            <a:pPr algn="just" marL="88900" marR="81280" indent="42545">
              <a:lnSpc>
                <a:spcPct val="91700"/>
              </a:lnSpc>
              <a:spcBef>
                <a:spcPts val="45"/>
              </a:spcBef>
            </a:pP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Pela</a:t>
            </a:r>
            <a:r>
              <a:rPr dirty="0" sz="1250" spc="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execução</a:t>
            </a:r>
            <a:r>
              <a:rPr dirty="0" sz="1250" spc="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da</a:t>
            </a:r>
            <a:r>
              <a:rPr dirty="0" sz="125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parceria</a:t>
            </a:r>
            <a:r>
              <a:rPr dirty="0" sz="1250" spc="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em</a:t>
            </a:r>
            <a:r>
              <a:rPr dirty="0" sz="1250" spc="1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desacordo</a:t>
            </a:r>
            <a:r>
              <a:rPr dirty="0" sz="1250" spc="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com</a:t>
            </a:r>
            <a:r>
              <a:rPr dirty="0" sz="12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o</a:t>
            </a:r>
            <a:r>
              <a:rPr dirty="0" sz="1250" spc="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Plano</a:t>
            </a:r>
            <a:r>
              <a:rPr dirty="0" sz="1250" spc="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Trabalho</a:t>
            </a:r>
            <a:r>
              <a:rPr dirty="0" sz="1250" spc="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e</a:t>
            </a:r>
            <a:r>
              <a:rPr dirty="0" sz="1250" spc="-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com</a:t>
            </a:r>
            <a:r>
              <a:rPr dirty="0" sz="12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as</a:t>
            </a:r>
            <a:r>
              <a:rPr dirty="0" sz="1250" spc="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normas</a:t>
            </a:r>
            <a:r>
              <a:rPr dirty="0" sz="1250" spc="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Portaria </a:t>
            </a:r>
            <a:r>
              <a:rPr dirty="0" sz="1250" spc="-40">
                <a:solidFill>
                  <a:srgbClr val="2B2B2B"/>
                </a:solidFill>
                <a:latin typeface="Times New Roman"/>
                <a:cs typeface="Times New Roman"/>
              </a:rPr>
              <a:t>063/2021-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SE,</a:t>
            </a:r>
            <a:r>
              <a:rPr dirty="0" sz="1250" spc="10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com</a:t>
            </a:r>
            <a:r>
              <a:rPr dirty="0" sz="1250" spc="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as</a:t>
            </a:r>
            <a:r>
              <a:rPr dirty="0" sz="1250" spc="-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futuras</a:t>
            </a:r>
            <a:r>
              <a:rPr dirty="0" sz="1250" spc="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7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que</a:t>
            </a:r>
            <a:r>
              <a:rPr dirty="0" sz="1250" spc="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se</a:t>
            </a:r>
            <a:r>
              <a:rPr dirty="0" sz="1250" spc="-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fizerem</a:t>
            </a:r>
            <a:r>
              <a:rPr dirty="0" sz="1250" spc="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necessárias</a:t>
            </a:r>
            <a:r>
              <a:rPr dirty="0" sz="1250" spc="2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e</a:t>
            </a:r>
            <a:r>
              <a:rPr dirty="0" sz="1250" spc="-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da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legislação</a:t>
            </a:r>
            <a:r>
              <a:rPr dirty="0" sz="1250" spc="6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específica,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poderão</a:t>
            </a:r>
            <a:r>
              <a:rPr dirty="0" sz="1250" spc="-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ser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aplicadas</a:t>
            </a:r>
            <a:r>
              <a:rPr dirty="0" sz="1250" spc="-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à</a:t>
            </a:r>
            <a:r>
              <a:rPr dirty="0" sz="1250" spc="-6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Organização</a:t>
            </a:r>
            <a:r>
              <a:rPr dirty="0" sz="125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parceira,</a:t>
            </a:r>
            <a:r>
              <a:rPr dirty="0" sz="125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garantida</a:t>
            </a:r>
            <a:r>
              <a:rPr dirty="0" sz="1250" spc="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a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prévia</a:t>
            </a:r>
            <a:r>
              <a:rPr dirty="0" sz="1250" spc="-1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defesa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as</a:t>
            </a:r>
            <a:r>
              <a:rPr dirty="0" sz="1250" spc="-6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sanções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previstas</a:t>
            </a:r>
            <a:r>
              <a:rPr dirty="0" sz="1250" spc="-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95959"/>
                </a:solidFill>
                <a:latin typeface="Times New Roman"/>
                <a:cs typeface="Times New Roman"/>
              </a:rPr>
              <a:t>no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artigo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73</a:t>
            </a:r>
            <a:r>
              <a:rPr dirty="0" sz="1250" spc="-5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da</a:t>
            </a:r>
            <a:r>
              <a:rPr dirty="0" sz="1250" spc="-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Lei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Federal</a:t>
            </a:r>
            <a:r>
              <a:rPr dirty="0" sz="1250" spc="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n</a:t>
            </a:r>
            <a:r>
              <a:rPr dirty="0" baseline="50000" sz="750">
                <a:solidFill>
                  <a:srgbClr val="444444"/>
                </a:solidFill>
                <a:latin typeface="Times New Roman"/>
                <a:cs typeface="Times New Roman"/>
              </a:rPr>
              <a:t>O</a:t>
            </a:r>
            <a:r>
              <a:rPr dirty="0" baseline="50000" sz="750" spc="202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13.019,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2014.</a:t>
            </a:r>
            <a:endParaRPr sz="1250">
              <a:latin typeface="Times New Roman"/>
              <a:cs typeface="Times New Roman"/>
            </a:endParaRPr>
          </a:p>
          <a:p>
            <a:pPr marL="85725" marR="86360" indent="1905">
              <a:lnSpc>
                <a:spcPct val="103899"/>
              </a:lnSpc>
              <a:spcBef>
                <a:spcPts val="1200"/>
              </a:spcBef>
            </a:pP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15.1.</a:t>
            </a:r>
            <a:r>
              <a:rPr dirty="0" sz="1250" spc="7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Na</a:t>
            </a:r>
            <a:r>
              <a:rPr dirty="0" sz="1250" spc="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aplicação</a:t>
            </a:r>
            <a:r>
              <a:rPr dirty="0" sz="1250" spc="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2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penalidades,</a:t>
            </a:r>
            <a:r>
              <a:rPr dirty="0" sz="1250" spc="8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serão</a:t>
            </a:r>
            <a:r>
              <a:rPr dirty="0" sz="1250" spc="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observados</a:t>
            </a:r>
            <a:r>
              <a:rPr dirty="0" sz="1250" spc="10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procedimentos</a:t>
            </a:r>
            <a:r>
              <a:rPr dirty="0" sz="1250" spc="1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previstos</a:t>
            </a:r>
            <a:r>
              <a:rPr dirty="0" sz="1250" spc="7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no</a:t>
            </a:r>
            <a:r>
              <a:rPr dirty="0" sz="1250" spc="3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D4D4D"/>
                </a:solidFill>
                <a:latin typeface="Times New Roman"/>
                <a:cs typeface="Times New Roman"/>
              </a:rPr>
              <a:t>artigo</a:t>
            </a:r>
            <a:r>
              <a:rPr dirty="0" sz="1250" spc="7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70</a:t>
            </a:r>
            <a:r>
              <a:rPr dirty="0" sz="1250" spc="4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95959"/>
                </a:solidFill>
                <a:latin typeface="Times New Roman"/>
                <a:cs typeface="Times New Roman"/>
              </a:rPr>
              <a:t>da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063/2021-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SE,</a:t>
            </a:r>
            <a:r>
              <a:rPr dirty="0" sz="1250" spc="-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com</a:t>
            </a:r>
            <a:r>
              <a:rPr dirty="0" sz="1250" spc="-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as</a:t>
            </a:r>
            <a:r>
              <a:rPr dirty="0" sz="1250" spc="-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futuras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alterações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que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se</a:t>
            </a:r>
            <a:r>
              <a:rPr dirty="0" sz="1250" spc="-7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14141"/>
                </a:solidFill>
                <a:latin typeface="Times New Roman"/>
                <a:cs typeface="Times New Roman"/>
              </a:rPr>
              <a:t>fizerem</a:t>
            </a:r>
            <a:r>
              <a:rPr dirty="0" sz="1250" spc="3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necessárias.</a:t>
            </a:r>
            <a:endParaRPr sz="1250">
              <a:latin typeface="Times New Roman"/>
              <a:cs typeface="Times New Roman"/>
            </a:endParaRPr>
          </a:p>
          <a:p>
            <a:pPr marL="81915">
              <a:lnSpc>
                <a:spcPts val="1435"/>
              </a:lnSpc>
              <a:spcBef>
                <a:spcPts val="1425"/>
              </a:spcBef>
            </a:pPr>
            <a:r>
              <a:rPr dirty="0" sz="1250" spc="-35" b="1">
                <a:solidFill>
                  <a:srgbClr val="424242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-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424242"/>
                </a:solidFill>
                <a:latin typeface="Times New Roman"/>
                <a:cs typeface="Times New Roman"/>
              </a:rPr>
              <a:t>DÉCIMA</a:t>
            </a:r>
            <a:r>
              <a:rPr dirty="0" sz="1250" spc="10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424242"/>
                </a:solidFill>
                <a:latin typeface="Times New Roman"/>
                <a:cs typeface="Times New Roman"/>
              </a:rPr>
              <a:t>SEXTA</a:t>
            </a:r>
            <a:r>
              <a:rPr dirty="0" sz="1250" spc="-1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-</a:t>
            </a:r>
            <a:r>
              <a:rPr dirty="0" sz="1250" spc="-8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484848"/>
                </a:solidFill>
                <a:latin typeface="Times New Roman"/>
                <a:cs typeface="Times New Roman"/>
              </a:rPr>
              <a:t>DAS</a:t>
            </a:r>
            <a:r>
              <a:rPr dirty="0" sz="1250" spc="-35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CUSTAS</a:t>
            </a:r>
            <a:endParaRPr sz="1250">
              <a:latin typeface="Times New Roman"/>
              <a:cs typeface="Times New Roman"/>
            </a:endParaRPr>
          </a:p>
          <a:p>
            <a:pPr algn="just" marL="80645" marR="92710" indent="3175">
              <a:lnSpc>
                <a:spcPct val="89500"/>
              </a:lnSpc>
              <a:spcBef>
                <a:spcPts val="90"/>
              </a:spcBef>
            </a:pP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A</a:t>
            </a:r>
            <a:r>
              <a:rPr dirty="0" sz="1250" spc="-4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Organização</a:t>
            </a:r>
            <a:r>
              <a:rPr dirty="0" sz="125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fica</a:t>
            </a:r>
            <a:r>
              <a:rPr dirty="0" sz="1250" spc="-5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dispensada</a:t>
            </a:r>
            <a:r>
              <a:rPr dirty="0" sz="1250" spc="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do</a:t>
            </a:r>
            <a:r>
              <a:rPr dirty="0" sz="1250" spc="-3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pagamento</a:t>
            </a:r>
            <a:r>
              <a:rPr dirty="0" sz="1250" spc="-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do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preço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concernente</a:t>
            </a:r>
            <a:r>
              <a:rPr dirty="0" sz="1250" spc="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à</a:t>
            </a:r>
            <a:r>
              <a:rPr dirty="0" sz="1250" spc="-7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elaboração</a:t>
            </a:r>
            <a:r>
              <a:rPr dirty="0" sz="12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lavratura 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do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presente</a:t>
            </a:r>
            <a:r>
              <a:rPr dirty="0" sz="1250" spc="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instrumento</a:t>
            </a:r>
            <a:r>
              <a:rPr dirty="0" sz="125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</a:t>
            </a:r>
            <a:r>
              <a:rPr dirty="0" sz="1250" spc="-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eventuais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Termos</a:t>
            </a:r>
            <a:r>
              <a:rPr dirty="0" sz="1250" spc="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Aditamento</a:t>
            </a:r>
            <a:r>
              <a:rPr dirty="0" sz="1250" spc="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em</a:t>
            </a:r>
            <a:r>
              <a:rPr dirty="0" sz="1250" spc="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com</a:t>
            </a:r>
            <a:r>
              <a:rPr dirty="0" sz="1250" spc="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o</a:t>
            </a:r>
            <a:r>
              <a:rPr dirty="0" sz="1250" spc="-3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disposto</a:t>
            </a:r>
            <a:r>
              <a:rPr dirty="0" sz="1250" spc="5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na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legislação</a:t>
            </a:r>
            <a:r>
              <a:rPr dirty="0" sz="1250" spc="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pertinente.</a:t>
            </a:r>
            <a:endParaRPr sz="1250">
              <a:latin typeface="Times New Roman"/>
              <a:cs typeface="Times New Roman"/>
            </a:endParaRPr>
          </a:p>
          <a:p>
            <a:pPr marL="78740">
              <a:lnSpc>
                <a:spcPts val="1420"/>
              </a:lnSpc>
              <a:spcBef>
                <a:spcPts val="1285"/>
              </a:spcBef>
            </a:pPr>
            <a:r>
              <a:rPr dirty="0" sz="1250" spc="-45" b="1">
                <a:solidFill>
                  <a:srgbClr val="424242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2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F3F3F"/>
                </a:solidFill>
                <a:latin typeface="Times New Roman"/>
                <a:cs typeface="Times New Roman"/>
              </a:rPr>
              <a:t>DÉCIMA</a:t>
            </a:r>
            <a:r>
              <a:rPr dirty="0" sz="1250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313131"/>
                </a:solidFill>
                <a:latin typeface="Times New Roman"/>
                <a:cs typeface="Times New Roman"/>
              </a:rPr>
              <a:t>SÉTIMA</a:t>
            </a:r>
            <a:r>
              <a:rPr dirty="0" sz="1250" spc="-20" b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-</a:t>
            </a:r>
            <a:r>
              <a:rPr dirty="0" sz="1250" spc="-7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424242"/>
                </a:solidFill>
                <a:latin typeface="Times New Roman"/>
                <a:cs typeface="Times New Roman"/>
              </a:rPr>
              <a:t>DO</a:t>
            </a:r>
            <a:r>
              <a:rPr dirty="0" sz="1250" spc="-60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5" b="1">
                <a:solidFill>
                  <a:srgbClr val="3F3F3F"/>
                </a:solidFill>
                <a:latin typeface="Times New Roman"/>
                <a:cs typeface="Times New Roman"/>
              </a:rPr>
              <a:t>GESTOR</a:t>
            </a:r>
            <a:r>
              <a:rPr dirty="0" sz="1250" spc="40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60" b="1">
                <a:solidFill>
                  <a:srgbClr val="3F3F3F"/>
                </a:solidFill>
                <a:latin typeface="Times New Roman"/>
                <a:cs typeface="Times New Roman"/>
              </a:rPr>
              <a:t>DO</a:t>
            </a:r>
            <a:r>
              <a:rPr dirty="0" sz="1250" spc="-15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424242"/>
                </a:solidFill>
                <a:latin typeface="Times New Roman"/>
                <a:cs typeface="Times New Roman"/>
              </a:rPr>
              <a:t>TERMO</a:t>
            </a:r>
            <a:r>
              <a:rPr dirty="0" sz="1250" spc="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424242"/>
                </a:solidFill>
                <a:latin typeface="Times New Roman"/>
                <a:cs typeface="Times New Roman"/>
              </a:rPr>
              <a:t>DE </a:t>
            </a:r>
            <a:r>
              <a:rPr dirty="0" sz="1250" spc="-10" b="1">
                <a:solidFill>
                  <a:srgbClr val="464646"/>
                </a:solidFill>
                <a:latin typeface="Times New Roman"/>
                <a:cs typeface="Times New Roman"/>
              </a:rPr>
              <a:t>COLABORAÇÃO</a:t>
            </a:r>
            <a:endParaRPr sz="1250">
              <a:latin typeface="Times New Roman"/>
              <a:cs typeface="Times New Roman"/>
            </a:endParaRPr>
          </a:p>
          <a:p>
            <a:pPr algn="just" marL="79375">
              <a:lnSpc>
                <a:spcPts val="1420"/>
              </a:lnSpc>
            </a:pP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Para</a:t>
            </a:r>
            <a:r>
              <a:rPr dirty="0" sz="1250" spc="-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os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fins</a:t>
            </a:r>
            <a:r>
              <a:rPr dirty="0" sz="1250" spc="-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legais,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considera-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se</a:t>
            </a:r>
            <a:r>
              <a:rPr dirty="0" sz="1250" spc="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como</a:t>
            </a:r>
            <a:r>
              <a:rPr dirty="0" sz="1250" spc="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5">
                <a:solidFill>
                  <a:srgbClr val="2D2D2D"/>
                </a:solidFill>
                <a:latin typeface="Times New Roman"/>
                <a:cs typeface="Times New Roman"/>
              </a:rPr>
              <a:t>autoridade</a:t>
            </a:r>
            <a:r>
              <a:rPr dirty="0" sz="1250" spc="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gestora</a:t>
            </a:r>
            <a:r>
              <a:rPr dirty="0" sz="1250" spc="-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do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presente</a:t>
            </a:r>
            <a:r>
              <a:rPr dirty="0" sz="1250" spc="3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Termo</a:t>
            </a:r>
            <a:r>
              <a:rPr dirty="0" sz="1250" spc="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Colaboração</a:t>
            </a:r>
            <a:r>
              <a:rPr dirty="0" sz="1250" spc="7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endParaRPr sz="1250">
              <a:latin typeface="Times New Roman"/>
              <a:cs typeface="Times New Roman"/>
            </a:endParaRPr>
          </a:p>
          <a:p>
            <a:pPr algn="just" marL="74930">
              <a:lnSpc>
                <a:spcPct val="100000"/>
              </a:lnSpc>
              <a:spcBef>
                <a:spcPts val="60"/>
              </a:spcBef>
            </a:pP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Subsecretário</a:t>
            </a:r>
            <a:r>
              <a:rPr dirty="0" sz="1250" spc="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(a)</a:t>
            </a:r>
            <a:r>
              <a:rPr dirty="0" sz="1250" spc="-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Educação</a:t>
            </a:r>
            <a:r>
              <a:rPr dirty="0" sz="1250" spc="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do</a:t>
            </a:r>
            <a:r>
              <a:rPr dirty="0" sz="1250" spc="-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13131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7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Guarulhos.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4255" y="3524484"/>
            <a:ext cx="3517392" cy="143781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8032" y="265021"/>
            <a:ext cx="1188720" cy="80420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16879" y="4304318"/>
            <a:ext cx="128015" cy="31071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769607" y="4225116"/>
            <a:ext cx="353568" cy="30766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330696" y="4176376"/>
            <a:ext cx="112775" cy="33203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4637532" y="226944"/>
            <a:ext cx="2270760" cy="709930"/>
          </a:xfrm>
          <a:prstGeom prst="rect">
            <a:avLst/>
          </a:prstGeom>
          <a:ln w="9144">
            <a:solidFill>
              <a:srgbClr val="606464"/>
            </a:solidFill>
          </a:ln>
        </p:spPr>
        <p:txBody>
          <a:bodyPr wrap="square" lIns="0" tIns="53975" rIns="0" bIns="0" rtlCol="0" vert="horz">
            <a:spAutoFit/>
          </a:bodyPr>
          <a:lstStyle/>
          <a:p>
            <a:pPr marL="100330" marR="185420" indent="5080">
              <a:lnSpc>
                <a:spcPct val="175900"/>
              </a:lnSpc>
              <a:spcBef>
                <a:spcPts val="425"/>
              </a:spcBef>
              <a:tabLst>
                <a:tab pos="775970" algn="l"/>
                <a:tab pos="1144270" algn="l"/>
                <a:tab pos="1188085" algn="l"/>
                <a:tab pos="2077720" algn="l"/>
              </a:tabLst>
            </a:pPr>
            <a:r>
              <a:rPr dirty="0" sz="1000">
                <a:solidFill>
                  <a:srgbClr val="3A3A3A"/>
                </a:solidFill>
                <a:latin typeface="Times New Roman"/>
                <a:cs typeface="Times New Roman"/>
              </a:rPr>
              <a:t>Rubrica</a:t>
            </a:r>
            <a:r>
              <a:rPr dirty="0" sz="1000" spc="409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u="sng" sz="1000">
                <a:solidFill>
                  <a:srgbClr val="3A3A3A"/>
                </a:solidFill>
                <a:uFill>
                  <a:solidFill>
                    <a:srgbClr val="707474"/>
                  </a:solidFill>
                </a:uFill>
                <a:latin typeface="Times New Roman"/>
                <a:cs typeface="Times New Roman"/>
              </a:rPr>
              <a:t>			</a:t>
            </a:r>
            <a:r>
              <a:rPr dirty="0" sz="100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545454"/>
                </a:solidFill>
                <a:latin typeface="Times New Roman"/>
                <a:cs typeface="Times New Roman"/>
              </a:rPr>
              <a:t>Fls.</a:t>
            </a:r>
            <a:r>
              <a:rPr dirty="0" sz="1000" spc="57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u="sng" sz="1000">
                <a:solidFill>
                  <a:srgbClr val="545454"/>
                </a:solidFill>
                <a:uFill>
                  <a:solidFill>
                    <a:srgbClr val="707474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0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82828"/>
                </a:solidFill>
                <a:latin typeface="Times New Roman"/>
                <a:cs typeface="Times New Roman"/>
              </a:rPr>
              <a:t>Classif.</a:t>
            </a:r>
            <a:r>
              <a:rPr dirty="0" sz="1000" spc="17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u="sng" sz="1000">
                <a:solidFill>
                  <a:srgbClr val="424242"/>
                </a:solidFill>
                <a:uFill>
                  <a:solidFill>
                    <a:srgbClr val="6B74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00" spc="-25">
                <a:solidFill>
                  <a:srgbClr val="424242"/>
                </a:solidFill>
                <a:uFill>
                  <a:solidFill>
                    <a:srgbClr val="6B7470"/>
                  </a:solidFill>
                </a:uFill>
                <a:latin typeface="Times New Roman"/>
                <a:cs typeface="Times New Roman"/>
              </a:rPr>
              <a:t>PA</a:t>
            </a:r>
            <a:r>
              <a:rPr dirty="0" u="sng" sz="1000">
                <a:solidFill>
                  <a:srgbClr val="424242"/>
                </a:solidFill>
                <a:uFill>
                  <a:solidFill>
                    <a:srgbClr val="6B747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000" spc="2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000" spc="-45">
                <a:solidFill>
                  <a:srgbClr val="5B5B5B"/>
                </a:solidFill>
                <a:latin typeface="Times New Roman"/>
                <a:cs typeface="Times New Roman"/>
              </a:rPr>
              <a:t>N°</a:t>
            </a:r>
            <a:r>
              <a:rPr dirty="0" sz="100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545454"/>
                </a:solidFill>
                <a:latin typeface="Times New Roman"/>
                <a:cs typeface="Times New Roman"/>
              </a:rPr>
              <a:t>34.913/2021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79188" y="1272554"/>
            <a:ext cx="5900420" cy="1413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970">
              <a:lnSpc>
                <a:spcPts val="1420"/>
              </a:lnSpc>
              <a:spcBef>
                <a:spcPts val="100"/>
              </a:spcBef>
            </a:pPr>
            <a:r>
              <a:rPr dirty="0" sz="1250" spc="-40" b="1">
                <a:solidFill>
                  <a:srgbClr val="383838"/>
                </a:solidFill>
                <a:latin typeface="Times New Roman"/>
                <a:cs typeface="Times New Roman"/>
              </a:rPr>
              <a:t>CLÁUSULA</a:t>
            </a:r>
            <a:r>
              <a:rPr dirty="0" sz="1250" spc="90" b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464646"/>
                </a:solidFill>
                <a:latin typeface="Times New Roman"/>
                <a:cs typeface="Times New Roman"/>
              </a:rPr>
              <a:t>DÉCIMA</a:t>
            </a:r>
            <a:r>
              <a:rPr dirty="0" sz="1250" spc="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40" b="1">
                <a:solidFill>
                  <a:srgbClr val="444444"/>
                </a:solidFill>
                <a:latin typeface="Times New Roman"/>
                <a:cs typeface="Times New Roman"/>
              </a:rPr>
              <a:t>OITAVA</a:t>
            </a:r>
            <a:r>
              <a:rPr dirty="0" sz="1250" spc="-5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-</a:t>
            </a:r>
            <a:r>
              <a:rPr dirty="0" sz="1250" spc="-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444444"/>
                </a:solidFill>
                <a:latin typeface="Times New Roman"/>
                <a:cs typeface="Times New Roman"/>
              </a:rPr>
              <a:t>DO</a:t>
            </a:r>
            <a:r>
              <a:rPr dirty="0" sz="1250" spc="-3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3A3A3A"/>
                </a:solidFill>
                <a:latin typeface="Times New Roman"/>
                <a:cs typeface="Times New Roman"/>
              </a:rPr>
              <a:t>FORO</a:t>
            </a:r>
            <a:endParaRPr sz="1250">
              <a:latin typeface="Times New Roman"/>
              <a:cs typeface="Times New Roman"/>
            </a:endParaRPr>
          </a:p>
          <a:p>
            <a:pPr algn="just" marL="12700" marR="5080" indent="1905">
              <a:lnSpc>
                <a:spcPct val="91900"/>
              </a:lnSpc>
              <a:spcBef>
                <a:spcPts val="40"/>
              </a:spcBef>
            </a:pP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Para</a:t>
            </a:r>
            <a:r>
              <a:rPr dirty="0" sz="1250" spc="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dirimir</a:t>
            </a:r>
            <a:r>
              <a:rPr dirty="0" sz="1250" spc="7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quaisquer</a:t>
            </a:r>
            <a:r>
              <a:rPr dirty="0" sz="1250" spc="10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dúvidas,</a:t>
            </a:r>
            <a:r>
              <a:rPr dirty="0" sz="1250" spc="7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casos</a:t>
            </a:r>
            <a:r>
              <a:rPr dirty="0" sz="1250" spc="5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omissos,</a:t>
            </a:r>
            <a:r>
              <a:rPr dirty="0" sz="1250" spc="6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ou</a:t>
            </a:r>
            <a:r>
              <a:rPr dirty="0" sz="1250" spc="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quaisquer</a:t>
            </a:r>
            <a:r>
              <a:rPr dirty="0" sz="1250" spc="9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questões</a:t>
            </a:r>
            <a:r>
              <a:rPr dirty="0" sz="1250" spc="9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oriundas</a:t>
            </a:r>
            <a:r>
              <a:rPr dirty="0" sz="1250" spc="8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do</a:t>
            </a:r>
            <a:r>
              <a:rPr dirty="0" sz="1250" spc="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presente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Termo</a:t>
            </a:r>
            <a:r>
              <a:rPr dirty="0" sz="1250" spc="19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17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Colaboração,</a:t>
            </a:r>
            <a:r>
              <a:rPr dirty="0" sz="1250" spc="2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que</a:t>
            </a:r>
            <a:r>
              <a:rPr dirty="0" sz="1250" spc="20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não</a:t>
            </a:r>
            <a:r>
              <a:rPr dirty="0" sz="1250" spc="19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possam</a:t>
            </a:r>
            <a:r>
              <a:rPr dirty="0" sz="1250" spc="19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ser</a:t>
            </a:r>
            <a:r>
              <a:rPr dirty="0" sz="1250" spc="2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resolvidos</a:t>
            </a:r>
            <a:r>
              <a:rPr dirty="0" sz="1250" spc="26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pela</a:t>
            </a:r>
            <a:r>
              <a:rPr dirty="0" sz="1250" spc="16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mediação</a:t>
            </a:r>
            <a:r>
              <a:rPr dirty="0" sz="1250" spc="22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administrativa,</a:t>
            </a:r>
            <a:r>
              <a:rPr dirty="0" sz="1250" spc="1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95959"/>
                </a:solidFill>
                <a:latin typeface="Times New Roman"/>
                <a:cs typeface="Times New Roman"/>
              </a:rPr>
              <a:t>os </a:t>
            </a: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partícipes</a:t>
            </a:r>
            <a:r>
              <a:rPr dirty="0" sz="1250" spc="-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43434"/>
                </a:solidFill>
                <a:latin typeface="Times New Roman"/>
                <a:cs typeface="Times New Roman"/>
              </a:rPr>
              <a:t>elegem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a</a:t>
            </a:r>
            <a:r>
              <a:rPr dirty="0" sz="1250" spc="-8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63636"/>
                </a:solidFill>
                <a:latin typeface="Times New Roman"/>
                <a:cs typeface="Times New Roman"/>
              </a:rPr>
              <a:t>Comarca</a:t>
            </a:r>
            <a:r>
              <a:rPr dirty="0" sz="1250" spc="-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do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Guarulhos.</a:t>
            </a:r>
            <a:endParaRPr sz="1250">
              <a:latin typeface="Times New Roman"/>
              <a:cs typeface="Times New Roman"/>
            </a:endParaRPr>
          </a:p>
          <a:p>
            <a:pPr algn="just" marL="14604" marR="5080" indent="1905">
              <a:lnSpc>
                <a:spcPct val="91900"/>
              </a:lnSpc>
              <a:spcBef>
                <a:spcPts val="1190"/>
              </a:spcBef>
            </a:pP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E,</a:t>
            </a:r>
            <a:r>
              <a:rPr dirty="0" sz="1250" spc="-1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por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estarem</a:t>
            </a:r>
            <a:r>
              <a:rPr dirty="0" sz="1250" spc="1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concordes,</a:t>
            </a:r>
            <a:r>
              <a:rPr dirty="0" sz="1250" spc="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é</a:t>
            </a:r>
            <a:r>
              <a:rPr dirty="0" sz="1250" spc="-2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lavrado</a:t>
            </a:r>
            <a:r>
              <a:rPr dirty="0" sz="1250" spc="-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o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presente</a:t>
            </a:r>
            <a:r>
              <a:rPr dirty="0" sz="1250" spc="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Instrumento</a:t>
            </a:r>
            <a:r>
              <a:rPr dirty="0" sz="1250" spc="4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em</a:t>
            </a:r>
            <a:r>
              <a:rPr dirty="0" sz="1250" spc="-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02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(duas)</a:t>
            </a:r>
            <a:r>
              <a:rPr dirty="0" sz="1250" spc="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vias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igual</a:t>
            </a:r>
            <a:r>
              <a:rPr dirty="0" sz="1250" spc="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teor,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F4F4F"/>
                </a:solidFill>
                <a:latin typeface="Times New Roman"/>
                <a:cs typeface="Times New Roman"/>
              </a:rPr>
              <a:t>o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qual,</a:t>
            </a:r>
            <a:r>
              <a:rPr dirty="0" sz="1250" spc="1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lido</a:t>
            </a:r>
            <a:r>
              <a:rPr dirty="0" sz="1250" spc="1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9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achado</a:t>
            </a:r>
            <a:r>
              <a:rPr dirty="0" sz="1250" spc="1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conforme,</a:t>
            </a:r>
            <a:r>
              <a:rPr dirty="0" sz="1250" spc="1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é</a:t>
            </a:r>
            <a:r>
              <a:rPr dirty="0" sz="1250" spc="10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assinado</a:t>
            </a:r>
            <a:r>
              <a:rPr dirty="0" sz="1250" spc="1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pelas</a:t>
            </a:r>
            <a:r>
              <a:rPr dirty="0" sz="1250" spc="1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partes</a:t>
            </a:r>
            <a:r>
              <a:rPr dirty="0" sz="1250" spc="1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abaixo</a:t>
            </a:r>
            <a:r>
              <a:rPr dirty="0" sz="1250" spc="1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identificadas</a:t>
            </a:r>
            <a:r>
              <a:rPr dirty="0" sz="1250" spc="18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sendo</a:t>
            </a:r>
            <a:r>
              <a:rPr dirty="0" sz="1250" spc="1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uma</a:t>
            </a:r>
            <a:r>
              <a:rPr dirty="0" sz="1250" spc="1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via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arquivada</a:t>
            </a:r>
            <a:r>
              <a:rPr dirty="0" sz="1250" spc="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na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Divisão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Técnica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Gestão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Convênios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e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uma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cópia</a:t>
            </a:r>
            <a:r>
              <a:rPr dirty="0" sz="1250" spc="-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44444"/>
                </a:solidFill>
                <a:latin typeface="Times New Roman"/>
                <a:cs typeface="Times New Roman"/>
              </a:rPr>
              <a:t>para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a</a:t>
            </a:r>
            <a:r>
              <a:rPr dirty="0" sz="1250" spc="-8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entidade.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76151" y="3176445"/>
            <a:ext cx="249745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Guarulhos,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em</a:t>
            </a:r>
            <a:r>
              <a:rPr dirty="0" sz="1250" spc="-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29</a:t>
            </a:r>
            <a:r>
              <a:rPr dirty="0" sz="1250" spc="-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dezembro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14141"/>
                </a:solidFill>
                <a:latin typeface="Times New Roman"/>
                <a:cs typeface="Times New Roman"/>
              </a:rPr>
              <a:t>2021.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77578" y="4388842"/>
            <a:ext cx="1174115" cy="389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435"/>
              </a:lnSpc>
              <a:spcBef>
                <a:spcPts val="100"/>
              </a:spcBef>
            </a:pPr>
            <a:r>
              <a:rPr dirty="0" sz="1250" spc="-10" b="1" i="1">
                <a:solidFill>
                  <a:srgbClr val="363636"/>
                </a:solidFill>
                <a:latin typeface="Times New Roman"/>
                <a:cs typeface="Times New Roman"/>
              </a:rPr>
              <a:t>Viterale</a:t>
            </a:r>
            <a:endParaRPr sz="1250">
              <a:latin typeface="Times New Roman"/>
              <a:cs typeface="Times New Roman"/>
            </a:endParaRPr>
          </a:p>
          <a:p>
            <a:pPr algn="ctr">
              <a:lnSpc>
                <a:spcPts val="1435"/>
              </a:lnSpc>
            </a:pP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Secretário</a:t>
            </a:r>
            <a:r>
              <a:rPr dirty="0" sz="1250" spc="-1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63636"/>
                </a:solidFill>
                <a:latin typeface="Times New Roman"/>
                <a:cs typeface="Times New Roman"/>
              </a:rPr>
              <a:t>Educ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45995" y="4260901"/>
            <a:ext cx="2085339" cy="1205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014">
              <a:lnSpc>
                <a:spcPts val="1265"/>
              </a:lnSpc>
              <a:spcBef>
                <a:spcPts val="100"/>
              </a:spcBef>
            </a:pPr>
            <a:r>
              <a:rPr dirty="0" sz="1250" spc="-50">
                <a:solidFill>
                  <a:srgbClr val="6270B8"/>
                </a:solidFill>
                <a:latin typeface="Times New Roman"/>
                <a:cs typeface="Times New Roman"/>
              </a:rPr>
              <a:t>’</a:t>
            </a:r>
            <a:endParaRPr sz="1250">
              <a:latin typeface="Times New Roman"/>
              <a:cs typeface="Times New Roman"/>
            </a:endParaRPr>
          </a:p>
          <a:p>
            <a:pPr algn="ctr" marR="138430">
              <a:lnSpc>
                <a:spcPts val="1225"/>
              </a:lnSpc>
              <a:tabLst>
                <a:tab pos="855344" algn="l"/>
                <a:tab pos="1295400" algn="l"/>
              </a:tabLst>
            </a:pPr>
            <a:r>
              <a:rPr dirty="0" sz="1250" i="1">
                <a:solidFill>
                  <a:srgbClr val="343434"/>
                </a:solidFill>
                <a:latin typeface="Times New Roman"/>
                <a:cs typeface="Times New Roman"/>
              </a:rPr>
              <a:t>Antonio</a:t>
            </a:r>
            <a:r>
              <a:rPr dirty="0" sz="1250" spc="50" i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50" i="1">
                <a:solidFill>
                  <a:srgbClr val="484848"/>
                </a:solidFill>
                <a:latin typeface="Times New Roman"/>
                <a:cs typeface="Times New Roman"/>
              </a:rPr>
              <a:t>G</a:t>
            </a:r>
            <a:r>
              <a:rPr dirty="0" sz="1250" i="1">
                <a:solidFill>
                  <a:srgbClr val="484848"/>
                </a:solidFill>
                <a:latin typeface="Times New Roman"/>
                <a:cs typeface="Times New Roman"/>
              </a:rPr>
              <a:t>	</a:t>
            </a:r>
            <a:r>
              <a:rPr dirty="0" sz="1250" spc="-20" i="1">
                <a:solidFill>
                  <a:srgbClr val="484848"/>
                </a:solidFill>
                <a:latin typeface="Times New Roman"/>
                <a:cs typeface="Times New Roman"/>
              </a:rPr>
              <a:t>es</a:t>
            </a:r>
            <a:r>
              <a:rPr dirty="0" sz="1250" spc="-20" i="1">
                <a:solidFill>
                  <a:srgbClr val="494949"/>
                </a:solidFill>
                <a:latin typeface="Times New Roman"/>
                <a:cs typeface="Times New Roman"/>
              </a:rPr>
              <a:t>da</a:t>
            </a:r>
            <a:r>
              <a:rPr dirty="0" sz="1250" i="1">
                <a:solidFill>
                  <a:srgbClr val="494949"/>
                </a:solidFill>
                <a:latin typeface="Times New Roman"/>
                <a:cs typeface="Times New Roman"/>
              </a:rPr>
              <a:t>	</a:t>
            </a:r>
            <a:r>
              <a:rPr dirty="0" sz="1250" spc="-25" i="1">
                <a:solidFill>
                  <a:srgbClr val="484848"/>
                </a:solidFill>
                <a:latin typeface="Times New Roman"/>
                <a:cs typeface="Times New Roman"/>
              </a:rPr>
              <a:t>il</a:t>
            </a:r>
            <a:endParaRPr sz="1250">
              <a:latin typeface="Times New Roman"/>
              <a:cs typeface="Times New Roman"/>
            </a:endParaRPr>
          </a:p>
          <a:p>
            <a:pPr algn="ctr" marR="8890">
              <a:lnSpc>
                <a:spcPts val="1315"/>
              </a:lnSpc>
            </a:pPr>
            <a:r>
              <a:rPr dirty="0" sz="1200" spc="-10" i="1">
                <a:solidFill>
                  <a:srgbClr val="3F3F3F"/>
                </a:solidFill>
                <a:latin typeface="Times New Roman"/>
                <a:cs typeface="Times New Roman"/>
              </a:rPr>
              <a:t>Presidente</a:t>
            </a:r>
            <a:endParaRPr sz="1200">
              <a:latin typeface="Times New Roman"/>
              <a:cs typeface="Times New Roman"/>
            </a:endParaRPr>
          </a:p>
          <a:p>
            <a:pPr algn="ctr" marR="15875">
              <a:lnSpc>
                <a:spcPts val="1350"/>
              </a:lnSpc>
            </a:pP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RG:</a:t>
            </a:r>
            <a:r>
              <a:rPr dirty="0" sz="1250" spc="3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 spc="-70">
                <a:solidFill>
                  <a:srgbClr val="424242"/>
                </a:solidFill>
                <a:latin typeface="Times New Roman"/>
                <a:cs typeface="Times New Roman"/>
              </a:rPr>
              <a:t>n°</a:t>
            </a:r>
            <a:r>
              <a:rPr dirty="0" sz="1250" spc="-3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83838"/>
                </a:solidFill>
                <a:latin typeface="Times New Roman"/>
                <a:cs typeface="Times New Roman"/>
              </a:rPr>
              <a:t>11.089.712-</a:t>
            </a:r>
            <a:r>
              <a:rPr dirty="0" sz="1250" spc="-50">
                <a:solidFill>
                  <a:srgbClr val="383838"/>
                </a:solidFill>
                <a:latin typeface="Times New Roman"/>
                <a:cs typeface="Times New Roman"/>
              </a:rPr>
              <a:t>2</a:t>
            </a:r>
            <a:endParaRPr sz="1250">
              <a:latin typeface="Times New Roman"/>
              <a:cs typeface="Times New Roman"/>
            </a:endParaRPr>
          </a:p>
          <a:p>
            <a:pPr algn="ctr">
              <a:lnSpc>
                <a:spcPts val="1365"/>
              </a:lnSpc>
            </a:pP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CPF:</a:t>
            </a:r>
            <a:r>
              <a:rPr dirty="0" sz="1250" spc="5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85">
                <a:solidFill>
                  <a:srgbClr val="424242"/>
                </a:solidFill>
                <a:latin typeface="Times New Roman"/>
                <a:cs typeface="Times New Roman"/>
              </a:rPr>
              <a:t>n°</a:t>
            </a:r>
            <a:r>
              <a:rPr dirty="0" sz="1250" spc="-30">
                <a:solidFill>
                  <a:srgbClr val="424242"/>
                </a:solidFill>
                <a:latin typeface="Times New Roman"/>
                <a:cs typeface="Times New Roman"/>
              </a:rPr>
              <a:t> 878.648.008-</a:t>
            </a:r>
            <a:r>
              <a:rPr dirty="0" sz="1250" spc="-25">
                <a:solidFill>
                  <a:srgbClr val="424242"/>
                </a:solidFill>
                <a:latin typeface="Times New Roman"/>
                <a:cs typeface="Times New Roman"/>
              </a:rPr>
              <a:t>15</a:t>
            </a:r>
            <a:endParaRPr sz="1250">
              <a:latin typeface="Times New Roman"/>
              <a:cs typeface="Times New Roman"/>
            </a:endParaRPr>
          </a:p>
          <a:p>
            <a:pPr algn="ctr" marL="12700" marR="5080">
              <a:lnSpc>
                <a:spcPts val="1340"/>
              </a:lnSpc>
              <a:spcBef>
                <a:spcPts val="110"/>
              </a:spcBef>
            </a:pP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Associação</a:t>
            </a:r>
            <a:r>
              <a:rPr dirty="0" sz="1250" spc="1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dos</a:t>
            </a:r>
            <a:r>
              <a:rPr dirty="0" sz="1250" spc="-4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Moradores</a:t>
            </a:r>
            <a:r>
              <a:rPr dirty="0" sz="1250" spc="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para</a:t>
            </a:r>
            <a:r>
              <a:rPr dirty="0" sz="1250" spc="-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D5D5D"/>
                </a:solidFill>
                <a:latin typeface="Times New Roman"/>
                <a:cs typeface="Times New Roman"/>
              </a:rPr>
              <a:t>o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Desenvolvimento</a:t>
            </a:r>
            <a:r>
              <a:rPr dirty="0" sz="1250" spc="-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do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F4F4F"/>
                </a:solidFill>
                <a:latin typeface="Times New Roman"/>
                <a:cs typeface="Times New Roman"/>
              </a:rPr>
              <a:t>Água</a:t>
            </a:r>
            <a:r>
              <a:rPr dirty="0" sz="1250" spc="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F4F4F"/>
                </a:solidFill>
                <a:latin typeface="Times New Roman"/>
                <a:cs typeface="Times New Roman"/>
              </a:rPr>
              <a:t>Azul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42989" y="4391889"/>
            <a:ext cx="11303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50" i="1">
                <a:solidFill>
                  <a:srgbClr val="5E6BB6"/>
                </a:solidFill>
                <a:latin typeface="Times New Roman"/>
                <a:cs typeface="Times New Roman"/>
              </a:rPr>
              <a:t>“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A2A2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2025-05-19T15:58:05Z</dcterms:created>
  <dcterms:modified xsi:type="dcterms:W3CDTF">2025-05-19T15:58:05Z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LastSaved">
    <vt:filetime>2025-05-19T00:00:00Z</vt:filetime>
  </property>
</Properties>
</file>