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645400" cy="10807700"/>
  <p:notesSz cx="7645400" cy="10807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690" y="3314954"/>
            <a:ext cx="6433820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380" y="5988304"/>
            <a:ext cx="529844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460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8138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460" y="427736"/>
            <a:ext cx="681228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460" y="2459482"/>
            <a:ext cx="681228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3528" y="9944862"/>
            <a:ext cx="242214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460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9824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jpg"/><Relationship Id="rId4" Type="http://schemas.openxmlformats.org/officeDocument/2006/relationships/image" Target="../media/image5.jpg"/><Relationship Id="rId5" Type="http://schemas.openxmlformats.org/officeDocument/2006/relationships/image" Target="../media/image6.jpg"/><Relationship Id="rId6" Type="http://schemas.openxmlformats.org/officeDocument/2006/relationships/image" Target="../media/image7.jpg"/><Relationship Id="rId7" Type="http://schemas.openxmlformats.org/officeDocument/2006/relationships/image" Target="../media/image8.jpg"/><Relationship Id="rId8" Type="http://schemas.openxmlformats.org/officeDocument/2006/relationships/image" Target="../media/image9.jpg"/><Relationship Id="rId9" Type="http://schemas.openxmlformats.org/officeDocument/2006/relationships/image" Target="../media/image10.jpg"/><Relationship Id="rId10" Type="http://schemas.openxmlformats.org/officeDocument/2006/relationships/image" Target="../media/image11.jpg"/><Relationship Id="rId11" Type="http://schemas.openxmlformats.org/officeDocument/2006/relationships/image" Target="../media/image12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jpg"/><Relationship Id="rId3" Type="http://schemas.openxmlformats.org/officeDocument/2006/relationships/image" Target="../media/image14.jpg"/><Relationship Id="rId4" Type="http://schemas.openxmlformats.org/officeDocument/2006/relationships/image" Target="../media/image15.jpg"/><Relationship Id="rId5" Type="http://schemas.openxmlformats.org/officeDocument/2006/relationships/image" Target="../media/image16.jpg"/><Relationship Id="rId6" Type="http://schemas.openxmlformats.org/officeDocument/2006/relationships/image" Target="../media/image17.jpg"/><Relationship Id="rId7" Type="http://schemas.openxmlformats.org/officeDocument/2006/relationships/image" Target="../media/image18.png"/><Relationship Id="rId8" Type="http://schemas.openxmlformats.org/officeDocument/2006/relationships/image" Target="../media/image19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96825" y="1556788"/>
            <a:ext cx="0" cy="7412355"/>
          </a:xfrm>
          <a:custGeom>
            <a:avLst/>
            <a:gdLst/>
            <a:ahLst/>
            <a:cxnLst/>
            <a:rect l="l" t="t" r="r" b="b"/>
            <a:pathLst>
              <a:path w="0" h="7412355">
                <a:moveTo>
                  <a:pt x="0" y="7412261"/>
                </a:moveTo>
                <a:lnTo>
                  <a:pt x="0" y="0"/>
                </a:lnTo>
              </a:path>
            </a:pathLst>
          </a:custGeom>
          <a:ln w="24398">
            <a:solidFill>
              <a:srgbClr val="1F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4870593" y="5418294"/>
            <a:ext cx="262890" cy="0"/>
          </a:xfrm>
          <a:custGeom>
            <a:avLst/>
            <a:gdLst/>
            <a:ahLst/>
            <a:cxnLst/>
            <a:rect l="l" t="t" r="r" b="b"/>
            <a:pathLst>
              <a:path w="262889" h="0">
                <a:moveTo>
                  <a:pt x="0" y="0"/>
                </a:moveTo>
                <a:lnTo>
                  <a:pt x="262286" y="0"/>
                </a:lnTo>
              </a:path>
            </a:pathLst>
          </a:custGeom>
          <a:ln w="3175">
            <a:solidFill>
              <a:srgbClr val="645B9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6984131" y="1544601"/>
            <a:ext cx="0" cy="8250555"/>
          </a:xfrm>
          <a:custGeom>
            <a:avLst/>
            <a:gdLst/>
            <a:ahLst/>
            <a:cxnLst/>
            <a:rect l="l" t="t" r="r" b="b"/>
            <a:pathLst>
              <a:path w="0" h="8250555">
                <a:moveTo>
                  <a:pt x="0" y="8250063"/>
                </a:moveTo>
                <a:lnTo>
                  <a:pt x="0" y="0"/>
                </a:lnTo>
              </a:path>
            </a:pathLst>
          </a:custGeom>
          <a:ln w="24398">
            <a:solidFill>
              <a:srgbClr val="1F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097458" y="277237"/>
            <a:ext cx="0" cy="917575"/>
          </a:xfrm>
          <a:custGeom>
            <a:avLst/>
            <a:gdLst/>
            <a:ahLst/>
            <a:cxnLst/>
            <a:rect l="l" t="t" r="r" b="b"/>
            <a:pathLst>
              <a:path w="0" h="917575">
                <a:moveTo>
                  <a:pt x="0" y="917012"/>
                </a:moveTo>
                <a:lnTo>
                  <a:pt x="0" y="0"/>
                </a:lnTo>
              </a:path>
            </a:pathLst>
          </a:custGeom>
          <a:ln w="9149">
            <a:solidFill>
              <a:srgbClr val="38383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4092883" y="277237"/>
            <a:ext cx="2812415" cy="917575"/>
            <a:chOff x="4092883" y="277237"/>
            <a:chExt cx="2812415" cy="917575"/>
          </a:xfrm>
        </p:grpSpPr>
        <p:sp>
          <p:nvSpPr>
            <p:cNvPr id="7" name="object 7" descr=""/>
            <p:cNvSpPr/>
            <p:nvPr/>
          </p:nvSpPr>
          <p:spPr>
            <a:xfrm>
              <a:off x="6900260" y="277237"/>
              <a:ext cx="0" cy="917575"/>
            </a:xfrm>
            <a:custGeom>
              <a:avLst/>
              <a:gdLst/>
              <a:ahLst/>
              <a:cxnLst/>
              <a:rect l="l" t="t" r="r" b="b"/>
              <a:pathLst>
                <a:path w="0" h="917575">
                  <a:moveTo>
                    <a:pt x="0" y="917012"/>
                  </a:moveTo>
                  <a:lnTo>
                    <a:pt x="0" y="0"/>
                  </a:lnTo>
                </a:path>
              </a:pathLst>
            </a:custGeom>
            <a:ln w="9149">
              <a:solidFill>
                <a:srgbClr val="38383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092883" y="281807"/>
              <a:ext cx="2812415" cy="0"/>
            </a:xfrm>
            <a:custGeom>
              <a:avLst/>
              <a:gdLst/>
              <a:ahLst/>
              <a:cxnLst/>
              <a:rect l="l" t="t" r="r" b="b"/>
              <a:pathLst>
                <a:path w="2812415" h="0">
                  <a:moveTo>
                    <a:pt x="0" y="0"/>
                  </a:moveTo>
                  <a:lnTo>
                    <a:pt x="2811950" y="0"/>
                  </a:lnTo>
                </a:path>
              </a:pathLst>
            </a:custGeom>
            <a:ln w="9139">
              <a:solidFill>
                <a:srgbClr val="38383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4092883" y="1189679"/>
              <a:ext cx="2812415" cy="0"/>
            </a:xfrm>
            <a:custGeom>
              <a:avLst/>
              <a:gdLst/>
              <a:ahLst/>
              <a:cxnLst/>
              <a:rect l="l" t="t" r="r" b="b"/>
              <a:pathLst>
                <a:path w="2812415" h="0">
                  <a:moveTo>
                    <a:pt x="0" y="0"/>
                  </a:moveTo>
                  <a:lnTo>
                    <a:pt x="2811950" y="0"/>
                  </a:lnTo>
                </a:path>
              </a:pathLst>
            </a:custGeom>
            <a:ln w="9139">
              <a:solidFill>
                <a:srgbClr val="38383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10" name="object 1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12249" y="377772"/>
            <a:ext cx="802107" cy="514867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38407" y="987083"/>
            <a:ext cx="1158938" cy="79210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717517" y="1005610"/>
            <a:ext cx="1174115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50" spc="-170" b="1">
                <a:latin typeface="Times New Roman"/>
                <a:cs typeface="Times New Roman"/>
              </a:rPr>
              <a:t>QUARULHOS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207005" y="441997"/>
            <a:ext cx="687705" cy="447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40">
              <a:lnSpc>
                <a:spcPct val="100000"/>
              </a:lnSpc>
              <a:spcBef>
                <a:spcPts val="100"/>
              </a:spcBef>
            </a:pPr>
            <a:r>
              <a:rPr dirty="0" sz="1050" spc="-10">
                <a:latin typeface="Times New Roman"/>
                <a:cs typeface="Times New Roman"/>
              </a:rPr>
              <a:t>Rubrica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dirty="0" sz="1050" spc="-25">
                <a:latin typeface="Times New Roman"/>
                <a:cs typeface="Times New Roman"/>
              </a:rPr>
              <a:t>Classif.: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P.A.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8998" y="704001"/>
            <a:ext cx="6731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50">
                <a:solidFill>
                  <a:srgbClr val="505050"/>
                </a:solidFill>
                <a:latin typeface="Times New Roman"/>
                <a:cs typeface="Times New Roman"/>
              </a:rPr>
              <a:t>‘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425715" y="435904"/>
            <a:ext cx="307340" cy="450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3664">
              <a:lnSpc>
                <a:spcPct val="100000"/>
              </a:lnSpc>
              <a:spcBef>
                <a:spcPts val="100"/>
              </a:spcBef>
            </a:pPr>
            <a:r>
              <a:rPr dirty="0" sz="1050" spc="-25">
                <a:solidFill>
                  <a:srgbClr val="131313"/>
                </a:solidFill>
                <a:latin typeface="Times New Roman"/>
                <a:cs typeface="Times New Roman"/>
              </a:rPr>
              <a:t>Fls.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25"/>
              </a:spcBef>
            </a:pPr>
            <a:r>
              <a:rPr dirty="0" sz="1050" spc="-25">
                <a:latin typeface="Courier New"/>
                <a:cs typeface="Courier New"/>
              </a:rPr>
              <a:t>N°:</a:t>
            </a:r>
            <a:endParaRPr sz="1050">
              <a:latin typeface="Courier New"/>
              <a:cs typeface="Courier New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644054" y="1532663"/>
            <a:ext cx="5092065" cy="823150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758314" marR="1226820" indent="-60960">
              <a:lnSpc>
                <a:spcPct val="102800"/>
              </a:lnSpc>
              <a:spcBef>
                <a:spcPts val="65"/>
              </a:spcBef>
            </a:pPr>
            <a:r>
              <a:rPr dirty="0" sz="1050" b="1">
                <a:latin typeface="Times New Roman"/>
                <a:cs typeface="Times New Roman"/>
              </a:rPr>
              <a:t>PREFEITURA</a:t>
            </a:r>
            <a:r>
              <a:rPr dirty="0" sz="1050" spc="465" b="1">
                <a:latin typeface="Times New Roman"/>
                <a:cs typeface="Times New Roman"/>
              </a:rPr>
              <a:t> </a:t>
            </a:r>
            <a:r>
              <a:rPr dirty="0" sz="1050" b="1">
                <a:latin typeface="Times New Roman"/>
                <a:cs typeface="Times New Roman"/>
              </a:rPr>
              <a:t>DE</a:t>
            </a:r>
            <a:r>
              <a:rPr dirty="0" sz="1050" spc="265" b="1">
                <a:latin typeface="Times New Roman"/>
                <a:cs typeface="Times New Roman"/>
              </a:rPr>
              <a:t> </a:t>
            </a:r>
            <a:r>
              <a:rPr dirty="0" sz="1050" spc="-10" b="1">
                <a:latin typeface="Times New Roman"/>
                <a:cs typeface="Times New Roman"/>
              </a:rPr>
              <a:t>GUARULHOS </a:t>
            </a:r>
            <a:r>
              <a:rPr dirty="0" sz="1050" spc="10" b="1">
                <a:solidFill>
                  <a:srgbClr val="070707"/>
                </a:solidFill>
                <a:latin typeface="Times New Roman"/>
                <a:cs typeface="Times New Roman"/>
              </a:rPr>
              <a:t>SECRETARIA</a:t>
            </a:r>
            <a:r>
              <a:rPr dirty="0" sz="1050" spc="385" b="1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1050" spc="10" b="1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050" spc="220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 b="1">
                <a:latin typeface="Times New Roman"/>
                <a:cs typeface="Times New Roman"/>
              </a:rPr>
              <a:t>EDUCAÇÃO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050">
              <a:latin typeface="Times New Roman"/>
              <a:cs typeface="Times New Roman"/>
            </a:endParaRPr>
          </a:p>
          <a:p>
            <a:pPr algn="ctr" marR="10160">
              <a:lnSpc>
                <a:spcPct val="100000"/>
              </a:lnSpc>
            </a:pPr>
            <a:r>
              <a:rPr dirty="0" sz="1050" spc="55" b="1">
                <a:latin typeface="Times New Roman"/>
                <a:cs typeface="Times New Roman"/>
              </a:rPr>
              <a:t>TERMO</a:t>
            </a:r>
            <a:r>
              <a:rPr dirty="0" sz="1050" spc="155" b="1">
                <a:latin typeface="Times New Roman"/>
                <a:cs typeface="Times New Roman"/>
              </a:rPr>
              <a:t> </a:t>
            </a:r>
            <a:r>
              <a:rPr dirty="0" sz="1050" b="1">
                <a:latin typeface="Times New Roman"/>
                <a:cs typeface="Times New Roman"/>
              </a:rPr>
              <a:t>DE</a:t>
            </a:r>
            <a:r>
              <a:rPr dirty="0" sz="1050" spc="90" b="1">
                <a:latin typeface="Times New Roman"/>
                <a:cs typeface="Times New Roman"/>
              </a:rPr>
              <a:t> </a:t>
            </a:r>
            <a:r>
              <a:rPr dirty="0" sz="1050" spc="50" b="1">
                <a:latin typeface="Times New Roman"/>
                <a:cs typeface="Times New Roman"/>
              </a:rPr>
              <a:t>APOSTILAMENTO</a:t>
            </a:r>
            <a:r>
              <a:rPr dirty="0" sz="1050" spc="240" b="1">
                <a:latin typeface="Times New Roman"/>
                <a:cs typeface="Times New Roman"/>
              </a:rPr>
              <a:t> </a:t>
            </a:r>
            <a:r>
              <a:rPr dirty="0" sz="1050" b="1">
                <a:latin typeface="Times New Roman"/>
                <a:cs typeface="Times New Roman"/>
              </a:rPr>
              <a:t>N°</a:t>
            </a:r>
            <a:r>
              <a:rPr dirty="0" sz="1050" spc="65" b="1">
                <a:latin typeface="Times New Roman"/>
                <a:cs typeface="Times New Roman"/>
              </a:rPr>
              <a:t> </a:t>
            </a:r>
            <a:r>
              <a:rPr dirty="0" sz="1050" spc="-25" b="1">
                <a:solidFill>
                  <a:srgbClr val="0C0C0C"/>
                </a:solidFill>
                <a:latin typeface="Times New Roman"/>
                <a:cs typeface="Times New Roman"/>
              </a:rPr>
              <a:t>03</a:t>
            </a:r>
            <a:endParaRPr sz="10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60"/>
              </a:spcBef>
            </a:pPr>
            <a:r>
              <a:rPr dirty="0" sz="1050" spc="10" b="1">
                <a:latin typeface="Times New Roman"/>
                <a:cs typeface="Times New Roman"/>
              </a:rPr>
              <a:t>AO</a:t>
            </a:r>
            <a:r>
              <a:rPr dirty="0" sz="1050" spc="240" b="1">
                <a:latin typeface="Times New Roman"/>
                <a:cs typeface="Times New Roman"/>
              </a:rPr>
              <a:t> </a:t>
            </a:r>
            <a:r>
              <a:rPr dirty="0" sz="1050" spc="55" b="1">
                <a:latin typeface="Times New Roman"/>
                <a:cs typeface="Times New Roman"/>
              </a:rPr>
              <a:t>TERMO</a:t>
            </a:r>
            <a:r>
              <a:rPr dirty="0" sz="1050" spc="370" b="1">
                <a:latin typeface="Times New Roman"/>
                <a:cs typeface="Times New Roman"/>
              </a:rPr>
              <a:t> </a:t>
            </a:r>
            <a:r>
              <a:rPr dirty="0" sz="1050" spc="10" b="1">
                <a:latin typeface="Times New Roman"/>
                <a:cs typeface="Times New Roman"/>
              </a:rPr>
              <a:t>DE</a:t>
            </a:r>
            <a:r>
              <a:rPr dirty="0" sz="1050" spc="185" b="1">
                <a:latin typeface="Times New Roman"/>
                <a:cs typeface="Times New Roman"/>
              </a:rPr>
              <a:t> </a:t>
            </a:r>
            <a:r>
              <a:rPr dirty="0" sz="1050" spc="10" b="1">
                <a:latin typeface="Times New Roman"/>
                <a:cs typeface="Times New Roman"/>
              </a:rPr>
              <a:t>COLABORAÇÃO</a:t>
            </a:r>
            <a:r>
              <a:rPr dirty="0" sz="1050" spc="484" b="1">
                <a:latin typeface="Times New Roman"/>
                <a:cs typeface="Times New Roman"/>
              </a:rPr>
              <a:t> </a:t>
            </a:r>
            <a:r>
              <a:rPr dirty="0" sz="1050" spc="10">
                <a:latin typeface="Times New Roman"/>
                <a:cs typeface="Times New Roman"/>
              </a:rPr>
              <a:t>N°</a:t>
            </a:r>
            <a:r>
              <a:rPr dirty="0" sz="1050" spc="145">
                <a:latin typeface="Times New Roman"/>
                <a:cs typeface="Times New Roman"/>
              </a:rPr>
              <a:t> </a:t>
            </a:r>
            <a:r>
              <a:rPr dirty="0" sz="1050" spc="10" b="1">
                <a:latin typeface="Times New Roman"/>
                <a:cs typeface="Times New Roman"/>
              </a:rPr>
              <a:t>004824/2021-</a:t>
            </a:r>
            <a:r>
              <a:rPr dirty="0" sz="1050" spc="50" b="1">
                <a:latin typeface="Times New Roman"/>
                <a:cs typeface="Times New Roman"/>
              </a:rPr>
              <a:t>SESE-</a:t>
            </a:r>
            <a:r>
              <a:rPr dirty="0" sz="1050" spc="35" b="1">
                <a:latin typeface="Times New Roman"/>
                <a:cs typeface="Times New Roman"/>
              </a:rPr>
              <a:t>RPP</a:t>
            </a:r>
            <a:endParaRPr sz="1050">
              <a:latin typeface="Times New Roman"/>
              <a:cs typeface="Times New Roman"/>
            </a:endParaRPr>
          </a:p>
          <a:p>
            <a:pPr algn="just" marL="18415">
              <a:lnSpc>
                <a:spcPct val="100000"/>
              </a:lnSpc>
              <a:spcBef>
                <a:spcPts val="110"/>
              </a:spcBef>
            </a:pPr>
            <a:r>
              <a:rPr dirty="0" sz="950" spc="114" b="1">
                <a:latin typeface="Times New Roman"/>
                <a:cs typeface="Times New Roman"/>
              </a:rPr>
              <a:t>MODALIDADE:</a:t>
            </a:r>
            <a:r>
              <a:rPr dirty="0" sz="950" spc="170" b="1">
                <a:latin typeface="Times New Roman"/>
                <a:cs typeface="Times New Roman"/>
              </a:rPr>
              <a:t> </a:t>
            </a:r>
            <a:r>
              <a:rPr dirty="0" sz="950" spc="-30" b="1">
                <a:latin typeface="Times New Roman"/>
                <a:cs typeface="Times New Roman"/>
              </a:rPr>
              <a:t>Educação</a:t>
            </a:r>
            <a:r>
              <a:rPr dirty="0" sz="950" spc="75" b="1">
                <a:latin typeface="Times New Roman"/>
                <a:cs typeface="Times New Roman"/>
              </a:rPr>
              <a:t> </a:t>
            </a:r>
            <a:r>
              <a:rPr dirty="0" sz="950" spc="-30" b="1">
                <a:latin typeface="Times New Roman"/>
                <a:cs typeface="Times New Roman"/>
              </a:rPr>
              <a:t>Básica</a:t>
            </a:r>
            <a:r>
              <a:rPr dirty="0" sz="950" spc="25" b="1">
                <a:latin typeface="Times New Roman"/>
                <a:cs typeface="Times New Roman"/>
              </a:rPr>
              <a:t> </a:t>
            </a:r>
            <a:r>
              <a:rPr dirty="0" sz="950" spc="-475">
                <a:latin typeface="Times New Roman"/>
                <a:cs typeface="Times New Roman"/>
              </a:rPr>
              <a:t>—</a:t>
            </a:r>
            <a:r>
              <a:rPr dirty="0" sz="950">
                <a:latin typeface="Times New Roman"/>
                <a:cs typeface="Times New Roman"/>
              </a:rPr>
              <a:t> </a:t>
            </a:r>
            <a:r>
              <a:rPr dirty="0" sz="950" spc="-30" b="1">
                <a:latin typeface="Times New Roman"/>
                <a:cs typeface="Times New Roman"/>
              </a:rPr>
              <a:t>Educação</a:t>
            </a:r>
            <a:r>
              <a:rPr dirty="0" sz="950" spc="70" b="1">
                <a:latin typeface="Times New Roman"/>
                <a:cs typeface="Times New Roman"/>
              </a:rPr>
              <a:t> </a:t>
            </a:r>
            <a:r>
              <a:rPr dirty="0" sz="950" spc="-45" b="1">
                <a:latin typeface="Times New Roman"/>
                <a:cs typeface="Times New Roman"/>
              </a:rPr>
              <a:t>InfantiVCreche</a:t>
            </a:r>
            <a:r>
              <a:rPr dirty="0" sz="950" spc="-10" b="1">
                <a:latin typeface="Times New Roman"/>
                <a:cs typeface="Times New Roman"/>
              </a:rPr>
              <a:t> </a:t>
            </a:r>
            <a:r>
              <a:rPr dirty="0" sz="950" b="1">
                <a:latin typeface="Times New Roman"/>
                <a:cs typeface="Times New Roman"/>
              </a:rPr>
              <a:t>e</a:t>
            </a:r>
            <a:r>
              <a:rPr dirty="0" sz="950" spc="-10" b="1">
                <a:latin typeface="Times New Roman"/>
                <a:cs typeface="Times New Roman"/>
              </a:rPr>
              <a:t> </a:t>
            </a:r>
            <a:r>
              <a:rPr dirty="0" sz="950" spc="-40" b="1">
                <a:latin typeface="Times New Roman"/>
                <a:cs typeface="Times New Roman"/>
              </a:rPr>
              <a:t>Pré-</a:t>
            </a:r>
            <a:r>
              <a:rPr dirty="0" sz="950" spc="-10" b="1">
                <a:latin typeface="Times New Roman"/>
                <a:cs typeface="Times New Roman"/>
              </a:rPr>
              <a:t>Escola.</a:t>
            </a:r>
            <a:endParaRPr sz="950">
              <a:latin typeface="Times New Roman"/>
              <a:cs typeface="Times New Roman"/>
            </a:endParaRPr>
          </a:p>
          <a:p>
            <a:pPr marL="14604">
              <a:lnSpc>
                <a:spcPct val="100000"/>
              </a:lnSpc>
              <a:spcBef>
                <a:spcPts val="55"/>
              </a:spcBef>
            </a:pPr>
            <a:r>
              <a:rPr dirty="0" sz="1050" spc="50" b="1">
                <a:latin typeface="Times New Roman"/>
                <a:cs typeface="Times New Roman"/>
              </a:rPr>
              <a:t>PROCESSO</a:t>
            </a:r>
            <a:r>
              <a:rPr dirty="0" sz="1050" spc="229" b="1">
                <a:latin typeface="Times New Roman"/>
                <a:cs typeface="Times New Roman"/>
              </a:rPr>
              <a:t> </a:t>
            </a:r>
            <a:r>
              <a:rPr dirty="0" sz="1050" spc="55" b="1">
                <a:latin typeface="Times New Roman"/>
                <a:cs typeface="Times New Roman"/>
              </a:rPr>
              <a:t>ADMINISTRATIVO:</a:t>
            </a:r>
            <a:r>
              <a:rPr dirty="0" sz="1050" spc="30" b="1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34.913/2021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050">
              <a:latin typeface="Times New Roman"/>
              <a:cs typeface="Times New Roman"/>
            </a:endParaRPr>
          </a:p>
          <a:p>
            <a:pPr marL="839469" marR="5080" indent="-819150">
              <a:lnSpc>
                <a:spcPts val="1200"/>
              </a:lnSpc>
              <a:tabLst>
                <a:tab pos="988060" algn="l"/>
                <a:tab pos="4632960" algn="l"/>
              </a:tabLst>
            </a:pPr>
            <a:r>
              <a:rPr dirty="0" sz="1050" spc="-10" b="1">
                <a:latin typeface="Times New Roman"/>
                <a:cs typeface="Times New Roman"/>
              </a:rPr>
              <a:t>PARTICIPES:</a:t>
            </a:r>
            <a:r>
              <a:rPr dirty="0" sz="1050" b="1">
                <a:latin typeface="Times New Roman"/>
                <a:cs typeface="Times New Roman"/>
              </a:rPr>
              <a:t>	Município</a:t>
            </a:r>
            <a:r>
              <a:rPr dirty="0" sz="1050" spc="190" b="1">
                <a:latin typeface="Times New Roman"/>
                <a:cs typeface="Times New Roman"/>
              </a:rPr>
              <a:t>  </a:t>
            </a:r>
            <a:r>
              <a:rPr dirty="0" sz="1050" b="1">
                <a:latin typeface="Times New Roman"/>
                <a:cs typeface="Times New Roman"/>
              </a:rPr>
              <a:t>de</a:t>
            </a:r>
            <a:r>
              <a:rPr dirty="0" sz="1050" spc="165" b="1">
                <a:latin typeface="Times New Roman"/>
                <a:cs typeface="Times New Roman"/>
              </a:rPr>
              <a:t>  </a:t>
            </a:r>
            <a:r>
              <a:rPr dirty="0" sz="1050" b="1">
                <a:latin typeface="Times New Roman"/>
                <a:cs typeface="Times New Roman"/>
              </a:rPr>
              <a:t>Guarulhos</a:t>
            </a:r>
            <a:r>
              <a:rPr dirty="0" sz="1050" spc="200" b="1">
                <a:latin typeface="Times New Roman"/>
                <a:cs typeface="Times New Roman"/>
              </a:rPr>
              <a:t>  </a:t>
            </a:r>
            <a:r>
              <a:rPr dirty="0" sz="1050" b="1">
                <a:solidFill>
                  <a:srgbClr val="111111"/>
                </a:solidFill>
                <a:latin typeface="Times New Roman"/>
                <a:cs typeface="Times New Roman"/>
              </a:rPr>
              <a:t>e</a:t>
            </a:r>
            <a:r>
              <a:rPr dirty="0" sz="1050" spc="170" b="1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050" b="1">
                <a:latin typeface="Times New Roman"/>
                <a:cs typeface="Times New Roman"/>
              </a:rPr>
              <a:t>Associação</a:t>
            </a:r>
            <a:r>
              <a:rPr dirty="0" sz="1050" spc="210" b="1">
                <a:latin typeface="Times New Roman"/>
                <a:cs typeface="Times New Roman"/>
              </a:rPr>
              <a:t>  </a:t>
            </a:r>
            <a:r>
              <a:rPr dirty="0" sz="1050" b="1">
                <a:latin typeface="Times New Roman"/>
                <a:cs typeface="Times New Roman"/>
              </a:rPr>
              <a:t>dos</a:t>
            </a:r>
            <a:r>
              <a:rPr dirty="0" sz="1050" spc="180" b="1">
                <a:latin typeface="Times New Roman"/>
                <a:cs typeface="Times New Roman"/>
              </a:rPr>
              <a:t>  </a:t>
            </a:r>
            <a:r>
              <a:rPr dirty="0" sz="1050" spc="-10" b="1">
                <a:latin typeface="Times New Roman"/>
                <a:cs typeface="Times New Roman"/>
              </a:rPr>
              <a:t>Moradores</a:t>
            </a:r>
            <a:r>
              <a:rPr dirty="0" sz="1050" b="1">
                <a:latin typeface="Times New Roman"/>
                <a:cs typeface="Times New Roman"/>
              </a:rPr>
              <a:t>	</a:t>
            </a:r>
            <a:r>
              <a:rPr dirty="0" sz="1050" b="1">
                <a:solidFill>
                  <a:srgbClr val="080808"/>
                </a:solidFill>
                <a:latin typeface="Times New Roman"/>
                <a:cs typeface="Times New Roman"/>
              </a:rPr>
              <a:t>para</a:t>
            </a:r>
            <a:r>
              <a:rPr dirty="0" sz="1050" spc="160" b="1">
                <a:solidFill>
                  <a:srgbClr val="080808"/>
                </a:solidFill>
                <a:latin typeface="Times New Roman"/>
                <a:cs typeface="Times New Roman"/>
              </a:rPr>
              <a:t>  </a:t>
            </a:r>
            <a:r>
              <a:rPr dirty="0" sz="1050" spc="-50" b="1">
                <a:solidFill>
                  <a:srgbClr val="1A1A1A"/>
                </a:solidFill>
                <a:latin typeface="Times New Roman"/>
                <a:cs typeface="Times New Roman"/>
              </a:rPr>
              <a:t>o </a:t>
            </a:r>
            <a:r>
              <a:rPr dirty="0" sz="1050" b="1">
                <a:latin typeface="Times New Roman"/>
                <a:cs typeface="Times New Roman"/>
              </a:rPr>
              <a:t>Desenvolvimento</a:t>
            </a:r>
            <a:r>
              <a:rPr dirty="0" sz="1050" spc="-40" b="1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do</a:t>
            </a:r>
            <a:r>
              <a:rPr dirty="0" sz="1050" spc="-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b="1">
                <a:latin typeface="Times New Roman"/>
                <a:cs typeface="Times New Roman"/>
              </a:rPr>
              <a:t>Água</a:t>
            </a:r>
            <a:r>
              <a:rPr dirty="0" sz="1050" spc="40" b="1">
                <a:latin typeface="Times New Roman"/>
                <a:cs typeface="Times New Roman"/>
              </a:rPr>
              <a:t> </a:t>
            </a:r>
            <a:r>
              <a:rPr dirty="0" sz="1050" b="1">
                <a:solidFill>
                  <a:srgbClr val="0C0C0C"/>
                </a:solidFill>
                <a:latin typeface="Times New Roman"/>
                <a:cs typeface="Times New Roman"/>
              </a:rPr>
              <a:t>Azul</a:t>
            </a:r>
            <a:r>
              <a:rPr dirty="0" sz="1050" spc="30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-</a:t>
            </a:r>
            <a:r>
              <a:rPr dirty="0" sz="1050" spc="-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10" b="1">
                <a:solidFill>
                  <a:srgbClr val="111111"/>
                </a:solidFill>
                <a:latin typeface="Times New Roman"/>
                <a:cs typeface="Times New Roman"/>
              </a:rPr>
              <a:t>Unid</a:t>
            </a:r>
            <a:r>
              <a:rPr dirty="0" sz="1050" spc="75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262626"/>
                </a:solidFill>
                <a:latin typeface="Times New Roman"/>
                <a:cs typeface="Times New Roman"/>
              </a:rPr>
              <a:t>I</a:t>
            </a:r>
            <a:endParaRPr sz="1050">
              <a:latin typeface="Times New Roman"/>
              <a:cs typeface="Times New Roman"/>
            </a:endParaRPr>
          </a:p>
          <a:p>
            <a:pPr marL="19685" marR="5080" indent="1270">
              <a:lnSpc>
                <a:spcPts val="1180"/>
              </a:lnSpc>
              <a:spcBef>
                <a:spcPts val="1165"/>
              </a:spcBef>
            </a:pPr>
            <a:r>
              <a:rPr dirty="0" sz="1050" spc="-40" b="1">
                <a:solidFill>
                  <a:srgbClr val="080808"/>
                </a:solidFill>
                <a:latin typeface="Times New Roman"/>
                <a:cs typeface="Times New Roman"/>
              </a:rPr>
              <a:t>FINALIDADE</a:t>
            </a:r>
            <a:r>
              <a:rPr dirty="0" sz="1050" spc="110" b="1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50" b="1">
                <a:latin typeface="Times New Roman"/>
                <a:cs typeface="Times New Roman"/>
              </a:rPr>
              <a:t>DO</a:t>
            </a:r>
            <a:r>
              <a:rPr dirty="0" sz="1050" spc="55" b="1">
                <a:latin typeface="Times New Roman"/>
                <a:cs typeface="Times New Roman"/>
              </a:rPr>
              <a:t> </a:t>
            </a:r>
            <a:r>
              <a:rPr dirty="0" sz="1050" spc="-20" b="1">
                <a:solidFill>
                  <a:srgbClr val="0C0C0C"/>
                </a:solidFill>
                <a:latin typeface="Times New Roman"/>
                <a:cs typeface="Times New Roman"/>
              </a:rPr>
              <a:t>TERMO</a:t>
            </a:r>
            <a:r>
              <a:rPr dirty="0" sz="1050" spc="70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b="1">
                <a:solidFill>
                  <a:srgbClr val="0C0C0C"/>
                </a:solidFill>
                <a:latin typeface="Times New Roman"/>
                <a:cs typeface="Times New Roman"/>
              </a:rPr>
              <a:t>DE</a:t>
            </a:r>
            <a:r>
              <a:rPr dirty="0" sz="1050" spc="90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30" b="1">
                <a:latin typeface="Times New Roman"/>
                <a:cs typeface="Times New Roman"/>
              </a:rPr>
              <a:t>APOSTILAMENTO:</a:t>
            </a:r>
            <a:r>
              <a:rPr dirty="0" sz="1050" spc="60" b="1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80808"/>
                </a:solidFill>
                <a:latin typeface="Times New Roman"/>
                <a:cs typeface="Times New Roman"/>
              </a:rPr>
              <a:t>Ajuste</a:t>
            </a:r>
            <a:r>
              <a:rPr dirty="0" sz="1050" spc="7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E0E0E"/>
                </a:solidFill>
                <a:latin typeface="Times New Roman"/>
                <a:cs typeface="Times New Roman"/>
              </a:rPr>
              <a:t>em</a:t>
            </a:r>
            <a:r>
              <a:rPr dirty="0" sz="1050" spc="10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51515"/>
                </a:solidFill>
                <a:latin typeface="Times New Roman"/>
                <a:cs typeface="Times New Roman"/>
              </a:rPr>
              <a:t>decorrência</a:t>
            </a:r>
            <a:r>
              <a:rPr dirty="0" sz="1050" spc="114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82828"/>
                </a:solidFill>
                <a:latin typeface="Times New Roman"/>
                <a:cs typeface="Times New Roman"/>
              </a:rPr>
              <a:t>a</a:t>
            </a:r>
            <a:r>
              <a:rPr dirty="0" sz="1050" spc="4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alteração</a:t>
            </a:r>
            <a:r>
              <a:rPr dirty="0" sz="1050" spc="100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313131"/>
                </a:solidFill>
                <a:latin typeface="Times New Roman"/>
                <a:cs typeface="Times New Roman"/>
              </a:rPr>
              <a:t>de </a:t>
            </a:r>
            <a:r>
              <a:rPr dirty="0" sz="1050" spc="-30">
                <a:solidFill>
                  <a:srgbClr val="0C0C0C"/>
                </a:solidFill>
                <a:latin typeface="Times New Roman"/>
                <a:cs typeface="Times New Roman"/>
              </a:rPr>
              <a:t>demanda</a:t>
            </a:r>
            <a:r>
              <a:rPr dirty="0" sz="1050" spc="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51515"/>
                </a:solidFill>
                <a:latin typeface="Times New Roman"/>
                <a:cs typeface="Times New Roman"/>
              </a:rPr>
              <a:t>para 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o</a:t>
            </a:r>
            <a:r>
              <a:rPr dirty="0" sz="1050" spc="-6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exercício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de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2025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-</a:t>
            </a:r>
            <a:r>
              <a:rPr dirty="0" sz="1050" spc="-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modalidades.</a:t>
            </a:r>
            <a:endParaRPr sz="1050">
              <a:latin typeface="Times New Roman"/>
              <a:cs typeface="Times New Roman"/>
            </a:endParaRPr>
          </a:p>
          <a:p>
            <a:pPr algn="just" marL="16510" marR="5080" indent="1905">
              <a:lnSpc>
                <a:spcPct val="88800"/>
              </a:lnSpc>
              <a:spcBef>
                <a:spcPts val="1105"/>
              </a:spcBef>
            </a:pPr>
            <a:r>
              <a:rPr dirty="0" sz="1050" b="1">
                <a:solidFill>
                  <a:srgbClr val="181818"/>
                </a:solidFill>
                <a:latin typeface="Times New Roman"/>
                <a:cs typeface="Times New Roman"/>
              </a:rPr>
              <a:t>O</a:t>
            </a:r>
            <a:r>
              <a:rPr dirty="0" sz="1050" spc="405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b="1">
                <a:latin typeface="Times New Roman"/>
                <a:cs typeface="Times New Roman"/>
              </a:rPr>
              <a:t>Secretário</a:t>
            </a:r>
            <a:r>
              <a:rPr dirty="0" sz="1050" spc="445" b="1">
                <a:latin typeface="Times New Roman"/>
                <a:cs typeface="Times New Roman"/>
              </a:rPr>
              <a:t> </a:t>
            </a:r>
            <a:r>
              <a:rPr dirty="0" sz="1050" b="1">
                <a:solidFill>
                  <a:srgbClr val="070707"/>
                </a:solidFill>
                <a:latin typeface="Times New Roman"/>
                <a:cs typeface="Times New Roman"/>
              </a:rPr>
              <a:t>de</a:t>
            </a:r>
            <a:r>
              <a:rPr dirty="0" sz="1050" spc="450" b="1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1050" b="1">
                <a:latin typeface="Times New Roman"/>
                <a:cs typeface="Times New Roman"/>
              </a:rPr>
              <a:t>Educação,</a:t>
            </a:r>
            <a:r>
              <a:rPr dirty="0" sz="1050" spc="114" b="1">
                <a:latin typeface="Times New Roman"/>
                <a:cs typeface="Times New Roman"/>
              </a:rPr>
              <a:t>  </a:t>
            </a:r>
            <a:r>
              <a:rPr dirty="0" sz="1050" b="1">
                <a:latin typeface="Times New Roman"/>
                <a:cs typeface="Times New Roman"/>
              </a:rPr>
              <a:t>Silvio</a:t>
            </a:r>
            <a:r>
              <a:rPr dirty="0" sz="1050" spc="475" b="1">
                <a:latin typeface="Times New Roman"/>
                <a:cs typeface="Times New Roman"/>
              </a:rPr>
              <a:t> </a:t>
            </a:r>
            <a:r>
              <a:rPr dirty="0" sz="1050" b="1">
                <a:latin typeface="Times New Roman"/>
                <a:cs typeface="Times New Roman"/>
              </a:rPr>
              <a:t>Rodrigues,</a:t>
            </a:r>
            <a:r>
              <a:rPr dirty="0" sz="1050" spc="495" b="1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devidamente</a:t>
            </a:r>
            <a:r>
              <a:rPr dirty="0" sz="1050" spc="120">
                <a:latin typeface="Times New Roman"/>
                <a:cs typeface="Times New Roman"/>
              </a:rPr>
              <a:t>  </a:t>
            </a:r>
            <a:r>
              <a:rPr dirty="0" sz="1050">
                <a:latin typeface="Times New Roman"/>
                <a:cs typeface="Times New Roman"/>
              </a:rPr>
              <a:t>qualificado</a:t>
            </a:r>
            <a:r>
              <a:rPr dirty="0" sz="1050" spc="49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no</a:t>
            </a:r>
            <a:r>
              <a:rPr dirty="0" sz="1050" spc="44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Processo </a:t>
            </a:r>
            <a:r>
              <a:rPr dirty="0" sz="1050" spc="-25">
                <a:latin typeface="Times New Roman"/>
                <a:cs typeface="Times New Roman"/>
              </a:rPr>
              <a:t>Administrativo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citado,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em</a:t>
            </a:r>
            <a:r>
              <a:rPr dirty="0" sz="1050" spc="-6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conformidade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com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o</a:t>
            </a:r>
            <a:r>
              <a:rPr dirty="0" sz="1050" spc="-5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E0E0E"/>
                </a:solidFill>
                <a:latin typeface="Times New Roman"/>
                <a:cs typeface="Times New Roman"/>
              </a:rPr>
              <a:t>contido</a:t>
            </a:r>
            <a:r>
              <a:rPr dirty="0" sz="1050" spc="3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na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Portaria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130">
                <a:latin typeface="Times New Roman"/>
                <a:cs typeface="Times New Roman"/>
              </a:rPr>
              <a:t>ri°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063/2021-</a:t>
            </a:r>
            <a:r>
              <a:rPr dirty="0" sz="1050">
                <a:latin typeface="Times New Roman"/>
                <a:cs typeface="Times New Roman"/>
              </a:rPr>
              <a:t>SE,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artigo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A0A0A"/>
                </a:solidFill>
                <a:latin typeface="Times New Roman"/>
                <a:cs typeface="Times New Roman"/>
              </a:rPr>
              <a:t>40,</a:t>
            </a:r>
            <a:r>
              <a:rPr dirty="0" sz="1050" spc="-2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A1A1A"/>
                </a:solidFill>
                <a:latin typeface="Times New Roman"/>
                <a:cs typeface="Times New Roman"/>
              </a:rPr>
              <a:t>§l°, </a:t>
            </a:r>
            <a:r>
              <a:rPr dirty="0" sz="1050">
                <a:latin typeface="Times New Roman"/>
                <a:cs typeface="Times New Roman"/>
              </a:rPr>
              <a:t>“b”,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promove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o</a:t>
            </a:r>
            <a:r>
              <a:rPr dirty="0" sz="1050" spc="-6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presente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10" b="1">
                <a:latin typeface="Times New Roman"/>
                <a:cs typeface="Times New Roman"/>
              </a:rPr>
              <a:t>TERMO</a:t>
            </a:r>
            <a:r>
              <a:rPr dirty="0" sz="1050" spc="25" b="1">
                <a:latin typeface="Times New Roman"/>
                <a:cs typeface="Times New Roman"/>
              </a:rPr>
              <a:t> </a:t>
            </a:r>
            <a:r>
              <a:rPr dirty="0" sz="1050" b="1">
                <a:solidFill>
                  <a:srgbClr val="0C0C0C"/>
                </a:solidFill>
                <a:latin typeface="Times New Roman"/>
                <a:cs typeface="Times New Roman"/>
              </a:rPr>
              <a:t>DE</a:t>
            </a:r>
            <a:r>
              <a:rPr dirty="0" sz="1050" spc="-20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40" b="1">
                <a:latin typeface="Times New Roman"/>
                <a:cs typeface="Times New Roman"/>
              </a:rPr>
              <a:t>APOSTILAMENTO</a:t>
            </a:r>
            <a:r>
              <a:rPr dirty="0" sz="1050" spc="80" b="1">
                <a:latin typeface="Times New Roman"/>
                <a:cs typeface="Times New Roman"/>
              </a:rPr>
              <a:t> </a:t>
            </a:r>
            <a:r>
              <a:rPr dirty="0" sz="1050" b="1">
                <a:latin typeface="Times New Roman"/>
                <a:cs typeface="Times New Roman"/>
              </a:rPr>
              <a:t>a</a:t>
            </a:r>
            <a:r>
              <a:rPr dirty="0" sz="1050" spc="-65" b="1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fim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fazer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constar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no</a:t>
            </a:r>
            <a:r>
              <a:rPr dirty="0" sz="1050" spc="-6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A0A0A"/>
                </a:solidFill>
                <a:latin typeface="Times New Roman"/>
                <a:cs typeface="Times New Roman"/>
              </a:rPr>
              <a:t>Termo</a:t>
            </a:r>
            <a:r>
              <a:rPr dirty="0" sz="1050" spc="-2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de Colaboração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 spc="-70">
                <a:latin typeface="Times New Roman"/>
                <a:cs typeface="Times New Roman"/>
              </a:rPr>
              <a:t>n°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004824/2021-</a:t>
            </a:r>
            <a:r>
              <a:rPr dirty="0" sz="1050" spc="-30">
                <a:latin typeface="Times New Roman"/>
                <a:cs typeface="Times New Roman"/>
              </a:rPr>
              <a:t>SESE-RPP,</a:t>
            </a:r>
            <a:r>
              <a:rPr dirty="0" sz="1050" spc="-7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o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que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segue:</a:t>
            </a:r>
            <a:endParaRPr sz="1050">
              <a:latin typeface="Times New Roman"/>
              <a:cs typeface="Times New Roman"/>
            </a:endParaRPr>
          </a:p>
          <a:p>
            <a:pPr algn="just" marL="20955" marR="5080">
              <a:lnSpc>
                <a:spcPct val="103400"/>
              </a:lnSpc>
              <a:spcBef>
                <a:spcPts val="955"/>
              </a:spcBef>
            </a:pPr>
            <a:r>
              <a:rPr dirty="0" sz="1050" spc="-30" b="1">
                <a:latin typeface="Times New Roman"/>
                <a:cs typeface="Times New Roman"/>
              </a:rPr>
              <a:t>OBJETO:</a:t>
            </a:r>
            <a:r>
              <a:rPr dirty="0" sz="1050" spc="-25" b="1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“A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colaboração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técnica</a:t>
            </a:r>
            <a:r>
              <a:rPr dirty="0" sz="1050">
                <a:latin typeface="Times New Roman"/>
                <a:cs typeface="Times New Roman"/>
              </a:rPr>
              <a:t> e</a:t>
            </a:r>
            <a:r>
              <a:rPr dirty="0" sz="1050" spc="-20">
                <a:latin typeface="Times New Roman"/>
                <a:cs typeface="Times New Roman"/>
              </a:rPr>
              <a:t> financeira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visando </a:t>
            </a:r>
            <a:r>
              <a:rPr dirty="0" sz="1050" spc="-10">
                <a:latin typeface="Times New Roman"/>
                <a:cs typeface="Times New Roman"/>
              </a:rPr>
              <a:t>disciplinar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os</a:t>
            </a:r>
            <a:r>
              <a:rPr dirty="0" sz="1050" spc="-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esforços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conjuntos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a</a:t>
            </a:r>
            <a:r>
              <a:rPr dirty="0" sz="1050" spc="-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80808"/>
                </a:solidFill>
                <a:latin typeface="Times New Roman"/>
                <a:cs typeface="Times New Roman"/>
              </a:rPr>
              <a:t>serem </a:t>
            </a:r>
            <a:r>
              <a:rPr dirty="0" sz="1050" spc="-20">
                <a:latin typeface="Times New Roman"/>
                <a:cs typeface="Times New Roman"/>
              </a:rPr>
              <a:t>realizados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pelo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Município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80808"/>
                </a:solidFill>
                <a:latin typeface="Times New Roman"/>
                <a:cs typeface="Times New Roman"/>
              </a:rPr>
              <a:t>e</a:t>
            </a:r>
            <a:r>
              <a:rPr dirty="0" sz="1050" spc="-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pela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Instituição,</a:t>
            </a:r>
            <a:r>
              <a:rPr dirty="0" sz="1050" spc="8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para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42424"/>
                </a:solidFill>
                <a:latin typeface="Times New Roman"/>
                <a:cs typeface="Times New Roman"/>
              </a:rPr>
              <a:t>o</a:t>
            </a:r>
            <a:r>
              <a:rPr dirty="0" sz="1050" spc="-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desenvolvimento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complementar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da</a:t>
            </a:r>
            <a:r>
              <a:rPr dirty="0" sz="1050" spc="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educação </a:t>
            </a:r>
            <a:r>
              <a:rPr dirty="0" sz="1050" spc="-25">
                <a:latin typeface="Times New Roman"/>
                <a:cs typeface="Times New Roman"/>
              </a:rPr>
              <a:t>pública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e</a:t>
            </a:r>
            <a:r>
              <a:rPr dirty="0" sz="1050" spc="-6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gratuita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prestada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pela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Rede</a:t>
            </a:r>
            <a:r>
              <a:rPr dirty="0" sz="1050" spc="-1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Municipal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Guarulhos,</a:t>
            </a:r>
            <a:r>
              <a:rPr dirty="0" sz="1050" spc="-1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70707"/>
                </a:solidFill>
                <a:latin typeface="Times New Roman"/>
                <a:cs typeface="Times New Roman"/>
              </a:rPr>
              <a:t>na</a:t>
            </a:r>
            <a:r>
              <a:rPr dirty="0" sz="1050" spc="-25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modalidade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“Educação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F0F0F"/>
                </a:solidFill>
                <a:latin typeface="Times New Roman"/>
                <a:cs typeface="Times New Roman"/>
              </a:rPr>
              <a:t>Básica</a:t>
            </a:r>
            <a:r>
              <a:rPr dirty="0" sz="1050" spc="-4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575">
                <a:solidFill>
                  <a:srgbClr val="424242"/>
                </a:solidFill>
                <a:latin typeface="Times New Roman"/>
                <a:cs typeface="Times New Roman"/>
              </a:rPr>
              <a:t>—</a:t>
            </a:r>
            <a:r>
              <a:rPr dirty="0" sz="1050" spc="-2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Educação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Infantil/Creche</a:t>
            </a:r>
            <a:r>
              <a:rPr dirty="0" sz="1050" spc="-8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Pré-</a:t>
            </a:r>
            <a:r>
              <a:rPr dirty="0" sz="1050" spc="-25">
                <a:latin typeface="Times New Roman"/>
                <a:cs typeface="Times New Roman"/>
              </a:rPr>
              <a:t>Escola”,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na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Unidade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sito</a:t>
            </a:r>
            <a:r>
              <a:rPr dirty="0" sz="1050" spc="-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a</a:t>
            </a:r>
            <a:r>
              <a:rPr dirty="0" sz="1050" spc="-6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Avenida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Lydia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31313"/>
                </a:solidFill>
                <a:latin typeface="Times New Roman"/>
                <a:cs typeface="Times New Roman"/>
              </a:rPr>
              <a:t>de</a:t>
            </a:r>
            <a:r>
              <a:rPr dirty="0" sz="1050" spc="-4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0A0A0A"/>
                </a:solidFill>
                <a:latin typeface="Times New Roman"/>
                <a:cs typeface="Times New Roman"/>
              </a:rPr>
              <a:t>Jesus</a:t>
            </a:r>
            <a:r>
              <a:rPr dirty="0" sz="1050" spc="-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Mendonça,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1146</a:t>
            </a:r>
            <a:endParaRPr sz="1050">
              <a:latin typeface="Times New Roman"/>
              <a:cs typeface="Times New Roman"/>
            </a:endParaRPr>
          </a:p>
          <a:p>
            <a:pPr algn="just" marL="18415">
              <a:lnSpc>
                <a:spcPct val="100000"/>
              </a:lnSpc>
              <a:spcBef>
                <a:spcPts val="35"/>
              </a:spcBef>
            </a:pPr>
            <a:r>
              <a:rPr dirty="0" sz="1050">
                <a:latin typeface="Times New Roman"/>
                <a:cs typeface="Times New Roman"/>
              </a:rPr>
              <a:t>-</a:t>
            </a:r>
            <a:r>
              <a:rPr dirty="0" sz="1050" spc="-1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Água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Azul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-</a:t>
            </a:r>
            <a:r>
              <a:rPr dirty="0" sz="1050" spc="-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Guarulhos/SP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-</a:t>
            </a:r>
            <a:r>
              <a:rPr dirty="0" sz="1050" spc="-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114" b="1">
                <a:solidFill>
                  <a:srgbClr val="070707"/>
                </a:solidFill>
                <a:latin typeface="Times New Roman"/>
                <a:cs typeface="Times New Roman"/>
              </a:rPr>
              <a:t>CNPJ</a:t>
            </a:r>
            <a:r>
              <a:rPr dirty="0" sz="1050" spc="60" b="1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08.953.367/0004-84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050">
              <a:latin typeface="Times New Roman"/>
              <a:cs typeface="Times New Roman"/>
            </a:endParaRPr>
          </a:p>
          <a:p>
            <a:pPr marL="22860">
              <a:lnSpc>
                <a:spcPct val="100000"/>
              </a:lnSpc>
            </a:pP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Art</a:t>
            </a:r>
            <a:r>
              <a:rPr dirty="0" sz="1050" spc="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lº</a:t>
            </a:r>
            <a:r>
              <a:rPr dirty="0" sz="1050" spc="9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-</a:t>
            </a:r>
            <a:r>
              <a:rPr dirty="0" sz="1050" spc="-2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As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cláusulas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e</a:t>
            </a:r>
            <a:r>
              <a:rPr dirty="0" sz="1050" spc="-5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subcláusulas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adiante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0F0F0F"/>
                </a:solidFill>
                <a:latin typeface="Times New Roman"/>
                <a:cs typeface="Times New Roman"/>
              </a:rPr>
              <a:t>passam</a:t>
            </a:r>
            <a:r>
              <a:rPr dirty="0" sz="1050" spc="4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a</a:t>
            </a:r>
            <a:r>
              <a:rPr dirty="0" sz="1050" spc="-25">
                <a:latin typeface="Times New Roman"/>
                <a:cs typeface="Times New Roman"/>
              </a:rPr>
              <a:t> vigorar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51515"/>
                </a:solidFill>
                <a:latin typeface="Times New Roman"/>
                <a:cs typeface="Times New Roman"/>
              </a:rPr>
              <a:t>com</a:t>
            </a:r>
            <a:r>
              <a:rPr dirty="0" sz="1050" spc="1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a</a:t>
            </a:r>
            <a:r>
              <a:rPr dirty="0" sz="1050" spc="-6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seguinte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redação: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050">
              <a:latin typeface="Times New Roman"/>
              <a:cs typeface="Times New Roman"/>
            </a:endParaRPr>
          </a:p>
          <a:p>
            <a:pPr algn="just" marL="23495" marR="12065" indent="-6985">
              <a:lnSpc>
                <a:spcPct val="102800"/>
              </a:lnSpc>
            </a:pPr>
            <a:r>
              <a:rPr dirty="0" sz="1050" spc="-30">
                <a:latin typeface="Times New Roman"/>
                <a:cs typeface="Times New Roman"/>
              </a:rPr>
              <a:t>Atendimento</a:t>
            </a:r>
            <a:r>
              <a:rPr dirty="0" sz="1050" spc="265"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050" spc="19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educandos,</a:t>
            </a:r>
            <a:r>
              <a:rPr dirty="0" sz="1050" spc="285">
                <a:latin typeface="Times New Roman"/>
                <a:cs typeface="Times New Roman"/>
              </a:rPr>
              <a:t> </a:t>
            </a:r>
            <a:r>
              <a:rPr dirty="0" sz="1050" spc="-75">
                <a:latin typeface="Times New Roman"/>
                <a:cs typeface="Times New Roman"/>
              </a:rPr>
              <a:t>em</a:t>
            </a:r>
            <a:r>
              <a:rPr dirty="0" sz="1050" spc="315"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131313"/>
                </a:solidFill>
                <a:latin typeface="Times New Roman"/>
                <a:cs typeface="Times New Roman"/>
              </a:rPr>
              <a:t>período</a:t>
            </a:r>
            <a:r>
              <a:rPr dirty="0" sz="1050" spc="2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111111"/>
                </a:solidFill>
                <a:latin typeface="Times New Roman"/>
                <a:cs typeface="Times New Roman"/>
              </a:rPr>
              <a:t>integral,</a:t>
            </a:r>
            <a:r>
              <a:rPr dirty="0" sz="1050" spc="2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1A1A1A"/>
                </a:solidFill>
                <a:latin typeface="Times New Roman"/>
                <a:cs typeface="Times New Roman"/>
              </a:rPr>
              <a:t>na</a:t>
            </a:r>
            <a:r>
              <a:rPr dirty="0" sz="1050" spc="2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Modalidade</a:t>
            </a:r>
            <a:r>
              <a:rPr dirty="0" sz="1050" spc="30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Educação</a:t>
            </a:r>
            <a:r>
              <a:rPr dirty="0" sz="1050" spc="285"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0C0C0C"/>
                </a:solidFill>
                <a:latin typeface="Times New Roman"/>
                <a:cs typeface="Times New Roman"/>
              </a:rPr>
              <a:t>Básica</a:t>
            </a:r>
            <a:r>
              <a:rPr dirty="0" sz="1050" spc="18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525">
                <a:solidFill>
                  <a:srgbClr val="727272"/>
                </a:solidFill>
                <a:latin typeface="Times New Roman"/>
                <a:cs typeface="Times New Roman"/>
              </a:rPr>
              <a:t>—</a:t>
            </a:r>
            <a:r>
              <a:rPr dirty="0" sz="1050" spc="185">
                <a:solidFill>
                  <a:srgbClr val="727272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0F0F0F"/>
                </a:solidFill>
                <a:latin typeface="Times New Roman"/>
                <a:cs typeface="Times New Roman"/>
              </a:rPr>
              <a:t>Educação</a:t>
            </a:r>
            <a:r>
              <a:rPr dirty="0" sz="1050" spc="-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Infantil/Creche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55">
                <a:solidFill>
                  <a:srgbClr val="111111"/>
                </a:solidFill>
                <a:latin typeface="Times New Roman"/>
                <a:cs typeface="Times New Roman"/>
              </a:rPr>
              <a:t>e</a:t>
            </a:r>
            <a:r>
              <a:rPr dirty="0" sz="1050" spc="6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Pré-</a:t>
            </a:r>
            <a:r>
              <a:rPr dirty="0" sz="1050" spc="-30">
                <a:latin typeface="Times New Roman"/>
                <a:cs typeface="Times New Roman"/>
              </a:rPr>
              <a:t>Escola.,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totalizando</a:t>
            </a:r>
            <a:r>
              <a:rPr dirty="0" sz="1050" spc="110">
                <a:latin typeface="Times New Roman"/>
                <a:cs typeface="Times New Roman"/>
              </a:rPr>
              <a:t> </a:t>
            </a:r>
            <a:r>
              <a:rPr dirty="0" sz="1050" spc="-55">
                <a:solidFill>
                  <a:srgbClr val="131313"/>
                </a:solidFill>
                <a:latin typeface="Times New Roman"/>
                <a:cs typeface="Times New Roman"/>
              </a:rPr>
              <a:t>124</a:t>
            </a:r>
            <a:r>
              <a:rPr dirty="0" sz="1050" spc="6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131313"/>
                </a:solidFill>
                <a:latin typeface="Times New Roman"/>
                <a:cs typeface="Times New Roman"/>
              </a:rPr>
              <a:t>vagas.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10"/>
              </a:spcBef>
            </a:pPr>
            <a:endParaRPr sz="1050">
              <a:latin typeface="Times New Roman"/>
              <a:cs typeface="Times New Roman"/>
            </a:endParaRPr>
          </a:p>
          <a:p>
            <a:pPr marL="15875">
              <a:lnSpc>
                <a:spcPct val="100000"/>
              </a:lnSpc>
            </a:pPr>
            <a:r>
              <a:rPr dirty="0" sz="1050" spc="-55" b="1">
                <a:latin typeface="Times New Roman"/>
                <a:cs typeface="Times New Roman"/>
              </a:rPr>
              <a:t>CLÁUSULA</a:t>
            </a:r>
            <a:r>
              <a:rPr dirty="0" sz="1050" spc="30" b="1">
                <a:latin typeface="Times New Roman"/>
                <a:cs typeface="Times New Roman"/>
              </a:rPr>
              <a:t> </a:t>
            </a:r>
            <a:r>
              <a:rPr dirty="0" sz="1050" spc="-50" b="1">
                <a:solidFill>
                  <a:srgbClr val="0E0E0E"/>
                </a:solidFill>
                <a:latin typeface="Times New Roman"/>
                <a:cs typeface="Times New Roman"/>
              </a:rPr>
              <a:t>TERCEIRA</a:t>
            </a:r>
            <a:r>
              <a:rPr dirty="0" sz="1050" spc="70" b="1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525">
                <a:solidFill>
                  <a:srgbClr val="2A2A2A"/>
                </a:solidFill>
                <a:latin typeface="Times New Roman"/>
                <a:cs typeface="Times New Roman"/>
              </a:rPr>
              <a:t>—</a:t>
            </a:r>
            <a:r>
              <a:rPr dirty="0" sz="1050" spc="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050" spc="-45" b="1">
                <a:latin typeface="Times New Roman"/>
                <a:cs typeface="Times New Roman"/>
              </a:rPr>
              <a:t>DAS</a:t>
            </a:r>
            <a:r>
              <a:rPr dirty="0" sz="1050" spc="-15" b="1">
                <a:latin typeface="Times New Roman"/>
                <a:cs typeface="Times New Roman"/>
              </a:rPr>
              <a:t> </a:t>
            </a:r>
            <a:r>
              <a:rPr dirty="0" sz="1050" spc="-45" b="1">
                <a:latin typeface="Times New Roman"/>
                <a:cs typeface="Times New Roman"/>
              </a:rPr>
              <a:t>UNIDADES</a:t>
            </a:r>
            <a:r>
              <a:rPr dirty="0" sz="1050" spc="30" b="1">
                <a:latin typeface="Times New Roman"/>
                <a:cs typeface="Times New Roman"/>
              </a:rPr>
              <a:t> </a:t>
            </a:r>
            <a:r>
              <a:rPr dirty="0" sz="1050" spc="-10" b="1">
                <a:latin typeface="Times New Roman"/>
                <a:cs typeface="Times New Roman"/>
              </a:rPr>
              <a:t>ESCOLARES</a:t>
            </a:r>
            <a:endParaRPr sz="1050">
              <a:latin typeface="Times New Roman"/>
              <a:cs typeface="Times New Roman"/>
            </a:endParaRPr>
          </a:p>
          <a:p>
            <a:pPr marL="16510" marR="15240" indent="3175">
              <a:lnSpc>
                <a:spcPts val="1250"/>
              </a:lnSpc>
              <a:spcBef>
                <a:spcPts val="110"/>
              </a:spcBef>
            </a:pP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A</a:t>
            </a:r>
            <a:r>
              <a:rPr dirty="0" sz="1050" spc="35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080808"/>
                </a:solidFill>
                <a:latin typeface="Times New Roman"/>
                <a:cs typeface="Times New Roman"/>
              </a:rPr>
              <a:t>ORGANIZAÇÃO</a:t>
            </a:r>
            <a:r>
              <a:rPr dirty="0" sz="1050" spc="45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A0A0A"/>
                </a:solidFill>
                <a:latin typeface="Times New Roman"/>
                <a:cs typeface="Times New Roman"/>
              </a:rPr>
              <a:t>manterá</a:t>
            </a:r>
            <a:r>
              <a:rPr dirty="0" sz="1050" spc="35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em</a:t>
            </a:r>
            <a:r>
              <a:rPr dirty="0" sz="1050" spc="36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funcionamento</a:t>
            </a:r>
            <a:r>
              <a:rPr dirty="0" sz="1050" spc="39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uma</a:t>
            </a:r>
            <a:r>
              <a:rPr dirty="0" sz="1050" spc="37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unidade</a:t>
            </a:r>
            <a:r>
              <a:rPr dirty="0" sz="1050" spc="36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escolar</a:t>
            </a:r>
            <a:r>
              <a:rPr dirty="0" sz="1050" spc="3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com</a:t>
            </a:r>
            <a:r>
              <a:rPr dirty="0" sz="1050" spc="35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as</a:t>
            </a:r>
            <a:r>
              <a:rPr dirty="0" sz="1050" spc="30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seguintes características:</a:t>
            </a:r>
            <a:endParaRPr sz="1050">
              <a:latin typeface="Times New Roman"/>
              <a:cs typeface="Times New Roman"/>
            </a:endParaRPr>
          </a:p>
          <a:p>
            <a:pPr lvl="1" marL="245110" indent="-232410">
              <a:lnSpc>
                <a:spcPct val="100000"/>
              </a:lnSpc>
              <a:spcBef>
                <a:spcPts val="15"/>
              </a:spcBef>
              <a:buClr>
                <a:srgbClr val="0C0C0C"/>
              </a:buClr>
              <a:buAutoNum type="arabicPeriod"/>
              <a:tabLst>
                <a:tab pos="245110" algn="l"/>
              </a:tabLst>
            </a:pPr>
            <a:r>
              <a:rPr dirty="0" sz="1050">
                <a:latin typeface="Times New Roman"/>
                <a:cs typeface="Times New Roman"/>
              </a:rPr>
              <a:t>NOME: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Associação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F0F0F"/>
                </a:solidFill>
                <a:latin typeface="Times New Roman"/>
                <a:cs typeface="Times New Roman"/>
              </a:rPr>
              <a:t>dos</a:t>
            </a:r>
            <a:r>
              <a:rPr dirty="0" sz="1050" spc="-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Moradores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para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A0A0A"/>
                </a:solidFill>
                <a:latin typeface="Times New Roman"/>
                <a:cs typeface="Times New Roman"/>
              </a:rPr>
              <a:t>o</a:t>
            </a:r>
            <a:r>
              <a:rPr dirty="0" sz="1050" spc="-5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Desenvolvimento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0C0C0C"/>
                </a:solidFill>
                <a:latin typeface="Times New Roman"/>
                <a:cs typeface="Times New Roman"/>
              </a:rPr>
              <a:t>do</a:t>
            </a:r>
            <a:r>
              <a:rPr dirty="0" sz="1050" spc="-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A0A0A"/>
                </a:solidFill>
                <a:latin typeface="Times New Roman"/>
                <a:cs typeface="Times New Roman"/>
              </a:rPr>
              <a:t>Água</a:t>
            </a:r>
            <a:r>
              <a:rPr dirty="0" sz="1050" spc="1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Azul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-</a:t>
            </a:r>
            <a:r>
              <a:rPr dirty="0" sz="1050" spc="-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31313"/>
                </a:solidFill>
                <a:latin typeface="Times New Roman"/>
                <a:cs typeface="Times New Roman"/>
              </a:rPr>
              <a:t>Unid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61616"/>
                </a:solidFill>
                <a:latin typeface="Times New Roman"/>
                <a:cs typeface="Times New Roman"/>
              </a:rPr>
              <a:t>I.</a:t>
            </a:r>
            <a:endParaRPr sz="1050">
              <a:latin typeface="Times New Roman"/>
              <a:cs typeface="Times New Roman"/>
            </a:endParaRPr>
          </a:p>
          <a:p>
            <a:pPr lvl="1" marL="247015" indent="-231140">
              <a:lnSpc>
                <a:spcPct val="100000"/>
              </a:lnSpc>
              <a:spcBef>
                <a:spcPts val="35"/>
              </a:spcBef>
              <a:buClr>
                <a:srgbClr val="0A0A0A"/>
              </a:buClr>
              <a:buAutoNum type="arabicPeriod"/>
              <a:tabLst>
                <a:tab pos="247015" algn="l"/>
              </a:tabLst>
            </a:pPr>
            <a:r>
              <a:rPr dirty="0" sz="1050" spc="-50" b="1">
                <a:latin typeface="Times New Roman"/>
                <a:cs typeface="Times New Roman"/>
              </a:rPr>
              <a:t>ENDEREÇO:</a:t>
            </a:r>
            <a:r>
              <a:rPr dirty="0" sz="1050" spc="20" b="1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Avenida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Lydia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</a:t>
            </a:r>
            <a:r>
              <a:rPr dirty="0" sz="1050" spc="-25">
                <a:latin typeface="Times New Roman"/>
                <a:cs typeface="Times New Roman"/>
              </a:rPr>
              <a:t> Jesus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Mendonça,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1146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-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Água</a:t>
            </a:r>
            <a:r>
              <a:rPr dirty="0" sz="1050" spc="-20">
                <a:latin typeface="Times New Roman"/>
                <a:cs typeface="Times New Roman"/>
              </a:rPr>
              <a:t> Azul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-</a:t>
            </a:r>
            <a:r>
              <a:rPr dirty="0" sz="1050" spc="-6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Guarulhos/SP.</a:t>
            </a:r>
            <a:endParaRPr sz="1050">
              <a:latin typeface="Times New Roman"/>
              <a:cs typeface="Times New Roman"/>
            </a:endParaRPr>
          </a:p>
          <a:p>
            <a:pPr lvl="1" marL="22860" marR="8890" indent="-7620">
              <a:lnSpc>
                <a:spcPct val="102800"/>
              </a:lnSpc>
              <a:spcBef>
                <a:spcPts val="50"/>
              </a:spcBef>
              <a:buAutoNum type="arabicPeriod"/>
              <a:tabLst>
                <a:tab pos="22860" algn="l"/>
                <a:tab pos="241935" algn="l"/>
              </a:tabLst>
            </a:pPr>
            <a:r>
              <a:rPr dirty="0" sz="1050" spc="-50" b="1">
                <a:latin typeface="Times New Roman"/>
                <a:cs typeface="Times New Roman"/>
              </a:rPr>
              <a:t>ATENDIMENTO:</a:t>
            </a:r>
            <a:r>
              <a:rPr dirty="0" sz="1050" spc="30" b="1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124</a:t>
            </a:r>
            <a:r>
              <a:rPr dirty="0" sz="1050" spc="-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vagas,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80808"/>
                </a:solidFill>
                <a:latin typeface="Times New Roman"/>
                <a:cs typeface="Times New Roman"/>
              </a:rPr>
              <a:t>sendo</a:t>
            </a:r>
            <a:r>
              <a:rPr dirty="0" sz="1050" spc="-3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Times New Roman"/>
                <a:cs typeface="Times New Roman"/>
              </a:rPr>
              <a:t>18</a:t>
            </a:r>
            <a:r>
              <a:rPr dirty="0" sz="1050" spc="-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vagas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de</a:t>
            </a:r>
            <a:r>
              <a:rPr dirty="0" sz="1050" spc="-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berçário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I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e/ou</a:t>
            </a:r>
            <a:r>
              <a:rPr dirty="0" sz="1050" spc="-60">
                <a:latin typeface="Times New Roman"/>
                <a:cs typeface="Times New Roman"/>
              </a:rPr>
              <a:t> </a:t>
            </a:r>
            <a:r>
              <a:rPr dirty="0" sz="1050" spc="-130">
                <a:latin typeface="Times New Roman"/>
                <a:cs typeface="Times New Roman"/>
              </a:rPr>
              <a:t>11,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31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vagas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Matemal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80808"/>
                </a:solidFill>
                <a:latin typeface="Times New Roman"/>
                <a:cs typeface="Times New Roman"/>
              </a:rPr>
              <a:t>75 </a:t>
            </a:r>
            <a:r>
              <a:rPr dirty="0" sz="1050" spc="-45">
                <a:solidFill>
                  <a:srgbClr val="0C0C0C"/>
                </a:solidFill>
                <a:latin typeface="Times New Roman"/>
                <a:cs typeface="Times New Roman"/>
              </a:rPr>
              <a:t>vagas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 </a:t>
            </a:r>
            <a:r>
              <a:rPr dirty="0" sz="1050" spc="-10">
                <a:latin typeface="Times New Roman"/>
                <a:cs typeface="Times New Roman"/>
              </a:rPr>
              <a:t>Estágio.</a:t>
            </a:r>
            <a:endParaRPr sz="1050">
              <a:latin typeface="Times New Roman"/>
              <a:cs typeface="Times New Roman"/>
            </a:endParaRPr>
          </a:p>
          <a:p>
            <a:pPr lvl="1" marL="18415" marR="11430" indent="-5715">
              <a:lnSpc>
                <a:spcPct val="104700"/>
              </a:lnSpc>
              <a:buClr>
                <a:srgbClr val="131313"/>
              </a:buClr>
              <a:buAutoNum type="arabicPeriod"/>
              <a:tabLst>
                <a:tab pos="18415" algn="l"/>
                <a:tab pos="243840" algn="l"/>
              </a:tabLst>
            </a:pPr>
            <a:r>
              <a:rPr dirty="0" sz="1050" spc="-55" b="1">
                <a:latin typeface="Times New Roman"/>
                <a:cs typeface="Times New Roman"/>
              </a:rPr>
              <a:t>MODALIDADE</a:t>
            </a:r>
            <a:r>
              <a:rPr dirty="0" sz="1050" spc="80" b="1">
                <a:latin typeface="Times New Roman"/>
                <a:cs typeface="Times New Roman"/>
              </a:rPr>
              <a:t> </a:t>
            </a:r>
            <a:r>
              <a:rPr dirty="0" sz="1050" b="1">
                <a:solidFill>
                  <a:srgbClr val="070707"/>
                </a:solidFill>
                <a:latin typeface="Times New Roman"/>
                <a:cs typeface="Times New Roman"/>
              </a:rPr>
              <a:t>DE</a:t>
            </a:r>
            <a:r>
              <a:rPr dirty="0" sz="1050" spc="30" b="1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1050" spc="-50" b="1">
                <a:latin typeface="Times New Roman"/>
                <a:cs typeface="Times New Roman"/>
              </a:rPr>
              <a:t>ATENDIMENTO:</a:t>
            </a:r>
            <a:r>
              <a:rPr dirty="0" sz="1050" spc="120" b="1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Educação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Básica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540">
                <a:solidFill>
                  <a:srgbClr val="505050"/>
                </a:solidFill>
                <a:latin typeface="Times New Roman"/>
                <a:cs typeface="Times New Roman"/>
              </a:rPr>
              <a:t>—</a:t>
            </a:r>
            <a:r>
              <a:rPr dirty="0" sz="1050" spc="-2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Educação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Infantil/Creche </a:t>
            </a:r>
            <a:r>
              <a:rPr dirty="0" sz="1050">
                <a:solidFill>
                  <a:srgbClr val="0A0A0A"/>
                </a:solidFill>
                <a:latin typeface="Times New Roman"/>
                <a:cs typeface="Times New Roman"/>
              </a:rPr>
              <a:t>e</a:t>
            </a:r>
            <a:r>
              <a:rPr dirty="0" sz="1050" spc="-5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C0C0C"/>
                </a:solidFill>
                <a:latin typeface="Times New Roman"/>
                <a:cs typeface="Times New Roman"/>
              </a:rPr>
              <a:t>Pré- </a:t>
            </a:r>
            <a:r>
              <a:rPr dirty="0" sz="1050" spc="-10">
                <a:latin typeface="Times New Roman"/>
                <a:cs typeface="Times New Roman"/>
              </a:rPr>
              <a:t>Escola.</a:t>
            </a:r>
            <a:endParaRPr sz="1050">
              <a:latin typeface="Times New Roman"/>
              <a:cs typeface="Times New Roman"/>
            </a:endParaRPr>
          </a:p>
          <a:p>
            <a:pPr lvl="1" marL="243204" indent="-230504">
              <a:lnSpc>
                <a:spcPct val="100000"/>
              </a:lnSpc>
              <a:spcBef>
                <a:spcPts val="35"/>
              </a:spcBef>
              <a:buClr>
                <a:srgbClr val="181818"/>
              </a:buClr>
              <a:buAutoNum type="arabicPeriod"/>
              <a:tabLst>
                <a:tab pos="243204" algn="l"/>
              </a:tabLst>
            </a:pPr>
            <a:r>
              <a:rPr dirty="0" sz="1050" spc="-45" b="1">
                <a:latin typeface="Times New Roman"/>
                <a:cs typeface="Times New Roman"/>
              </a:rPr>
              <a:t>FAIXA</a:t>
            </a:r>
            <a:r>
              <a:rPr dirty="0" sz="1050" spc="20" b="1">
                <a:latin typeface="Times New Roman"/>
                <a:cs typeface="Times New Roman"/>
              </a:rPr>
              <a:t> </a:t>
            </a:r>
            <a:r>
              <a:rPr dirty="0" sz="1050" spc="-40" b="1">
                <a:latin typeface="Times New Roman"/>
                <a:cs typeface="Times New Roman"/>
              </a:rPr>
              <a:t>ETÂRIA:</a:t>
            </a:r>
            <a:r>
              <a:rPr dirty="0" sz="1050" spc="20" b="1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até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A0A0A"/>
                </a:solidFill>
                <a:latin typeface="Times New Roman"/>
                <a:cs typeface="Times New Roman"/>
              </a:rPr>
              <a:t>04</a:t>
            </a:r>
            <a:r>
              <a:rPr dirty="0" sz="1050" spc="-5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(quatro)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anos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idade.</a:t>
            </a:r>
            <a:endParaRPr sz="1050">
              <a:latin typeface="Times New Roman"/>
              <a:cs typeface="Times New Roman"/>
            </a:endParaRPr>
          </a:p>
          <a:p>
            <a:pPr lvl="1" marL="13335" marR="9525" indent="246379">
              <a:lnSpc>
                <a:spcPct val="100899"/>
              </a:lnSpc>
              <a:spcBef>
                <a:spcPts val="25"/>
              </a:spcBef>
              <a:buAutoNum type="arabicPeriod"/>
              <a:tabLst>
                <a:tab pos="259715" algn="l"/>
              </a:tabLst>
            </a:pPr>
            <a:r>
              <a:rPr dirty="0" sz="1050" spc="-45" b="1">
                <a:latin typeface="Times New Roman"/>
                <a:cs typeface="Times New Roman"/>
              </a:rPr>
              <a:t>VALOR</a:t>
            </a:r>
            <a:r>
              <a:rPr dirty="0" sz="1050" spc="114" b="1">
                <a:latin typeface="Times New Roman"/>
                <a:cs typeface="Times New Roman"/>
              </a:rPr>
              <a:t> </a:t>
            </a:r>
            <a:r>
              <a:rPr dirty="0" sz="1050" b="1">
                <a:latin typeface="Times New Roman"/>
                <a:cs typeface="Times New Roman"/>
              </a:rPr>
              <a:t>DO</a:t>
            </a:r>
            <a:r>
              <a:rPr dirty="0" sz="1050" spc="20" b="1">
                <a:latin typeface="Times New Roman"/>
                <a:cs typeface="Times New Roman"/>
              </a:rPr>
              <a:t> </a:t>
            </a:r>
            <a:r>
              <a:rPr dirty="0" sz="1050" spc="-10" b="1">
                <a:latin typeface="Times New Roman"/>
                <a:cs typeface="Times New Roman"/>
              </a:rPr>
              <a:t>“PER</a:t>
            </a:r>
            <a:r>
              <a:rPr dirty="0" sz="1050" spc="75" b="1">
                <a:latin typeface="Times New Roman"/>
                <a:cs typeface="Times New Roman"/>
              </a:rPr>
              <a:t> </a:t>
            </a:r>
            <a:r>
              <a:rPr dirty="0" sz="1050" spc="-30" b="1">
                <a:latin typeface="Times New Roman"/>
                <a:cs typeface="Times New Roman"/>
              </a:rPr>
              <a:t>CAPITA”:</a:t>
            </a:r>
            <a:r>
              <a:rPr dirty="0" sz="1050" spc="80" b="1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R$</a:t>
            </a:r>
            <a:r>
              <a:rPr dirty="0" sz="1050" spc="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728,30,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por</a:t>
            </a:r>
            <a:r>
              <a:rPr dirty="0" sz="1050" spc="6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vaga,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acrescido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R$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245,00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(duzentos</a:t>
            </a:r>
            <a:r>
              <a:rPr dirty="0" sz="1050" spc="95">
                <a:latin typeface="Times New Roman"/>
                <a:cs typeface="Times New Roman"/>
              </a:rPr>
              <a:t> </a:t>
            </a:r>
            <a:r>
              <a:rPr dirty="0" sz="1050" spc="-50">
                <a:solidFill>
                  <a:srgbClr val="1A1A1A"/>
                </a:solidFill>
                <a:latin typeface="Times New Roman"/>
                <a:cs typeface="Times New Roman"/>
              </a:rPr>
              <a:t>e </a:t>
            </a:r>
            <a:r>
              <a:rPr dirty="0" sz="1050" spc="-25">
                <a:latin typeface="Times New Roman"/>
                <a:cs typeface="Times New Roman"/>
              </a:rPr>
              <a:t>quarenta</a:t>
            </a:r>
            <a:r>
              <a:rPr dirty="0" sz="1050" spc="-1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e</a:t>
            </a:r>
            <a:r>
              <a:rPr dirty="0" sz="1050" spc="-6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cinco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0F0F0F"/>
                </a:solidFill>
                <a:latin typeface="Times New Roman"/>
                <a:cs typeface="Times New Roman"/>
              </a:rPr>
              <a:t>reais)</a:t>
            </a:r>
            <a:r>
              <a:rPr dirty="0" sz="1050" spc="-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por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A0A0A"/>
                </a:solidFill>
                <a:latin typeface="Times New Roman"/>
                <a:cs typeface="Times New Roman"/>
              </a:rPr>
              <a:t>criança </a:t>
            </a:r>
            <a:r>
              <a:rPr dirty="0" sz="1050" spc="-25">
                <a:latin typeface="Times New Roman"/>
                <a:cs typeface="Times New Roman"/>
              </a:rPr>
              <a:t>atendida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em</a:t>
            </a:r>
            <a:r>
              <a:rPr dirty="0" sz="1050" spc="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berçário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51515"/>
                </a:solidFill>
                <a:latin typeface="Times New Roman"/>
                <a:cs typeface="Times New Roman"/>
              </a:rPr>
              <a:t>I</a:t>
            </a:r>
            <a:r>
              <a:rPr dirty="0" sz="1050" spc="-3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e/ou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II.</a:t>
            </a:r>
            <a:endParaRPr sz="1050">
              <a:latin typeface="Times New Roman"/>
              <a:cs typeface="Times New Roman"/>
            </a:endParaRPr>
          </a:p>
          <a:p>
            <a:pPr lvl="1" marL="16510" marR="14604" indent="-635">
              <a:lnSpc>
                <a:spcPct val="102800"/>
              </a:lnSpc>
              <a:spcBef>
                <a:spcPts val="25"/>
              </a:spcBef>
              <a:buClr>
                <a:srgbClr val="181818"/>
              </a:buClr>
              <a:buAutoNum type="arabicPeriod"/>
              <a:tabLst>
                <a:tab pos="16510" algn="l"/>
                <a:tab pos="251460" algn="l"/>
              </a:tabLst>
            </a:pPr>
            <a:r>
              <a:rPr dirty="0" sz="1050" spc="-55" b="1">
                <a:solidFill>
                  <a:srgbClr val="0C0C0C"/>
                </a:solidFill>
                <a:latin typeface="Times New Roman"/>
                <a:cs typeface="Times New Roman"/>
              </a:rPr>
              <a:t>VALOR</a:t>
            </a:r>
            <a:r>
              <a:rPr dirty="0" sz="1050" spc="50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45" b="1">
                <a:solidFill>
                  <a:srgbClr val="0C0C0C"/>
                </a:solidFill>
                <a:latin typeface="Times New Roman"/>
                <a:cs typeface="Times New Roman"/>
              </a:rPr>
              <a:t>MENSAL:</a:t>
            </a:r>
            <a:r>
              <a:rPr dirty="0" sz="1050" spc="55" b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b="1">
                <a:solidFill>
                  <a:srgbClr val="1F1F1F"/>
                </a:solidFill>
                <a:latin typeface="Times New Roman"/>
                <a:cs typeface="Times New Roman"/>
              </a:rPr>
              <a:t>R$</a:t>
            </a:r>
            <a:r>
              <a:rPr dirty="0" sz="1050" spc="-45" b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20" b="1">
                <a:latin typeface="Times New Roman"/>
                <a:cs typeface="Times New Roman"/>
              </a:rPr>
              <a:t>94.719,20</a:t>
            </a:r>
            <a:r>
              <a:rPr dirty="0" sz="1050" spc="30" b="1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(noventa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e</a:t>
            </a:r>
            <a:r>
              <a:rPr dirty="0" sz="1050" spc="-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131313"/>
                </a:solidFill>
                <a:latin typeface="Times New Roman"/>
                <a:cs typeface="Times New Roman"/>
              </a:rPr>
              <a:t>quatro 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mil,</a:t>
            </a:r>
            <a:r>
              <a:rPr dirty="0" sz="1050" spc="-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setecentos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dezenove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reais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e</a:t>
            </a:r>
            <a:r>
              <a:rPr dirty="0" sz="1050" spc="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vinte </a:t>
            </a:r>
            <a:r>
              <a:rPr dirty="0" sz="1050" spc="-30">
                <a:solidFill>
                  <a:srgbClr val="111111"/>
                </a:solidFill>
                <a:latin typeface="Times New Roman"/>
                <a:cs typeface="Times New Roman"/>
              </a:rPr>
              <a:t>centavos</a:t>
            </a:r>
            <a:r>
              <a:rPr dirty="0" sz="1050" spc="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11111"/>
                </a:solidFill>
                <a:latin typeface="Times New Roman"/>
                <a:cs typeface="Times New Roman"/>
              </a:rPr>
              <a:t>).</a:t>
            </a:r>
            <a:endParaRPr sz="1050">
              <a:latin typeface="Times New Roman"/>
              <a:cs typeface="Times New Roman"/>
            </a:endParaRPr>
          </a:p>
          <a:p>
            <a:pPr lvl="1" marL="236220" indent="-220345">
              <a:lnSpc>
                <a:spcPct val="100000"/>
              </a:lnSpc>
              <a:spcBef>
                <a:spcPts val="254"/>
              </a:spcBef>
              <a:buClr>
                <a:srgbClr val="0F0F0F"/>
              </a:buClr>
              <a:buAutoNum type="arabicPeriod"/>
              <a:tabLst>
                <a:tab pos="236220" algn="l"/>
              </a:tabLst>
            </a:pPr>
            <a:r>
              <a:rPr dirty="0" sz="900" b="1">
                <a:solidFill>
                  <a:srgbClr val="080808"/>
                </a:solidFill>
                <a:latin typeface="Times New Roman"/>
                <a:cs typeface="Times New Roman"/>
              </a:rPr>
              <a:t>VALOR</a:t>
            </a:r>
            <a:r>
              <a:rPr dirty="0" sz="900" spc="10" b="1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900" spc="-10" b="1">
                <a:latin typeface="Times New Roman"/>
                <a:cs typeface="Times New Roman"/>
              </a:rPr>
              <a:t>MENSAL </a:t>
            </a:r>
            <a:r>
              <a:rPr dirty="0" sz="900" b="1">
                <a:solidFill>
                  <a:srgbClr val="1C1C1C"/>
                </a:solidFill>
                <a:latin typeface="Times New Roman"/>
                <a:cs typeface="Times New Roman"/>
              </a:rPr>
              <a:t>DO</a:t>
            </a:r>
            <a:r>
              <a:rPr dirty="0" sz="900" spc="-40" b="1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900" spc="-10" b="1">
                <a:solidFill>
                  <a:srgbClr val="0E0E0E"/>
                </a:solidFill>
                <a:latin typeface="Times New Roman"/>
                <a:cs typeface="Times New Roman"/>
              </a:rPr>
              <a:t>ACRÉSCIMO</a:t>
            </a:r>
            <a:r>
              <a:rPr dirty="0" sz="900" spc="65" b="1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900" spc="-10" b="1">
                <a:solidFill>
                  <a:srgbClr val="131313"/>
                </a:solidFill>
                <a:latin typeface="Times New Roman"/>
                <a:cs typeface="Times New Roman"/>
              </a:rPr>
              <a:t>PARA</a:t>
            </a:r>
            <a:r>
              <a:rPr dirty="0" sz="900" spc="15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900">
                <a:solidFill>
                  <a:srgbClr val="282828"/>
                </a:solidFill>
                <a:latin typeface="Times New Roman"/>
                <a:cs typeface="Times New Roman"/>
              </a:rPr>
              <a:t>C</a:t>
            </a:r>
            <a:r>
              <a:rPr dirty="0" sz="900" spc="-1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900" spc="-20" b="1">
                <a:solidFill>
                  <a:srgbClr val="0E0E0E"/>
                </a:solidFill>
                <a:latin typeface="Times New Roman"/>
                <a:cs typeface="Times New Roman"/>
              </a:rPr>
              <a:t>USTEAR</a:t>
            </a:r>
            <a:r>
              <a:rPr dirty="0" sz="900" spc="35" b="1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900" spc="-10" b="1">
                <a:solidFill>
                  <a:srgbClr val="111111"/>
                </a:solidFill>
                <a:latin typeface="Times New Roman"/>
                <a:cs typeface="Times New Roman"/>
              </a:rPr>
              <a:t>LOCAÇÃO</a:t>
            </a:r>
            <a:r>
              <a:rPr dirty="0" sz="900" spc="35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900" b="1">
                <a:solidFill>
                  <a:srgbClr val="1D1D1D"/>
                </a:solidFill>
                <a:latin typeface="Times New Roman"/>
                <a:cs typeface="Times New Roman"/>
              </a:rPr>
              <a:t>e</a:t>
            </a:r>
            <a:r>
              <a:rPr dirty="0" sz="900" spc="-35" b="1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900" b="1">
                <a:solidFill>
                  <a:srgbClr val="0E0E0E"/>
                </a:solidFill>
                <a:latin typeface="Times New Roman"/>
                <a:cs typeface="Times New Roman"/>
              </a:rPr>
              <a:t>IPTU:</a:t>
            </a:r>
            <a:r>
              <a:rPr dirty="0" sz="900" spc="-15" b="1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900" b="1">
                <a:solidFill>
                  <a:srgbClr val="1F1F1F"/>
                </a:solidFill>
                <a:latin typeface="Times New Roman"/>
                <a:cs typeface="Times New Roman"/>
              </a:rPr>
              <a:t>R$</a:t>
            </a:r>
            <a:r>
              <a:rPr dirty="0" sz="900" spc="-50" b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900" b="1">
                <a:latin typeface="Times New Roman"/>
                <a:cs typeface="Times New Roman"/>
              </a:rPr>
              <a:t>3.579,22</a:t>
            </a:r>
            <a:r>
              <a:rPr dirty="0" sz="900" spc="-5" b="1"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(três</a:t>
            </a:r>
            <a:r>
              <a:rPr dirty="0" sz="900" spc="-35">
                <a:latin typeface="Times New Roman"/>
                <a:cs typeface="Times New Roman"/>
              </a:rPr>
              <a:t> </a:t>
            </a:r>
            <a:r>
              <a:rPr dirty="0" sz="900" spc="-20">
                <a:solidFill>
                  <a:srgbClr val="131313"/>
                </a:solidFill>
                <a:latin typeface="Times New Roman"/>
                <a:cs typeface="Times New Roman"/>
              </a:rPr>
              <a:t>mil,</a:t>
            </a:r>
            <a:endParaRPr sz="900">
              <a:latin typeface="Times New Roman"/>
              <a:cs typeface="Times New Roman"/>
            </a:endParaRPr>
          </a:p>
          <a:p>
            <a:pPr marL="13970">
              <a:lnSpc>
                <a:spcPct val="100000"/>
              </a:lnSpc>
              <a:spcBef>
                <a:spcPts val="145"/>
              </a:spcBef>
            </a:pPr>
            <a:r>
              <a:rPr dirty="0" sz="900">
                <a:solidFill>
                  <a:srgbClr val="111111"/>
                </a:solidFill>
                <a:latin typeface="Times New Roman"/>
                <a:cs typeface="Times New Roman"/>
              </a:rPr>
              <a:t>quinhentos</a:t>
            </a:r>
            <a:r>
              <a:rPr dirty="0" sz="900" spc="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e</a:t>
            </a:r>
            <a:r>
              <a:rPr dirty="0" sz="900" spc="-35"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setenta</a:t>
            </a:r>
            <a:r>
              <a:rPr dirty="0" sz="900" spc="-10"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e</a:t>
            </a:r>
            <a:r>
              <a:rPr dirty="0" sz="900" spc="-20"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nove</a:t>
            </a:r>
            <a:r>
              <a:rPr dirty="0" sz="900" spc="20">
                <a:latin typeface="Times New Roman"/>
                <a:cs typeface="Times New Roman"/>
              </a:rPr>
              <a:t> </a:t>
            </a:r>
            <a:r>
              <a:rPr dirty="0" sz="900">
                <a:solidFill>
                  <a:srgbClr val="131313"/>
                </a:solidFill>
                <a:latin typeface="Times New Roman"/>
                <a:cs typeface="Times New Roman"/>
              </a:rPr>
              <a:t>reais</a:t>
            </a:r>
            <a:r>
              <a:rPr dirty="0" sz="900" spc="-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e </a:t>
            </a:r>
            <a:r>
              <a:rPr dirty="0" sz="900">
                <a:solidFill>
                  <a:srgbClr val="0C0C0C"/>
                </a:solidFill>
                <a:latin typeface="Times New Roman"/>
                <a:cs typeface="Times New Roman"/>
              </a:rPr>
              <a:t>vinte</a:t>
            </a:r>
            <a:r>
              <a:rPr dirty="0" sz="900" spc="1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e</a:t>
            </a:r>
            <a:r>
              <a:rPr dirty="0" sz="900" spc="-45"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dois</a:t>
            </a:r>
            <a:r>
              <a:rPr dirty="0" sz="900" spc="-30"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centavos.)</a:t>
            </a:r>
            <a:r>
              <a:rPr dirty="0" sz="900" spc="25">
                <a:latin typeface="Times New Roman"/>
                <a:cs typeface="Times New Roman"/>
              </a:rPr>
              <a:t> </a:t>
            </a:r>
            <a:r>
              <a:rPr dirty="0" sz="900" b="1">
                <a:solidFill>
                  <a:srgbClr val="111111"/>
                </a:solidFill>
                <a:latin typeface="Times New Roman"/>
                <a:cs typeface="Times New Roman"/>
              </a:rPr>
              <a:t>EM</a:t>
            </a:r>
            <a:r>
              <a:rPr dirty="0" sz="900" spc="30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900" spc="-10" b="1">
                <a:latin typeface="Times New Roman"/>
                <a:cs typeface="Times New Roman"/>
              </a:rPr>
              <a:t>PARCELAS</a:t>
            </a:r>
            <a:endParaRPr sz="900">
              <a:latin typeface="Times New Roman"/>
              <a:cs typeface="Times New Roman"/>
            </a:endParaRPr>
          </a:p>
          <a:p>
            <a:pPr lvl="1" marL="13335" marR="12065" indent="225425">
              <a:lnSpc>
                <a:spcPct val="102800"/>
              </a:lnSpc>
              <a:spcBef>
                <a:spcPts val="30"/>
              </a:spcBef>
              <a:buClr>
                <a:srgbClr val="1C1C1C"/>
              </a:buClr>
              <a:buAutoNum type="arabicPeriod" startAt="9"/>
              <a:tabLst>
                <a:tab pos="238760" algn="l"/>
              </a:tabLst>
            </a:pPr>
            <a:r>
              <a:rPr dirty="0" sz="1050" spc="-55" b="1">
                <a:solidFill>
                  <a:srgbClr val="131313"/>
                </a:solidFill>
                <a:latin typeface="Times New Roman"/>
                <a:cs typeface="Times New Roman"/>
              </a:rPr>
              <a:t>VALOR</a:t>
            </a:r>
            <a:r>
              <a:rPr dirty="0" sz="1050" spc="45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35" b="1">
                <a:solidFill>
                  <a:srgbClr val="111111"/>
                </a:solidFill>
                <a:latin typeface="Times New Roman"/>
                <a:cs typeface="Times New Roman"/>
              </a:rPr>
              <a:t>DO</a:t>
            </a:r>
            <a:r>
              <a:rPr dirty="0" sz="1050" spc="-15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50" b="1">
                <a:latin typeface="Times New Roman"/>
                <a:cs typeface="Times New Roman"/>
              </a:rPr>
              <a:t>REPASSE</a:t>
            </a:r>
            <a:r>
              <a:rPr dirty="0" sz="1050" spc="75" b="1">
                <a:latin typeface="Times New Roman"/>
                <a:cs typeface="Times New Roman"/>
              </a:rPr>
              <a:t> </a:t>
            </a:r>
            <a:r>
              <a:rPr dirty="0" sz="1050" spc="-45" b="1">
                <a:latin typeface="Times New Roman"/>
                <a:cs typeface="Times New Roman"/>
              </a:rPr>
              <a:t>QUADRIMESTRAL:</a:t>
            </a:r>
            <a:r>
              <a:rPr dirty="0" sz="1050" spc="5" b="1">
                <a:latin typeface="Times New Roman"/>
                <a:cs typeface="Times New Roman"/>
              </a:rPr>
              <a:t> </a:t>
            </a:r>
            <a:r>
              <a:rPr dirty="0" sz="1050" spc="-55" b="1">
                <a:solidFill>
                  <a:srgbClr val="0C0C0C"/>
                </a:solidFill>
                <a:latin typeface="Times New Roman"/>
                <a:cs typeface="Times New Roman"/>
              </a:rPr>
              <a:t>R$ </a:t>
            </a:r>
            <a:r>
              <a:rPr dirty="0" sz="1050" spc="-25" b="1">
                <a:latin typeface="Times New Roman"/>
                <a:cs typeface="Times New Roman"/>
              </a:rPr>
              <a:t>378.876,80</a:t>
            </a:r>
            <a:r>
              <a:rPr dirty="0" sz="1050" spc="5" b="1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(trezentos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setenta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D1D1D"/>
                </a:solidFill>
                <a:latin typeface="Times New Roman"/>
                <a:cs typeface="Times New Roman"/>
              </a:rPr>
              <a:t>e</a:t>
            </a:r>
            <a:r>
              <a:rPr dirty="0" sz="1050" spc="-5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oito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mil, </a:t>
            </a:r>
            <a:r>
              <a:rPr dirty="0" sz="1050" spc="-25">
                <a:solidFill>
                  <a:srgbClr val="0E0E0E"/>
                </a:solidFill>
                <a:latin typeface="Times New Roman"/>
                <a:cs typeface="Times New Roman"/>
              </a:rPr>
              <a:t>oitocentos</a:t>
            </a:r>
            <a:r>
              <a:rPr dirty="0" sz="1050" spc="2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A0A0A"/>
                </a:solidFill>
                <a:latin typeface="Times New Roman"/>
                <a:cs typeface="Times New Roman"/>
              </a:rPr>
              <a:t>e</a:t>
            </a:r>
            <a:r>
              <a:rPr dirty="0" sz="1050" spc="-5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setenta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e</a:t>
            </a:r>
            <a:r>
              <a:rPr dirty="0" sz="1050" spc="-6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F0F0F"/>
                </a:solidFill>
                <a:latin typeface="Times New Roman"/>
                <a:cs typeface="Times New Roman"/>
              </a:rPr>
              <a:t>seis</a:t>
            </a:r>
            <a:r>
              <a:rPr dirty="0" sz="1050" spc="-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reais </a:t>
            </a:r>
            <a:r>
              <a:rPr dirty="0" sz="1050">
                <a:latin typeface="Times New Roman"/>
                <a:cs typeface="Times New Roman"/>
              </a:rPr>
              <a:t>e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oitenta</a:t>
            </a:r>
            <a:r>
              <a:rPr dirty="0" sz="1050" spc="-10">
                <a:latin typeface="Times New Roman"/>
                <a:cs typeface="Times New Roman"/>
              </a:rPr>
              <a:t> centavos.).</a:t>
            </a:r>
            <a:endParaRPr sz="1050">
              <a:latin typeface="Times New Roman"/>
              <a:cs typeface="Times New Roman"/>
            </a:endParaRPr>
          </a:p>
          <a:p>
            <a:pPr lvl="1" marL="13335" marR="13970" indent="287020">
              <a:lnSpc>
                <a:spcPct val="104700"/>
              </a:lnSpc>
              <a:buClr>
                <a:srgbClr val="111111"/>
              </a:buClr>
              <a:buAutoNum type="arabicPeriod" startAt="9"/>
              <a:tabLst>
                <a:tab pos="300355" algn="l"/>
              </a:tabLst>
            </a:pPr>
            <a:r>
              <a:rPr dirty="0" sz="1050" spc="-65" b="1">
                <a:latin typeface="Times New Roman"/>
                <a:cs typeface="Times New Roman"/>
              </a:rPr>
              <a:t>VALOR</a:t>
            </a:r>
            <a:r>
              <a:rPr dirty="0" sz="1050" spc="55" b="1">
                <a:latin typeface="Times New Roman"/>
                <a:cs typeface="Times New Roman"/>
              </a:rPr>
              <a:t> </a:t>
            </a:r>
            <a:r>
              <a:rPr dirty="0" sz="1050" spc="-80" b="1">
                <a:solidFill>
                  <a:srgbClr val="111111"/>
                </a:solidFill>
                <a:latin typeface="Times New Roman"/>
                <a:cs typeface="Times New Roman"/>
              </a:rPr>
              <a:t>DO</a:t>
            </a:r>
            <a:r>
              <a:rPr dirty="0" sz="1050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60" b="1">
                <a:latin typeface="Times New Roman"/>
                <a:cs typeface="Times New Roman"/>
              </a:rPr>
              <a:t>REPASSE</a:t>
            </a:r>
            <a:r>
              <a:rPr dirty="0" sz="1050" spc="30" b="1">
                <a:latin typeface="Times New Roman"/>
                <a:cs typeface="Times New Roman"/>
              </a:rPr>
              <a:t> </a:t>
            </a:r>
            <a:r>
              <a:rPr dirty="0" sz="1050" spc="-55" b="1">
                <a:latin typeface="Times New Roman"/>
                <a:cs typeface="Times New Roman"/>
              </a:rPr>
              <a:t>QUADRIMESTRAL</a:t>
            </a:r>
            <a:r>
              <a:rPr dirty="0" sz="1050" spc="95" b="1">
                <a:latin typeface="Times New Roman"/>
                <a:cs typeface="Times New Roman"/>
              </a:rPr>
              <a:t> </a:t>
            </a:r>
            <a:r>
              <a:rPr dirty="0" sz="1050" spc="-30" b="1">
                <a:latin typeface="Times New Roman"/>
                <a:cs typeface="Times New Roman"/>
              </a:rPr>
              <a:t>(Liberado</a:t>
            </a:r>
            <a:r>
              <a:rPr dirty="0" sz="1050" spc="5" b="1">
                <a:latin typeface="Times New Roman"/>
                <a:cs typeface="Times New Roman"/>
              </a:rPr>
              <a:t> </a:t>
            </a:r>
            <a:r>
              <a:rPr dirty="0" sz="1050" spc="-30" b="1">
                <a:latin typeface="Times New Roman"/>
                <a:cs typeface="Times New Roman"/>
              </a:rPr>
              <a:t>em</a:t>
            </a:r>
            <a:r>
              <a:rPr dirty="0" sz="1050" spc="40" b="1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Maio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</a:t>
            </a:r>
            <a:r>
              <a:rPr dirty="0" sz="1050" spc="-1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Setembro </a:t>
            </a:r>
            <a:r>
              <a:rPr dirty="0" sz="1050" spc="-540">
                <a:latin typeface="Times New Roman"/>
                <a:cs typeface="Times New Roman"/>
              </a:rPr>
              <a:t>—</a:t>
            </a:r>
            <a:r>
              <a:rPr dirty="0" sz="1050" spc="-8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conforme </a:t>
            </a:r>
            <a:r>
              <a:rPr dirty="0" sz="1050" spc="50">
                <a:solidFill>
                  <a:srgbClr val="151515"/>
                </a:solidFill>
                <a:latin typeface="Times New Roman"/>
                <a:cs typeface="Times New Roman"/>
              </a:rPr>
              <a:t>art.</a:t>
            </a:r>
            <a:r>
              <a:rPr dirty="0" sz="1050" spc="27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29,</a:t>
            </a:r>
            <a:r>
              <a:rPr dirty="0" sz="1050" spc="37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parágrafo</a:t>
            </a:r>
            <a:r>
              <a:rPr dirty="0" sz="1050" spc="38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C1C1C"/>
                </a:solidFill>
                <a:latin typeface="Times New Roman"/>
                <a:cs typeface="Times New Roman"/>
              </a:rPr>
              <a:t>2º,</a:t>
            </a:r>
            <a:r>
              <a:rPr dirty="0" sz="1050" spc="30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da</a:t>
            </a:r>
            <a:r>
              <a:rPr dirty="0" sz="1050" spc="37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Portaria</a:t>
            </a:r>
            <a:r>
              <a:rPr dirty="0" sz="1050" spc="445"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1D1D1D"/>
                </a:solidFill>
                <a:latin typeface="Times New Roman"/>
                <a:cs typeface="Times New Roman"/>
              </a:rPr>
              <a:t>ri°</a:t>
            </a:r>
            <a:r>
              <a:rPr dirty="0" sz="1050" spc="28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050" spc="-45" b="1">
                <a:latin typeface="Times New Roman"/>
                <a:cs typeface="Times New Roman"/>
              </a:rPr>
              <a:t>063/2021-</a:t>
            </a:r>
            <a:r>
              <a:rPr dirty="0" sz="1050" b="1">
                <a:latin typeface="Times New Roman"/>
                <a:cs typeface="Times New Roman"/>
              </a:rPr>
              <a:t>SE</a:t>
            </a:r>
            <a:r>
              <a:rPr dirty="0" sz="1050" spc="425" b="1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31313"/>
                </a:solidFill>
                <a:latin typeface="Times New Roman"/>
                <a:cs typeface="Times New Roman"/>
              </a:rPr>
              <a:t>-</a:t>
            </a:r>
            <a:r>
              <a:rPr dirty="0" sz="1050" spc="29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com</a:t>
            </a:r>
            <a:r>
              <a:rPr dirty="0" sz="1050" spc="41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acréscimo</a:t>
            </a:r>
            <a:r>
              <a:rPr dirty="0" sz="1050" spc="36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</a:t>
            </a:r>
            <a:r>
              <a:rPr dirty="0" sz="1050" spc="28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50%</a:t>
            </a:r>
            <a:r>
              <a:rPr dirty="0" sz="1050" spc="34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30303"/>
                </a:solidFill>
                <a:latin typeface="Times New Roman"/>
                <a:cs typeface="Times New Roman"/>
              </a:rPr>
              <a:t>do</a:t>
            </a:r>
            <a:r>
              <a:rPr dirty="0" sz="1050" spc="320">
                <a:solidFill>
                  <a:srgbClr val="030303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0C0C0C"/>
                </a:solidFill>
                <a:latin typeface="Times New Roman"/>
                <a:cs typeface="Times New Roman"/>
              </a:rPr>
              <a:t>valor</a:t>
            </a:r>
            <a:endParaRPr sz="1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81376" y="1575742"/>
            <a:ext cx="33505" cy="825664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6551" y="10781793"/>
            <a:ext cx="7572375" cy="0"/>
          </a:xfrm>
          <a:custGeom>
            <a:avLst/>
            <a:gdLst/>
            <a:ahLst/>
            <a:cxnLst/>
            <a:rect l="l" t="t" r="r" b="b"/>
            <a:pathLst>
              <a:path w="7572375" h="0">
                <a:moveTo>
                  <a:pt x="0" y="0"/>
                </a:moveTo>
                <a:lnTo>
                  <a:pt x="7572296" y="0"/>
                </a:lnTo>
              </a:path>
            </a:pathLst>
          </a:custGeom>
          <a:ln w="9143">
            <a:solidFill>
              <a:srgbClr val="4848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350573" y="10665974"/>
            <a:ext cx="316865" cy="0"/>
          </a:xfrm>
          <a:custGeom>
            <a:avLst/>
            <a:gdLst/>
            <a:ahLst/>
            <a:cxnLst/>
            <a:rect l="l" t="t" r="r" b="b"/>
            <a:pathLst>
              <a:path w="316864" h="0">
                <a:moveTo>
                  <a:pt x="0" y="0"/>
                </a:moveTo>
                <a:lnTo>
                  <a:pt x="316781" y="0"/>
                </a:lnTo>
              </a:path>
            </a:pathLst>
          </a:custGeom>
          <a:ln w="3175">
            <a:solidFill>
              <a:srgbClr val="7C7C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129423" y="10653783"/>
            <a:ext cx="1584325" cy="0"/>
          </a:xfrm>
          <a:custGeom>
            <a:avLst/>
            <a:gdLst/>
            <a:ahLst/>
            <a:cxnLst/>
            <a:rect l="l" t="t" r="r" b="b"/>
            <a:pathLst>
              <a:path w="1584325" h="0">
                <a:moveTo>
                  <a:pt x="0" y="0"/>
                </a:moveTo>
                <a:lnTo>
                  <a:pt x="1583907" y="0"/>
                </a:lnTo>
              </a:path>
            </a:pathLst>
          </a:custGeom>
          <a:ln w="9143">
            <a:solidFill>
              <a:srgbClr val="6B6B7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410287" y="1587933"/>
            <a:ext cx="0" cy="8232775"/>
          </a:xfrm>
          <a:custGeom>
            <a:avLst/>
            <a:gdLst/>
            <a:ahLst/>
            <a:cxnLst/>
            <a:rect l="l" t="t" r="r" b="b"/>
            <a:pathLst>
              <a:path w="0" h="8232775">
                <a:moveTo>
                  <a:pt x="0" y="8232260"/>
                </a:moveTo>
                <a:lnTo>
                  <a:pt x="0" y="0"/>
                </a:lnTo>
              </a:path>
            </a:pathLst>
          </a:custGeom>
          <a:ln w="24367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2205286" y="5032011"/>
          <a:ext cx="3978275" cy="2273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4025"/>
                <a:gridCol w="901700"/>
                <a:gridCol w="1264285"/>
                <a:gridCol w="1273175"/>
              </a:tblGrid>
              <a:tr h="386715">
                <a:tc rowSpan="8">
                  <a:txBody>
                    <a:bodyPr/>
                    <a:lstStyle/>
                    <a:p>
                      <a:pPr marL="560705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VALOR</a:t>
                      </a:r>
                      <a:r>
                        <a:rPr dirty="0" sz="100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solidFill>
                            <a:srgbClr val="070707"/>
                          </a:solidFill>
                          <a:latin typeface="Times New Roman"/>
                          <a:cs typeface="Times New Roman"/>
                        </a:rPr>
                        <a:t>TERMO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2240" vert="vert27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84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b="1">
                          <a:latin typeface="Times New Roman"/>
                          <a:cs typeface="Times New Roman"/>
                        </a:rPr>
                        <a:t>Vitor</a:t>
                      </a:r>
                      <a:r>
                        <a:rPr dirty="0" sz="1050" spc="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b="1">
                          <a:latin typeface="Times New Roman"/>
                          <a:cs typeface="Times New Roman"/>
                        </a:rPr>
                        <a:t>per</a:t>
                      </a:r>
                      <a:r>
                        <a:rPr dirty="0" sz="1050" spc="-3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 b="1">
                          <a:latin typeface="Times New Roman"/>
                          <a:cs typeface="Times New Roman"/>
                        </a:rPr>
                        <a:t>exercicie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255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349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-55" b="1">
                          <a:latin typeface="Times New Roman"/>
                          <a:cs typeface="Times New Roman"/>
                        </a:rPr>
                        <a:t>Valpr</a:t>
                      </a:r>
                      <a:r>
                        <a:rPr dirty="0" sz="1050" spc="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80" b="1">
                          <a:latin typeface="Times New Roman"/>
                          <a:cs typeface="Times New Roman"/>
                        </a:rPr>
                        <a:t>pop</a:t>
                      </a:r>
                      <a:r>
                        <a:rPr dirty="0" sz="1050" spc="-5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 b="1">
                          <a:latin typeface="Times New Roman"/>
                          <a:cs typeface="Times New Roman"/>
                        </a:rPr>
                        <a:t>exercíeto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255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</a:tr>
              <a:tr h="2647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2240" vert="vert27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050" spc="-20" b="1">
                          <a:solidFill>
                            <a:srgbClr val="131313"/>
                          </a:solidFill>
                          <a:latin typeface="Times New Roman"/>
                          <a:cs typeface="Times New Roman"/>
                        </a:rPr>
                        <a:t>2022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3495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050" spc="-30">
                          <a:latin typeface="Times New Roman"/>
                          <a:cs typeface="Times New Roman"/>
                        </a:rPr>
                        <a:t>R$</a:t>
                      </a:r>
                      <a:r>
                        <a:rPr dirty="0" sz="105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1.231.486,02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3495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79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050" spc="-55">
                          <a:solidFill>
                            <a:srgbClr val="0A0A0A"/>
                          </a:solidFill>
                          <a:latin typeface="Times New Roman"/>
                          <a:cs typeface="Times New Roman"/>
                        </a:rPr>
                        <a:t>R$</a:t>
                      </a:r>
                      <a:r>
                        <a:rPr dirty="0" sz="1050" spc="-15">
                          <a:solidFill>
                            <a:srgbClr val="0A0A0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18.501,34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3495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</a:tr>
              <a:tr h="2768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2240" vert="vert27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4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50" spc="-20" b="1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2023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669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050" spc="-30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R$</a:t>
                      </a:r>
                      <a:r>
                        <a:rPr dirty="0" sz="1050" spc="-35">
                          <a:solidFill>
                            <a:srgbClr val="21212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1.320.394,36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050" spc="-60">
                          <a:solidFill>
                            <a:srgbClr val="1C1C1C"/>
                          </a:solidFill>
                          <a:latin typeface="Times New Roman"/>
                          <a:cs typeface="Times New Roman"/>
                        </a:rPr>
                        <a:t>R$</a:t>
                      </a:r>
                      <a:r>
                        <a:rPr dirty="0" sz="1050" spc="-5">
                          <a:solidFill>
                            <a:srgbClr val="1C1C1C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19.741,24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</a:tr>
              <a:tr h="2711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2240" vert="vert27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50" spc="-20" b="1">
                          <a:latin typeface="Times New Roman"/>
                          <a:cs typeface="Times New Roman"/>
                        </a:rPr>
                        <a:t>2024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669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89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50" spc="-30">
                          <a:latin typeface="Times New Roman"/>
                          <a:cs typeface="Times New Roman"/>
                        </a:rPr>
                        <a:t>R$</a:t>
                      </a:r>
                      <a:r>
                        <a:rPr dirty="0" sz="105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1.327.484,40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669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050" spc="-30">
                          <a:latin typeface="Times New Roman"/>
                          <a:cs typeface="Times New Roman"/>
                        </a:rPr>
                        <a:t>R$</a:t>
                      </a:r>
                      <a:r>
                        <a:rPr dirty="0" sz="105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20.070,84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9209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</a:tr>
              <a:tr h="2616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2240" vert="vert27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-20" b="1">
                          <a:latin typeface="Times New Roman"/>
                          <a:cs typeface="Times New Roman"/>
                        </a:rPr>
                        <a:t>2025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-10">
                          <a:solidFill>
                            <a:srgbClr val="111111"/>
                          </a:solidFill>
                          <a:latin typeface="Times New Roman"/>
                          <a:cs typeface="Times New Roman"/>
                        </a:rPr>
                        <a:t>R$</a:t>
                      </a:r>
                      <a:r>
                        <a:rPr dirty="0" sz="1050" spc="-55">
                          <a:solidFill>
                            <a:srgbClr val="11111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1.255.356,40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085"/>
                        </a:lnSpc>
                      </a:pPr>
                      <a:r>
                        <a:rPr dirty="0" sz="1050" spc="-35">
                          <a:latin typeface="Times New Roman"/>
                          <a:cs typeface="Times New Roman"/>
                        </a:rPr>
                        <a:t>R$</a:t>
                      </a:r>
                      <a:r>
                        <a:rPr dirty="0" sz="105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18.943,84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</a:tr>
              <a:tr h="2647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2240" vert="vert27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050" spc="-20" b="1">
                          <a:latin typeface="Times New Roman"/>
                          <a:cs typeface="Times New Roman"/>
                        </a:rPr>
                        <a:t>2026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3495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8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050" spc="-30">
                          <a:latin typeface="Times New Roman"/>
                          <a:cs typeface="Times New Roman"/>
                        </a:rPr>
                        <a:t>R$</a:t>
                      </a:r>
                      <a:r>
                        <a:rPr dirty="0" sz="105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1.255.356,40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3495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85"/>
                        </a:lnSpc>
                      </a:pP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R$</a:t>
                      </a:r>
                      <a:r>
                        <a:rPr dirty="0" sz="105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18.943,84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</a:tr>
              <a:tr h="2679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2240" vert="vert27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</a:tr>
              <a:tr h="2800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2240" vert="vert27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1050" spc="-10" b="1">
                          <a:latin typeface="Times New Roman"/>
                          <a:cs typeface="Times New Roman"/>
                        </a:rPr>
                        <a:t>AdfaJ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556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1050" spc="-70" b="1">
                          <a:latin typeface="Times New Roman"/>
                          <a:cs typeface="Times New Roman"/>
                        </a:rPr>
                        <a:t>A$</a:t>
                      </a:r>
                      <a:r>
                        <a:rPr dirty="0" sz="1050" spc="-3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 b="1">
                          <a:latin typeface="Times New Roman"/>
                          <a:cs typeface="Times New Roman"/>
                        </a:rPr>
                        <a:t>ò.Jfd,J7d,6J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556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1669195" y="3029569"/>
          <a:ext cx="5050790" cy="13773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9520"/>
                <a:gridCol w="1239520"/>
                <a:gridCol w="1242694"/>
                <a:gridCol w="1242695"/>
              </a:tblGrid>
              <a:tr h="176530">
                <a:tc rowSpan="2">
                  <a:txBody>
                    <a:bodyPr/>
                    <a:lstStyle/>
                    <a:p>
                      <a:pPr marL="376555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dirty="0" sz="900" spc="-10" b="1">
                          <a:latin typeface="Times New Roman"/>
                          <a:cs typeface="Times New Roman"/>
                        </a:rPr>
                        <a:t>Eser4ício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144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</a:pPr>
                      <a:r>
                        <a:rPr dirty="0" sz="1050" spc="-10" b="1">
                          <a:latin typeface="Times New Roman"/>
                          <a:cs typeface="Times New Roman"/>
                        </a:rPr>
                        <a:t>R#pasee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144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</a:tr>
              <a:tr h="167005">
                <a:tc rowSpan="2">
                  <a:txBody>
                    <a:bodyPr/>
                    <a:lstStyle/>
                    <a:p>
                      <a:pPr algn="ctr" marL="2095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1050" spc="-20" b="1">
                          <a:latin typeface="Times New Roman"/>
                          <a:cs typeface="Times New Roman"/>
                        </a:rPr>
                        <a:t>2024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969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685">
                        <a:lnSpc>
                          <a:spcPts val="990"/>
                        </a:lnSpc>
                      </a:pPr>
                      <a:r>
                        <a:rPr dirty="0" sz="1050" spc="-20" b="1">
                          <a:latin typeface="Times New Roman"/>
                          <a:cs typeface="Times New Roman"/>
                        </a:rPr>
                        <a:t>Maio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8770">
                        <a:lnSpc>
                          <a:spcPts val="990"/>
                        </a:lnSpc>
                      </a:pPr>
                      <a:r>
                        <a:rPr dirty="0" sz="1050" spc="-130" b="1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R$</a:t>
                      </a:r>
                      <a:r>
                        <a:rPr dirty="0" sz="1050" spc="-15" b="1">
                          <a:solidFill>
                            <a:srgbClr val="1A1A1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 b="1">
                          <a:latin typeface="Times New Roman"/>
                          <a:cs typeface="Times New Roman"/>
                        </a:rPr>
                        <a:t>40.141,68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04165">
                        <a:lnSpc>
                          <a:spcPts val="990"/>
                        </a:lnSpc>
                      </a:pPr>
                      <a:r>
                        <a:rPr dirty="0" sz="1050" spc="-150" b="1">
                          <a:solidFill>
                            <a:srgbClr val="151515"/>
                          </a:solidFill>
                          <a:latin typeface="Times New Roman"/>
                          <a:cs typeface="Times New Roman"/>
                        </a:rPr>
                        <a:t>RS</a:t>
                      </a:r>
                      <a:r>
                        <a:rPr dirty="0" sz="1050" spc="-10" b="1">
                          <a:solidFill>
                            <a:srgbClr val="15151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 b="1">
                          <a:latin typeface="Times New Roman"/>
                          <a:cs typeface="Times New Roman"/>
                        </a:rPr>
                        <a:t>10.035,42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969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7980">
                        <a:lnSpc>
                          <a:spcPts val="1015"/>
                        </a:lnSpc>
                      </a:pPr>
                      <a:r>
                        <a:rPr dirty="0" sz="1050" spc="-10" b="1">
                          <a:latin typeface="Times New Roman"/>
                          <a:cs typeface="Times New Roman"/>
                        </a:rPr>
                        <a:t>Setembro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8770">
                        <a:lnSpc>
                          <a:spcPts val="1015"/>
                        </a:lnSpc>
                      </a:pPr>
                      <a:r>
                        <a:rPr dirty="0" sz="1050" spc="-105" b="1">
                          <a:latin typeface="Times New Roman"/>
                          <a:cs typeface="Times New Roman"/>
                        </a:rPr>
                        <a:t>R$</a:t>
                      </a:r>
                      <a:r>
                        <a:rPr dirty="0" sz="105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 b="1">
                          <a:latin typeface="Times New Roman"/>
                          <a:cs typeface="Times New Roman"/>
                        </a:rPr>
                        <a:t>40.141,68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00990">
                        <a:lnSpc>
                          <a:spcPts val="1015"/>
                        </a:lnSpc>
                      </a:pPr>
                      <a:r>
                        <a:rPr dirty="0" sz="1050" spc="-130" b="1">
                          <a:solidFill>
                            <a:srgbClr val="111111"/>
                          </a:solidFill>
                          <a:latin typeface="Times New Roman"/>
                          <a:cs typeface="Times New Roman"/>
                        </a:rPr>
                        <a:t>R$</a:t>
                      </a:r>
                      <a:r>
                        <a:rPr dirty="0" sz="1050" spc="15" b="1">
                          <a:solidFill>
                            <a:srgbClr val="11111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 b="1">
                          <a:latin typeface="Times New Roman"/>
                          <a:cs typeface="Times New Roman"/>
                        </a:rPr>
                        <a:t>10.035,42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</a:tr>
              <a:tr h="1701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6670">
                        <a:lnSpc>
                          <a:spcPts val="1085"/>
                        </a:lnSpc>
                      </a:pPr>
                      <a:r>
                        <a:rPr dirty="0" sz="1050" spc="-20" b="1">
                          <a:latin typeface="Times New Roman"/>
                          <a:cs typeface="Times New Roman"/>
                        </a:rPr>
                        <a:t>Mqio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8770">
                        <a:lnSpc>
                          <a:spcPts val="1085"/>
                        </a:lnSpc>
                      </a:pPr>
                      <a:r>
                        <a:rPr dirty="0" sz="1050" b="1">
                          <a:latin typeface="Times New Roman"/>
                          <a:cs typeface="Times New Roman"/>
                        </a:rPr>
                        <a:t>RS37</a:t>
                      </a:r>
                      <a:r>
                        <a:rPr dirty="0" sz="1050" spc="20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 b="1">
                          <a:latin typeface="Times New Roman"/>
                          <a:cs typeface="Times New Roman"/>
                        </a:rPr>
                        <a:t>87,68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7180">
                        <a:lnSpc>
                          <a:spcPts val="1085"/>
                        </a:lnSpc>
                      </a:pPr>
                      <a:r>
                        <a:rPr dirty="0" sz="1050" spc="-10" b="1">
                          <a:latin typeface="Times New Roman"/>
                          <a:cs typeface="Times New Roman"/>
                        </a:rPr>
                        <a:t>RS9i471,92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</a:tr>
              <a:tr h="17335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0858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25">
                          <a:latin typeface="Times New Roman"/>
                          <a:cs typeface="Times New Roman"/>
                        </a:rPr>
                        <a:t>t«n</a:t>
                      </a:r>
                      <a:endParaRPr sz="8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68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>
                          <a:latin typeface="Times New Roman"/>
                          <a:cs typeface="Times New Roman"/>
                        </a:rPr>
                        <a:t>es</a:t>
                      </a:r>
                      <a:r>
                        <a:rPr dirty="0" sz="850" spc="3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5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850" spc="2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50" spc="145">
                          <a:latin typeface="Times New Roman"/>
                          <a:cs typeface="Times New Roman"/>
                        </a:rPr>
                        <a:t>.«7.</a:t>
                      </a:r>
                      <a:endParaRPr sz="8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394970" algn="l"/>
                          <a:tab pos="556895" algn="l"/>
                        </a:tabLst>
                      </a:pPr>
                      <a:r>
                        <a:rPr dirty="0" sz="850" spc="-50">
                          <a:solidFill>
                            <a:srgbClr val="999999"/>
                          </a:solidFill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dirty="0" sz="850">
                          <a:solidFill>
                            <a:srgbClr val="999999"/>
                          </a:solid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850" spc="-5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8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850" spc="185">
                          <a:latin typeface="Times New Roman"/>
                          <a:cs typeface="Times New Roman"/>
                        </a:rPr>
                        <a:t>.‹ii</a:t>
                      </a:r>
                      <a:endParaRPr sz="8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</a:tr>
              <a:tr h="173355">
                <a:tc rowSpan="2">
                  <a:txBody>
                    <a:bodyPr/>
                    <a:lstStyle/>
                    <a:p>
                      <a:pPr algn="ctr" marL="1778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dirty="0" sz="1050" spc="-20" b="1">
                          <a:latin typeface="Times New Roman"/>
                          <a:cs typeface="Times New Roman"/>
                        </a:rPr>
                        <a:t>2026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2865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685">
                        <a:lnSpc>
                          <a:spcPts val="1040"/>
                        </a:lnSpc>
                      </a:pPr>
                      <a:r>
                        <a:rPr dirty="0" sz="1050" spc="-20" b="1">
                          <a:solidFill>
                            <a:srgbClr val="0C0C0C"/>
                          </a:solidFill>
                          <a:latin typeface="Times New Roman"/>
                          <a:cs typeface="Times New Roman"/>
                        </a:rPr>
                        <a:t>Maio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1310">
                        <a:lnSpc>
                          <a:spcPts val="1040"/>
                        </a:lnSpc>
                      </a:pPr>
                      <a:r>
                        <a:rPr dirty="0" sz="1050" spc="-130" b="1">
                          <a:solidFill>
                            <a:srgbClr val="0F0F0F"/>
                          </a:solidFill>
                          <a:latin typeface="Times New Roman"/>
                          <a:cs typeface="Times New Roman"/>
                        </a:rPr>
                        <a:t>R$</a:t>
                      </a:r>
                      <a:r>
                        <a:rPr dirty="0" sz="1050" spc="-5" b="1">
                          <a:solidFill>
                            <a:srgbClr val="0F0F0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 b="1">
                          <a:latin typeface="Times New Roman"/>
                          <a:cs typeface="Times New Roman"/>
                        </a:rPr>
                        <a:t>37.887,68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6545">
                        <a:lnSpc>
                          <a:spcPts val="1040"/>
                        </a:lnSpc>
                      </a:pPr>
                      <a:r>
                        <a:rPr dirty="0" sz="1050" spc="-20" b="1">
                          <a:latin typeface="Times New Roman"/>
                          <a:cs typeface="Times New Roman"/>
                        </a:rPr>
                        <a:t>R$</a:t>
                      </a:r>
                      <a:r>
                        <a:rPr dirty="0" sz="1050" spc="-5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 b="1">
                          <a:latin typeface="Times New Roman"/>
                          <a:cs typeface="Times New Roman"/>
                        </a:rPr>
                        <a:t>9.471,92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</a:tr>
              <a:tr h="1701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2865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5440">
                        <a:lnSpc>
                          <a:spcPts val="1040"/>
                        </a:lnSpc>
                      </a:pPr>
                      <a:r>
                        <a:rPr dirty="0" sz="1050" spc="-10" b="1">
                          <a:latin typeface="Times New Roman"/>
                          <a:cs typeface="Times New Roman"/>
                        </a:rPr>
                        <a:t>Setembro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8770">
                        <a:lnSpc>
                          <a:spcPts val="1040"/>
                        </a:lnSpc>
                      </a:pPr>
                      <a:r>
                        <a:rPr dirty="0" sz="1050" spc="-114" b="1">
                          <a:solidFill>
                            <a:srgbClr val="111111"/>
                          </a:solidFill>
                          <a:latin typeface="Times New Roman"/>
                          <a:cs typeface="Times New Roman"/>
                        </a:rPr>
                        <a:t>R$</a:t>
                      </a:r>
                      <a:r>
                        <a:rPr dirty="0" sz="1050" spc="-10" b="1">
                          <a:solidFill>
                            <a:srgbClr val="11111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 b="1">
                          <a:latin typeface="Times New Roman"/>
                          <a:cs typeface="Times New Roman"/>
                        </a:rPr>
                        <a:t>37.887,68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9720">
                        <a:lnSpc>
                          <a:spcPts val="1040"/>
                        </a:lnSpc>
                      </a:pPr>
                      <a:r>
                        <a:rPr dirty="0" sz="1050" spc="-50" b="1">
                          <a:latin typeface="Times New Roman"/>
                          <a:cs typeface="Times New Roman"/>
                        </a:rPr>
                        <a:t>R$</a:t>
                      </a:r>
                      <a:r>
                        <a:rPr dirty="0" sz="105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 b="1">
                          <a:latin typeface="Times New Roman"/>
                          <a:cs typeface="Times New Roman"/>
                        </a:rPr>
                        <a:t>9.471,92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" name="object 9" descr=""/>
          <p:cNvSpPr/>
          <p:nvPr/>
        </p:nvSpPr>
        <p:spPr>
          <a:xfrm>
            <a:off x="4119682" y="313928"/>
            <a:ext cx="0" cy="908685"/>
          </a:xfrm>
          <a:custGeom>
            <a:avLst/>
            <a:gdLst/>
            <a:ahLst/>
            <a:cxnLst/>
            <a:rect l="l" t="t" r="r" b="b"/>
            <a:pathLst>
              <a:path w="0" h="908685">
                <a:moveTo>
                  <a:pt x="0" y="908261"/>
                </a:moveTo>
                <a:lnTo>
                  <a:pt x="0" y="0"/>
                </a:lnTo>
              </a:path>
            </a:pathLst>
          </a:custGeom>
          <a:ln w="9137">
            <a:solidFill>
              <a:srgbClr val="34343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0" name="object 10" descr=""/>
          <p:cNvGrpSpPr/>
          <p:nvPr/>
        </p:nvGrpSpPr>
        <p:grpSpPr>
          <a:xfrm>
            <a:off x="4115113" y="313928"/>
            <a:ext cx="2808605" cy="908685"/>
            <a:chOff x="4115113" y="313928"/>
            <a:chExt cx="2808605" cy="908685"/>
          </a:xfrm>
        </p:grpSpPr>
        <p:sp>
          <p:nvSpPr>
            <p:cNvPr id="11" name="object 11" descr=""/>
            <p:cNvSpPr/>
            <p:nvPr/>
          </p:nvSpPr>
          <p:spPr>
            <a:xfrm>
              <a:off x="6918933" y="313928"/>
              <a:ext cx="0" cy="908685"/>
            </a:xfrm>
            <a:custGeom>
              <a:avLst/>
              <a:gdLst/>
              <a:ahLst/>
              <a:cxnLst/>
              <a:rect l="l" t="t" r="r" b="b"/>
              <a:pathLst>
                <a:path w="0" h="908685">
                  <a:moveTo>
                    <a:pt x="0" y="908261"/>
                  </a:moveTo>
                  <a:lnTo>
                    <a:pt x="0" y="0"/>
                  </a:lnTo>
                </a:path>
              </a:pathLst>
            </a:custGeom>
            <a:ln w="9137">
              <a:solidFill>
                <a:srgbClr val="34343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4115113" y="318500"/>
              <a:ext cx="2808605" cy="0"/>
            </a:xfrm>
            <a:custGeom>
              <a:avLst/>
              <a:gdLst/>
              <a:ahLst/>
              <a:cxnLst/>
              <a:rect l="l" t="t" r="r" b="b"/>
              <a:pathLst>
                <a:path w="2808604" h="0">
                  <a:moveTo>
                    <a:pt x="0" y="0"/>
                  </a:moveTo>
                  <a:lnTo>
                    <a:pt x="2808390" y="0"/>
                  </a:lnTo>
                </a:path>
              </a:pathLst>
            </a:custGeom>
            <a:ln w="9143">
              <a:solidFill>
                <a:srgbClr val="34343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115113" y="1217618"/>
              <a:ext cx="2808605" cy="0"/>
            </a:xfrm>
            <a:custGeom>
              <a:avLst/>
              <a:gdLst/>
              <a:ahLst/>
              <a:cxnLst/>
              <a:rect l="l" t="t" r="r" b="b"/>
              <a:pathLst>
                <a:path w="2808604" h="0">
                  <a:moveTo>
                    <a:pt x="0" y="0"/>
                  </a:moveTo>
                  <a:lnTo>
                    <a:pt x="2808390" y="0"/>
                  </a:lnTo>
                </a:path>
              </a:pathLst>
            </a:custGeom>
            <a:ln w="9143">
              <a:solidFill>
                <a:srgbClr val="34343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14" name="object 1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40344" y="8482185"/>
            <a:ext cx="593965" cy="569949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37241" y="405364"/>
            <a:ext cx="798045" cy="518135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526320" y="3230728"/>
            <a:ext cx="1827585" cy="118866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869309" y="5092967"/>
            <a:ext cx="542183" cy="225541"/>
          </a:xfrm>
          <a:prstGeom prst="rect">
            <a:avLst/>
          </a:prstGeom>
        </p:spPr>
      </p:pic>
      <p:pic>
        <p:nvPicPr>
          <p:cNvPr id="18" name="object 1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77527" y="5248409"/>
            <a:ext cx="1967701" cy="124962"/>
          </a:xfrm>
          <a:prstGeom prst="rect">
            <a:avLst/>
          </a:prstGeom>
        </p:spPr>
      </p:pic>
      <p:pic>
        <p:nvPicPr>
          <p:cNvPr id="19" name="object 1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869309" y="6802815"/>
            <a:ext cx="1763619" cy="176775"/>
          </a:xfrm>
          <a:prstGeom prst="rect">
            <a:avLst/>
          </a:prstGeom>
        </p:spPr>
      </p:pic>
      <p:pic>
        <p:nvPicPr>
          <p:cNvPr id="20" name="object 20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092585" y="3748863"/>
            <a:ext cx="511724" cy="222493"/>
          </a:xfrm>
          <a:prstGeom prst="rect">
            <a:avLst/>
          </a:prstGeom>
        </p:spPr>
      </p:pic>
      <p:pic>
        <p:nvPicPr>
          <p:cNvPr id="21" name="object 21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423677" y="3148435"/>
            <a:ext cx="231494" cy="143249"/>
          </a:xfrm>
          <a:prstGeom prst="rect">
            <a:avLst/>
          </a:prstGeom>
        </p:spPr>
      </p:pic>
      <p:pic>
        <p:nvPicPr>
          <p:cNvPr id="22" name="object 22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126377" y="6787577"/>
            <a:ext cx="852873" cy="198110"/>
          </a:xfrm>
          <a:prstGeom prst="rect">
            <a:avLst/>
          </a:prstGeom>
        </p:spPr>
      </p:pic>
      <p:sp>
        <p:nvSpPr>
          <p:cNvPr id="23" name="object 23" descr=""/>
          <p:cNvSpPr txBox="1"/>
          <p:nvPr/>
        </p:nvSpPr>
        <p:spPr>
          <a:xfrm>
            <a:off x="4226044" y="475719"/>
            <a:ext cx="689610" cy="447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40">
              <a:lnSpc>
                <a:spcPct val="100000"/>
              </a:lnSpc>
              <a:spcBef>
                <a:spcPts val="100"/>
              </a:spcBef>
            </a:pPr>
            <a:r>
              <a:rPr dirty="0" sz="1050" spc="-10">
                <a:latin typeface="Times New Roman"/>
                <a:cs typeface="Times New Roman"/>
              </a:rPr>
              <a:t>F.ubrica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dirty="0" sz="1050" spc="-20">
                <a:latin typeface="Times New Roman"/>
                <a:cs typeface="Times New Roman"/>
              </a:rPr>
              <a:t>Classif.: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P.A.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5448875" y="399998"/>
            <a:ext cx="301625" cy="524510"/>
          </a:xfrm>
          <a:prstGeom prst="rect">
            <a:avLst/>
          </a:prstGeom>
        </p:spPr>
        <p:txBody>
          <a:bodyPr wrap="square" lIns="0" tIns="85090" rIns="0" bIns="0" rtlCol="0" vert="horz">
            <a:spAutoFit/>
          </a:bodyPr>
          <a:lstStyle/>
          <a:p>
            <a:pPr marL="107314">
              <a:lnSpc>
                <a:spcPct val="100000"/>
              </a:lnSpc>
              <a:spcBef>
                <a:spcPts val="670"/>
              </a:spcBef>
            </a:pPr>
            <a:r>
              <a:rPr dirty="0" sz="1050" spc="-25">
                <a:latin typeface="Times New Roman"/>
                <a:cs typeface="Times New Roman"/>
              </a:rPr>
              <a:t>Fls.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5"/>
              </a:spcBef>
            </a:pPr>
            <a:r>
              <a:rPr dirty="0" sz="1200" spc="-25">
                <a:latin typeface="Courier New"/>
                <a:cs typeface="Courier New"/>
              </a:rPr>
              <a:t>N°:</a:t>
            </a:r>
            <a:endParaRPr sz="1200">
              <a:latin typeface="Courier New"/>
              <a:cs typeface="Courier New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663732" y="977091"/>
            <a:ext cx="5083175" cy="1912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0170">
              <a:lnSpc>
                <a:spcPts val="695"/>
              </a:lnSpc>
              <a:spcBef>
                <a:spcPts val="100"/>
              </a:spcBef>
              <a:tabLst>
                <a:tab pos="1049655" algn="l"/>
              </a:tabLst>
            </a:pPr>
            <a:r>
              <a:rPr dirty="0" sz="750">
                <a:solidFill>
                  <a:srgbClr val="565656"/>
                </a:solidFill>
                <a:latin typeface="Times New Roman"/>
                <a:cs typeface="Times New Roman"/>
              </a:rPr>
              <a:t>C</a:t>
            </a:r>
            <a:r>
              <a:rPr dirty="0" sz="750" spc="409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2F2F2F"/>
                </a:solidFill>
                <a:latin typeface="Times New Roman"/>
                <a:cs typeface="Times New Roman"/>
              </a:rPr>
              <a:t>1</a:t>
            </a:r>
            <a:r>
              <a:rPr dirty="0" sz="750" spc="39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444444"/>
                </a:solidFill>
                <a:latin typeface="Times New Roman"/>
                <a:cs typeface="Times New Roman"/>
              </a:rPr>
              <a:t>0</a:t>
            </a:r>
            <a:r>
              <a:rPr dirty="0" sz="750" spc="204">
                <a:solidFill>
                  <a:srgbClr val="444444"/>
                </a:solidFill>
                <a:latin typeface="Times New Roman"/>
                <a:cs typeface="Times New Roman"/>
              </a:rPr>
              <a:t>  </a:t>
            </a:r>
            <a:r>
              <a:rPr dirty="0" sz="750">
                <a:solidFill>
                  <a:srgbClr val="464646"/>
                </a:solidFill>
                <a:latin typeface="Times New Roman"/>
                <a:cs typeface="Times New Roman"/>
              </a:rPr>
              <a:t>A</a:t>
            </a:r>
            <a:r>
              <a:rPr dirty="0" sz="750" spc="484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1F1F1F"/>
                </a:solidFill>
                <a:latin typeface="Times New Roman"/>
                <a:cs typeface="Times New Roman"/>
              </a:rPr>
              <a:t>D</a:t>
            </a:r>
            <a:r>
              <a:rPr dirty="0" sz="750" spc="4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750" spc="-50">
                <a:solidFill>
                  <a:srgbClr val="181818"/>
                </a:solidFill>
                <a:latin typeface="Times New Roman"/>
                <a:cs typeface="Times New Roman"/>
              </a:rPr>
              <a:t>E</a:t>
            </a:r>
            <a:r>
              <a:rPr dirty="0" sz="750">
                <a:solidFill>
                  <a:srgbClr val="181818"/>
                </a:solidFill>
                <a:latin typeface="Times New Roman"/>
                <a:cs typeface="Times New Roman"/>
              </a:rPr>
              <a:t>	</a:t>
            </a:r>
            <a:r>
              <a:rPr dirty="0" sz="750">
                <a:solidFill>
                  <a:srgbClr val="262626"/>
                </a:solidFill>
                <a:latin typeface="Times New Roman"/>
                <a:cs typeface="Times New Roman"/>
              </a:rPr>
              <a:t>0</a:t>
            </a:r>
            <a:r>
              <a:rPr dirty="0" sz="750" spc="200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750" spc="-50">
                <a:solidFill>
                  <a:srgbClr val="1D1D1D"/>
                </a:solidFill>
                <a:latin typeface="Times New Roman"/>
                <a:cs typeface="Times New Roman"/>
              </a:rPr>
              <a:t>E</a:t>
            </a:r>
            <a:endParaRPr sz="750">
              <a:latin typeface="Times New Roman"/>
              <a:cs typeface="Times New Roman"/>
            </a:endParaRPr>
          </a:p>
          <a:p>
            <a:pPr marL="85725">
              <a:lnSpc>
                <a:spcPts val="1714"/>
              </a:lnSpc>
            </a:pPr>
            <a:r>
              <a:rPr dirty="0" sz="1600" spc="-45" b="1">
                <a:latin typeface="Times New Roman"/>
                <a:cs typeface="Times New Roman"/>
              </a:rPr>
              <a:t>QUARULHOS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6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03099"/>
              </a:lnSpc>
            </a:pPr>
            <a:r>
              <a:rPr dirty="0" sz="1050" spc="5">
                <a:latin typeface="Times New Roman"/>
                <a:cs typeface="Times New Roman"/>
              </a:rPr>
              <a:t>correspondente </a:t>
            </a:r>
            <a:r>
              <a:rPr dirty="0" sz="1050" spc="-5">
                <a:solidFill>
                  <a:srgbClr val="1A1A1A"/>
                </a:solidFill>
                <a:latin typeface="Times New Roman"/>
                <a:cs typeface="Times New Roman"/>
              </a:rPr>
              <a:t>a</a:t>
            </a:r>
            <a:r>
              <a:rPr dirty="0" sz="1050" spc="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01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mês):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60" b="1">
                <a:latin typeface="Times New Roman"/>
                <a:cs typeface="Times New Roman"/>
              </a:rPr>
              <a:t>R$</a:t>
            </a:r>
            <a:r>
              <a:rPr dirty="0" sz="1050" spc="10" b="1">
                <a:latin typeface="Times New Roman"/>
                <a:cs typeface="Times New Roman"/>
              </a:rPr>
              <a:t> </a:t>
            </a:r>
            <a:r>
              <a:rPr dirty="0" sz="1050" spc="-35" b="1">
                <a:latin typeface="Times New Roman"/>
                <a:cs typeface="Times New Roman"/>
              </a:rPr>
              <a:t>426.236,40</a:t>
            </a:r>
            <a:r>
              <a:rPr dirty="0" sz="1050" spc="50" b="1"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050505"/>
                </a:solidFill>
                <a:latin typeface="Times New Roman"/>
                <a:cs typeface="Times New Roman"/>
              </a:rPr>
              <a:t>(quatrocentos</a:t>
            </a:r>
            <a:r>
              <a:rPr dirty="0" sz="1050" spc="80">
                <a:solidFill>
                  <a:srgbClr val="050505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F0F0F"/>
                </a:solidFill>
                <a:latin typeface="Times New Roman"/>
                <a:cs typeface="Times New Roman"/>
              </a:rPr>
              <a:t>e</a:t>
            </a:r>
            <a:r>
              <a:rPr dirty="0" sz="1050" spc="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vinte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11111"/>
                </a:solidFill>
                <a:latin typeface="Times New Roman"/>
                <a:cs typeface="Times New Roman"/>
              </a:rPr>
              <a:t>e </a:t>
            </a:r>
            <a:r>
              <a:rPr dirty="0" sz="1050" spc="-40">
                <a:solidFill>
                  <a:srgbClr val="0F0F0F"/>
                </a:solidFill>
                <a:latin typeface="Times New Roman"/>
                <a:cs typeface="Times New Roman"/>
              </a:rPr>
              <a:t>seis</a:t>
            </a:r>
            <a:r>
              <a:rPr dirty="0" sz="1050" spc="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mil,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duzentos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262626"/>
                </a:solidFill>
                <a:latin typeface="Times New Roman"/>
                <a:cs typeface="Times New Roman"/>
              </a:rPr>
              <a:t>e</a:t>
            </a:r>
            <a:r>
              <a:rPr dirty="0" sz="1050" spc="-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trinta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80808"/>
                </a:solidFill>
                <a:latin typeface="Times New Roman"/>
                <a:cs typeface="Times New Roman"/>
              </a:rPr>
              <a:t>e</a:t>
            </a:r>
            <a:r>
              <a:rPr dirty="0" sz="105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080808"/>
                </a:solidFill>
                <a:latin typeface="Times New Roman"/>
                <a:cs typeface="Times New Roman"/>
              </a:rPr>
              <a:t>seis</a:t>
            </a:r>
            <a:r>
              <a:rPr dirty="0" sz="1050" spc="-3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reais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e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quarenta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centavos.),</a:t>
            </a:r>
            <a:r>
              <a:rPr dirty="0" sz="1050" spc="10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sendo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15">
                <a:solidFill>
                  <a:srgbClr val="0E0E0E"/>
                </a:solidFill>
                <a:latin typeface="Times New Roman"/>
                <a:cs typeface="Times New Roman"/>
              </a:rPr>
              <a:t>o</a:t>
            </a:r>
            <a:r>
              <a:rPr dirty="0" sz="1050" spc="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contido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dentro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deste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valor: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 spc="-50" b="1">
                <a:latin typeface="Times New Roman"/>
                <a:cs typeface="Times New Roman"/>
              </a:rPr>
              <a:t>R$</a:t>
            </a:r>
            <a:r>
              <a:rPr dirty="0" sz="1050" spc="-5" b="1">
                <a:latin typeface="Times New Roman"/>
                <a:cs typeface="Times New Roman"/>
              </a:rPr>
              <a:t> </a:t>
            </a:r>
            <a:r>
              <a:rPr dirty="0" sz="1050" spc="-35" b="1">
                <a:latin typeface="Times New Roman"/>
                <a:cs typeface="Times New Roman"/>
              </a:rPr>
              <a:t>378.876,80</a:t>
            </a:r>
            <a:r>
              <a:rPr dirty="0" sz="1050" spc="90" b="1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(trezentos</a:t>
            </a:r>
            <a:r>
              <a:rPr dirty="0" sz="1050" spc="75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31313"/>
                </a:solidFill>
                <a:latin typeface="Times New Roman"/>
                <a:cs typeface="Times New Roman"/>
              </a:rPr>
              <a:t>e</a:t>
            </a:r>
            <a:r>
              <a:rPr dirty="0" sz="1050" spc="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setenta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55">
                <a:latin typeface="Times New Roman"/>
                <a:cs typeface="Times New Roman"/>
              </a:rPr>
              <a:t>e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oito</a:t>
            </a:r>
            <a:r>
              <a:rPr dirty="0" sz="1050" spc="114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mil,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oitocentos</a:t>
            </a:r>
            <a:r>
              <a:rPr dirty="0" sz="1050" spc="135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80808"/>
                </a:solidFill>
                <a:latin typeface="Times New Roman"/>
                <a:cs typeface="Times New Roman"/>
              </a:rPr>
              <a:t>e</a:t>
            </a:r>
            <a:r>
              <a:rPr dirty="0" sz="1050" spc="50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setenta</a:t>
            </a:r>
            <a:r>
              <a:rPr dirty="0" sz="1050" spc="11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e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seis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reais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e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oitenta</a:t>
            </a:r>
            <a:r>
              <a:rPr dirty="0" sz="1050" spc="10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centavos.)</a:t>
            </a:r>
            <a:r>
              <a:rPr dirty="0" sz="1050" spc="120">
                <a:latin typeface="Times New Roman"/>
                <a:cs typeface="Times New Roman"/>
              </a:rPr>
              <a:t> </a:t>
            </a:r>
            <a:r>
              <a:rPr dirty="0" sz="1050" spc="-550">
                <a:solidFill>
                  <a:srgbClr val="4F4F4F"/>
                </a:solidFill>
                <a:latin typeface="Times New Roman"/>
                <a:cs typeface="Times New Roman"/>
              </a:rPr>
              <a:t>—</a:t>
            </a:r>
            <a:r>
              <a:rPr dirty="0" sz="1050" spc="4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correspondente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ao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subsídio</a:t>
            </a:r>
            <a:r>
              <a:rPr dirty="0" sz="1050" spc="12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para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manutenção</a:t>
            </a:r>
            <a:r>
              <a:rPr dirty="0" sz="1050" spc="12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da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unidade</a:t>
            </a:r>
            <a:r>
              <a:rPr dirty="0" sz="1050" spc="114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escolar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e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 spc="-60">
                <a:solidFill>
                  <a:srgbClr val="0C0C0C"/>
                </a:solidFill>
                <a:latin typeface="Times New Roman"/>
                <a:cs typeface="Times New Roman"/>
              </a:rPr>
              <a:t>R$</a:t>
            </a:r>
            <a:r>
              <a:rPr dirty="0" sz="1050" spc="6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40" b="1">
                <a:latin typeface="Times New Roman"/>
                <a:cs typeface="Times New Roman"/>
              </a:rPr>
              <a:t>47.359,60</a:t>
            </a:r>
            <a:r>
              <a:rPr dirty="0" sz="1050" spc="130" b="1"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0A0A0A"/>
                </a:solidFill>
                <a:latin typeface="Times New Roman"/>
                <a:cs typeface="Times New Roman"/>
              </a:rPr>
              <a:t>(quarenta</a:t>
            </a:r>
            <a:r>
              <a:rPr dirty="0" sz="1050" spc="10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e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sete</a:t>
            </a:r>
            <a:r>
              <a:rPr dirty="0" sz="1050" spc="9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mil,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trezentos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51515"/>
                </a:solidFill>
                <a:latin typeface="Times New Roman"/>
                <a:cs typeface="Times New Roman"/>
              </a:rPr>
              <a:t>e</a:t>
            </a:r>
            <a:r>
              <a:rPr dirty="0" sz="1050" spc="4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cinquenta</a:t>
            </a:r>
            <a:r>
              <a:rPr dirty="0" sz="1050" spc="100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C0C0C"/>
                </a:solidFill>
                <a:latin typeface="Times New Roman"/>
                <a:cs typeface="Times New Roman"/>
              </a:rPr>
              <a:t>e</a:t>
            </a:r>
            <a:r>
              <a:rPr dirty="0" sz="1050" spc="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nove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reais</a:t>
            </a:r>
            <a:r>
              <a:rPr dirty="0" sz="1050" spc="430">
                <a:latin typeface="Times New Roman"/>
                <a:cs typeface="Times New Roman"/>
              </a:rPr>
              <a:t> </a:t>
            </a:r>
            <a:r>
              <a:rPr dirty="0" sz="1050" spc="-55">
                <a:solidFill>
                  <a:srgbClr val="0E0E0E"/>
                </a:solidFill>
                <a:latin typeface="Times New Roman"/>
                <a:cs typeface="Times New Roman"/>
              </a:rPr>
              <a:t>e</a:t>
            </a:r>
            <a:r>
              <a:rPr dirty="0" sz="1050" spc="409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sessenta</a:t>
            </a:r>
            <a:r>
              <a:rPr dirty="0" sz="1050" spc="459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centavos.),</a:t>
            </a:r>
            <a:r>
              <a:rPr dirty="0" sz="1050" spc="475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assim</a:t>
            </a:r>
            <a:r>
              <a:rPr dirty="0" sz="1050" spc="47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distribuídos:</a:t>
            </a:r>
            <a:r>
              <a:rPr dirty="0" sz="1050" spc="484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20%</a:t>
            </a:r>
            <a:r>
              <a:rPr dirty="0" sz="1050" spc="45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para</a:t>
            </a:r>
            <a:r>
              <a:rPr dirty="0" sz="1050" spc="40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aquisiçäo</a:t>
            </a:r>
            <a:r>
              <a:rPr dirty="0" sz="1050" spc="47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de</a:t>
            </a:r>
            <a:r>
              <a:rPr dirty="0" sz="1050" spc="42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bens</a:t>
            </a:r>
            <a:r>
              <a:rPr dirty="0" sz="1050" spc="434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permanentes</a:t>
            </a:r>
            <a:r>
              <a:rPr dirty="0" sz="1050" spc="-25">
                <a:latin typeface="Times New Roman"/>
                <a:cs typeface="Times New Roman"/>
              </a:rPr>
              <a:t> correspondente</a:t>
            </a:r>
            <a:r>
              <a:rPr dirty="0" sz="1050" spc="16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a</a:t>
            </a:r>
            <a:r>
              <a:rPr dirty="0" sz="1050" spc="200">
                <a:latin typeface="Times New Roman"/>
                <a:cs typeface="Times New Roman"/>
              </a:rPr>
              <a:t> </a:t>
            </a:r>
            <a:r>
              <a:rPr dirty="0" sz="1050" spc="-60">
                <a:latin typeface="Times New Roman"/>
                <a:cs typeface="Times New Roman"/>
              </a:rPr>
              <a:t>R$</a:t>
            </a:r>
            <a:r>
              <a:rPr dirty="0" sz="1050" spc="635">
                <a:latin typeface="Times New Roman"/>
                <a:cs typeface="Times New Roman"/>
              </a:rPr>
              <a:t> </a:t>
            </a:r>
            <a:r>
              <a:rPr dirty="0" sz="1050" spc="-35" b="1">
                <a:latin typeface="Times New Roman"/>
                <a:cs typeface="Times New Roman"/>
              </a:rPr>
              <a:t>9.471,92</a:t>
            </a:r>
            <a:r>
              <a:rPr dirty="0" sz="1050" spc="204" b="1"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0C0C0C"/>
                </a:solidFill>
                <a:latin typeface="Times New Roman"/>
                <a:cs typeface="Times New Roman"/>
              </a:rPr>
              <a:t>(nove</a:t>
            </a:r>
            <a:r>
              <a:rPr dirty="0" sz="1050" spc="2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mil,</a:t>
            </a:r>
            <a:r>
              <a:rPr dirty="0" sz="1050" spc="18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quatrocentos</a:t>
            </a:r>
            <a:r>
              <a:rPr dirty="0" sz="1050" spc="254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e</a:t>
            </a:r>
            <a:r>
              <a:rPr dirty="0" sz="1050" spc="16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setenta</a:t>
            </a:r>
            <a:r>
              <a:rPr dirty="0" sz="1050" spc="20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e</a:t>
            </a:r>
            <a:r>
              <a:rPr dirty="0" sz="1050" spc="215">
                <a:latin typeface="Times New Roman"/>
                <a:cs typeface="Times New Roman"/>
              </a:rPr>
              <a:t> </a:t>
            </a:r>
            <a:r>
              <a:rPr dirty="0" sz="1050" spc="-85">
                <a:solidFill>
                  <a:srgbClr val="131313"/>
                </a:solidFill>
                <a:latin typeface="Times New Roman"/>
                <a:cs typeface="Times New Roman"/>
              </a:rPr>
              <a:t>um</a:t>
            </a:r>
            <a:r>
              <a:rPr dirty="0" sz="1050" spc="25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reais</a:t>
            </a:r>
            <a:r>
              <a:rPr dirty="0" sz="1050" spc="18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81818"/>
                </a:solidFill>
                <a:latin typeface="Times New Roman"/>
                <a:cs typeface="Times New Roman"/>
              </a:rPr>
              <a:t>e</a:t>
            </a:r>
            <a:r>
              <a:rPr dirty="0" sz="1050" spc="16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0A0A0A"/>
                </a:solidFill>
                <a:latin typeface="Times New Roman"/>
                <a:cs typeface="Times New Roman"/>
              </a:rPr>
              <a:t>noventa</a:t>
            </a:r>
            <a:r>
              <a:rPr dirty="0" sz="1050" spc="229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e</a:t>
            </a:r>
            <a:r>
              <a:rPr dirty="0" sz="1050" spc="180"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0C0C0C"/>
                </a:solidFill>
                <a:latin typeface="Times New Roman"/>
                <a:cs typeface="Times New Roman"/>
              </a:rPr>
              <a:t>dois</a:t>
            </a:r>
            <a:r>
              <a:rPr dirty="0" sz="1050" spc="-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centavos.)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e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 spc="-5">
                <a:solidFill>
                  <a:srgbClr val="0F0F0F"/>
                </a:solidFill>
                <a:latin typeface="Times New Roman"/>
                <a:cs typeface="Times New Roman"/>
              </a:rPr>
              <a:t>a</a:t>
            </a:r>
            <a:r>
              <a:rPr dirty="0" sz="1050" spc="-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diferença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correspondente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5">
                <a:solidFill>
                  <a:srgbClr val="161616"/>
                </a:solidFill>
                <a:latin typeface="Times New Roman"/>
                <a:cs typeface="Times New Roman"/>
              </a:rPr>
              <a:t>a</a:t>
            </a:r>
            <a:r>
              <a:rPr dirty="0" sz="1050" spc="-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 spc="-60">
                <a:latin typeface="Times New Roman"/>
                <a:cs typeface="Times New Roman"/>
              </a:rPr>
              <a:t>R$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35" b="1">
                <a:latin typeface="Times New Roman"/>
                <a:cs typeface="Times New Roman"/>
              </a:rPr>
              <a:t>37.887,68</a:t>
            </a:r>
            <a:r>
              <a:rPr dirty="0" sz="1050" spc="245" b="1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(trinta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sete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mil,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oitocentos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e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oitenta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1D1D1D"/>
                </a:solidFill>
                <a:latin typeface="Times New Roman"/>
                <a:cs typeface="Times New Roman"/>
              </a:rPr>
              <a:t>e </a:t>
            </a:r>
            <a:r>
              <a:rPr dirty="0" sz="1050" spc="-30">
                <a:latin typeface="Times New Roman"/>
                <a:cs typeface="Times New Roman"/>
              </a:rPr>
              <a:t>sete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reais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C0C0C"/>
                </a:solidFill>
                <a:latin typeface="Times New Roman"/>
                <a:cs typeface="Times New Roman"/>
              </a:rPr>
              <a:t>e </a:t>
            </a:r>
            <a:r>
              <a:rPr dirty="0" sz="1050" spc="-35">
                <a:latin typeface="Times New Roman"/>
                <a:cs typeface="Times New Roman"/>
              </a:rPr>
              <a:t>sessenta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 spc="-55">
                <a:latin typeface="Times New Roman"/>
                <a:cs typeface="Times New Roman"/>
              </a:rPr>
              <a:t>e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E0E0E"/>
                </a:solidFill>
                <a:latin typeface="Times New Roman"/>
                <a:cs typeface="Times New Roman"/>
              </a:rPr>
              <a:t>oito</a:t>
            </a:r>
            <a:r>
              <a:rPr dirty="0" sz="1050" spc="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centavos.),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para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0F0F0F"/>
                </a:solidFill>
                <a:latin typeface="Times New Roman"/>
                <a:cs typeface="Times New Roman"/>
              </a:rPr>
              <a:t>demais</a:t>
            </a:r>
            <a:r>
              <a:rPr dirty="0" sz="1050" spc="4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0F0F0F"/>
                </a:solidFill>
                <a:latin typeface="Times New Roman"/>
                <a:cs typeface="Times New Roman"/>
              </a:rPr>
              <a:t>despesas,</a:t>
            </a:r>
            <a:r>
              <a:rPr dirty="0" sz="1050" spc="8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conforme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quadro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abaixo: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663732" y="4511081"/>
            <a:ext cx="5085080" cy="511809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algn="just" marL="12700" marR="5080" indent="2540">
              <a:lnSpc>
                <a:spcPct val="101899"/>
              </a:lnSpc>
              <a:spcBef>
                <a:spcPts val="75"/>
              </a:spcBef>
            </a:pPr>
            <a:r>
              <a:rPr dirty="0" sz="1050" spc="-20" b="1">
                <a:latin typeface="Times New Roman"/>
                <a:cs typeface="Times New Roman"/>
              </a:rPr>
              <a:t>3.11.</a:t>
            </a:r>
            <a:r>
              <a:rPr dirty="0" sz="1050" spc="-50" b="1">
                <a:latin typeface="Times New Roman"/>
                <a:cs typeface="Times New Roman"/>
              </a:rPr>
              <a:t> </a:t>
            </a:r>
            <a:r>
              <a:rPr dirty="0" sz="1050" spc="-55" b="1">
                <a:latin typeface="Times New Roman"/>
                <a:cs typeface="Times New Roman"/>
              </a:rPr>
              <a:t>VALOR</a:t>
            </a:r>
            <a:r>
              <a:rPr dirty="0" sz="1050" spc="-10" b="1">
                <a:latin typeface="Times New Roman"/>
                <a:cs typeface="Times New Roman"/>
              </a:rPr>
              <a:t> </a:t>
            </a:r>
            <a:r>
              <a:rPr dirty="0" sz="1050" spc="-95" b="1">
                <a:latin typeface="Times New Roman"/>
                <a:cs typeface="Times New Roman"/>
              </a:rPr>
              <a:t>DO</a:t>
            </a:r>
            <a:r>
              <a:rPr dirty="0" sz="1050" spc="30" b="1">
                <a:latin typeface="Times New Roman"/>
                <a:cs typeface="Times New Roman"/>
              </a:rPr>
              <a:t> </a:t>
            </a:r>
            <a:r>
              <a:rPr dirty="0" sz="1050" spc="-40" b="1">
                <a:latin typeface="Times New Roman"/>
                <a:cs typeface="Times New Roman"/>
              </a:rPr>
              <a:t>TERMO</a:t>
            </a:r>
            <a:r>
              <a:rPr dirty="0" sz="1050" spc="-25" b="1">
                <a:latin typeface="Times New Roman"/>
                <a:cs typeface="Times New Roman"/>
              </a:rPr>
              <a:t> </a:t>
            </a:r>
            <a:r>
              <a:rPr dirty="0" sz="1050" spc="-100" b="1">
                <a:solidFill>
                  <a:srgbClr val="111111"/>
                </a:solidFill>
                <a:latin typeface="Times New Roman"/>
                <a:cs typeface="Times New Roman"/>
              </a:rPr>
              <a:t>DE</a:t>
            </a:r>
            <a:r>
              <a:rPr dirty="0" sz="1050" spc="35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40" b="1">
                <a:latin typeface="Times New Roman"/>
                <a:cs typeface="Times New Roman"/>
              </a:rPr>
              <a:t>COLABORAÇĂO:</a:t>
            </a:r>
            <a:r>
              <a:rPr dirty="0" sz="1050" spc="65" b="1">
                <a:latin typeface="Times New Roman"/>
                <a:cs typeface="Times New Roman"/>
              </a:rPr>
              <a:t> </a:t>
            </a:r>
            <a:r>
              <a:rPr dirty="0" sz="1050" spc="-85" b="1">
                <a:solidFill>
                  <a:srgbClr val="0F0F0F"/>
                </a:solidFill>
                <a:latin typeface="Times New Roman"/>
                <a:cs typeface="Times New Roman"/>
              </a:rPr>
              <a:t>R$</a:t>
            </a:r>
            <a:r>
              <a:rPr dirty="0" sz="1050" spc="20" b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050" spc="-30" b="1">
                <a:latin typeface="Times New Roman"/>
                <a:cs typeface="Times New Roman"/>
              </a:rPr>
              <a:t>6.486.278,68</a:t>
            </a:r>
            <a:r>
              <a:rPr dirty="0" sz="1050" spc="15" b="1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(seis </a:t>
            </a:r>
            <a:r>
              <a:rPr dirty="0" sz="1050" spc="-20">
                <a:solidFill>
                  <a:srgbClr val="070707"/>
                </a:solidFill>
                <a:latin typeface="Times New Roman"/>
                <a:cs typeface="Times New Roman"/>
              </a:rPr>
              <a:t>milhões,</a:t>
            </a:r>
            <a:r>
              <a:rPr dirty="0" sz="1050" spc="10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quatrocentos </a:t>
            </a:r>
            <a:r>
              <a:rPr dirty="0" sz="1050">
                <a:latin typeface="Times New Roman"/>
                <a:cs typeface="Times New Roman"/>
              </a:rPr>
              <a:t>e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oitenta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seis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mil,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duzentos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e</a:t>
            </a:r>
            <a:r>
              <a:rPr dirty="0" sz="1050" spc="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setenta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oito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reais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80808"/>
                </a:solidFill>
                <a:latin typeface="Times New Roman"/>
                <a:cs typeface="Times New Roman"/>
              </a:rPr>
              <a:t>e</a:t>
            </a:r>
            <a:r>
              <a:rPr dirty="0" sz="1050" spc="1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sessenta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oito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centavos.),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distribuídos</a:t>
            </a:r>
            <a:r>
              <a:rPr dirty="0" sz="1050" spc="120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F0F0F"/>
                </a:solidFill>
                <a:latin typeface="Times New Roman"/>
                <a:cs typeface="Times New Roman"/>
              </a:rPr>
              <a:t>da </a:t>
            </a:r>
            <a:r>
              <a:rPr dirty="0" sz="1050" spc="-25">
                <a:latin typeface="Times New Roman"/>
                <a:cs typeface="Times New Roman"/>
              </a:rPr>
              <a:t>seguinte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forma: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657770" y="7269391"/>
            <a:ext cx="5083810" cy="12280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ts val="1205"/>
              </a:lnSpc>
              <a:spcBef>
                <a:spcPts val="100"/>
              </a:spcBef>
            </a:pPr>
            <a:r>
              <a:rPr dirty="0" sz="1050" spc="-10" b="1">
                <a:latin typeface="Times New Roman"/>
                <a:cs typeface="Times New Roman"/>
              </a:rPr>
              <a:t>3.12.</a:t>
            </a:r>
            <a:r>
              <a:rPr dirty="0" sz="1050" spc="-20" b="1">
                <a:latin typeface="Times New Roman"/>
                <a:cs typeface="Times New Roman"/>
              </a:rPr>
              <a:t> </a:t>
            </a:r>
            <a:r>
              <a:rPr dirty="0" sz="1050" spc="-55" b="1">
                <a:latin typeface="Times New Roman"/>
                <a:cs typeface="Times New Roman"/>
              </a:rPr>
              <a:t>DOTAÇÃO</a:t>
            </a:r>
            <a:r>
              <a:rPr dirty="0" sz="1050" spc="-10" b="1">
                <a:latin typeface="Times New Roman"/>
                <a:cs typeface="Times New Roman"/>
              </a:rPr>
              <a:t> ORÇAMENTÁRIA:</a:t>
            </a:r>
            <a:endParaRPr sz="1050">
              <a:latin typeface="Times New Roman"/>
              <a:cs typeface="Times New Roman"/>
            </a:endParaRPr>
          </a:p>
          <a:p>
            <a:pPr marL="12700" marR="5080" indent="-635">
              <a:lnSpc>
                <a:spcPts val="1130"/>
              </a:lnSpc>
              <a:spcBef>
                <a:spcPts val="90"/>
              </a:spcBef>
            </a:pPr>
            <a:r>
              <a:rPr dirty="0" sz="1050">
                <a:solidFill>
                  <a:srgbClr val="212121"/>
                </a:solidFill>
                <a:latin typeface="Times New Roman"/>
                <a:cs typeface="Times New Roman"/>
              </a:rPr>
              <a:t>0s</a:t>
            </a:r>
            <a:r>
              <a:rPr dirty="0" sz="1050" spc="2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recursos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financeiros</a:t>
            </a:r>
            <a:r>
              <a:rPr dirty="0" sz="1050" spc="13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encontram</a:t>
            </a:r>
            <a:r>
              <a:rPr dirty="0" sz="1050" spc="17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respaldo</a:t>
            </a:r>
            <a:r>
              <a:rPr dirty="0" sz="1050" spc="12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A1A1A"/>
                </a:solidFill>
                <a:latin typeface="Times New Roman"/>
                <a:cs typeface="Times New Roman"/>
              </a:rPr>
              <a:t>no</a:t>
            </a:r>
            <a:r>
              <a:rPr dirty="0" sz="1050" spc="8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orçamento</a:t>
            </a:r>
            <a:r>
              <a:rPr dirty="0" sz="1050" spc="11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anual,</a:t>
            </a:r>
            <a:r>
              <a:rPr dirty="0" sz="1050" spc="10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nos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termos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confirmados</a:t>
            </a:r>
            <a:r>
              <a:rPr dirty="0" sz="1050" spc="14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pelo </a:t>
            </a:r>
            <a:r>
              <a:rPr dirty="0" sz="1050" spc="-30">
                <a:latin typeface="Times New Roman"/>
                <a:cs typeface="Times New Roman"/>
              </a:rPr>
              <a:t>Ordenador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da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Despesa,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onerando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30">
                <a:solidFill>
                  <a:srgbClr val="070707"/>
                </a:solidFill>
                <a:latin typeface="Times New Roman"/>
                <a:cs typeface="Times New Roman"/>
              </a:rPr>
              <a:t>as</a:t>
            </a:r>
            <a:r>
              <a:rPr dirty="0" sz="1050" spc="-35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seguintes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0C0C0C"/>
                </a:solidFill>
                <a:latin typeface="Times New Roman"/>
                <a:cs typeface="Times New Roman"/>
              </a:rPr>
              <a:t>dotaçòes</a:t>
            </a:r>
            <a:r>
              <a:rPr dirty="0" sz="1050" spc="1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orçamentárias:</a:t>
            </a:r>
            <a:endParaRPr sz="1050">
              <a:latin typeface="Times New Roman"/>
              <a:cs typeface="Times New Roman"/>
            </a:endParaRPr>
          </a:p>
          <a:p>
            <a:pPr algn="ctr" marL="635">
              <a:lnSpc>
                <a:spcPts val="1230"/>
              </a:lnSpc>
              <a:spcBef>
                <a:spcPts val="1025"/>
              </a:spcBef>
            </a:pPr>
            <a:r>
              <a:rPr dirty="0" sz="1050" spc="-30">
                <a:latin typeface="Times New Roman"/>
                <a:cs typeface="Times New Roman"/>
              </a:rPr>
              <a:t>N°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1480-0810.1236500062.035.01.2100000.335039.0005</a:t>
            </a:r>
            <a:endParaRPr sz="1050">
              <a:latin typeface="Times New Roman"/>
              <a:cs typeface="Times New Roman"/>
            </a:endParaRPr>
          </a:p>
          <a:p>
            <a:pPr algn="ctr" marL="635">
              <a:lnSpc>
                <a:spcPts val="1230"/>
              </a:lnSpc>
            </a:pPr>
            <a:r>
              <a:rPr dirty="0" sz="1050">
                <a:solidFill>
                  <a:srgbClr val="1F1F1F"/>
                </a:solidFill>
                <a:latin typeface="Times New Roman"/>
                <a:cs typeface="Times New Roman"/>
              </a:rPr>
              <a:t>N°</a:t>
            </a:r>
            <a:r>
              <a:rPr dirty="0" sz="1050" spc="-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1482-0810.1236500062.035.01.2100000.445039.0005</a:t>
            </a:r>
            <a:endParaRPr sz="1050">
              <a:latin typeface="Times New Roman"/>
              <a:cs typeface="Times New Roman"/>
            </a:endParaRPr>
          </a:p>
          <a:p>
            <a:pPr marL="15875">
              <a:lnSpc>
                <a:spcPct val="100000"/>
              </a:lnSpc>
              <a:spcBef>
                <a:spcPts val="1165"/>
              </a:spcBef>
            </a:pPr>
            <a:r>
              <a:rPr dirty="0" sz="1050">
                <a:solidFill>
                  <a:srgbClr val="161616"/>
                </a:solidFill>
                <a:latin typeface="Times New Roman"/>
                <a:cs typeface="Times New Roman"/>
              </a:rPr>
              <a:t>Art</a:t>
            </a:r>
            <a:r>
              <a:rPr dirty="0" sz="1050" spc="-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2º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-</a:t>
            </a:r>
            <a:r>
              <a:rPr dirty="0" sz="1050" spc="-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Permanecem</a:t>
            </a:r>
            <a:r>
              <a:rPr dirty="0" sz="1050" spc="7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inalteradas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111111"/>
                </a:solidFill>
                <a:latin typeface="Times New Roman"/>
                <a:cs typeface="Times New Roman"/>
              </a:rPr>
              <a:t>as</a:t>
            </a:r>
            <a:r>
              <a:rPr dirty="0" sz="1050" spc="-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demais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cláusulas.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2386086" y="8640927"/>
            <a:ext cx="2775585" cy="576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52805">
              <a:lnSpc>
                <a:spcPct val="100000"/>
              </a:lnSpc>
              <a:spcBef>
                <a:spcPts val="100"/>
              </a:spcBef>
            </a:pPr>
            <a:r>
              <a:rPr dirty="0" sz="1050" spc="-30">
                <a:latin typeface="Times New Roman"/>
                <a:cs typeface="Times New Roman"/>
              </a:rPr>
              <a:t>Guarulhos,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em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0C0C0C"/>
                </a:solidFill>
                <a:latin typeface="Times New Roman"/>
                <a:cs typeface="Times New Roman"/>
              </a:rPr>
              <a:t>24</a:t>
            </a:r>
            <a:r>
              <a:rPr dirty="0" sz="1050" spc="-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050" spc="-85">
                <a:latin typeface="Cambria"/>
                <a:cs typeface="Cambria"/>
              </a:rPr>
              <a:t>de</a:t>
            </a:r>
            <a:r>
              <a:rPr dirty="0" sz="1050" spc="-55">
                <a:latin typeface="Cambria"/>
                <a:cs typeface="Cambria"/>
              </a:rPr>
              <a:t> janeiro</a:t>
            </a:r>
            <a:r>
              <a:rPr dirty="0" sz="1050" spc="15">
                <a:latin typeface="Cambria"/>
                <a:cs typeface="Cambria"/>
              </a:rPr>
              <a:t> </a:t>
            </a:r>
            <a:r>
              <a:rPr dirty="0" sz="1050" spc="-85">
                <a:latin typeface="Cambria"/>
                <a:cs typeface="Cambria"/>
              </a:rPr>
              <a:t>de</a:t>
            </a:r>
            <a:r>
              <a:rPr dirty="0" sz="1050" spc="-20">
                <a:latin typeface="Cambria"/>
                <a:cs typeface="Cambria"/>
              </a:rPr>
              <a:t> </a:t>
            </a:r>
            <a:r>
              <a:rPr dirty="0" sz="1050" spc="-30">
                <a:latin typeface="Cambria"/>
                <a:cs typeface="Cambria"/>
              </a:rPr>
              <a:t>2025.</a:t>
            </a:r>
            <a:endParaRPr sz="1050">
              <a:latin typeface="Cambria"/>
              <a:cs typeface="Cambria"/>
            </a:endParaRPr>
          </a:p>
          <a:p>
            <a:pPr algn="ctr" marR="1617980">
              <a:lnSpc>
                <a:spcPts val="1085"/>
              </a:lnSpc>
              <a:spcBef>
                <a:spcPts val="900"/>
              </a:spcBef>
            </a:pPr>
            <a:r>
              <a:rPr dirty="0" sz="950" b="1" i="1">
                <a:solidFill>
                  <a:srgbClr val="131313"/>
                </a:solidFill>
                <a:latin typeface="Times New Roman"/>
                <a:cs typeface="Times New Roman"/>
              </a:rPr>
              <a:t>ilvio</a:t>
            </a:r>
            <a:r>
              <a:rPr dirty="0" sz="950" spc="-25" b="1" i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950" spc="-10" b="1" i="1">
                <a:latin typeface="Times New Roman"/>
                <a:cs typeface="Times New Roman"/>
              </a:rPr>
              <a:t>Rodrigues</a:t>
            </a:r>
            <a:endParaRPr sz="950">
              <a:latin typeface="Times New Roman"/>
              <a:cs typeface="Times New Roman"/>
            </a:endParaRPr>
          </a:p>
          <a:p>
            <a:pPr algn="ctr" marR="1675764">
              <a:lnSpc>
                <a:spcPts val="1085"/>
              </a:lnSpc>
            </a:pPr>
            <a:r>
              <a:rPr dirty="0" sz="950" spc="-30">
                <a:latin typeface="Times New Roman"/>
                <a:cs typeface="Times New Roman"/>
              </a:rPr>
              <a:t>Secretário</a:t>
            </a:r>
            <a:r>
              <a:rPr dirty="0" sz="950" spc="3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de</a:t>
            </a:r>
            <a:r>
              <a:rPr dirty="0" sz="950" spc="-5">
                <a:latin typeface="Times New Roman"/>
                <a:cs typeface="Times New Roman"/>
              </a:rPr>
              <a:t> </a:t>
            </a:r>
            <a:r>
              <a:rPr dirty="0" sz="950" spc="-20">
                <a:latin typeface="Times New Roman"/>
                <a:cs typeface="Times New Roman"/>
              </a:rPr>
              <a:t>Educação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5137109" y="8928187"/>
            <a:ext cx="1036319" cy="294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055"/>
              </a:lnSpc>
              <a:spcBef>
                <a:spcPts val="100"/>
              </a:spcBef>
              <a:tabLst>
                <a:tab pos="335915" algn="l"/>
                <a:tab pos="845819" algn="l"/>
              </a:tabLst>
            </a:pPr>
            <a:r>
              <a:rPr dirty="0" sz="900" spc="-25" i="1">
                <a:latin typeface="Cambria"/>
                <a:cs typeface="Cambria"/>
              </a:rPr>
              <a:t>to</a:t>
            </a:r>
            <a:r>
              <a:rPr dirty="0" sz="900" i="1">
                <a:latin typeface="Cambria"/>
                <a:cs typeface="Cambria"/>
              </a:rPr>
              <a:t>	</a:t>
            </a:r>
            <a:r>
              <a:rPr dirty="0" sz="900" spc="-50" i="1">
                <a:latin typeface="Cambria"/>
                <a:cs typeface="Cambria"/>
              </a:rPr>
              <a:t>k</a:t>
            </a:r>
            <a:r>
              <a:rPr dirty="0" sz="900" i="1">
                <a:latin typeface="Cambria"/>
                <a:cs typeface="Cambria"/>
              </a:rPr>
              <a:t>	</a:t>
            </a:r>
            <a:r>
              <a:rPr dirty="0" sz="900" spc="-20" i="1">
                <a:latin typeface="Cambria"/>
                <a:cs typeface="Cambria"/>
              </a:rPr>
              <a:t>ilva</a:t>
            </a:r>
            <a:endParaRPr sz="900">
              <a:latin typeface="Cambria"/>
              <a:cs typeface="Cambria"/>
            </a:endParaRPr>
          </a:p>
          <a:p>
            <a:pPr marL="210820">
              <a:lnSpc>
                <a:spcPts val="1055"/>
              </a:lnSpc>
            </a:pPr>
            <a:r>
              <a:rPr dirty="0" sz="900" spc="-10" i="1">
                <a:latin typeface="Times New Roman"/>
                <a:cs typeface="Times New Roman"/>
              </a:rPr>
              <a:t>Presidente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4285550" y="9187255"/>
            <a:ext cx="2601595" cy="556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270">
              <a:lnSpc>
                <a:spcPts val="1055"/>
              </a:lnSpc>
              <a:spcBef>
                <a:spcPts val="100"/>
              </a:spcBef>
            </a:pPr>
            <a:r>
              <a:rPr dirty="0" sz="900">
                <a:latin typeface="Times New Roman"/>
                <a:cs typeface="Times New Roman"/>
              </a:rPr>
              <a:t>RG:</a:t>
            </a:r>
            <a:r>
              <a:rPr dirty="0" sz="900" spc="35">
                <a:latin typeface="Times New Roman"/>
                <a:cs typeface="Times New Roman"/>
              </a:rPr>
              <a:t> </a:t>
            </a:r>
            <a:r>
              <a:rPr dirty="0" sz="900" spc="-20">
                <a:solidFill>
                  <a:srgbClr val="131313"/>
                </a:solidFill>
                <a:latin typeface="Times New Roman"/>
                <a:cs typeface="Times New Roman"/>
              </a:rPr>
              <a:t>n°</a:t>
            </a:r>
            <a:r>
              <a:rPr dirty="0" sz="90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900" spc="-25">
                <a:solidFill>
                  <a:srgbClr val="1A1A1A"/>
                </a:solidFill>
                <a:latin typeface="Times New Roman"/>
                <a:cs typeface="Times New Roman"/>
              </a:rPr>
              <a:t>11.089.712-</a:t>
            </a:r>
            <a:r>
              <a:rPr dirty="0" sz="900" spc="-50">
                <a:solidFill>
                  <a:srgbClr val="1A1A1A"/>
                </a:solidFill>
                <a:latin typeface="Times New Roman"/>
                <a:cs typeface="Times New Roman"/>
              </a:rPr>
              <a:t>2</a:t>
            </a:r>
            <a:endParaRPr sz="900">
              <a:latin typeface="Times New Roman"/>
              <a:cs typeface="Times New Roman"/>
            </a:endParaRPr>
          </a:p>
          <a:p>
            <a:pPr algn="ctr" marL="3810">
              <a:lnSpc>
                <a:spcPts val="1045"/>
              </a:lnSpc>
            </a:pPr>
            <a:r>
              <a:rPr dirty="0" sz="900">
                <a:latin typeface="Times New Roman"/>
                <a:cs typeface="Times New Roman"/>
              </a:rPr>
              <a:t>CPF:</a:t>
            </a:r>
            <a:r>
              <a:rPr dirty="0" sz="900" spc="30">
                <a:latin typeface="Times New Roman"/>
                <a:cs typeface="Times New Roman"/>
              </a:rPr>
              <a:t> </a:t>
            </a:r>
            <a:r>
              <a:rPr dirty="0" sz="900" spc="-50">
                <a:solidFill>
                  <a:srgbClr val="161616"/>
                </a:solidFill>
                <a:latin typeface="Times New Roman"/>
                <a:cs typeface="Times New Roman"/>
              </a:rPr>
              <a:t>n°</a:t>
            </a:r>
            <a:r>
              <a:rPr dirty="0" sz="900" spc="-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878.648.008-</a:t>
            </a:r>
            <a:r>
              <a:rPr dirty="0" sz="900" spc="-25">
                <a:latin typeface="Times New Roman"/>
                <a:cs typeface="Times New Roman"/>
              </a:rPr>
              <a:t>15</a:t>
            </a:r>
            <a:endParaRPr sz="900">
              <a:latin typeface="Times New Roman"/>
              <a:cs typeface="Times New Roman"/>
            </a:endParaRPr>
          </a:p>
          <a:p>
            <a:pPr algn="ctr" marL="12065" marR="5080">
              <a:lnSpc>
                <a:spcPts val="1010"/>
              </a:lnSpc>
              <a:spcBef>
                <a:spcPts val="80"/>
              </a:spcBef>
            </a:pPr>
            <a:r>
              <a:rPr dirty="0" sz="900" b="1" i="1">
                <a:latin typeface="Times New Roman"/>
                <a:cs typeface="Times New Roman"/>
              </a:rPr>
              <a:t>Assotiaçño</a:t>
            </a:r>
            <a:r>
              <a:rPr dirty="0" sz="900" spc="45" b="1" i="1">
                <a:latin typeface="Times New Roman"/>
                <a:cs typeface="Times New Roman"/>
              </a:rPr>
              <a:t> </a:t>
            </a:r>
            <a:r>
              <a:rPr dirty="0" sz="900" b="1" i="1">
                <a:latin typeface="Times New Roman"/>
                <a:cs typeface="Times New Roman"/>
              </a:rPr>
              <a:t>dos</a:t>
            </a:r>
            <a:r>
              <a:rPr dirty="0" sz="900" spc="35" b="1" i="1">
                <a:latin typeface="Times New Roman"/>
                <a:cs typeface="Times New Roman"/>
              </a:rPr>
              <a:t> </a:t>
            </a:r>
            <a:r>
              <a:rPr dirty="0" sz="900" spc="-10" b="1" i="1">
                <a:latin typeface="Times New Roman"/>
                <a:cs typeface="Times New Roman"/>
              </a:rPr>
              <a:t>Moradores</a:t>
            </a:r>
            <a:r>
              <a:rPr dirty="0" sz="900" spc="90" b="1" i="1">
                <a:latin typeface="Times New Roman"/>
                <a:cs typeface="Times New Roman"/>
              </a:rPr>
              <a:t> </a:t>
            </a:r>
            <a:r>
              <a:rPr dirty="0" sz="900" b="1" i="1">
                <a:latin typeface="Times New Roman"/>
                <a:cs typeface="Times New Roman"/>
              </a:rPr>
              <a:t>para </a:t>
            </a:r>
            <a:r>
              <a:rPr dirty="0" sz="900" i="1">
                <a:solidFill>
                  <a:srgbClr val="0C0C0C"/>
                </a:solidFill>
                <a:latin typeface="Times New Roman"/>
                <a:cs typeface="Times New Roman"/>
              </a:rPr>
              <a:t>o</a:t>
            </a:r>
            <a:r>
              <a:rPr dirty="0" sz="900" spc="30" i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900" spc="-10" b="1" i="1">
                <a:latin typeface="Times New Roman"/>
                <a:cs typeface="Times New Roman"/>
              </a:rPr>
              <a:t>Desenvolvimento </a:t>
            </a:r>
            <a:r>
              <a:rPr dirty="0" sz="900" spc="-25" i="1">
                <a:solidFill>
                  <a:srgbClr val="242424"/>
                </a:solidFill>
                <a:latin typeface="Times New Roman"/>
                <a:cs typeface="Times New Roman"/>
              </a:rPr>
              <a:t>do</a:t>
            </a:r>
            <a:r>
              <a:rPr dirty="0" sz="900" i="1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900" i="1">
                <a:latin typeface="Times New Roman"/>
                <a:cs typeface="Times New Roman"/>
              </a:rPr>
              <a:t>Ãgua</a:t>
            </a:r>
            <a:r>
              <a:rPr dirty="0" sz="900" spc="10" i="1">
                <a:latin typeface="Times New Roman"/>
                <a:cs typeface="Times New Roman"/>
              </a:rPr>
              <a:t> </a:t>
            </a:r>
            <a:r>
              <a:rPr dirty="0" sz="900" spc="-60" i="1">
                <a:solidFill>
                  <a:srgbClr val="0C0C0C"/>
                </a:solidFill>
                <a:latin typeface="Times New Roman"/>
                <a:cs typeface="Times New Roman"/>
              </a:rPr>
              <a:t>Amul</a:t>
            </a:r>
            <a:r>
              <a:rPr dirty="0" sz="900" spc="15" i="1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900" i="1">
                <a:solidFill>
                  <a:srgbClr val="2B2B2B"/>
                </a:solidFill>
                <a:latin typeface="Times New Roman"/>
                <a:cs typeface="Times New Roman"/>
              </a:rPr>
              <a:t>-</a:t>
            </a:r>
            <a:r>
              <a:rPr dirty="0" sz="900" spc="110" i="1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900" spc="-25" i="1">
                <a:latin typeface="Times New Roman"/>
                <a:cs typeface="Times New Roman"/>
              </a:rPr>
              <a:t>Łlnid</a:t>
            </a:r>
            <a:r>
              <a:rPr dirty="0" sz="900" spc="95" i="1">
                <a:latin typeface="Times New Roman"/>
                <a:cs typeface="Times New Roman"/>
              </a:rPr>
              <a:t> </a:t>
            </a:r>
            <a:r>
              <a:rPr dirty="0" sz="900" spc="-50" i="1">
                <a:solidFill>
                  <a:srgbClr val="131313"/>
                </a:solidFill>
                <a:latin typeface="Times New Roman"/>
                <a:cs typeface="Times New Roman"/>
              </a:rPr>
              <a:t>I</a:t>
            </a:r>
            <a:endParaRPr sz="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384627" y="1578114"/>
            <a:ext cx="0" cy="8256270"/>
          </a:xfrm>
          <a:custGeom>
            <a:avLst/>
            <a:gdLst/>
            <a:ahLst/>
            <a:cxnLst/>
            <a:rect l="l" t="t" r="r" b="b"/>
            <a:pathLst>
              <a:path w="0" h="8256270">
                <a:moveTo>
                  <a:pt x="0" y="8256156"/>
                </a:moveTo>
                <a:lnTo>
                  <a:pt x="0" y="0"/>
                </a:lnTo>
              </a:path>
            </a:pathLst>
          </a:custGeom>
          <a:ln w="24398">
            <a:solidFill>
              <a:srgbClr val="1F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6971931" y="1575068"/>
            <a:ext cx="0" cy="8256270"/>
          </a:xfrm>
          <a:custGeom>
            <a:avLst/>
            <a:gdLst/>
            <a:ahLst/>
            <a:cxnLst/>
            <a:rect l="l" t="t" r="r" b="b"/>
            <a:pathLst>
              <a:path w="0" h="8256270">
                <a:moveTo>
                  <a:pt x="0" y="8256156"/>
                </a:moveTo>
                <a:lnTo>
                  <a:pt x="0" y="0"/>
                </a:lnTo>
              </a:path>
            </a:pathLst>
          </a:custGeom>
          <a:ln w="24398">
            <a:solidFill>
              <a:srgbClr val="2323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091358" y="316840"/>
            <a:ext cx="0" cy="904875"/>
          </a:xfrm>
          <a:custGeom>
            <a:avLst/>
            <a:gdLst/>
            <a:ahLst/>
            <a:cxnLst/>
            <a:rect l="l" t="t" r="r" b="b"/>
            <a:pathLst>
              <a:path w="0" h="904875">
                <a:moveTo>
                  <a:pt x="0" y="904826"/>
                </a:moveTo>
                <a:lnTo>
                  <a:pt x="0" y="0"/>
                </a:lnTo>
              </a:path>
            </a:pathLst>
          </a:custGeom>
          <a:ln w="9149">
            <a:solidFill>
              <a:srgbClr val="34343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4086783" y="316840"/>
            <a:ext cx="2812415" cy="904875"/>
            <a:chOff x="4086783" y="316840"/>
            <a:chExt cx="2812415" cy="904875"/>
          </a:xfrm>
        </p:grpSpPr>
        <p:sp>
          <p:nvSpPr>
            <p:cNvPr id="6" name="object 6" descr=""/>
            <p:cNvSpPr/>
            <p:nvPr/>
          </p:nvSpPr>
          <p:spPr>
            <a:xfrm>
              <a:off x="6894160" y="316840"/>
              <a:ext cx="0" cy="904875"/>
            </a:xfrm>
            <a:custGeom>
              <a:avLst/>
              <a:gdLst/>
              <a:ahLst/>
              <a:cxnLst/>
              <a:rect l="l" t="t" r="r" b="b"/>
              <a:pathLst>
                <a:path w="0" h="904875">
                  <a:moveTo>
                    <a:pt x="0" y="904826"/>
                  </a:moveTo>
                  <a:lnTo>
                    <a:pt x="0" y="0"/>
                  </a:lnTo>
                </a:path>
              </a:pathLst>
            </a:custGeom>
            <a:ln w="9149">
              <a:solidFill>
                <a:srgbClr val="34343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4086783" y="321410"/>
              <a:ext cx="2812415" cy="0"/>
            </a:xfrm>
            <a:custGeom>
              <a:avLst/>
              <a:gdLst/>
              <a:ahLst/>
              <a:cxnLst/>
              <a:rect l="l" t="t" r="r" b="b"/>
              <a:pathLst>
                <a:path w="2812415" h="0">
                  <a:moveTo>
                    <a:pt x="0" y="0"/>
                  </a:moveTo>
                  <a:lnTo>
                    <a:pt x="2811950" y="0"/>
                  </a:lnTo>
                </a:path>
              </a:pathLst>
            </a:custGeom>
            <a:ln w="9139">
              <a:solidFill>
                <a:srgbClr val="34343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086783" y="1217098"/>
              <a:ext cx="2812415" cy="0"/>
            </a:xfrm>
            <a:custGeom>
              <a:avLst/>
              <a:gdLst/>
              <a:ahLst/>
              <a:cxnLst/>
              <a:rect l="l" t="t" r="r" b="b"/>
              <a:pathLst>
                <a:path w="2812415" h="0">
                  <a:moveTo>
                    <a:pt x="0" y="0"/>
                  </a:moveTo>
                  <a:lnTo>
                    <a:pt x="2811950" y="0"/>
                  </a:lnTo>
                </a:path>
              </a:pathLst>
            </a:custGeom>
            <a:ln w="9139">
              <a:solidFill>
                <a:srgbClr val="34343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9" name="object 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4329" y="9173170"/>
            <a:ext cx="3638458" cy="405191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46913" y="6434319"/>
            <a:ext cx="2616762" cy="560565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53012" y="4652086"/>
            <a:ext cx="3797049" cy="520960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912249" y="481355"/>
            <a:ext cx="796008" cy="435657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99751" y="7939316"/>
            <a:ext cx="561170" cy="252863"/>
          </a:xfrm>
          <a:prstGeom prst="rect">
            <a:avLst/>
          </a:prstGeom>
        </p:spPr>
      </p:pic>
      <p:grpSp>
        <p:nvGrpSpPr>
          <p:cNvPr id="14" name="object 14" descr=""/>
          <p:cNvGrpSpPr/>
          <p:nvPr/>
        </p:nvGrpSpPr>
        <p:grpSpPr>
          <a:xfrm>
            <a:off x="3409720" y="7872291"/>
            <a:ext cx="1934210" cy="323215"/>
            <a:chOff x="3409720" y="7872291"/>
            <a:chExt cx="1934210" cy="323215"/>
          </a:xfrm>
        </p:grpSpPr>
        <p:pic>
          <p:nvPicPr>
            <p:cNvPr id="15" name="object 15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495463" y="7872291"/>
              <a:ext cx="24398" cy="70070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409720" y="7951502"/>
              <a:ext cx="1933597" cy="243724"/>
            </a:xfrm>
            <a:prstGeom prst="rect">
              <a:avLst/>
            </a:prstGeom>
          </p:spPr>
        </p:pic>
      </p:grpSp>
      <p:sp>
        <p:nvSpPr>
          <p:cNvPr id="17" name="object 17" descr=""/>
          <p:cNvSpPr txBox="1"/>
          <p:nvPr/>
        </p:nvSpPr>
        <p:spPr>
          <a:xfrm>
            <a:off x="1707131" y="979967"/>
            <a:ext cx="1195070" cy="3244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320">
              <a:lnSpc>
                <a:spcPts val="665"/>
              </a:lnSpc>
              <a:spcBef>
                <a:spcPts val="100"/>
              </a:spcBef>
              <a:tabLst>
                <a:tab pos="975360" algn="l"/>
              </a:tabLst>
            </a:pPr>
            <a:r>
              <a:rPr dirty="0" sz="700">
                <a:solidFill>
                  <a:srgbClr val="2B2B2B"/>
                </a:solidFill>
                <a:latin typeface="Arial MT"/>
                <a:cs typeface="Arial MT"/>
              </a:rPr>
              <a:t>C</a:t>
            </a:r>
            <a:r>
              <a:rPr dirty="0" sz="700" spc="49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282828"/>
                </a:solidFill>
                <a:latin typeface="Arial MT"/>
                <a:cs typeface="Arial MT"/>
              </a:rPr>
              <a:t>I</a:t>
            </a:r>
            <a:r>
              <a:rPr dirty="0" sz="700" spc="155">
                <a:solidFill>
                  <a:srgbClr val="282828"/>
                </a:solidFill>
                <a:latin typeface="Arial MT"/>
                <a:cs typeface="Arial MT"/>
              </a:rPr>
              <a:t>  </a:t>
            </a:r>
            <a:r>
              <a:rPr dirty="0" sz="700">
                <a:solidFill>
                  <a:srgbClr val="2D2D2D"/>
                </a:solidFill>
                <a:latin typeface="Arial MT"/>
                <a:cs typeface="Arial MT"/>
              </a:rPr>
              <a:t>D</a:t>
            </a:r>
            <a:r>
              <a:rPr dirty="0" sz="700" spc="155">
                <a:solidFill>
                  <a:srgbClr val="2D2D2D"/>
                </a:solidFill>
                <a:latin typeface="Arial MT"/>
                <a:cs typeface="Arial MT"/>
              </a:rPr>
              <a:t>  </a:t>
            </a:r>
            <a:r>
              <a:rPr dirty="0" sz="700">
                <a:solidFill>
                  <a:srgbClr val="383838"/>
                </a:solidFill>
                <a:latin typeface="Arial MT"/>
                <a:cs typeface="Arial MT"/>
              </a:rPr>
              <a:t>A</a:t>
            </a:r>
            <a:r>
              <a:rPr dirty="0" sz="700" spc="165">
                <a:solidFill>
                  <a:srgbClr val="383838"/>
                </a:solidFill>
                <a:latin typeface="Arial MT"/>
                <a:cs typeface="Arial MT"/>
              </a:rPr>
              <a:t>  </a:t>
            </a:r>
            <a:r>
              <a:rPr dirty="0" sz="700">
                <a:solidFill>
                  <a:srgbClr val="3A3A3A"/>
                </a:solidFill>
                <a:latin typeface="Arial MT"/>
                <a:cs typeface="Arial MT"/>
              </a:rPr>
              <a:t>D</a:t>
            </a:r>
            <a:r>
              <a:rPr dirty="0" sz="700" spc="44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00" spc="-50">
                <a:solidFill>
                  <a:srgbClr val="2A2A2A"/>
                </a:solidFill>
                <a:latin typeface="Arial MT"/>
                <a:cs typeface="Arial MT"/>
              </a:rPr>
              <a:t>E</a:t>
            </a:r>
            <a:r>
              <a:rPr dirty="0" sz="700">
                <a:solidFill>
                  <a:srgbClr val="2A2A2A"/>
                </a:solidFill>
                <a:latin typeface="Arial MT"/>
                <a:cs typeface="Arial MT"/>
              </a:rPr>
              <a:t>	</a:t>
            </a:r>
            <a:r>
              <a:rPr dirty="0" sz="700">
                <a:solidFill>
                  <a:srgbClr val="2F2F2F"/>
                </a:solidFill>
                <a:latin typeface="Arial MT"/>
                <a:cs typeface="Arial MT"/>
              </a:rPr>
              <a:t>D</a:t>
            </a:r>
            <a:r>
              <a:rPr dirty="0" sz="700" spc="46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00" spc="-50">
                <a:latin typeface="Arial MT"/>
                <a:cs typeface="Arial MT"/>
              </a:rPr>
              <a:t>E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ts val="1685"/>
              </a:lnSpc>
            </a:pPr>
            <a:r>
              <a:rPr dirty="0" sz="1550" spc="-90" b="1">
                <a:latin typeface="Arial"/>
                <a:cs typeface="Arial"/>
              </a:rPr>
              <a:t>GUARULHOS</a:t>
            </a:r>
            <a:endParaRPr sz="155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198342" y="481858"/>
            <a:ext cx="687070" cy="436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Arial MT"/>
                <a:cs typeface="Arial MT"/>
              </a:rPr>
              <a:t>P•ubrica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835"/>
              </a:spcBef>
            </a:pPr>
            <a:r>
              <a:rPr dirty="0" sz="1000" spc="-90">
                <a:solidFill>
                  <a:srgbClr val="131313"/>
                </a:solidFill>
                <a:latin typeface="Cambria"/>
                <a:cs typeface="Cambria"/>
              </a:rPr>
              <a:t>C</a:t>
            </a:r>
            <a:r>
              <a:rPr dirty="0" sz="1000" spc="3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000" spc="-10">
                <a:latin typeface="Cambria"/>
                <a:cs typeface="Cambria"/>
              </a:rPr>
              <a:t>lassif.:</a:t>
            </a:r>
            <a:r>
              <a:rPr dirty="0" sz="1000" spc="10">
                <a:latin typeface="Cambria"/>
                <a:cs typeface="Cambria"/>
              </a:rPr>
              <a:t> </a:t>
            </a:r>
            <a:r>
              <a:rPr dirty="0" sz="1000" spc="-20">
                <a:latin typeface="Cambria"/>
                <a:cs typeface="Cambria"/>
              </a:rPr>
              <a:t>P.A.</a:t>
            </a:r>
            <a:endParaRPr sz="1000">
              <a:latin typeface="Cambria"/>
              <a:cs typeface="Cambri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419473" y="390642"/>
            <a:ext cx="304800" cy="530860"/>
          </a:xfrm>
          <a:prstGeom prst="rect">
            <a:avLst/>
          </a:prstGeom>
        </p:spPr>
        <p:txBody>
          <a:bodyPr wrap="square" lIns="0" tIns="100330" rIns="0" bIns="0" rtlCol="0" vert="horz">
            <a:spAutoFit/>
          </a:bodyPr>
          <a:lstStyle/>
          <a:p>
            <a:pPr marL="113664">
              <a:lnSpc>
                <a:spcPct val="100000"/>
              </a:lnSpc>
              <a:spcBef>
                <a:spcPts val="790"/>
              </a:spcBef>
            </a:pPr>
            <a:r>
              <a:rPr dirty="0" sz="1000" spc="-20">
                <a:latin typeface="Times New Roman"/>
                <a:cs typeface="Times New Roman"/>
              </a:rPr>
              <a:t>Fls.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65"/>
              </a:spcBef>
            </a:pPr>
            <a:r>
              <a:rPr dirty="0" sz="1100" spc="-25">
                <a:solidFill>
                  <a:srgbClr val="070707"/>
                </a:solidFill>
                <a:latin typeface="Courier New"/>
                <a:cs typeface="Courier New"/>
              </a:rPr>
              <a:t>N°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635720" y="1551197"/>
            <a:ext cx="133350" cy="336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solidFill>
                  <a:srgbClr val="151515"/>
                </a:solidFill>
                <a:latin typeface="Arial MT"/>
                <a:cs typeface="Arial MT"/>
              </a:rPr>
              <a:t>2.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1000" spc="-25">
                <a:latin typeface="Arial MT"/>
                <a:cs typeface="Arial MT"/>
              </a:rPr>
              <a:t>a)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087984" y="1551197"/>
            <a:ext cx="4617085" cy="336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0">
                <a:latin typeface="Arial MT"/>
                <a:cs typeface="Arial MT"/>
              </a:rPr>
              <a:t>Damo-</a:t>
            </a:r>
            <a:r>
              <a:rPr dirty="0" sz="1000">
                <a:latin typeface="Arial MT"/>
                <a:cs typeface="Arial MT"/>
              </a:rPr>
              <a:t>nos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por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 spc="-35">
                <a:latin typeface="Arial MT"/>
                <a:cs typeface="Arial MT"/>
              </a:rPr>
              <a:t>NOTIFICADOS</a:t>
            </a:r>
            <a:r>
              <a:rPr dirty="0" sz="1000" spc="13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para: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 spc="-30">
                <a:latin typeface="Arial MT"/>
                <a:cs typeface="Arial MT"/>
              </a:rPr>
              <a:t>acompanhamento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dos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atos</a:t>
            </a:r>
            <a:r>
              <a:rPr dirty="0" sz="1000" spc="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processo</a:t>
            </a:r>
            <a:r>
              <a:rPr dirty="0" sz="1000" spc="1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até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seu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 spc="-30">
                <a:latin typeface="Arial MT"/>
                <a:cs typeface="Arial MT"/>
              </a:rPr>
              <a:t>julgamento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final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consequente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630633" y="1868038"/>
            <a:ext cx="5093970" cy="75901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Arial MT"/>
                <a:cs typeface="Arial MT"/>
              </a:rPr>
              <a:t>publicação;</a:t>
            </a:r>
            <a:endParaRPr sz="1000">
              <a:latin typeface="Arial MT"/>
              <a:cs typeface="Arial MT"/>
            </a:endParaRPr>
          </a:p>
          <a:p>
            <a:pPr marL="20320" marR="22225" indent="-635">
              <a:lnSpc>
                <a:spcPct val="102000"/>
              </a:lnSpc>
              <a:spcBef>
                <a:spcPts val="20"/>
              </a:spcBef>
              <a:buAutoNum type="alphaLcParenR" startAt="2"/>
              <a:tabLst>
                <a:tab pos="20320" algn="l"/>
                <a:tab pos="473709" algn="l"/>
              </a:tabLst>
            </a:pPr>
            <a:r>
              <a:rPr dirty="0" sz="1000">
                <a:latin typeface="Arial MT"/>
                <a:cs typeface="Arial MT"/>
              </a:rPr>
              <a:t>Se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for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caso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nosso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interesse,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nos</a:t>
            </a:r>
            <a:r>
              <a:rPr dirty="0" sz="1000" spc="5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prazos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A0A0A"/>
                </a:solidFill>
                <a:latin typeface="Arial MT"/>
                <a:cs typeface="Arial MT"/>
              </a:rPr>
              <a:t>nas</a:t>
            </a:r>
            <a:r>
              <a:rPr dirty="0" sz="1000" spc="3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formas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legais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 spc="-40">
                <a:latin typeface="Arial MT"/>
                <a:cs typeface="Arial MT"/>
              </a:rPr>
              <a:t>regimentais,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exercer </a:t>
            </a:r>
            <a:r>
              <a:rPr dirty="0" sz="1000">
                <a:solidFill>
                  <a:srgbClr val="181818"/>
                </a:solidFill>
                <a:latin typeface="Arial MT"/>
                <a:cs typeface="Arial MT"/>
              </a:rPr>
              <a:t>o</a:t>
            </a:r>
            <a:r>
              <a:rPr dirty="0" sz="1000" spc="-5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direito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defesa,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interpor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recursos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111111"/>
                </a:solidFill>
                <a:latin typeface="Arial MT"/>
                <a:cs typeface="Arial MT"/>
              </a:rPr>
              <a:t>e</a:t>
            </a:r>
            <a:r>
              <a:rPr dirty="0" sz="1000" spc="-4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35">
                <a:latin typeface="Arial MT"/>
                <a:cs typeface="Arial MT"/>
              </a:rPr>
              <a:t>que </a:t>
            </a:r>
            <a:r>
              <a:rPr dirty="0" sz="1000" spc="-10">
                <a:solidFill>
                  <a:srgbClr val="0E0E0E"/>
                </a:solidFill>
                <a:latin typeface="Arial MT"/>
                <a:cs typeface="Arial MT"/>
              </a:rPr>
              <a:t>mais</a:t>
            </a:r>
            <a:r>
              <a:rPr dirty="0" sz="1000" spc="-3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couber.</a:t>
            </a:r>
            <a:endParaRPr sz="1000">
              <a:latin typeface="Arial MT"/>
              <a:cs typeface="Arial MT"/>
            </a:endParaRPr>
          </a:p>
          <a:p>
            <a:pPr marL="17145" marR="5080" indent="134620">
              <a:lnSpc>
                <a:spcPts val="1250"/>
              </a:lnSpc>
              <a:spcBef>
                <a:spcPts val="25"/>
              </a:spcBef>
              <a:buAutoNum type="alphaLcParenR" startAt="2"/>
              <a:tabLst>
                <a:tab pos="151765" algn="l"/>
              </a:tabLst>
            </a:pPr>
            <a:r>
              <a:rPr dirty="0" sz="1000" spc="-35">
                <a:latin typeface="Arial MT"/>
                <a:cs typeface="Arial MT"/>
              </a:rPr>
              <a:t>Este </a:t>
            </a:r>
            <a:r>
              <a:rPr dirty="0" sz="1000" spc="-25">
                <a:latin typeface="Arial MT"/>
                <a:cs typeface="Arial MT"/>
              </a:rPr>
              <a:t>termo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 spc="-30">
                <a:latin typeface="Arial MT"/>
                <a:cs typeface="Arial MT"/>
              </a:rPr>
              <a:t>corresponde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232323"/>
                </a:solidFill>
                <a:latin typeface="Arial MT"/>
                <a:cs typeface="Arial MT"/>
              </a:rPr>
              <a:t>à</a:t>
            </a:r>
            <a:r>
              <a:rPr dirty="0" sz="1000" spc="-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000" spc="-30">
                <a:latin typeface="Arial MT"/>
                <a:cs typeface="Arial MT"/>
              </a:rPr>
              <a:t>situação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prevista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</a:t>
            </a:r>
            <a:r>
              <a:rPr dirty="0" sz="1000" spc="-30">
                <a:latin typeface="Arial MT"/>
                <a:cs typeface="Arial MT"/>
              </a:rPr>
              <a:t> inciso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II</a:t>
            </a:r>
            <a:r>
              <a:rPr dirty="0" sz="1000" spc="-6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do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artigo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30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30">
                <a:latin typeface="Arial MT"/>
                <a:cs typeface="Arial MT"/>
              </a:rPr>
              <a:t>Lei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 spc="-35">
                <a:latin typeface="Arial MT"/>
                <a:cs typeface="Arial MT"/>
              </a:rPr>
              <a:t>Complementar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n° </a:t>
            </a:r>
            <a:r>
              <a:rPr dirty="0" sz="1000">
                <a:latin typeface="Arial MT"/>
                <a:cs typeface="Arial MT"/>
              </a:rPr>
              <a:t>709,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1000" spc="7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151515"/>
                </a:solidFill>
                <a:latin typeface="Arial MT"/>
                <a:cs typeface="Arial MT"/>
              </a:rPr>
              <a:t>14</a:t>
            </a:r>
            <a:r>
              <a:rPr dirty="0" sz="1000" spc="6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janeiro</a:t>
            </a:r>
            <a:r>
              <a:rPr dirty="0" sz="1000" spc="95"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1000" spc="7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1993,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que,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houver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débito,</a:t>
            </a:r>
            <a:r>
              <a:rPr dirty="0" sz="1000" spc="120">
                <a:latin typeface="Arial MT"/>
                <a:cs typeface="Arial MT"/>
              </a:rPr>
              <a:t> </a:t>
            </a:r>
            <a:r>
              <a:rPr dirty="0" sz="1000" spc="-30">
                <a:latin typeface="Arial MT"/>
                <a:cs typeface="Arial MT"/>
              </a:rPr>
              <a:t>determinando</a:t>
            </a:r>
            <a:r>
              <a:rPr dirty="0" sz="1000" spc="1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notificação</a:t>
            </a:r>
            <a:r>
              <a:rPr dirty="0" sz="1000" spc="15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do</a:t>
            </a:r>
            <a:endParaRPr sz="1000">
              <a:latin typeface="Arial MT"/>
              <a:cs typeface="Arial MT"/>
            </a:endParaRPr>
          </a:p>
          <a:p>
            <a:pPr marL="19685" marR="6350" indent="-3175">
              <a:lnSpc>
                <a:spcPts val="1220"/>
              </a:lnSpc>
              <a:spcBef>
                <a:spcPts val="20"/>
              </a:spcBef>
            </a:pPr>
            <a:r>
              <a:rPr dirty="0" sz="1000" spc="-30">
                <a:latin typeface="Arial MT"/>
                <a:cs typeface="Arial MT"/>
              </a:rPr>
              <a:t>responsável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para,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prazo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 spc="-30">
                <a:latin typeface="Arial MT"/>
                <a:cs typeface="Arial MT"/>
              </a:rPr>
              <a:t>estabelecido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Regime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Interno,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spc="-30">
                <a:latin typeface="Arial MT"/>
                <a:cs typeface="Arial MT"/>
              </a:rPr>
              <a:t>apresentar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defesa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ou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recolher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 spc="-50">
                <a:solidFill>
                  <a:srgbClr val="1A1A1A"/>
                </a:solidFill>
                <a:latin typeface="Arial MT"/>
                <a:cs typeface="Arial MT"/>
              </a:rPr>
              <a:t>a </a:t>
            </a:r>
            <a:r>
              <a:rPr dirty="0" sz="1000" spc="-30">
                <a:latin typeface="Arial MT"/>
                <a:cs typeface="Arial MT"/>
              </a:rPr>
              <a:t>importância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devida;</a:t>
            </a:r>
            <a:endParaRPr sz="1000">
              <a:latin typeface="Arial MT"/>
              <a:cs typeface="Arial MT"/>
            </a:endParaRPr>
          </a:p>
          <a:p>
            <a:pPr marL="20955" marR="10160" indent="161290">
              <a:lnSpc>
                <a:spcPts val="1250"/>
              </a:lnSpc>
              <a:spcBef>
                <a:spcPts val="5"/>
              </a:spcBef>
              <a:buClr>
                <a:srgbClr val="1C1C1C"/>
              </a:buClr>
              <a:buAutoNum type="alphaLcParenR" startAt="4"/>
              <a:tabLst>
                <a:tab pos="182245" algn="l"/>
              </a:tabLst>
            </a:pPr>
            <a:r>
              <a:rPr dirty="0" sz="1000">
                <a:solidFill>
                  <a:srgbClr val="262626"/>
                </a:solidFill>
                <a:latin typeface="Arial MT"/>
                <a:cs typeface="Arial MT"/>
              </a:rPr>
              <a:t>A</a:t>
            </a:r>
            <a:r>
              <a:rPr dirty="0" sz="1000" spc="7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notificação</a:t>
            </a:r>
            <a:r>
              <a:rPr dirty="0" sz="1000" spc="15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pessoal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só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ocorrerá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caso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111111"/>
                </a:solidFill>
                <a:latin typeface="Arial MT"/>
                <a:cs typeface="Arial MT"/>
              </a:rPr>
              <a:t>a</a:t>
            </a:r>
            <a:r>
              <a:rPr dirty="0" sz="1000" spc="7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defesa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 spc="-30">
                <a:latin typeface="Arial MT"/>
                <a:cs typeface="Arial MT"/>
              </a:rPr>
              <a:t>apresentada</a:t>
            </a:r>
            <a:r>
              <a:rPr dirty="0" sz="1000" spc="1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seja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rejeitada,</a:t>
            </a:r>
            <a:r>
              <a:rPr dirty="0" sz="1000" spc="130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mantida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 spc="-50">
                <a:solidFill>
                  <a:srgbClr val="181818"/>
                </a:solidFill>
                <a:latin typeface="Arial MT"/>
                <a:cs typeface="Arial MT"/>
              </a:rPr>
              <a:t>a </a:t>
            </a:r>
            <a:r>
              <a:rPr dirty="0" sz="1000" spc="-35">
                <a:latin typeface="Arial MT"/>
                <a:cs typeface="Arial MT"/>
              </a:rPr>
              <a:t>determinação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de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35">
                <a:latin typeface="Arial MT"/>
                <a:cs typeface="Arial MT"/>
              </a:rPr>
              <a:t>recolhimento,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 spc="-35">
                <a:latin typeface="Arial MT"/>
                <a:cs typeface="Arial MT"/>
              </a:rPr>
              <a:t>conforme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§1°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artigo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30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-25">
                <a:latin typeface="Arial MT"/>
                <a:cs typeface="Arial MT"/>
              </a:rPr>
              <a:t> citada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Lei.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000">
              <a:latin typeface="Arial MT"/>
              <a:cs typeface="Arial MT"/>
            </a:endParaRPr>
          </a:p>
          <a:p>
            <a:pPr marL="19050">
              <a:lnSpc>
                <a:spcPct val="100000"/>
              </a:lnSpc>
            </a:pPr>
            <a:r>
              <a:rPr dirty="0" sz="1000">
                <a:latin typeface="Arial MT"/>
                <a:cs typeface="Arial MT"/>
              </a:rPr>
              <a:t>LOCAL</a:t>
            </a:r>
            <a:r>
              <a:rPr dirty="0" sz="1000" spc="140"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161616"/>
                </a:solidFill>
                <a:latin typeface="Arial MT"/>
                <a:cs typeface="Arial MT"/>
              </a:rPr>
              <a:t>e</a:t>
            </a:r>
            <a:r>
              <a:rPr dirty="0" sz="1000" spc="8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DATA: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 i="1">
                <a:latin typeface="Arial"/>
                <a:cs typeface="Arial"/>
              </a:rPr>
              <a:t>Guarulhos,</a:t>
            </a:r>
            <a:r>
              <a:rPr dirty="0" sz="1000" spc="120" i="1">
                <a:latin typeface="Arial"/>
                <a:cs typeface="Arial"/>
              </a:rPr>
              <a:t> </a:t>
            </a:r>
            <a:r>
              <a:rPr dirty="0" sz="1000" i="1">
                <a:latin typeface="Arial"/>
                <a:cs typeface="Arial"/>
              </a:rPr>
              <a:t>24</a:t>
            </a:r>
            <a:r>
              <a:rPr dirty="0" sz="1000" spc="125" i="1">
                <a:latin typeface="Arial"/>
                <a:cs typeface="Arial"/>
              </a:rPr>
              <a:t> </a:t>
            </a:r>
            <a:r>
              <a:rPr dirty="0" sz="1000" i="1">
                <a:latin typeface="Arial"/>
                <a:cs typeface="Arial"/>
              </a:rPr>
              <a:t>de</a:t>
            </a:r>
            <a:r>
              <a:rPr dirty="0" sz="1000" spc="85" i="1">
                <a:latin typeface="Arial"/>
                <a:cs typeface="Arial"/>
              </a:rPr>
              <a:t> </a:t>
            </a:r>
            <a:r>
              <a:rPr dirty="0" sz="1000" i="1">
                <a:latin typeface="Arial"/>
                <a:cs typeface="Arial"/>
              </a:rPr>
              <a:t>janeiro</a:t>
            </a:r>
            <a:r>
              <a:rPr dirty="0" sz="1000" spc="215" i="1">
                <a:latin typeface="Arial"/>
                <a:cs typeface="Arial"/>
              </a:rPr>
              <a:t> </a:t>
            </a:r>
            <a:r>
              <a:rPr dirty="0" sz="1000" spc="-45">
                <a:solidFill>
                  <a:srgbClr val="0E0E0E"/>
                </a:solidFill>
                <a:latin typeface="Arial MT"/>
                <a:cs typeface="Arial MT"/>
              </a:rPr>
              <a:t>ele</a:t>
            </a:r>
            <a:r>
              <a:rPr dirty="0" sz="1000" spc="13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000" spc="-10" i="1">
                <a:latin typeface="Arial"/>
                <a:cs typeface="Arial"/>
              </a:rPr>
              <a:t>2025.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000">
              <a:latin typeface="Arial"/>
              <a:cs typeface="Arial"/>
            </a:endParaRPr>
          </a:p>
          <a:p>
            <a:pPr marL="22225">
              <a:lnSpc>
                <a:spcPct val="100000"/>
              </a:lnSpc>
            </a:pPr>
            <a:r>
              <a:rPr dirty="0" u="sng" sz="1000" spc="-10" b="1">
                <a:uFill>
                  <a:solidFill>
                    <a:srgbClr val="232323"/>
                  </a:solidFill>
                </a:uFill>
                <a:latin typeface="Arial"/>
                <a:cs typeface="Arial"/>
              </a:rPr>
              <a:t>AUTORIDADE</a:t>
            </a:r>
            <a:r>
              <a:rPr dirty="0" u="sng" sz="1000" spc="85" b="1">
                <a:uFill>
                  <a:solidFill>
                    <a:srgbClr val="23232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000" spc="-10" b="1">
                <a:uFill>
                  <a:solidFill>
                    <a:srgbClr val="232323"/>
                  </a:solidFill>
                </a:uFill>
                <a:latin typeface="Arial"/>
                <a:cs typeface="Arial"/>
              </a:rPr>
              <a:t>MÁXIMA</a:t>
            </a:r>
            <a:r>
              <a:rPr dirty="0" u="sng" sz="1000" spc="35" b="1">
                <a:uFill>
                  <a:solidFill>
                    <a:srgbClr val="23232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000" b="1">
                <a:uFill>
                  <a:solidFill>
                    <a:srgbClr val="232323"/>
                  </a:solidFill>
                </a:uFill>
                <a:latin typeface="Arial"/>
                <a:cs typeface="Arial"/>
              </a:rPr>
              <a:t>DO</a:t>
            </a:r>
            <a:r>
              <a:rPr dirty="0" u="sng" sz="1000" spc="5" b="1">
                <a:uFill>
                  <a:solidFill>
                    <a:srgbClr val="23232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00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ÓRGÃO PÚBLICO</a:t>
            </a:r>
            <a:r>
              <a:rPr dirty="0" u="sng" sz="1000" spc="35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000" spc="-1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PARCEIRO:</a:t>
            </a:r>
            <a:endParaRPr sz="1000">
              <a:latin typeface="Arial MT"/>
              <a:cs typeface="Arial MT"/>
            </a:endParaRPr>
          </a:p>
          <a:p>
            <a:pPr marL="2159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Arial MT"/>
                <a:cs typeface="Arial MT"/>
              </a:rPr>
              <a:t>Nome: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 i="1">
                <a:latin typeface="Arial"/>
                <a:cs typeface="Arial"/>
              </a:rPr>
              <a:t>Lucas</a:t>
            </a:r>
            <a:r>
              <a:rPr dirty="0" sz="1000" spc="-5" i="1">
                <a:latin typeface="Arial"/>
                <a:cs typeface="Arial"/>
              </a:rPr>
              <a:t> </a:t>
            </a:r>
            <a:r>
              <a:rPr dirty="0" sz="1000" spc="-10" i="1">
                <a:latin typeface="Arial"/>
                <a:cs typeface="Arial"/>
              </a:rPr>
              <a:t>Sanches.</a:t>
            </a:r>
            <a:endParaRPr sz="1000">
              <a:latin typeface="Arial"/>
              <a:cs typeface="Arial"/>
            </a:endParaRPr>
          </a:p>
          <a:p>
            <a:pPr marL="2159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Arial MT"/>
                <a:cs typeface="Arial MT"/>
              </a:rPr>
              <a:t>Cargo: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 spc="-10" i="1">
                <a:latin typeface="Arial"/>
                <a:cs typeface="Arial"/>
              </a:rPr>
              <a:t>Prefeito</a:t>
            </a:r>
            <a:endParaRPr sz="1000">
              <a:latin typeface="Arial"/>
              <a:cs typeface="Arial"/>
            </a:endParaRPr>
          </a:p>
          <a:p>
            <a:pPr marL="1905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Arial MT"/>
                <a:cs typeface="Arial MT"/>
              </a:rPr>
              <a:t>CPF: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443.342.</a:t>
            </a:r>
            <a:r>
              <a:rPr dirty="0" sz="1000" spc="-10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918-</a:t>
            </a:r>
            <a:r>
              <a:rPr dirty="0" sz="1000" spc="-25">
                <a:latin typeface="Arial MT"/>
                <a:cs typeface="Arial MT"/>
              </a:rPr>
              <a:t>05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1000">
              <a:latin typeface="Arial MT"/>
              <a:cs typeface="Arial MT"/>
            </a:endParaRPr>
          </a:p>
          <a:p>
            <a:pPr marL="22225">
              <a:lnSpc>
                <a:spcPct val="100000"/>
              </a:lnSpc>
              <a:tabLst>
                <a:tab pos="2494915" algn="l"/>
              </a:tabLst>
            </a:pPr>
            <a:r>
              <a:rPr dirty="0" sz="1000">
                <a:latin typeface="Arial MT"/>
                <a:cs typeface="Arial MT"/>
              </a:rPr>
              <a:t>ORDENADOR</a:t>
            </a:r>
            <a:r>
              <a:rPr dirty="0" sz="1000" spc="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DESPESA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ÓRGÃ</a:t>
            </a:r>
            <a:r>
              <a:rPr dirty="0" sz="1000">
                <a:latin typeface="Arial MT"/>
                <a:cs typeface="Arial MT"/>
              </a:rPr>
              <a:t>	PÚBLICO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PARCEIRO:</a:t>
            </a:r>
            <a:endParaRPr sz="1000">
              <a:latin typeface="Arial MT"/>
              <a:cs typeface="Arial MT"/>
            </a:endParaRPr>
          </a:p>
          <a:p>
            <a:pPr marL="2159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Arial MT"/>
                <a:cs typeface="Arial MT"/>
              </a:rPr>
              <a:t>Nome: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A0A0A"/>
                </a:solidFill>
                <a:latin typeface="Arial MT"/>
                <a:cs typeface="Arial MT"/>
              </a:rPr>
              <a:t>Silvio</a:t>
            </a:r>
            <a:r>
              <a:rPr dirty="0" sz="1000" spc="-4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Rodrigues</a:t>
            </a:r>
            <a:endParaRPr sz="1000">
              <a:latin typeface="Arial MT"/>
              <a:cs typeface="Arial MT"/>
            </a:endParaRPr>
          </a:p>
          <a:p>
            <a:pPr marL="21590" marR="3299460" indent="-3175">
              <a:lnSpc>
                <a:spcPts val="1320"/>
              </a:lnSpc>
              <a:spcBef>
                <a:spcPts val="40"/>
              </a:spcBef>
            </a:pPr>
            <a:r>
              <a:rPr dirty="0" sz="1000">
                <a:latin typeface="Arial MT"/>
                <a:cs typeface="Arial MT"/>
              </a:rPr>
              <a:t>Cargo: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Secretário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Educação </a:t>
            </a:r>
            <a:r>
              <a:rPr dirty="0" sz="1000">
                <a:latin typeface="Arial MT"/>
                <a:cs typeface="Arial MT"/>
              </a:rPr>
              <a:t>CPF: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346.991.238-</a:t>
            </a:r>
            <a:r>
              <a:rPr dirty="0" sz="1000" spc="-25">
                <a:latin typeface="Arial MT"/>
                <a:cs typeface="Arial MT"/>
              </a:rPr>
              <a:t>46</a:t>
            </a:r>
            <a:endParaRPr sz="1000">
              <a:latin typeface="Arial MT"/>
              <a:cs typeface="Arial MT"/>
            </a:endParaRPr>
          </a:p>
          <a:p>
            <a:pPr marL="22225">
              <a:lnSpc>
                <a:spcPct val="100000"/>
              </a:lnSpc>
              <a:spcBef>
                <a:spcPts val="630"/>
              </a:spcBef>
            </a:pPr>
            <a:r>
              <a:rPr dirty="0" u="sng" sz="1000" spc="-10" b="1"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AUTORIDADE</a:t>
            </a:r>
            <a:r>
              <a:rPr dirty="0" u="sng" sz="1000" spc="35" b="1"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000" spc="-10" b="1"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MÁXIMA</a:t>
            </a:r>
            <a:r>
              <a:rPr dirty="0" u="sng" sz="1000" spc="20" b="1"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000" b="1"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DA</a:t>
            </a:r>
            <a:r>
              <a:rPr dirty="0" u="sng" sz="1000" spc="-25" b="1">
                <a:uFill>
                  <a:solidFill>
                    <a:srgbClr val="282828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000"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ENTIDADE</a:t>
            </a:r>
            <a:r>
              <a:rPr dirty="0" u="sng" sz="1000" spc="10"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000" spc="-10"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BENEFICIÁRIA:</a:t>
            </a:r>
            <a:endParaRPr sz="100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95"/>
              </a:spcBef>
            </a:pPr>
            <a:r>
              <a:rPr dirty="0" sz="1000" spc="-30">
                <a:latin typeface="Arial MT"/>
                <a:cs typeface="Arial MT"/>
              </a:rPr>
              <a:t>Nome:</a:t>
            </a:r>
            <a:r>
              <a:rPr dirty="0" sz="1000" spc="50">
                <a:latin typeface="Arial MT"/>
                <a:cs typeface="Arial MT"/>
              </a:rPr>
              <a:t> </a:t>
            </a:r>
            <a:r>
              <a:rPr dirty="0" sz="1000" spc="-10" i="1">
                <a:latin typeface="Arial"/>
                <a:cs typeface="Arial"/>
              </a:rPr>
              <a:t>Antonio</a:t>
            </a:r>
            <a:r>
              <a:rPr dirty="0" sz="1000" spc="-20" i="1">
                <a:latin typeface="Arial"/>
                <a:cs typeface="Arial"/>
              </a:rPr>
              <a:t> </a:t>
            </a:r>
            <a:r>
              <a:rPr dirty="0" sz="1000" i="1">
                <a:latin typeface="Arial"/>
                <a:cs typeface="Arial"/>
              </a:rPr>
              <a:t>Gomes</a:t>
            </a:r>
            <a:r>
              <a:rPr dirty="0" sz="1000" spc="25" i="1">
                <a:latin typeface="Arial"/>
                <a:cs typeface="Arial"/>
              </a:rPr>
              <a:t> </a:t>
            </a:r>
            <a:r>
              <a:rPr dirty="0" sz="1000" i="1">
                <a:latin typeface="Arial"/>
                <a:cs typeface="Arial"/>
              </a:rPr>
              <a:t>da</a:t>
            </a:r>
            <a:r>
              <a:rPr dirty="0" sz="1000" spc="25" i="1">
                <a:latin typeface="Arial"/>
                <a:cs typeface="Arial"/>
              </a:rPr>
              <a:t> </a:t>
            </a:r>
            <a:r>
              <a:rPr dirty="0" sz="1000" spc="-10" i="1">
                <a:latin typeface="Arial"/>
                <a:cs typeface="Arial"/>
              </a:rPr>
              <a:t>Silva</a:t>
            </a:r>
            <a:endParaRPr sz="1000">
              <a:latin typeface="Arial"/>
              <a:cs typeface="Arial"/>
            </a:endParaRPr>
          </a:p>
          <a:p>
            <a:pPr marL="19050">
              <a:lnSpc>
                <a:spcPct val="100000"/>
              </a:lnSpc>
              <a:spcBef>
                <a:spcPts val="75"/>
              </a:spcBef>
            </a:pPr>
            <a:r>
              <a:rPr dirty="0" sz="1000" spc="-30">
                <a:latin typeface="Arial MT"/>
                <a:cs typeface="Arial MT"/>
              </a:rPr>
              <a:t>Cargo: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10" i="1">
                <a:latin typeface="Arial"/>
                <a:cs typeface="Arial"/>
              </a:rPr>
              <a:t>Presidente</a:t>
            </a:r>
            <a:endParaRPr sz="1000">
              <a:latin typeface="Arial"/>
              <a:cs typeface="Arial"/>
            </a:endParaRPr>
          </a:p>
          <a:p>
            <a:pPr marL="15875">
              <a:lnSpc>
                <a:spcPct val="100000"/>
              </a:lnSpc>
              <a:spcBef>
                <a:spcPts val="20"/>
              </a:spcBef>
            </a:pPr>
            <a:r>
              <a:rPr dirty="0" sz="1000" spc="-30">
                <a:latin typeface="Arial MT"/>
                <a:cs typeface="Arial MT"/>
              </a:rPr>
              <a:t>CPF: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 spc="-35" i="1">
                <a:latin typeface="Arial"/>
                <a:cs typeface="Arial"/>
              </a:rPr>
              <a:t>878.648.008-</a:t>
            </a:r>
            <a:r>
              <a:rPr dirty="0" sz="1000" spc="-25" i="1">
                <a:latin typeface="Arial"/>
                <a:cs typeface="Arial"/>
              </a:rPr>
              <a:t>15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>
              <a:latin typeface="Arial"/>
              <a:cs typeface="Arial"/>
            </a:endParaRPr>
          </a:p>
          <a:p>
            <a:pPr marL="15240" marR="1216660" indent="-635">
              <a:lnSpc>
                <a:spcPct val="107900"/>
              </a:lnSpc>
            </a:pPr>
            <a:r>
              <a:rPr dirty="0" u="sng" sz="1000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Responsáveis</a:t>
            </a:r>
            <a:r>
              <a:rPr dirty="0" u="sng" sz="1000" spc="335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000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que</a:t>
            </a:r>
            <a:r>
              <a:rPr dirty="0" u="sng" sz="1000" spc="125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000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assinaram</a:t>
            </a:r>
            <a:r>
              <a:rPr dirty="0" u="sng" sz="1000" spc="250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000">
                <a:solidFill>
                  <a:srgbClr val="1A1A1A"/>
                </a:solidFill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o</a:t>
            </a:r>
            <a:r>
              <a:rPr dirty="0" u="sng" sz="1000" spc="140">
                <a:solidFill>
                  <a:srgbClr val="1A1A1A"/>
                </a:solidFill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000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ajuste</a:t>
            </a:r>
            <a:r>
              <a:rPr dirty="0" u="sng" sz="1000" spc="204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000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e/ou</a:t>
            </a:r>
            <a:r>
              <a:rPr dirty="0" u="sng" sz="1000" spc="175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000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Parecer</a:t>
            </a:r>
            <a:r>
              <a:rPr dirty="0" u="sng" sz="1000" spc="250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000" spc="-10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Conclusivo: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PELO</a:t>
            </a:r>
            <a:r>
              <a:rPr dirty="0" sz="1000" spc="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ÓRGÃO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PÚBLICO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PARCEIRO</a:t>
            </a:r>
            <a:endParaRPr sz="10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75"/>
              </a:spcBef>
            </a:pPr>
            <a:r>
              <a:rPr dirty="0" sz="1000" spc="-30">
                <a:solidFill>
                  <a:srgbClr val="0F0F0F"/>
                </a:solidFill>
                <a:latin typeface="Arial MT"/>
                <a:cs typeface="Arial MT"/>
              </a:rPr>
              <a:t>Nome:</a:t>
            </a:r>
            <a:r>
              <a:rPr dirty="0" sz="1000" spc="-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000" spc="-20" i="1">
                <a:latin typeface="Arial"/>
                <a:cs typeface="Arial"/>
              </a:rPr>
              <a:t>Silvio </a:t>
            </a:r>
            <a:r>
              <a:rPr dirty="0" sz="1000" spc="-10" i="1">
                <a:latin typeface="Arial"/>
                <a:cs typeface="Arial"/>
              </a:rPr>
              <a:t>Rodrigues</a:t>
            </a:r>
            <a:endParaRPr sz="1000">
              <a:latin typeface="Arial"/>
              <a:cs typeface="Arial"/>
            </a:endParaRPr>
          </a:p>
          <a:p>
            <a:pPr marL="15875">
              <a:lnSpc>
                <a:spcPct val="100000"/>
              </a:lnSpc>
              <a:spcBef>
                <a:spcPts val="70"/>
              </a:spcBef>
            </a:pPr>
            <a:r>
              <a:rPr dirty="0" sz="1000" spc="-25">
                <a:latin typeface="Arial MT"/>
                <a:cs typeface="Arial MT"/>
              </a:rPr>
              <a:t>Cargo: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30" i="1">
                <a:latin typeface="Arial"/>
                <a:cs typeface="Arial"/>
              </a:rPr>
              <a:t>Secretário</a:t>
            </a:r>
            <a:r>
              <a:rPr dirty="0" sz="1000" spc="5" i="1">
                <a:latin typeface="Arial"/>
                <a:cs typeface="Arial"/>
              </a:rPr>
              <a:t> </a:t>
            </a:r>
            <a:r>
              <a:rPr dirty="0" sz="1000" i="1">
                <a:latin typeface="Arial"/>
                <a:cs typeface="Arial"/>
              </a:rPr>
              <a:t>de</a:t>
            </a:r>
            <a:r>
              <a:rPr dirty="0" sz="1000" spc="-50" i="1">
                <a:latin typeface="Arial"/>
                <a:cs typeface="Arial"/>
              </a:rPr>
              <a:t> </a:t>
            </a:r>
            <a:r>
              <a:rPr dirty="0" sz="1000" spc="-10" i="1">
                <a:latin typeface="Arial"/>
                <a:cs typeface="Arial"/>
              </a:rPr>
              <a:t>Educação</a:t>
            </a:r>
            <a:endParaRPr sz="1000">
              <a:latin typeface="Arial"/>
              <a:cs typeface="Arial"/>
            </a:endParaRPr>
          </a:p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 sz="1000" spc="-30">
                <a:latin typeface="Arial MT"/>
                <a:cs typeface="Arial MT"/>
              </a:rPr>
              <a:t>CPF: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 spc="-35" i="1">
                <a:latin typeface="Arial"/>
                <a:cs typeface="Arial"/>
              </a:rPr>
              <a:t>346.991.238-</a:t>
            </a:r>
            <a:r>
              <a:rPr dirty="0" sz="1000" spc="-25" i="1">
                <a:latin typeface="Arial"/>
                <a:cs typeface="Arial"/>
              </a:rPr>
              <a:t>46</a:t>
            </a:r>
            <a:endParaRPr sz="1000">
              <a:latin typeface="Arial"/>
              <a:cs typeface="Arial"/>
            </a:endParaRPr>
          </a:p>
          <a:p>
            <a:pPr marL="15875">
              <a:lnSpc>
                <a:spcPct val="100000"/>
              </a:lnSpc>
              <a:spcBef>
                <a:spcPts val="25"/>
              </a:spcBef>
              <a:tabLst>
                <a:tab pos="4338955" algn="l"/>
              </a:tabLst>
            </a:pPr>
            <a:r>
              <a:rPr dirty="0" sz="1000">
                <a:latin typeface="Arial MT"/>
                <a:cs typeface="Arial MT"/>
              </a:rPr>
              <a:t>Assinatura:</a:t>
            </a:r>
            <a:r>
              <a:rPr dirty="0" sz="1000" spc="155">
                <a:latin typeface="Arial MT"/>
                <a:cs typeface="Arial MT"/>
              </a:rPr>
              <a:t> </a:t>
            </a:r>
            <a:r>
              <a:rPr dirty="0" u="sng" sz="1000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	</a:t>
            </a:r>
            <a:endParaRPr sz="1000">
              <a:latin typeface="Arial MT"/>
              <a:cs typeface="Arial MT"/>
            </a:endParaRPr>
          </a:p>
          <a:p>
            <a:pPr marL="15240" marR="1167130" indent="-635">
              <a:lnSpc>
                <a:spcPct val="105900"/>
              </a:lnSpc>
              <a:spcBef>
                <a:spcPts val="1080"/>
              </a:spcBef>
            </a:pPr>
            <a:r>
              <a:rPr dirty="0" u="sng" sz="100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Responsáveis</a:t>
            </a:r>
            <a:r>
              <a:rPr dirty="0" u="sng" sz="1000" spc="32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00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que</a:t>
            </a:r>
            <a:r>
              <a:rPr dirty="0" u="sng" sz="1000" spc="155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00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assinaram</a:t>
            </a:r>
            <a:r>
              <a:rPr dirty="0" u="sng" sz="1000" spc="204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00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o</a:t>
            </a:r>
            <a:r>
              <a:rPr dirty="0" u="sng" sz="1000" spc="17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000" spc="-1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aJuste</a:t>
            </a:r>
            <a:r>
              <a:rPr dirty="0" u="sng" sz="1000" spc="195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00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e/ou</a:t>
            </a:r>
            <a:r>
              <a:rPr dirty="0" u="sng" sz="1000" spc="114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00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prestação</a:t>
            </a:r>
            <a:r>
              <a:rPr dirty="0" u="sng" sz="1000" spc="21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000">
                <a:solidFill>
                  <a:srgbClr val="0C0C0C"/>
                </a:solidFill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de</a:t>
            </a:r>
            <a:r>
              <a:rPr dirty="0" u="sng" sz="1000" spc="90">
                <a:solidFill>
                  <a:srgbClr val="0C0C0C"/>
                </a:solidFill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000" spc="-1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contas: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u="sng" sz="100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PELA</a:t>
            </a:r>
            <a:r>
              <a:rPr dirty="0" u="sng" sz="1000" spc="65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00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ENTIDADE</a:t>
            </a:r>
            <a:r>
              <a:rPr dirty="0" u="sng" sz="1000" spc="7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000" spc="-1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PARCEIRA:</a:t>
            </a:r>
            <a:endParaRPr sz="10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145"/>
              </a:spcBef>
            </a:pPr>
            <a:r>
              <a:rPr dirty="0" sz="1000" spc="-30">
                <a:latin typeface="Arial MT"/>
                <a:cs typeface="Arial MT"/>
              </a:rPr>
              <a:t>Nome: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 i="1">
                <a:latin typeface="Arial"/>
                <a:cs typeface="Arial"/>
              </a:rPr>
              <a:t>Antonio</a:t>
            </a:r>
            <a:r>
              <a:rPr dirty="0" sz="1000" spc="-5" i="1">
                <a:latin typeface="Arial"/>
                <a:cs typeface="Arial"/>
              </a:rPr>
              <a:t> </a:t>
            </a:r>
            <a:r>
              <a:rPr dirty="0" sz="1000" i="1">
                <a:latin typeface="Arial"/>
                <a:cs typeface="Arial"/>
              </a:rPr>
              <a:t>Gomes</a:t>
            </a:r>
            <a:r>
              <a:rPr dirty="0" sz="1000" spc="5" i="1">
                <a:latin typeface="Arial"/>
                <a:cs typeface="Arial"/>
              </a:rPr>
              <a:t> </a:t>
            </a:r>
            <a:r>
              <a:rPr dirty="0" sz="1000" i="1">
                <a:latin typeface="Arial"/>
                <a:cs typeface="Arial"/>
              </a:rPr>
              <a:t>da</a:t>
            </a:r>
            <a:r>
              <a:rPr dirty="0" sz="1000" spc="15" i="1">
                <a:latin typeface="Arial"/>
                <a:cs typeface="Arial"/>
              </a:rPr>
              <a:t> </a:t>
            </a:r>
            <a:r>
              <a:rPr dirty="0" sz="1000" spc="-10" i="1">
                <a:latin typeface="Arial"/>
                <a:cs typeface="Arial"/>
              </a:rPr>
              <a:t>Silva</a:t>
            </a:r>
            <a:endParaRPr sz="1000">
              <a:latin typeface="Arial"/>
              <a:cs typeface="Arial"/>
            </a:endParaRPr>
          </a:p>
          <a:p>
            <a:pPr marL="15875">
              <a:lnSpc>
                <a:spcPct val="100000"/>
              </a:lnSpc>
              <a:spcBef>
                <a:spcPts val="70"/>
              </a:spcBef>
            </a:pPr>
            <a:r>
              <a:rPr dirty="0" sz="1000" spc="-25">
                <a:latin typeface="Arial MT"/>
                <a:cs typeface="Arial MT"/>
              </a:rPr>
              <a:t>Cargo: </a:t>
            </a:r>
            <a:r>
              <a:rPr dirty="0" sz="1000" spc="-10" i="1">
                <a:latin typeface="Arial"/>
                <a:cs typeface="Arial"/>
              </a:rPr>
              <a:t>Presidente</a:t>
            </a:r>
            <a:endParaRPr sz="1000">
              <a:latin typeface="Arial"/>
              <a:cs typeface="Arial"/>
            </a:endParaRPr>
          </a:p>
          <a:p>
            <a:pPr marL="15875">
              <a:lnSpc>
                <a:spcPts val="1150"/>
              </a:lnSpc>
              <a:spcBef>
                <a:spcPts val="45"/>
              </a:spcBef>
            </a:pPr>
            <a:r>
              <a:rPr dirty="0" sz="1000" spc="-30">
                <a:latin typeface="Arial MT"/>
                <a:cs typeface="Arial MT"/>
              </a:rPr>
              <a:t>CPF: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 spc="-35" i="1">
                <a:solidFill>
                  <a:srgbClr val="0C0C0C"/>
                </a:solidFill>
                <a:latin typeface="Arial"/>
                <a:cs typeface="Arial"/>
              </a:rPr>
              <a:t>878.</a:t>
            </a:r>
            <a:r>
              <a:rPr dirty="0" sz="1000" spc="-35" i="1">
                <a:latin typeface="Arial"/>
                <a:cs typeface="Arial"/>
              </a:rPr>
              <a:t>648.008-</a:t>
            </a:r>
            <a:r>
              <a:rPr dirty="0" sz="1000" spc="-25" i="1">
                <a:latin typeface="Arial"/>
                <a:cs typeface="Arial"/>
              </a:rPr>
              <a:t>15</a:t>
            </a:r>
            <a:endParaRPr sz="1000">
              <a:latin typeface="Arial"/>
              <a:cs typeface="Arial"/>
            </a:endParaRPr>
          </a:p>
          <a:p>
            <a:pPr marL="13335">
              <a:lnSpc>
                <a:spcPts val="1150"/>
              </a:lnSpc>
              <a:tabLst>
                <a:tab pos="4335780" algn="l"/>
              </a:tabLst>
            </a:pPr>
            <a:r>
              <a:rPr dirty="0" sz="1000">
                <a:latin typeface="Arial MT"/>
                <a:cs typeface="Arial MT"/>
              </a:rPr>
              <a:t>Assinatura:</a:t>
            </a:r>
            <a:r>
              <a:rPr dirty="0" sz="1000" spc="155">
                <a:latin typeface="Arial MT"/>
                <a:cs typeface="Arial MT"/>
              </a:rPr>
              <a:t> </a:t>
            </a:r>
            <a:r>
              <a:rPr dirty="0" u="sng" sz="1000">
                <a:uFill>
                  <a:solidFill>
                    <a:srgbClr val="2F2F2F"/>
                  </a:solidFill>
                </a:uFill>
                <a:latin typeface="Arial MT"/>
                <a:cs typeface="Arial MT"/>
              </a:rPr>
              <a:t>	</a:t>
            </a:r>
            <a:endParaRPr sz="10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1080"/>
              </a:spcBef>
            </a:pPr>
            <a:r>
              <a:rPr dirty="0" u="sng" sz="1000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Demais</a:t>
            </a:r>
            <a:r>
              <a:rPr dirty="0" u="sng" sz="1000" spc="-25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000" spc="-10">
                <a:uFill>
                  <a:solidFill>
                    <a:srgbClr val="2B2B2B"/>
                  </a:solidFill>
                </a:uFill>
                <a:latin typeface="Arial MT"/>
                <a:cs typeface="Arial MT"/>
              </a:rPr>
              <a:t>Responsáveis:</a:t>
            </a:r>
            <a:endParaRPr sz="1000">
              <a:latin typeface="Arial MT"/>
              <a:cs typeface="Arial MT"/>
            </a:endParaRPr>
          </a:p>
          <a:p>
            <a:pPr marL="14604" marR="506730" indent="1270">
              <a:lnSpc>
                <a:spcPct val="102000"/>
              </a:lnSpc>
            </a:pPr>
            <a:r>
              <a:rPr dirty="0" sz="1000" spc="-25">
                <a:latin typeface="Arial MT"/>
                <a:cs typeface="Arial MT"/>
              </a:rPr>
              <a:t>Tipo </a:t>
            </a:r>
            <a:r>
              <a:rPr dirty="0" sz="100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1000" spc="-3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ato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sob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30">
                <a:latin typeface="Arial MT"/>
                <a:cs typeface="Arial MT"/>
              </a:rPr>
              <a:t>sua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30">
                <a:latin typeface="Arial MT"/>
                <a:cs typeface="Arial MT"/>
              </a:rPr>
              <a:t>responsabilidade: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Ações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1000" spc="-3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000" spc="-35">
                <a:latin typeface="Arial MT"/>
                <a:cs typeface="Arial MT"/>
              </a:rPr>
              <a:t>acompanhamento, monitoramento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 spc="-50">
                <a:solidFill>
                  <a:srgbClr val="161616"/>
                </a:solidFill>
                <a:latin typeface="Arial MT"/>
                <a:cs typeface="Arial MT"/>
              </a:rPr>
              <a:t>e </a:t>
            </a:r>
            <a:r>
              <a:rPr dirty="0" sz="1000" spc="-30">
                <a:solidFill>
                  <a:srgbClr val="0F0F0F"/>
                </a:solidFill>
                <a:latin typeface="Arial MT"/>
                <a:cs typeface="Arial MT"/>
              </a:rPr>
              <a:t>avaliação,</a:t>
            </a:r>
            <a:r>
              <a:rPr dirty="0" sz="1000" spc="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30">
                <a:latin typeface="Arial MT"/>
                <a:cs typeface="Arial MT"/>
              </a:rPr>
              <a:t>prestação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1000" spc="-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contas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1000" spc="-35">
                <a:solidFill>
                  <a:srgbClr val="0F0F0F"/>
                </a:solidFill>
                <a:latin typeface="Arial MT"/>
                <a:cs typeface="Arial MT"/>
              </a:rPr>
              <a:t>Nome.</a:t>
            </a:r>
            <a:r>
              <a:rPr dirty="0" sz="1000" spc="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000" spc="-25" i="1">
                <a:latin typeface="Arial"/>
                <a:cs typeface="Arial"/>
              </a:rPr>
              <a:t>Gisela </a:t>
            </a:r>
            <a:r>
              <a:rPr dirty="0" sz="1000" spc="-30" i="1">
                <a:latin typeface="Arial"/>
                <a:cs typeface="Arial"/>
              </a:rPr>
              <a:t>Mayumi</a:t>
            </a:r>
            <a:r>
              <a:rPr dirty="0" sz="1000" spc="15" i="1">
                <a:latin typeface="Arial"/>
                <a:cs typeface="Arial"/>
              </a:rPr>
              <a:t> </a:t>
            </a:r>
            <a:r>
              <a:rPr dirty="0" sz="1000" spc="-10" i="1">
                <a:latin typeface="Arial"/>
                <a:cs typeface="Arial"/>
              </a:rPr>
              <a:t>Kodama</a:t>
            </a:r>
            <a:endParaRPr sz="1000">
              <a:latin typeface="Arial"/>
              <a:cs typeface="Arial"/>
            </a:endParaRPr>
          </a:p>
          <a:p>
            <a:pPr marL="541020" marR="252095" indent="-528320">
              <a:lnSpc>
                <a:spcPct val="106000"/>
              </a:lnSpc>
              <a:tabLst>
                <a:tab pos="931544" algn="l"/>
              </a:tabLst>
            </a:pPr>
            <a:r>
              <a:rPr dirty="0" sz="1000" spc="-30">
                <a:solidFill>
                  <a:srgbClr val="0F0F0F"/>
                </a:solidFill>
                <a:latin typeface="Arial MT"/>
                <a:cs typeface="Arial MT"/>
              </a:rPr>
              <a:t>Cargo:</a:t>
            </a:r>
            <a:r>
              <a:rPr dirty="0" sz="100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000" spc="-30">
                <a:latin typeface="Arial MT"/>
                <a:cs typeface="Arial MT"/>
              </a:rPr>
              <a:t>Diretora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35">
                <a:latin typeface="Arial MT"/>
                <a:cs typeface="Arial MT"/>
              </a:rPr>
              <a:t>Departamento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30">
                <a:latin typeface="Arial MT"/>
                <a:cs typeface="Arial MT"/>
              </a:rPr>
              <a:t>Planejamento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 spc="-20">
                <a:solidFill>
                  <a:srgbClr val="131313"/>
                </a:solidFill>
                <a:latin typeface="Arial MT"/>
                <a:cs typeface="Arial MT"/>
              </a:rPr>
              <a:t>da</a:t>
            </a:r>
            <a:r>
              <a:rPr dirty="0" sz="1000" spc="-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000" spc="-35">
                <a:latin typeface="Arial MT"/>
                <a:cs typeface="Arial MT"/>
              </a:rPr>
              <a:t>Educação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Portaria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20">
                <a:solidFill>
                  <a:srgbClr val="0C0C0C"/>
                </a:solidFill>
                <a:latin typeface="Arial MT"/>
                <a:cs typeface="Arial MT"/>
              </a:rPr>
              <a:t>n°</a:t>
            </a:r>
            <a:r>
              <a:rPr dirty="0" sz="1000" spc="-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000" spc="-45">
                <a:latin typeface="Arial MT"/>
                <a:cs typeface="Arial MT"/>
              </a:rPr>
              <a:t>454/2025-</a:t>
            </a:r>
            <a:r>
              <a:rPr dirty="0" sz="1000" spc="-25">
                <a:latin typeface="Arial MT"/>
                <a:cs typeface="Arial MT"/>
              </a:rPr>
              <a:t>GP a33</a:t>
            </a:r>
            <a:r>
              <a:rPr dirty="0" sz="1000">
                <a:latin typeface="Arial MT"/>
                <a:cs typeface="Arial MT"/>
              </a:rPr>
              <a:t>	8</a:t>
            </a:r>
            <a:r>
              <a:rPr dirty="0" sz="1000" spc="114">
                <a:latin typeface="Arial MT"/>
                <a:cs typeface="Arial MT"/>
              </a:rPr>
              <a:t>  </a:t>
            </a:r>
            <a:r>
              <a:rPr dirty="0" sz="1000" spc="-50">
                <a:latin typeface="Arial MT"/>
                <a:cs typeface="Arial MT"/>
              </a:rPr>
              <a:t>6</a:t>
            </a:r>
            <a:endParaRPr sz="10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70"/>
              </a:spcBef>
            </a:pPr>
            <a:r>
              <a:rPr dirty="0" sz="1000" spc="-10">
                <a:latin typeface="Arial MT"/>
                <a:cs typeface="Arial MT"/>
              </a:rPr>
              <a:t>AsFna0u3</a:t>
            </a:r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2025-05-19T16:04:04Z</dcterms:created>
  <dcterms:modified xsi:type="dcterms:W3CDTF">2025-05-19T16:04:04Z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2025-04-29T00:00:00Z</vt:filetime>
  </property>
  <property fmtid="{D5CDD505-2E9C-101B-9397-08002B2CF9AE}" pid="3" name="LastSaved">
    <vt:filetime>2025-05-19T00:00:00Z</vt:filetime>
  </property>
  <property fmtid="{D5CDD505-2E9C-101B-9397-08002B2CF9AE}" pid="4" name="Producer">
    <vt:lpwstr>EPSON Scan</vt:lpwstr>
  </property>
</Properties>
</file>