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slide" Target="slides/slide48.xml"/><Relationship Id="rId54" Type="http://schemas.openxmlformats.org/officeDocument/2006/relationships/slide" Target="slides/slide49.xml"/><Relationship Id="rId55" Type="http://schemas.openxmlformats.org/officeDocument/2006/relationships/slide" Target="slides/slide50.xml"/><Relationship Id="rId56" Type="http://schemas.openxmlformats.org/officeDocument/2006/relationships/slide" Target="slides/slide51.xml"/><Relationship Id="rId57" Type="http://schemas.openxmlformats.org/officeDocument/2006/relationships/slide" Target="slides/slide52.xml"/><Relationship Id="rId58" Type="http://schemas.openxmlformats.org/officeDocument/2006/relationships/slide" Target="slides/slide53.xml"/><Relationship Id="rId59" Type="http://schemas.openxmlformats.org/officeDocument/2006/relationships/slide" Target="slides/slide54.xml"/><Relationship Id="rId60" Type="http://schemas.openxmlformats.org/officeDocument/2006/relationships/slide" Target="slides/slide55.xml"/><Relationship Id="rId61" Type="http://schemas.openxmlformats.org/officeDocument/2006/relationships/slide" Target="slides/slide56.xml"/><Relationship Id="rId62" Type="http://schemas.openxmlformats.org/officeDocument/2006/relationships/slide" Target="slides/slide57.xml"/><Relationship Id="rId63" Type="http://schemas.openxmlformats.org/officeDocument/2006/relationships/slide" Target="slides/slide58.xml"/><Relationship Id="rId64" Type="http://schemas.openxmlformats.org/officeDocument/2006/relationships/slide" Target="slides/slide59.xml"/><Relationship Id="rId65" Type="http://schemas.openxmlformats.org/officeDocument/2006/relationships/slide" Target="slides/slide60.xml"/><Relationship Id="rId66" Type="http://schemas.openxmlformats.org/officeDocument/2006/relationships/slide" Target="slides/slide61.xml"/><Relationship Id="rId67" Type="http://schemas.openxmlformats.org/officeDocument/2006/relationships/slide" Target="slides/slide62.xml"/><Relationship Id="rId68" Type="http://schemas.openxmlformats.org/officeDocument/2006/relationships/slide" Target="slides/slide63.xml"/><Relationship Id="rId69" Type="http://schemas.openxmlformats.org/officeDocument/2006/relationships/slide" Target="slides/slide64.xml"/><Relationship Id="rId70" Type="http://schemas.openxmlformats.org/officeDocument/2006/relationships/slide" Target="slides/slide65.xml"/><Relationship Id="rId71" Type="http://schemas.openxmlformats.org/officeDocument/2006/relationships/slide" Target="slides/slide66.xml"/><Relationship Id="rId72" Type="http://schemas.openxmlformats.org/officeDocument/2006/relationships/slide" Target="slides/slide67.xml"/><Relationship Id="rId73" Type="http://schemas.openxmlformats.org/officeDocument/2006/relationships/slide" Target="slides/slide68.xml"/><Relationship Id="rId74" Type="http://schemas.openxmlformats.org/officeDocument/2006/relationships/slide" Target="slides/slide69.xml"/><Relationship Id="rId75" Type="http://schemas.openxmlformats.org/officeDocument/2006/relationships/slide" Target="slides/slide70.xml"/><Relationship Id="rId76" Type="http://schemas.openxmlformats.org/officeDocument/2006/relationships/slide" Target="slides/slide71.xml"/><Relationship Id="rId77" Type="http://schemas.openxmlformats.org/officeDocument/2006/relationships/slide" Target="slides/slide72.xml"/><Relationship Id="rId78" Type="http://schemas.openxmlformats.org/officeDocument/2006/relationships/slide" Target="slides/slide73.xml"/><Relationship Id="rId79" Type="http://schemas.openxmlformats.org/officeDocument/2006/relationships/slide" Target="slides/slide74.xml"/><Relationship Id="rId80" Type="http://schemas.openxmlformats.org/officeDocument/2006/relationships/slide" Target="slides/slide75.xml"/><Relationship Id="rId81" Type="http://schemas.openxmlformats.org/officeDocument/2006/relationships/slide" Target="slides/slide76.xml"/><Relationship Id="rId82" Type="http://schemas.openxmlformats.org/officeDocument/2006/relationships/slide" Target="slides/slide77.xml"/><Relationship Id="rId83" Type="http://schemas.openxmlformats.org/officeDocument/2006/relationships/slide" Target="slides/slide78.xml"/><Relationship Id="rId84" Type="http://schemas.openxmlformats.org/officeDocument/2006/relationships/slide" Target="slides/slide79.xml"/><Relationship Id="rId85" Type="http://schemas.openxmlformats.org/officeDocument/2006/relationships/slide" Target="slides/slide80.xml"/><Relationship Id="rId86" Type="http://schemas.openxmlformats.org/officeDocument/2006/relationships/slide" Target="slides/slide81.xml"/><Relationship Id="rId87" Type="http://schemas.openxmlformats.org/officeDocument/2006/relationships/slide" Target="slides/slide82.xml"/><Relationship Id="rId88" Type="http://schemas.openxmlformats.org/officeDocument/2006/relationships/slide" Target="slides/slide83.xml"/><Relationship Id="rId89" Type="http://schemas.openxmlformats.org/officeDocument/2006/relationships/slide" Target="slides/slide84.xml"/><Relationship Id="rId90" Type="http://schemas.openxmlformats.org/officeDocument/2006/relationships/slide" Target="slides/slide85.xml"/><Relationship Id="rId91" Type="http://schemas.openxmlformats.org/officeDocument/2006/relationships/slide" Target="slides/slide86.xml"/><Relationship Id="rId92" Type="http://schemas.openxmlformats.org/officeDocument/2006/relationships/slide" Target="slides/slide87.xml"/><Relationship Id="rId93" Type="http://schemas.openxmlformats.org/officeDocument/2006/relationships/slide" Target="slides/slide88.xml"/><Relationship Id="rId94" Type="http://schemas.openxmlformats.org/officeDocument/2006/relationships/slide" Target="slides/slide89.xml"/><Relationship Id="rId95" Type="http://schemas.openxmlformats.org/officeDocument/2006/relationships/slide" Target="slides/slide90.xml"/><Relationship Id="rId96" Type="http://schemas.openxmlformats.org/officeDocument/2006/relationships/slide" Target="slides/slide91.xml"/><Relationship Id="rId97" Type="http://schemas.openxmlformats.org/officeDocument/2006/relationships/slide" Target="slides/slide9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/92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/92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/92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/92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/92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266710" y="419836"/>
            <a:ext cx="133350" cy="152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612436" y="7304227"/>
            <a:ext cx="1500504" cy="15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767582" y="7304227"/>
            <a:ext cx="577850" cy="15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1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#</a:t>
            </a:fld>
            <a:r>
              <a:rPr dirty="0" spc="-10"/>
              <a:t>/92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4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5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6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7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8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_rels/slide9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lei13019.com.br/sp/guarulhos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75869" y="224332"/>
            <a:ext cx="8079740" cy="1880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066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20066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20066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000" spc="20" b="1">
                <a:latin typeface="Trebuchet MS"/>
                <a:cs typeface="Trebuchet MS"/>
              </a:rPr>
              <a:t>Proposta</a:t>
            </a:r>
            <a:r>
              <a:rPr dirty="0" sz="1000" spc="20">
                <a:latin typeface="Trebuchet MS"/>
                <a:cs typeface="Trebuchet MS"/>
              </a:rPr>
              <a:t>:</a:t>
            </a:r>
            <a:r>
              <a:rPr dirty="0" sz="1000" spc="180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0047/2023</a:t>
            </a:r>
            <a:endParaRPr sz="1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1000" b="1">
                <a:latin typeface="Trebuchet MS"/>
                <a:cs typeface="Trebuchet MS"/>
              </a:rPr>
              <a:t>Unidade</a:t>
            </a:r>
            <a:r>
              <a:rPr dirty="0" sz="1000">
                <a:latin typeface="Trebuchet MS"/>
                <a:cs typeface="Trebuchet MS"/>
              </a:rPr>
              <a:t>:</a:t>
            </a:r>
            <a:r>
              <a:rPr dirty="0" sz="1000" spc="16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SECRETARIA</a:t>
            </a:r>
            <a:r>
              <a:rPr dirty="0" sz="1000" spc="16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DE</a:t>
            </a:r>
            <a:r>
              <a:rPr dirty="0" sz="1000" spc="1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EDUCAÇÃO/OSCs.</a:t>
            </a:r>
            <a:r>
              <a:rPr dirty="0" sz="1000" spc="170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CRECHES</a:t>
            </a:r>
            <a:endParaRPr sz="1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1000" b="1">
                <a:latin typeface="Trebuchet MS"/>
                <a:cs typeface="Trebuchet MS"/>
              </a:rPr>
              <a:t>Entidade</a:t>
            </a:r>
            <a:r>
              <a:rPr dirty="0" sz="1000">
                <a:latin typeface="Trebuchet MS"/>
                <a:cs typeface="Trebuchet MS"/>
              </a:rPr>
              <a:t>:</a:t>
            </a:r>
            <a:r>
              <a:rPr dirty="0" sz="1000" spc="6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AMAA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-</a:t>
            </a:r>
            <a:r>
              <a:rPr dirty="0" sz="1000" spc="7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Associação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dos</a:t>
            </a:r>
            <a:r>
              <a:rPr dirty="0" sz="1000" spc="7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Moradores</a:t>
            </a:r>
            <a:r>
              <a:rPr dirty="0" sz="1000" spc="7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para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o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Desenvolvimento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do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Água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Azul</a:t>
            </a:r>
            <a:r>
              <a:rPr dirty="0" sz="1000" spc="65">
                <a:latin typeface="Trebuchet MS"/>
                <a:cs typeface="Trebuchet MS"/>
              </a:rPr>
              <a:t> </a:t>
            </a:r>
            <a:r>
              <a:rPr dirty="0" sz="1000" spc="-40">
                <a:latin typeface="Trebuchet MS"/>
                <a:cs typeface="Trebuchet MS"/>
              </a:rPr>
              <a:t>-</a:t>
            </a:r>
            <a:r>
              <a:rPr dirty="0" sz="1000" spc="-50">
                <a:latin typeface="Trebuchet MS"/>
                <a:cs typeface="Trebuchet MS"/>
              </a:rPr>
              <a:t>I</a:t>
            </a:r>
            <a:endParaRPr sz="1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1000" spc="20" b="1">
                <a:latin typeface="Trebuchet MS"/>
                <a:cs typeface="Trebuchet MS"/>
              </a:rPr>
              <a:t>Instrumento</a:t>
            </a:r>
            <a:r>
              <a:rPr dirty="0" sz="1000" spc="20">
                <a:latin typeface="Trebuchet MS"/>
                <a:cs typeface="Trebuchet MS"/>
              </a:rPr>
              <a:t>: TERMO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DE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COLABORAÇÃO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nº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4824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20">
                <a:latin typeface="Trebuchet MS"/>
                <a:cs typeface="Trebuchet MS"/>
              </a:rPr>
              <a:t>-</a:t>
            </a:r>
            <a:r>
              <a:rPr dirty="0" sz="1000" spc="30">
                <a:latin typeface="Trebuchet MS"/>
                <a:cs typeface="Trebuchet MS"/>
              </a:rPr>
              <a:t> </a:t>
            </a:r>
            <a:r>
              <a:rPr dirty="0" sz="1000" spc="10">
                <a:latin typeface="Trebuchet MS"/>
                <a:cs typeface="Trebuchet MS"/>
              </a:rPr>
              <a:t>Ano:</a:t>
            </a:r>
            <a:r>
              <a:rPr dirty="0" sz="1000" spc="25">
                <a:latin typeface="Trebuchet MS"/>
                <a:cs typeface="Trebuchet MS"/>
              </a:rPr>
              <a:t> </a:t>
            </a:r>
            <a:r>
              <a:rPr dirty="0" sz="1000" spc="-20">
                <a:latin typeface="Trebuchet MS"/>
                <a:cs typeface="Trebuchet MS"/>
              </a:rPr>
              <a:t>2021</a:t>
            </a:r>
            <a:endParaRPr sz="10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1000" b="1">
                <a:latin typeface="Trebuchet MS"/>
                <a:cs typeface="Trebuchet MS"/>
              </a:rPr>
              <a:t>Período:</a:t>
            </a:r>
            <a:r>
              <a:rPr dirty="0" sz="1000" spc="95" b="1">
                <a:latin typeface="Trebuchet MS"/>
                <a:cs typeface="Trebuchet MS"/>
              </a:rPr>
              <a:t> </a:t>
            </a:r>
            <a:r>
              <a:rPr dirty="0" sz="1000" spc="-20">
                <a:latin typeface="Trebuchet MS"/>
                <a:cs typeface="Trebuchet MS"/>
              </a:rPr>
              <a:t>01/01/2023</a:t>
            </a:r>
            <a:r>
              <a:rPr dirty="0" sz="1000" spc="100">
                <a:latin typeface="Trebuchet MS"/>
                <a:cs typeface="Trebuchet MS"/>
              </a:rPr>
              <a:t> </a:t>
            </a:r>
            <a:r>
              <a:rPr dirty="0" sz="1000">
                <a:latin typeface="Trebuchet MS"/>
                <a:cs typeface="Trebuchet MS"/>
              </a:rPr>
              <a:t>a</a:t>
            </a:r>
            <a:r>
              <a:rPr dirty="0" sz="1000" spc="95">
                <a:latin typeface="Trebuchet MS"/>
                <a:cs typeface="Trebuchet MS"/>
              </a:rPr>
              <a:t> </a:t>
            </a:r>
            <a:r>
              <a:rPr dirty="0" sz="1000" spc="-10">
                <a:latin typeface="Trebuchet MS"/>
                <a:cs typeface="Trebuchet MS"/>
              </a:rPr>
              <a:t>31/12/2023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56044" y="2246420"/>
          <a:ext cx="10052685" cy="46774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9180"/>
                <a:gridCol w="698500"/>
                <a:gridCol w="754380"/>
                <a:gridCol w="495935"/>
                <a:gridCol w="1257935"/>
                <a:gridCol w="995680"/>
                <a:gridCol w="661035"/>
                <a:gridCol w="669925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444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5560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288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Ano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Anterior Vinculado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57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Saldo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ano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anterior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19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Associação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Desenvolvimento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68.057,28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68.057,28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5560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25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Ano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Anterior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58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Recursos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próprios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Entidade.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3.682,05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3.682,05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5560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95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ALUGUEL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79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5560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367,20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367,20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5560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27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3,14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3,14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5560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338481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473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WIN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ADM.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74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562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46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Carnê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IPTU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2023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5">
                          <a:latin typeface="Trebuchet MS"/>
                          <a:cs typeface="Trebuchet MS"/>
                        </a:rPr>
                        <a:t>2/5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20801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557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Urbano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20802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434,16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434,16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19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4734773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EQUIP.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PROD.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HIG.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PROF.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20803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EQUIPAMENTOS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PRODUTOS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HIGIENE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PROFISSIONAL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10.290.557/0001-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1.042,82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1.042,82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28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013268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MARLENE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COSAS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OLIVEIRA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20804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765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MARLENE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COSAS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OLIVIERI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31.414.876/0001-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3.150,00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3.150,00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33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VIVO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20805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214,94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214,94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9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BEM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ESTAR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SOCIAL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20806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87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342938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473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WIN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ADM.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20807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74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20901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1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LAVORE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SERVICOS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ENGENHARIA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42.087.829/0001-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36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Escolar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7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15.000,00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15.000,00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6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38016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OCUP.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4475">
                        <a:lnSpc>
                          <a:spcPct val="103800"/>
                        </a:lnSpc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815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PRIMAZIA</a:t>
                      </a:r>
                      <a:r>
                        <a:rPr dirty="0" sz="80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IBS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21502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82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PRIMAZIA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IBS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39.364.248/0001-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1.896,91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1.896,91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06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ELAINE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RAMOS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213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ELIANE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30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FERNANDA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LIMA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557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6479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38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GEISA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MARTINEZ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JANISCLEIA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CARVALHO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827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6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651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LARA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28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T.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NASCIMENTO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7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BEZERRA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30">
                          <a:latin typeface="Trebuchet MS"/>
                          <a:cs typeface="Trebuchet MS"/>
                        </a:rPr>
                        <a:t>T.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31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AMORIM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03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31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2501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24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FERREIRA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5450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SUELI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14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SHEILA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16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TELMA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SOUZA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17804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ZILENE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BORGES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88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213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25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505,34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505,34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81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545,50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545,50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52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INSS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9.403,83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9.403,83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22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TED/DOC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8605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Devolvido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81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8.263,45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8.263,45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Extrato/Tarifa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708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TARIFA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PACOTE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27537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4002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(Agência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4770)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00.000.000/5797-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08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BIANCA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BUENO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57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2.515,93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2.515,93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06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MNESAL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ELIANE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30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1.133,87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1.133,87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ELAINE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RAMOS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FERNANDA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LIMA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557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6479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38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GEISA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MARTINEZ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JANISCLEIA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CARVALHO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827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6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651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1.332,64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1.332,64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LARA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28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T.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NASCIMENTO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7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BEZERRA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30">
                          <a:latin typeface="Trebuchet MS"/>
                          <a:cs typeface="Trebuchet MS"/>
                        </a:rPr>
                        <a:t>T.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1.352,48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1.352,48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MICHELEC.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AMORIM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03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PRISCILA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F.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2501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1.851,17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1.851,17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2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FERREIRA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5450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SUELI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14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SHEILA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16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TELMA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SOUZA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17804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897,60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897,60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FEV.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ZILENE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BORGES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88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213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75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GUARUPASS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ASSOC. CONCESSION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TRANSPORTE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22801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GUARUPASS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DAS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CONCESSIONARIAS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TRANSPORTE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URBANO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PASSAGEIROS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REGIAO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74.504.937/0001-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975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Auxilio/Vale Transporte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293,76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293,76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524927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SODEXO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SERV.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COM.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22802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87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3.135,00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3.135,00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5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1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BB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RENDE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FACIL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33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Simples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Ágil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FEVEREIRO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265,37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265,37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50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POUPANÇA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FEVEREIRO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44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30201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43.776.517/1004-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540,51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540,51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09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ALUGUEL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79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22416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63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48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5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7615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GUARUTOR SUPERIMENTO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S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PARA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IMP.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CORP.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30602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GUARUTONER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SUPRIMENTOS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SERVICOS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IMPRESSAO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CORPORATIVA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29.618.710/0001-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131,80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131,80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46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Carnê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IPTU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2023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5">
                          <a:latin typeface="Trebuchet MS"/>
                          <a:cs typeface="Trebuchet MS"/>
                        </a:rPr>
                        <a:t>3/5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30604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557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Urbano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98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06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FGTS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30605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4.258,36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4.258,36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1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263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INFOGLE INFORMATICA EIRELI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30606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62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INFOGLE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INFORMATICA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EIRELI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33.317.551/0001-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920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Assistência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Técnica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450,00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450,00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7267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30603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33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VIVO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30701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220,29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220,29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22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Crédito TED/DOC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667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Devolvido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Ressarcimen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tos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Indevidos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65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Guia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13º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14275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19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Associação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Desenvolvimento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25.613,37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25.613,37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22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Crédito TED/DOC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667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Devolvido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Ressarcimen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tos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Indevidos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65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Guia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13º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14276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19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Associação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Desenvolvimento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19.492,86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19.492,86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NFS-e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1527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ASO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GOLD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25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COM.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VAR.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EXTINTORES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6995">
                        <a:lnSpc>
                          <a:spcPct val="103800"/>
                        </a:lnSpc>
                      </a:pPr>
                      <a:r>
                        <a:rPr dirty="0" sz="800" spc="55">
                          <a:latin typeface="Trebuchet MS"/>
                          <a:cs typeface="Trebuchet MS"/>
                        </a:rPr>
                        <a:t>ASO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GOLD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VAREJISTA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EXTINTORES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46.711.119/0001-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7366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Escolar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7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942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9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BEM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ESTAR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SOCIAL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31002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87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NFS-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7874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346886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WIN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ADM.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31003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74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60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26154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107341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49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ADIGITEC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COMERCIO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COMPONENTES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ELETRONICOS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04.293.187/0001-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920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Assistência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Técnica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ADIANT.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MARÇO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EDILENE</a:t>
                      </a:r>
                      <a:r>
                        <a:rPr dirty="0" sz="80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06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ELAINE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RAMOS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12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ELIANE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30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FERNANDA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LIMA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557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6479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2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74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BEM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ESTAR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SOCIAL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DEZEMBRO/2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387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27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338481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473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WIN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ADM.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74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27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74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BEM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ESTAR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SOCIAL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DEZEMBRO/2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387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5,79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5,79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74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DARF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DEZEMBRO/2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733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5.340,44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5.340,44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27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74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DARF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DEZEMBRO/2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733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296,36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296,36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FERNANDA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LIMA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88254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557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6479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ELIANE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90445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30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99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ISABELLA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F.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MARTINEZ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03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JANISCLEIA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CARVALHO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827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28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JOSILENE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C.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651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09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LEIA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T.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NASCIMENTO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46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BEZERRA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286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99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MARIA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T.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O.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05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31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MICHELE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AMORIM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03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PRISCILA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F.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2501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FERREIRA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5450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SUELI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14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16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TELMA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A.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17804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05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ZILENE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BORGES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889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213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38554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47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BRASMED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OCUPACIONAL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4475">
                        <a:lnSpc>
                          <a:spcPct val="103800"/>
                        </a:lnSpc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395,70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395,70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22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TED/DOC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8605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Devolvido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22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DARF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18.608,55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18.608,55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81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532,31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532,31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81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812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328800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SANREMO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55">
                          <a:latin typeface="Trebuchet MS"/>
                          <a:cs typeface="Trebuchet MS"/>
                        </a:rPr>
                        <a:t>SANREMO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S/A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89.738.173/0006-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1.264,58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1.264,58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471,72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471,72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10246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FABIANA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L.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PAP.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32201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2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FABIANA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ALENCAR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LOPES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PAPELARIA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06.968.560/0001-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1.228,79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1.228,79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Extrato/Tarifa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708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TARIFA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PACOTE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FEVEREIRO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991974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4002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(Agência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4770)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00.000.000/5797-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9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7897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32901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728,56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728,56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FLORIS ESCRITORIO CONTABIL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32902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63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33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VIVO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MARÇO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32903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230,22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230,22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18510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DESTAK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SL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32904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1.306,99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1.306,99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27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476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Transferência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IV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14276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19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Associação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Desenvolvimento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08.953.367/0003-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17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ALUGUEL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MARÇO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79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BIANCA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BUENO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206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57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2.016,97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2.016,97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EDILENE</a:t>
                      </a:r>
                      <a:r>
                        <a:rPr dirty="0" sz="80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06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99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ELAINE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RAMOS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12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ELIANE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30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888,04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888,04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FERNANDA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LIMA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557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6479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ISABELLA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F.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MARTINEZ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03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JANICLEIA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CARVALHO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827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28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JOSILENE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C.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651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1.346,09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1.346,09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99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09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LEIA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T.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NASCIMENTO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46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BEZERRA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286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1.297,19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1.297,19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MARIA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T.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O.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05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1.390,76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1.390,76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31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MICHELE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AMORIM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03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PRISCILA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F.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2501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1.851,17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1.851,17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FERREIRA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5450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1.188,66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1.188,66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3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SUELI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14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16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TELMA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A.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17804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897,60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897,60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ZILENE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BORGES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53849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889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213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NFS-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3492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752173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SODEXO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PASS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SERV.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COM.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33101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87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2.970,00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2.970,00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1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BB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RENDE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FACIL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725,14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725,14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95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Simples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Ágil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338,05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338,05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8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95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POUPANÇA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MARÇO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111,43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111,43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84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MARÇO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40502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4.370,23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4.370,23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46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Carnê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IPTU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2023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5">
                          <a:latin typeface="Trebuchet MS"/>
                          <a:cs typeface="Trebuchet MS"/>
                        </a:rPr>
                        <a:t>4/5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40501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557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Urbano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58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MARÇO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40503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143,34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143,34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42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FATURA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SEGURO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ESTAR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40504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87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351790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473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WIN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ADM.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41001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74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39096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MED.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OCUP.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41401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4475">
                        <a:lnSpc>
                          <a:spcPct val="103800"/>
                        </a:lnSpc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365,19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365,19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57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23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8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38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ABRIL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GEISA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76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INSS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MARÇO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19.174,01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19.174,01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MARÇO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832,52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832,52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MARÇO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546,28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546,28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46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Carnê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IPTU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2023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5">
                          <a:latin typeface="Trebuchet MS"/>
                          <a:cs typeface="Trebuchet MS"/>
                        </a:rPr>
                        <a:t>5/5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41801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557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Urbano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9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ZILENE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BORGES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90640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88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213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31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AMORIM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98635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03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6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99692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651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46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BEZERRA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25329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JAN.-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T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OLIVEIRA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05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58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HOL.ADIANT.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JAN-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SHEILA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MORAES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39364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16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JAN.-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LARA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51316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28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JAN.-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TELMA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11202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17804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04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Extrato/Tarifa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708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TARIFA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PACOTE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128550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4002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(Agência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4770)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00.000.000/5797-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035028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SALES DISTRIBUIDOR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42801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6525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DISTRIBUIDORA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1.284,65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1.284,65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33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VIVO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42802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216,57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216,57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44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42803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164,20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164,20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8610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42804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957282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SODEXO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SERV.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COM.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42805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87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2.016,97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2.016,97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1.133,87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1.133,87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1.352,42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1.352,42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1.353,86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1.353,86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57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1.352,52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1.352,52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1.316,86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1.316,86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1.335,43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1.335,43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1.851,17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1.851,17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98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8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38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ABRIL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GEISA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1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BB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RENDE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FACIL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99,83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99,83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1333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Simples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Ágil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ABRIL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263,35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263,35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09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POUPANÇA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ABRIL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219,34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219,34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50203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COMERCIAL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KILSEN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PAPER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46.608.373/0001-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Higiene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04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85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6841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AMELIA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WATANABE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50201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778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AMELIA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WATANABE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96.235.346/0001-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116,67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116,67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FLORIS ESCRITORIO CONTABIL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50202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63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17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ALUGUEL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79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84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4.404,38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4.404,38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30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15233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TINTAS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IZUMI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50402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70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TINTAS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IZUMI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03.903.123/0001-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461,14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461,14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071972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SALES DISTRIBUIDOR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50403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6525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DISTRIBUIDORA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Limpeza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65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2ª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144.874,30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144.874,30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65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Bens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9.870,62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9.870,62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18581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DESTAK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SL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1.325,32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1.325,32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5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39536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MEDIC.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OCUP.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51002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4475">
                        <a:lnSpc>
                          <a:spcPct val="103800"/>
                        </a:lnSpc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324,19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324,19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49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BOLETO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SEG.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ESTAR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51003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87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356502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473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WIN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ADM.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51004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74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51005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6553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ELENISE CRISTINA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MARQUES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15461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795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ELENISE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MARQUES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KESILIS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04.143.015/0001-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57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22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37508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8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77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847,20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847,20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81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550,56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550,56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4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INSS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ABRIL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19.327,64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19.327,64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1581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39096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51901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30/04/2023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52201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COMERCIAL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KILSEN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PAPER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46.608.373/0001-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Higiene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3.966,10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3.966,10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09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MAIO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208,24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208,24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9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44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757,46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757,46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Extrato/Tarifa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708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TARIFA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PACOTE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SERVIÇOS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847038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4002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(Agência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4770)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00.000.000/5797-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3873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LARA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51316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195225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SODEXO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SERV.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COM.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87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23036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FLORIS ESCRITÓRIO CONTABIL LTDAA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63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9421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53103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741,06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741,06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30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78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MOLECAGEM BRINQUEDOS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53104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MOLECAGEM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BRINQUEDOS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21.143.608/0001-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Eletrônicos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1.690,00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1.690,00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2.043,46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2.043,46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1.134,14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1.134,14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1.426,33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1.426,33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1.357,60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1.357,60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57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941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1.867,00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1.867,00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1.358,14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1.358,14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1.014,95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1.014,95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mai/23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8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38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MAIO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GEISA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92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POUPANÇA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362,25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362,25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651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Negativo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54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SIMPLES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AGIL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33,01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33,01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82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RENDE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FACIL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217,64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217,64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05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JAN.-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LEIA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NASCIMENTO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24881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46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JAN.-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SANDRA REGINA FERREIRA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5450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652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HOL.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ADIANT.JAN.- PRISICLA DEFATIMA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GOMES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2501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79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HOL.ADIANT.J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AN.-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GEISA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15820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HOL.ADIANT.J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AN.-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ISABELLA RAQUEL FERREIRA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MART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43688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5242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JAN.- JANISCLEIA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CARVALHO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48522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827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25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HOL.ADIANT.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JAN.-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EDILENE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49381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06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941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17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ALUGUEL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I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79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30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15464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TINTAS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IZUMI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70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TINTAS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IZUMI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03.903.123/0001-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242,48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242,48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00032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1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LAVORE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SERVICOS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ENGENHARIA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42.087.829/0001-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36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Escolar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7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3.500,00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3.500,00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253,18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253,18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50978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CELULAR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60502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44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Casas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Bahia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Via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Varejo S/A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33.041.260/1614-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Eletrônicos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123234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SALES DISTRIBUIDOR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6525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DISTRIBUIDORA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Limpeza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1.361,07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1.361,07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39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39536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60602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1797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GRF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MAIO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60603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4.410,72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4.410,72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60604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1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LAVORE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SERVICOS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ENGENHARIA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42.087.829/0001-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36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Escolar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7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2.800,00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2.800,00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2ª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194890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98.706,20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98.706,20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8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NFS-e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16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RODRIGO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FROZI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60701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3510">
                        <a:lnSpc>
                          <a:spcPct val="103800"/>
                        </a:lnSpc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RODRIGO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FROZI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43.566.667/0001-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920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Assistência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Técnica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360884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473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WIN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ADM.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60702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74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03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BOLETO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SEG.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ESTAR INTEGRAL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60703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387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40011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MED.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OCUP.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61201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4475">
                        <a:lnSpc>
                          <a:spcPct val="103800"/>
                        </a:lnSpc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97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8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JUNHO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38933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2ª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15.800,00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15.800,00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81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551,35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551,35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287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MAIO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IRRF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473,42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473,42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33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MAIO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31/05/2023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19.352,78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19.352,78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18681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DESTAK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SL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843,36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843,36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19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8106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GUARUTONER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SUPRIM.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SERV.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IMPRESSA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62201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GUARUTONER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SUPRIMENTOS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SERVICOS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IMPRESSAO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CORPORATIVA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29.618.710/0001-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217,70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217,70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2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20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2067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N.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ASSUMPÇÃO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GURITA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82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N.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D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ASSUMPCAO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07.243.531/0001-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Uniformes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635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FERNANDA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LIMA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88254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557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6479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3.243,41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3.243,41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949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ELIANE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90445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30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1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Adicional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1/3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2.474,20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2.474,20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31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MICHELE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AMORIM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98635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03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301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JOSILENE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C.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99692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651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3.198,50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3.198,50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095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AVISO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PREVIO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BEZERRA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25329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286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8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762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AVISO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PREVIO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T.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OLIVEIRA 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05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3.216,80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3.216,80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997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889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AVISO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PREVIO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39364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16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092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AVISO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PREVIO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TELMA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A.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11202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17804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2.386,44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2.386,44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641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PREVIO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LEIA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T.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NASCIMENTO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24881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46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8859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AVISO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PREVIO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FERREIRA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5450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54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PREVIO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ISABELLA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F.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MARTINEZ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43688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3.198,50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3.198,50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6034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PREVIO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JANISCLEIA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CARVALHO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48522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827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28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3.170,66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44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JUNHO.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62901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500,54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500,54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1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NFS-e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45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DAIENE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ALMEIDA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62902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30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DAIENE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MAIRA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ROCHA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ALMEIDA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48310317808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27.760.349/0001-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7366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Escolar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7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450,00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450,00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09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62903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7620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247,45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247,45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10268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62904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922,12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922,12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123530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SODEXO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SERV.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COM.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62905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87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318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Cesta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básica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(dissídio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coletivo)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2.043,46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2.043,46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1.134,14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1.134,14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1.426,33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1.426,33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1.355,66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1.355,66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1.376,58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1.376,58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1.867,00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1.867,00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1.358,57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1.358,57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1.014,95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1.014,95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3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9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JUNHO</a:t>
                      </a:r>
                      <a:r>
                        <a:rPr dirty="0" sz="800" spc="-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72784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92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POUPANÇA 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487,15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487,15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54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SIMPLES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AGIL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318,92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318,92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82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RENDE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FACIL 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157,01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157,01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ALUGUEL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JUNHO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2023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UNIDADE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I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79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23052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FLORIS ESCRITÓRIO CONTABIL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63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1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Rescisão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ZILENE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SOUZA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BORGES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90640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889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213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12.481,48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12.481,48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373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03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CONECTIVIDA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SOCIAL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936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733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4.309,96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4.309,96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3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12321450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9177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KALUNGA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S.A.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70402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76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KALUNGA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43.283.811/0012-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4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GRRF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ZILENE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S.S.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BORGES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70403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GRRF/FGTS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Rescisão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4.484,17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4.484,17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26234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COMERCIAL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NOVA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GLOBAL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LTD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9370">
                        <a:lnSpc>
                          <a:spcPct val="103800"/>
                        </a:lnSpc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COMERCIAL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NOVA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GLOBAL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56.405.723/0001-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2ª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70818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98.706,20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98.706,20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71001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391,15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391,15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365857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492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WIN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ADM.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BENEFIVIOS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71003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74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24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9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HOL.ADIANT.J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AN.-ELAINA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C.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RAMOS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23614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12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79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HOL.ADIANT.J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AN.-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SUELI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6653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14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- 1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5841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2023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21262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423.364,80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423.364,80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74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DEZEMBRO/2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525,69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525,69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22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TED/DOC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8605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Devolvido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74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DARF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DEZEMBRO/2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18.234,23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18.234,23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74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DEZEMBRO/2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687,78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687,78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38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DARF-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37393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13,95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13,95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39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37053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13,95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13,95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33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VIVO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DEZEMBRO/2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204,41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204,41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78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65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BOLETO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SEG.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BEM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ESTAR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INTEGRAL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JUN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71004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387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28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167998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SALES DISTRIB. LTDA.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71002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6525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DISTRIBUIDORA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Limpeza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1.400,60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1.400,60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92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CORREÇÃO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PAGA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DUPLICIDADE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06/03/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14276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19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Associação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Desenvolvimento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08.953.367/0003-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471,72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471,72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798,98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798,98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24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57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38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ADIANT.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JULHO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GEISA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39707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40538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MED.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OCUP.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71401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4475">
                        <a:lnSpc>
                          <a:spcPct val="103800"/>
                        </a:lnSpc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410,00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410,00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81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570,86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570,86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1.625,60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1.625,60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74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INSS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30/06/2023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20.116,24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20.116,24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33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Rescisão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TRCT.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LARA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51316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303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Rescisão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Contratual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TRCT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2.163,91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2.163,91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09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TELFONE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JUNHO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72602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7620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225,47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225,47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18736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DESTAK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SL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72603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1.329,36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1.329,36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3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44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72604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402,05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402,05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70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TINTAS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IZUMI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03.903.123/0001-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3721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2.841,59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2.841,59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DANFE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72801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COMERCIAL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KILSEN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PAPER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46.608.373/0001-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Higiene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2.870,00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2.870,00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3626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70485">
                        <a:lnSpc>
                          <a:spcPct val="103800"/>
                        </a:lnSpc>
                      </a:pPr>
                      <a:r>
                        <a:rPr dirty="0" sz="800" spc="55">
                          <a:latin typeface="Trebuchet MS"/>
                          <a:cs typeface="Trebuchet MS"/>
                        </a:rPr>
                        <a:t>CND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COM.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UTILIDADES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72802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120014">
                        <a:lnSpc>
                          <a:spcPct val="103800"/>
                        </a:lnSpc>
                      </a:pPr>
                      <a:r>
                        <a:rPr dirty="0" sz="800" spc="55">
                          <a:latin typeface="Trebuchet MS"/>
                          <a:cs typeface="Trebuchet MS"/>
                        </a:rPr>
                        <a:t>CND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27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UTILIDADES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10.413.463/0005-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765,86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765,86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2.043,46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2.043,46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1.325,36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1.325,36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143,66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143,66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84,30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84,30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939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1.867,00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1.867,00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1.038,50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1.038,50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3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23213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333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FLORIS ESCRITÓRIO CONTABIL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73101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63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11081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73102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1.202,12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1.202,12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85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7104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AMELIA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WATANABE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73103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778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AMELIA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WATANABE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96.235.346/0001-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869,66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869,66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354041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SODEXO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SERV.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COM.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73104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87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38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JULHO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GEISA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57890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73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POUPANÇA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JULHO</a:t>
                      </a:r>
                      <a:r>
                        <a:rPr dirty="0" sz="800" spc="-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54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SIMPLES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AGIL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316,55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316,55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04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82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RENDE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FACIL 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234,98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234,98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14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Aluguel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AMAA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Julho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79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1797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GRF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80101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5.238,30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5.238,30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09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IPACAETA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DEPOSITO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CONTRUÇÃO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80301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7556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IPACAETA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DEPOSITO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MATERIAL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CONSTRÇÃO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49.343.772/0001-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3.000,00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3.000,00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2ª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266001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88.835,58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88.835,58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TAXA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VIGILANCIA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80401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DANFE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80701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COMERCIAL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KILSEN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PAPER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46.608.373/0001-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Higiene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3.149,00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3.149,00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370,21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370,21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372735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473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WIN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ADM.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BENEFICIOS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74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1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93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BOLETO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SEGURO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BEM-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ESTAR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INTEGRAL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387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41000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MED.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OCUP.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4475">
                        <a:lnSpc>
                          <a:spcPct val="103800"/>
                        </a:lnSpc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211630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SALES DISTRIBUIDOR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6525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DISTRIBUIDORA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Limpeza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1.044,82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1.044,82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1.042,45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1.042,45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87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18793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DESTAK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SL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1.879,93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1.879,93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16766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CADEIRA EXECUTIVA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81502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3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GASPAROTTO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MEDEIROS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MÓVEIS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02.573.676/0001-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Cadeira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684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33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23.266,47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23.266,47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81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654,82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654,82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77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JULHO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31/07/2023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383,82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383,82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NF.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261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TOK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LETRA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74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ROBERTA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TAVARES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27.174.393/0001-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7366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Escolar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7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44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 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43.776.517/1004-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789,02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789,02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1.347,89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1.347,89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2.043,46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2.043,46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1.072,19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1.072,19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1.342,03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1.342,03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1.149,89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1.149,89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5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95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12302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526,36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526,36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Extrato/Tarifa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708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TARIFA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PACOTE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47660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4002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(Agência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4770)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00.000.000/5797-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FERNANDA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LIMA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88254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557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6479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1.393,04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ELIANE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90445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30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1.133,87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1.133,87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ZILENE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BORGES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90640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88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ZILENE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BORGES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304.556.628-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213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1.196,60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6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99692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6512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46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BEZERRA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25329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35442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1.390,76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1.390,76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3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1.867,00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1.867,00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1.296,42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1.296,42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1.308,81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955,23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955,23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ago/23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62335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1.111,27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1.111,27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1096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PRIMAZIA</a:t>
                      </a:r>
                      <a:r>
                        <a:rPr dirty="0" sz="80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IBS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83102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82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PRIMAZIA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IBS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39.364.248/0001-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Higiene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258,88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258,88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09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83103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112,57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112,57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585330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SODEXO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SERV.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COM.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83104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87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3092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12063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83105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1.202,12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1.202,12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92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POUPANÇA 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304,24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304,24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54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SIMPLES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AGIL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341,68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341,68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82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RENDE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FACIL 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203,92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203,92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190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83101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COMERCIAL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KILSEN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PAPER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46.608.373/0001-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3.973,90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3.973,90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17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ALUGUEL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79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1797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GRF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4.421,62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4.421,62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89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DANFE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3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PLASFER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CONSTRUÇÃO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03.087.782/0001-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3.022,50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3.022,50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9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23375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FLORIS ESCRITORIO CONTABIL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63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1361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JTA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CONFEC.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COMERCIO EIRELI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90602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91135">
                        <a:lnSpc>
                          <a:spcPct val="103800"/>
                        </a:lnSpc>
                      </a:pPr>
                      <a:r>
                        <a:rPr dirty="0" sz="800" spc="-60">
                          <a:latin typeface="Trebuchet MS"/>
                          <a:cs typeface="Trebuchet MS"/>
                        </a:rPr>
                        <a:t>JTA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Confecção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Comercio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EIRELI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10.512.245/0001-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Uniformes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3.916,00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3.916,00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377388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90603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74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22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606,34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606,34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42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BOLETO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SEGURO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ESTAR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INTEGRAL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AGOST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90604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387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270,75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47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41491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OCUPACIONAL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91301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4475">
                        <a:lnSpc>
                          <a:spcPct val="103800"/>
                        </a:lnSpc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1.870,36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810,42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82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1.561,02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623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1.078,40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44800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856,04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91501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489,12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92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552,71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552,71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81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383,82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383,82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731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IRRF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AGOSTO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30/08/2023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19.404,71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19.404,71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65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- 3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30019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142.138,68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142.138,68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565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Bens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30019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9.870,62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9.870,62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2463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1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RPA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RPA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MARIA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RAPHAEL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92201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97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RAPHAEL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013.870.607-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Fisioterapeuta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9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8409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GUARUTONER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SUP.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IMP.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CORPORATIVA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92202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GUARUTONER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SUPRIMENTOS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SERVICOS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IMPRESSAO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CORPORATIVA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29.618.710/0001-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119,80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119,80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260857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SALES DISTRIBUIDOR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92801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6525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DISTRIBUIDORA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Limpeza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1.175,74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1.175,74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23538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FLORIS ESCRITORIO CONTABIL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92802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63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12879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92803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461,06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461,06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31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Ref.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NF.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38554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92804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19,30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19,30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1581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DARF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38016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92805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17,62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17,62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4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6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306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PLASFER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COM.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MAT.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CONSTTRUÇÃ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92806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305">
                        <a:lnSpc>
                          <a:spcPct val="103800"/>
                        </a:lnSpc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PLASFER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CONSTRUÇÃO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03.087.782/0001-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3.431,20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3.431,20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27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31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Ref.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NF.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38554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92804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31/03/2023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4,90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4,90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1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Rescisão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ELAINE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3295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RAMOS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23614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303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Rescisão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Contratual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TRCT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3.944,87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3.944,87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1.379,06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1.379,06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2.029,12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2.029,12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1.105,46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1.105,46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1.397,65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1.397,65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1.314,04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1.314,04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514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939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28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1.346,06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1.346,06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1.324,93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1.324,93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1.823,98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1.823,98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1.417,99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1.417,99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1.328,38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1.328,38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1.005,78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1.005,78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1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78314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1.111,27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1.111,27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309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923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POUPANÇA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SETEMBRO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359,86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359,86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SIMPLES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AGIL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SETEMBRO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293,06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293,06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82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RENDE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FACIL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174,17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174,17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810113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100201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87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3.300,00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50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FATURA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TELEFONICA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S/A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100202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219,99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219,99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92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ALUGUEL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79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539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nfs-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100301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1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LAVORE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SERVICOS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ENGENHARIA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42.087.829/0001-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36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Escolar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7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03/10/2023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6.000,00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6.000,00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416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Verba Adicional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- 3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113889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102.656,20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102.656,20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941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42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BOLETO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SEGURO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ESTAR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INTEGRAL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SETEM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100601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3876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382445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572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WIN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ORA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LT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100602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74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WIN-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ADMINISTRADORA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19.112.659/0001-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02/10/2023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587,94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587,94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1797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GRF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100603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4.519,02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4.519,02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17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EDP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36830">
                        <a:lnSpc>
                          <a:spcPct val="1038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SETEMBRO/20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101001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76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524,28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524,28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41916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101002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44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44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CONTA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101003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545,63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545,63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1.945,18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1.945,18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437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SHEILA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39364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5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SLVA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51316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LARA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504.790.048-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28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Professora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Volante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TELMA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SOUZA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11202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06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17804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T.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NASCIMENTO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24881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03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SANDRA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R.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FERREIRA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PRISCILA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F.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G.</a:t>
                      </a:r>
                      <a:r>
                        <a:rPr dirty="0" sz="800" spc="-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GARCIA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2501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1.851,17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1.851,17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384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GEISA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15820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MARTINEZ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43688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1.376,81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842,84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842,84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82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7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811,73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811,73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890,28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890,28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48385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5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ROLDAO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1.009,44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1.009,44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22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TED/DOC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8605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Devolvido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60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101601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AIRTON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42928189831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23.217.708/0001-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22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TED/DOC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8605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Devolvido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60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101602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AIRTON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42928189831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23.217.708/0001-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22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Crédito TED/DOC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667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Devolvido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Ressarcimen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tos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Indevidos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85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TED/DOC DEVOLVIDO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500015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185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22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Crédito TED/DOC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2667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Devolvido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Ressarcimen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tos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Indevidos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RESSARCIMEN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TOS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INDEVIDOS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700002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1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NFS-e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5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AIRTON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OLIVEIRA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101701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572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AIRTON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42928189831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23.217.708/0001-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7366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Manutenção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Escolar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7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4.124,00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33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19.805,56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19.805,56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03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outras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383,82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383,82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03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outras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GUIA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SETEMBRO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564,87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564,87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18896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57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1.391,26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1.391,26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311804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102501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65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DISTRIBUIDORA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Limpeza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1.397,42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1.397,42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74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102502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486,52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486,52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27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74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102502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17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ALUGUEL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OUTUBRO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79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941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905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GEISA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COSTA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15820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749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3.277,77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3.277,77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7145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EDILENE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49381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06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3.277,77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3.277,77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Férias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5651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AVISO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FERIAS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MATIAS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6653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14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3.277,77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3.277,77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1395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102701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11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60">
                          <a:latin typeface="Trebuchet MS"/>
                          <a:cs typeface="Trebuchet MS"/>
                        </a:rPr>
                        <a:t>JTA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Confecção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Comercio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EIRELI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10.512.245/0001-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Uniformes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5.840,00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5.840,00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23704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103001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63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48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923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POUPANÇA OUTUBRO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346,72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346,72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5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SIMPLES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AGIL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OUTUBRO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296,12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296,12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1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BB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RENDE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FACIL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254,61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254,61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1.496,40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1.496,40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2.207,29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2.207,29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1.328,76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1.328,76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5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ROLDAO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1.259,33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1.259,33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1.255,69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1.255,69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1.544,93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1.544,93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1.347,41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1.347,41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82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1.525,29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1.525,29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1.511,07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1.511,07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1.525,29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1.525,29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1.509,40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1.509,40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1.344,67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1.344,67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0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1.532,19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1.532,19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1.388,90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1.388,90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2.032,78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2.032,78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1.512,15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1.512,15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1.351,14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1.351,14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1.496,85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1.496,85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1.126,56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1.126,56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1.232,82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1.232,82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09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103101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218,74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218,74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1009570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103102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87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111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Mesa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MOLECAGEM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BRINQUEDOS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21.143.608/0001-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Mesa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7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60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3205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110602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98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CENTRO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SOLUCOES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ADMINISTRATIVAS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226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Convênio Odontológico ((consignado)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374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110603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87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06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GRF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110604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4.721,88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4.721,88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- 3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97260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08/11/2023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102.656,20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102.656,20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51736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13906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Espremedor frutas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110901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446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Casas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Bahia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Via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Varejo S/A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33.041.260/1614-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Eletrodomésticos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70,47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70,47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684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18935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110902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573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1.382,48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1.382,48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12726848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HD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Externo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110903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KALUNGA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43.283.811/0012-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636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Equipamentos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Informática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529,90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529,90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14238027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Notebook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110904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44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Casas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Bahia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Via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Varejo S/A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33.041.260/1614-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636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Equipamentos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Informática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2.890,00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2.890,00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629869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Ventilador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110905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20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MAGAZINE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LUIZA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S/A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47.960.950/1666-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Eletrodomésticos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826,80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42408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BRASMED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OCUPACIONAL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111301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4475">
                        <a:lnSpc>
                          <a:spcPct val="103800"/>
                        </a:lnSpc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09/11/2023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1.945,18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1.945,18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5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ROLDAO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842,84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842,84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811,73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811,73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39293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890,28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890,28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33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20.851,88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20.851,88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70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590,21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590,21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77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1.167,83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1.167,83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90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OUTUBRO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112301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550,84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550,84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584,17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584,17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2.228,85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2.228,85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5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ROLDAO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350,50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350,50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1.053,55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1.053,55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2.029,33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2.029,33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52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JANISCLEIA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V.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CARVALHO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48522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8279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2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M.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49381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06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ELAINE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RAMOS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23614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12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ELAINE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CRISTINA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RAMOS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466.760.378-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47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MENSAL 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JAN.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SUELI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M.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D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6653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144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1.362,59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6314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75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28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FATURA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GUARUPASS ASSOC.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CONCESS.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TRANSP.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GUARUPASS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DAS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CONCESSIONARIAS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TRANSPORTE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URBANO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PASSAGEIROS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GUARULHOS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REGIAO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74.504.937/0001-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9751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Auxilio/Vale Transporte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255,44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255,44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321952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666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SODEXO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SERV.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COM.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13103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187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3.135,00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3.135,00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7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1.014,66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556,43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556,43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42225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1.402,00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CONTA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112401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71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CIA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SANEAMENTO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BASICO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ESTADO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PAULO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SABESP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43.776.517/0001-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Água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Esgoto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22/11/2023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24/11/2023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716,21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716,21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335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COMERCIAL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KILSEN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PAPER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46.608.373/0001-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2.428,80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2.428,80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68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POUPANÇA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381,96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381,96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651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Negativo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54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SIMPLES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AGIL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93,08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93,08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2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82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RENDE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FACIL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123,02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123,02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76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ALUGUEL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UNIDADE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I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4279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2.087,41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2.087,41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170,96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170,96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5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ROLDAO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1.166,77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1.166,77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1.461,49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1.461,49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170,96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170,96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82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5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1.918,68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1.918,68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1.458,61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1.458,61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170,96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170,96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1.075,05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1.075,05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105712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1.154,92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1.154,92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13776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113002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28/10/2023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755,06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755,06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14595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CASA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GAS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113003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755,06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755,06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9410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23894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113004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63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48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27/11/2023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28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09/2023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ref.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377388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WIN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113005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17193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armário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113006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3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GASPAROTTO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MEDEIROS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MÓVEIS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02.573.676/0001-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Armário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2.079,00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2.079,00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684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Permanente Creches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27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28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09/2023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ref.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377388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WIN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113005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Impostos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Taxas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30/09/2023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1,42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1,42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17254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70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TINTAS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IZUMI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03.903.123/0001-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3721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529,52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529,52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18961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DESTAK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SL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287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FERRAMENTAS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SOROCABA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04.124.697/0001-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488,70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488,70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18975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DESTAK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SL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120402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1.325,41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1.325,41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1568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GRF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120403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6.888,45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6.888,45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1257879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120404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87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515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89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 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55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IPACAETA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DEPOSITO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MATERIAL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CONSTRÇÃO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49.343.772/0001-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Manutenção Predial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3.500,00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3.500,00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4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- 3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PARCELA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251013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763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Prefeitura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Guarulhos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46.319.000/0001-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102.656,20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102.656,20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358476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120701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65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DISTRIBUIDORA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21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Limpeza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1.471,70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1.471,70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90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593,09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593,09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42894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121102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44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65">
                          <a:latin typeface="Trebuchet MS"/>
                          <a:cs typeface="Trebuchet MS"/>
                        </a:rPr>
                        <a:t>BRASMED</a:t>
                      </a:r>
                      <a:r>
                        <a:rPr dirty="0" sz="800" spc="-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MEDICINA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OCUPACIONAL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06.345.173/0001-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15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Exames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Clínicos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Laboratoriais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27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905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121101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7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EDP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SAO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PAULO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DISTRIBUICAO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S.A.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02.302.100/0001-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Energia</a:t>
                      </a:r>
                      <a:r>
                        <a:rPr dirty="0" sz="800" spc="1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Elétrica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4024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121201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98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CENTRO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SOLUCOES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ADMINISTRATIVAS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18984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DESTAK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SL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ME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121202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5735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DESTAK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SL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17.592.879/0001-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1.400,20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1.400,20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33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21.235,32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21.235,32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779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IRRF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Proventos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562,45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562,45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684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PIS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5">
                          <a:latin typeface="Trebuchet MS"/>
                          <a:cs typeface="Trebuchet MS"/>
                        </a:rPr>
                        <a:t>s/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Salários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861,05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861,05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03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079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Darf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INSS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13º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SALARIO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23448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35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INSS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Patronal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Empregados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18.346,68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18.346,68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68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87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367,20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367,20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Fatura -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VIVO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121402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762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TELEFONICA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BRASIL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S.A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02.558.157/0001-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Telefone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219,99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219,99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4055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121403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98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VIDAS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REAIS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CENTRO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SOLUCOES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ADMINISTRATIVAS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43.903.919/0001-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780,00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3271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Pagto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RP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depositado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568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Boleto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NOVEMBRO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121401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3876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PROAGIR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CLUBE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BENEFICIOS</a:t>
                      </a:r>
                      <a:r>
                        <a:rPr dirty="0" sz="800" spc="2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SOCIAIS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34.002.229/0001-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0858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Contribuição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Bem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Estar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Social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28/11/2023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14/12/2023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7,82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1.945,18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1.945,18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5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ROLDAO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842,84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842,84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1.152,13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1.623,46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811,73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811,73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749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890,28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890,28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Adiantamento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71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63265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1.121,60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89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 3469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121801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43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20">
                          <a:latin typeface="Trebuchet MS"/>
                          <a:cs typeface="Trebuchet MS"/>
                        </a:rPr>
                        <a:t>MAQUINBAL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PROFISSIONAIS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61.121.562/0007-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Expediente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17/11/2023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18/12/2023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1.642,13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1.642,13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496,54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496,54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1.546,42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1.546,42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5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ROLDAO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297,93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297,93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883,72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883,72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1.173,45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1.173,45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8960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82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1.156,97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1.156,97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1.156,97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1.156,97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939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1.162,47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1.162,47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1.512,81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1.512,81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851,83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851,83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472,97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472,97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63925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1.150,17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051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24175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FLORIS ESCRITORIO CONTABIL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121901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63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85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Rescisão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TRCT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FERREIRA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34544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545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SANDRA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270.717.418-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303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Rescisão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Contratual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TRCT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6.806,40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6.806,40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1353614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122001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874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sodexo</a:t>
                      </a:r>
                      <a:r>
                        <a:rPr dirty="0" sz="800" spc="1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pass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comercio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SA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69.034.668/0001-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257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Vale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Alimentação (empregados)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3.600,00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89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15284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122002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2953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CASA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GAS</a:t>
                      </a:r>
                      <a:r>
                        <a:rPr dirty="0" sz="800" spc="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SP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 CNPJ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42.350.114/0001-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Gás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(GLP)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475,06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475,06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55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FGTS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ARREC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GRRF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SANDRA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REGINA FERREIRA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122004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936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GRRF/FGTS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Rescisão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3.672,03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3.672,03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NF.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402293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SALES DISTRIBUIDOR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122003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36525">
                        <a:lnSpc>
                          <a:spcPct val="103800"/>
                        </a:lnSpc>
                      </a:pPr>
                      <a:r>
                        <a:rPr dirty="0" sz="800" spc="50">
                          <a:latin typeface="Trebuchet MS"/>
                          <a:cs typeface="Trebuchet MS"/>
                        </a:rPr>
                        <a:t>SALES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DISTRIBUIDORA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47.978.428/0001-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7211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Materiais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Limpeza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05/12/2023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1.832,22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1.832,22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546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THAYNÁ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LIGIANE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ROCHA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470.358.228-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79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206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BIANCA</a:t>
                      </a:r>
                      <a:r>
                        <a:rPr dirty="0" sz="800" spc="1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GONÇALVES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BUENO</a:t>
                      </a:r>
                      <a:r>
                        <a:rPr dirty="0" sz="800" spc="1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338.254.108-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57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Diretor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Pedagógico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2.087,41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2.087,41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4066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EDILENE</a:t>
                      </a:r>
                      <a:r>
                        <a:rPr dirty="0" sz="800" spc="19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411.591.828-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58159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49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04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Nota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fiscal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serviços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 marR="400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NFS-e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22334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FLORIS ESCRITÓRIO CONTABIL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LTDA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13104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063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FLORIS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ESCRITORIO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CONTABIL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LTDA</a:t>
                      </a:r>
                      <a:r>
                        <a:rPr dirty="0" sz="800" spc="11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49.065.683/0001-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0480">
                        <a:lnSpc>
                          <a:spcPct val="103800"/>
                        </a:lnSpc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Assessoria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Contábil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Jurídica</a:t>
                      </a:r>
                      <a:r>
                        <a:rPr dirty="0" sz="800" spc="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PJ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660,00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31940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84785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318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HOL.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MENS.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JANEIRO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MICHELE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A.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AMORIM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98635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4033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1.348,37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79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413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BB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RENDE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FACIL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175,40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175,40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08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RF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Simples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Ágil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JANEIRO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339,83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339,83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5080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POUPANÇA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JANEIRO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60,25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60,25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17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Recibo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RECIBO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ALUGUEL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39553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279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LUIZ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CARLOS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TAMARINDO</a:t>
                      </a:r>
                      <a:r>
                        <a:rPr dirty="0" sz="800" spc="1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653.101.958-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858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Locação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Imóvel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PF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3.429,22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Locação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8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557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Guia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DARF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JANEIRO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20601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36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CAIXA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ECONOMICA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00.360.305/0001-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335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FGTS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Fundo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Garantia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30/01/2023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4.042,68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4.042,68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461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Carnê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IPTU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2023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PARC.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5">
                          <a:latin typeface="Trebuchet MS"/>
                          <a:cs typeface="Trebuchet MS"/>
                        </a:rPr>
                        <a:t>1/5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20701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968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Secretaria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Receita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Federal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00.394.460/0058-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1557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Imposto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Predial</a:t>
                      </a:r>
                      <a:r>
                        <a:rPr dirty="0" sz="800" spc="7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Territorial</a:t>
                      </a:r>
                      <a:r>
                        <a:rPr dirty="0" sz="800" spc="-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Urbano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06/02/2023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07/02/2023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48,94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48,94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1940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Custos Indiretos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661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758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GESILANI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ROLDAO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476.611.708-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3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ELIANE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GOMES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390.646.018-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52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Cozinha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1.178,71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1.178,71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5557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FERNANDA</a:t>
                      </a:r>
                      <a:r>
                        <a:rPr dirty="0" sz="800" spc="1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ROQUE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SOUZA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LIMA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303.121.288-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6479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Auxiliar Administrativo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1.461,49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1.461,49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495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GEISA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DOS</a:t>
                      </a:r>
                      <a:r>
                        <a:rPr dirty="0" sz="800" spc="9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SANTOS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COSTA</a:t>
                      </a:r>
                      <a:r>
                        <a:rPr dirty="0" sz="800" spc="1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055.228.935-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9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827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524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10">
                          <a:latin typeface="Trebuchet MS"/>
                          <a:cs typeface="Trebuchet MS"/>
                        </a:rPr>
                        <a:t>ISABELLA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RAQUEL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FERREIRA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DIAS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MARTINEZ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423.093.508-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10223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28702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08279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JANISCLEIA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VIANA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CARVALHO</a:t>
                      </a:r>
                      <a:r>
                        <a:rPr dirty="0" sz="800" spc="2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464.508.528-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651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JOSILENE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C.</a:t>
                      </a:r>
                      <a:r>
                        <a:rPr dirty="0" sz="800" spc="1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SANTOS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DIAS</a:t>
                      </a:r>
                      <a:r>
                        <a:rPr dirty="0" sz="800" spc="1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336.609.178-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93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1.442,87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7465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LEIA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TEODORO 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NASCIMENTO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336.752.928-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19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2860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MARCIA</a:t>
                      </a:r>
                      <a:r>
                        <a:rPr dirty="0" sz="800" spc="2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GONÇALVES 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BEZERRA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392.860.898-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7051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MARIA</a:t>
                      </a:r>
                      <a:r>
                        <a:rPr dirty="0" sz="800" spc="1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TRINDADE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OLIVEIRA</a:t>
                      </a:r>
                      <a:r>
                        <a:rPr dirty="0" sz="800" spc="15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346.017.628-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1.385,34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1.385,34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033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MICHELE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CRISTINA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ADRIANO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AMORIM</a:t>
                      </a:r>
                      <a:r>
                        <a:rPr dirty="0" sz="800" spc="2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277.344.068-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40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784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31115" marR="2501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PRISCILA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FATIMA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GOMES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GARCIA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382.853.948-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66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Coordenador 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Pedagógico</a:t>
                      </a:r>
                      <a:r>
                        <a:rPr dirty="0" sz="800" spc="1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1.918,68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1.918,68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6002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464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10350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914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SUELI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MATIAS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1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321.176.898-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09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16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SHEILA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8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SILVA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MORAES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CPF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411.548.308-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Professor(a)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1.430,57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064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TELMA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ALVES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SOUZA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304.341.518-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31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17804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Auxiliar</a:t>
                      </a:r>
                      <a:r>
                        <a:rPr dirty="0" sz="800" spc="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Limpeza</a:t>
                      </a:r>
                      <a:r>
                        <a:rPr dirty="0" sz="800" spc="11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1.075,05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1.075,05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2595">
                <a:tc>
                  <a:txBody>
                    <a:bodyPr/>
                    <a:lstStyle/>
                    <a:p>
                      <a:pPr marL="31115" marR="97790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8478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Débito eletrônico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(D)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68275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Holerite</a:t>
                      </a:r>
                      <a:r>
                        <a:rPr dirty="0" sz="800" spc="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11562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1473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JEANE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SILVA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PINTO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CPF</a:t>
                      </a:r>
                      <a:r>
                        <a:rPr dirty="0" sz="800" spc="3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331.569.038-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2131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Cozinheiro(a) (folha)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29/12/2023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1.154,92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1.154,92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937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287020">
                        <a:lnSpc>
                          <a:spcPct val="103800"/>
                        </a:lnSpc>
                        <a:spcBef>
                          <a:spcPts val="695"/>
                        </a:spcBef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Recursos Humanos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882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16954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 POUPANÇA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473,88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473,88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Poupança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8826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 RENDE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FACIL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80,68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80,68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997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97790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BANCO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10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BRASIL,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AG.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4770-8,</a:t>
                      </a:r>
                      <a:r>
                        <a:rPr dirty="0" sz="800" spc="7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C/C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23.448-6</a:t>
                      </a:r>
                      <a:r>
                        <a:rPr dirty="0" sz="800" spc="14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(Municipal)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just" marL="31115" marR="31750">
                        <a:lnSpc>
                          <a:spcPct val="1038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Rendimentos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>
                          <a:latin typeface="Trebuchet MS"/>
                          <a:cs typeface="Trebuchet MS"/>
                        </a:rPr>
                        <a:t>aplicação 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(C)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 marR="65405">
                        <a:lnSpc>
                          <a:spcPct val="103800"/>
                        </a:lnSpc>
                      </a:pPr>
                      <a:r>
                        <a:rPr dirty="0" sz="800">
                          <a:latin typeface="Trebuchet MS"/>
                          <a:cs typeface="Trebuchet MS"/>
                        </a:rPr>
                        <a:t>Extrato</a:t>
                      </a:r>
                      <a:r>
                        <a:rPr dirty="0" sz="800" spc="6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60">
                          <a:latin typeface="Trebuchet MS"/>
                          <a:cs typeface="Trebuchet MS"/>
                        </a:rPr>
                        <a:t>-</a:t>
                      </a:r>
                      <a:r>
                        <a:rPr dirty="0" sz="800" spc="10">
                          <a:latin typeface="Trebuchet MS"/>
                          <a:cs typeface="Trebuchet MS"/>
                        </a:rPr>
                        <a:t> SIMPLES</a:t>
                      </a:r>
                      <a:r>
                        <a:rPr dirty="0" sz="800" spc="204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AGIL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DEZEMBRO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492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50">
                          <a:latin typeface="Trebuchet MS"/>
                          <a:cs typeface="Trebuchet MS"/>
                        </a:rPr>
                        <a:t>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85725">
                        <a:lnSpc>
                          <a:spcPct val="103800"/>
                        </a:lnSpc>
                        <a:spcBef>
                          <a:spcPts val="195"/>
                        </a:spcBef>
                      </a:pPr>
                      <a:r>
                        <a:rPr dirty="0" sz="800" spc="30">
                          <a:latin typeface="Trebuchet MS"/>
                          <a:cs typeface="Trebuchet MS"/>
                        </a:rPr>
                        <a:t>ASSOCIACAO</a:t>
                      </a:r>
                      <a:r>
                        <a:rPr dirty="0" sz="800" spc="14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DOS </a:t>
                      </a:r>
                      <a:r>
                        <a:rPr dirty="0" sz="800" spc="50">
                          <a:latin typeface="Trebuchet MS"/>
                          <a:cs typeface="Trebuchet MS"/>
                        </a:rPr>
                        <a:t>MORADORES</a:t>
                      </a:r>
                      <a:r>
                        <a:rPr dirty="0" sz="800" spc="25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PARA </a:t>
                      </a:r>
                      <a:r>
                        <a:rPr dirty="0" sz="800" spc="30">
                          <a:latin typeface="Trebuchet MS"/>
                          <a:cs typeface="Trebuchet MS"/>
                        </a:rPr>
                        <a:t>DESENVOLVIMENTO</a:t>
                      </a:r>
                      <a:r>
                        <a:rPr dirty="0" sz="800" spc="16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AGUA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AZUL</a:t>
                      </a:r>
                      <a:r>
                        <a:rPr dirty="0" sz="800" spc="12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20">
                          <a:latin typeface="Trebuchet MS"/>
                          <a:cs typeface="Trebuchet MS"/>
                        </a:rPr>
                        <a:t>CNPJ </a:t>
                      </a:r>
                      <a:r>
                        <a:rPr dirty="0" sz="800">
                          <a:latin typeface="Trebuchet MS"/>
                          <a:cs typeface="Trebuchet MS"/>
                        </a:rPr>
                        <a:t>08.953.367/0004-</a:t>
                      </a:r>
                      <a:r>
                        <a:rPr dirty="0" sz="800" spc="-25">
                          <a:latin typeface="Trebuchet MS"/>
                          <a:cs typeface="Trebuchet MS"/>
                        </a:rPr>
                        <a:t>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476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Financeira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7493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31/12/2023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269,63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20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Trebuchet MS"/>
                          <a:cs typeface="Trebuchet MS"/>
                        </a:rPr>
                        <a:t>269,63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5420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b="1">
                          <a:latin typeface="Trebuchet MS"/>
                          <a:cs typeface="Trebuchet MS"/>
                        </a:rPr>
                        <a:t>Inicial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Período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7010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71.739,33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230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20" b="1">
                          <a:latin typeface="Trebuchet MS"/>
                          <a:cs typeface="Trebuchet MS"/>
                        </a:rPr>
                        <a:t>(1)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 b="1">
                          <a:latin typeface="Trebuchet MS"/>
                          <a:cs typeface="Trebuchet MS"/>
                        </a:rPr>
                        <a:t>Anterior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Repasses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70104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68.057,28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(2)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Valores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Repassados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3340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1.340.135,60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20" b="1">
                          <a:latin typeface="Trebuchet MS"/>
                          <a:cs typeface="Trebuchet MS"/>
                        </a:rPr>
                        <a:t>(3)</a:t>
                      </a:r>
                      <a:r>
                        <a:rPr dirty="0" sz="800" spc="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Rendimentos</a:t>
                      </a:r>
                      <a:r>
                        <a:rPr dirty="0" sz="800" spc="9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8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 b="1">
                          <a:latin typeface="Trebuchet MS"/>
                          <a:cs typeface="Trebuchet MS"/>
                        </a:rPr>
                        <a:t>Aplicação</a:t>
                      </a:r>
                      <a:r>
                        <a:rPr dirty="0" sz="800" spc="9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76708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8.915,26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230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(4)</a:t>
                      </a:r>
                      <a:r>
                        <a:rPr dirty="0" sz="800" spc="7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Contrapartida</a:t>
                      </a:r>
                      <a:r>
                        <a:rPr dirty="0" sz="800" spc="7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70" b="1">
                          <a:latin typeface="Trebuchet MS"/>
                          <a:cs typeface="Trebuchet MS"/>
                        </a:rPr>
                        <a:t>(=)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Créditos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Vinculados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0" b="1">
                          <a:latin typeface="Trebuchet MS"/>
                          <a:cs typeface="Trebuchet MS"/>
                        </a:rPr>
                        <a:t>(1+2+3+4)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3340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1.417.108,14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(A)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Pagamentos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(Bruto)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com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Repasses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3340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1.225.360,84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5420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(B)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5" b="1">
                          <a:latin typeface="Trebuchet MS"/>
                          <a:cs typeface="Trebuchet MS"/>
                        </a:rPr>
                        <a:t>pagos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com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Repasses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70277" y="224332"/>
            <a:ext cx="6085840" cy="52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 b="1">
                <a:latin typeface="Trebuchet MS"/>
                <a:cs typeface="Trebuchet MS"/>
              </a:rPr>
              <a:t>AMAA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5" b="1">
                <a:latin typeface="Trebuchet MS"/>
                <a:cs typeface="Trebuchet MS"/>
              </a:rPr>
              <a:t>ASSOCIAÇÃO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100" b="1">
                <a:latin typeface="Trebuchet MS"/>
                <a:cs typeface="Trebuchet MS"/>
              </a:rPr>
              <a:t>DOS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90" b="1">
                <a:latin typeface="Trebuchet MS"/>
                <a:cs typeface="Trebuchet MS"/>
              </a:rPr>
              <a:t>MORADORES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PARA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70" b="1">
                <a:latin typeface="Trebuchet MS"/>
                <a:cs typeface="Trebuchet MS"/>
              </a:rPr>
              <a:t>DESENVOLVIMENTO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80" b="1">
                <a:latin typeface="Trebuchet MS"/>
                <a:cs typeface="Trebuchet MS"/>
              </a:rPr>
              <a:t>DO</a:t>
            </a:r>
            <a:r>
              <a:rPr dirty="0" sz="1100" spc="30" b="1">
                <a:latin typeface="Trebuchet MS"/>
                <a:cs typeface="Trebuchet MS"/>
              </a:rPr>
              <a:t> </a:t>
            </a:r>
            <a:r>
              <a:rPr dirty="0" sz="1100" spc="60" b="1">
                <a:latin typeface="Trebuchet MS"/>
                <a:cs typeface="Trebuchet MS"/>
              </a:rPr>
              <a:t>ÁGUA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spc="55" b="1">
                <a:latin typeface="Trebuchet MS"/>
                <a:cs typeface="Trebuchet MS"/>
              </a:rPr>
              <a:t>AZUL</a:t>
            </a:r>
            <a:r>
              <a:rPr dirty="0" sz="1100" spc="25" b="1">
                <a:latin typeface="Trebuchet MS"/>
                <a:cs typeface="Trebuchet MS"/>
              </a:rPr>
              <a:t> </a:t>
            </a:r>
            <a:r>
              <a:rPr dirty="0" sz="1100" b="1">
                <a:latin typeface="Trebuchet MS"/>
                <a:cs typeface="Trebuchet MS"/>
              </a:rPr>
              <a:t>-</a:t>
            </a:r>
            <a:r>
              <a:rPr dirty="0" sz="1100" spc="-50" b="1">
                <a:latin typeface="Trebuchet MS"/>
                <a:cs typeface="Trebuchet MS"/>
              </a:rPr>
              <a:t>I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Trebuchet MS"/>
                <a:cs typeface="Trebuchet MS"/>
              </a:rPr>
              <a:t>Avenida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Lydia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de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Jesus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Mendonça,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1146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Água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Azul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>
                <a:latin typeface="Trebuchet MS"/>
                <a:cs typeface="Trebuchet MS"/>
              </a:rPr>
              <a:t>-</a:t>
            </a:r>
            <a:r>
              <a:rPr dirty="0" sz="1100" spc="20">
                <a:latin typeface="Trebuchet MS"/>
                <a:cs typeface="Trebuchet MS"/>
              </a:rPr>
              <a:t> </a:t>
            </a:r>
            <a:r>
              <a:rPr dirty="0" sz="1100" spc="-10">
                <a:latin typeface="Trebuchet MS"/>
                <a:cs typeface="Trebuchet MS"/>
              </a:rPr>
              <a:t>Guarulhos/SP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dirty="0" sz="1100" spc="-5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47294" y="7304227"/>
            <a:ext cx="1884045" cy="158750"/>
          </a:xfrm>
          <a:prstGeom prst="rect">
            <a:avLst/>
          </a:prstGeom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900" spc="-20" i="1">
                <a:latin typeface="Trebuchet MS"/>
                <a:cs typeface="Trebuchet MS"/>
                <a:hlinkClick r:id="rId2"/>
              </a:rPr>
              <a:t>www.lei13019.com.br/sp/guarulhos/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pc="-20"/>
              <a:t>Emitido</a:t>
            </a:r>
            <a:r>
              <a:rPr dirty="0" spc="5"/>
              <a:t> </a:t>
            </a:r>
            <a:r>
              <a:rPr dirty="0"/>
              <a:t>em</a:t>
            </a:r>
            <a:r>
              <a:rPr dirty="0" spc="10"/>
              <a:t> </a:t>
            </a:r>
            <a:r>
              <a:rPr dirty="0" spc="-20"/>
              <a:t>7/10/2024</a:t>
            </a:r>
            <a:r>
              <a:rPr dirty="0" spc="10"/>
              <a:t> </a:t>
            </a:r>
            <a:r>
              <a:rPr dirty="0" spc="-10"/>
              <a:t>09:51</a:t>
            </a: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/>
              <a:t>Pág. </a:t>
            </a:r>
            <a:fld id="{81D60167-4931-47E6-BA6A-407CBD079E47}" type="slidenum">
              <a:rPr dirty="0" spc="-10"/>
              <a:t>10</a:t>
            </a:fld>
            <a:r>
              <a:rPr dirty="0" spc="-10"/>
              <a:t>/92</a:t>
            </a: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60000" y="1080002"/>
          <a:ext cx="10048240" cy="328802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4735"/>
                <a:gridCol w="698500"/>
                <a:gridCol w="754380"/>
                <a:gridCol w="495934"/>
                <a:gridCol w="1257935"/>
                <a:gridCol w="995680"/>
                <a:gridCol w="661035"/>
                <a:gridCol w="669924"/>
                <a:gridCol w="743584"/>
                <a:gridCol w="578484"/>
                <a:gridCol w="661034"/>
                <a:gridCol w="605790"/>
                <a:gridCol w="775970"/>
              </a:tblGrid>
              <a:tr h="185420">
                <a:tc gridSpan="1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RELATÓRIO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PRESTAÇÃO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50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10" b="1">
                          <a:latin typeface="Trebuchet MS"/>
                          <a:cs typeface="Trebuchet MS"/>
                        </a:rPr>
                        <a:t>Vínculo</a:t>
                      </a:r>
                      <a:r>
                        <a:rPr dirty="0" sz="800" spc="2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Financeiro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06705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Lança- 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381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Documento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 Nº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Doc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635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0" b="1">
                          <a:latin typeface="Trebuchet MS"/>
                          <a:cs typeface="Trebuchet MS"/>
                        </a:rPr>
                        <a:t>OFX/Nº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Extrato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57404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Fornecedor/ Favorecido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 marR="46863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Despesa/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Receita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Emissão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765"/>
                        </a:spcBef>
                      </a:pPr>
                      <a:r>
                        <a:rPr dirty="0" sz="800" spc="55" b="1">
                          <a:latin typeface="Trebuchet MS"/>
                          <a:cs typeface="Trebuchet MS"/>
                        </a:rPr>
                        <a:t>Pagamento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6286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-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Depósito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71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177800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Valor</a:t>
                      </a:r>
                      <a:r>
                        <a:rPr dirty="0" sz="800" spc="1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10" b="1">
                          <a:latin typeface="Trebuchet MS"/>
                          <a:cs typeface="Trebuchet MS"/>
                        </a:rPr>
                        <a:t>Bruto/ Principal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 marR="23495" indent="-64769">
                        <a:lnSpc>
                          <a:spcPct val="103800"/>
                        </a:lnSpc>
                        <a:spcBef>
                          <a:spcPts val="725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Juros</a:t>
                      </a:r>
                      <a:r>
                        <a:rPr dirty="0" sz="800" spc="9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Multa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9207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Descontos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algn="r" marL="72390" marR="23495" indent="492125">
                        <a:lnSpc>
                          <a:spcPct val="103800"/>
                        </a:lnSpc>
                      </a:pPr>
                      <a:r>
                        <a:rPr dirty="0" sz="800" spc="-5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Retenções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33655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Líquido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115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Prg./Ação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4318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5420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(C)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 Descontos </a:t>
                      </a:r>
                      <a:r>
                        <a:rPr dirty="0" sz="80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Retenções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 (Repasses)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540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230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20" b="1">
                          <a:latin typeface="Trebuchet MS"/>
                          <a:cs typeface="Trebuchet MS"/>
                        </a:rPr>
                        <a:t>(-)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Pagamentos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 b="1">
                          <a:latin typeface="Trebuchet MS"/>
                          <a:cs typeface="Trebuchet MS"/>
                        </a:rPr>
                        <a:t>(Líquido)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com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Repasses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(A+B-C)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3340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1.225.360,84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(-)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Valores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Devolvidos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70" b="1">
                          <a:latin typeface="Trebuchet MS"/>
                          <a:cs typeface="Trebuchet MS"/>
                        </a:rPr>
                        <a:t>(=)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Vinculados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(D)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3500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191.747,30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20" b="1">
                          <a:latin typeface="Trebuchet MS"/>
                          <a:cs typeface="Trebuchet MS"/>
                        </a:rPr>
                        <a:t>(5)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 b="1">
                          <a:latin typeface="Trebuchet MS"/>
                          <a:cs typeface="Trebuchet MS"/>
                        </a:rPr>
                        <a:t>Anterior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Devolver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(se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negativo)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Próprios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OSC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(se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 b="1">
                          <a:latin typeface="Trebuchet MS"/>
                          <a:cs typeface="Trebuchet MS"/>
                        </a:rPr>
                        <a:t>positivo)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76708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3.682,05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230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30" b="1">
                          <a:latin typeface="Trebuchet MS"/>
                          <a:cs typeface="Trebuchet MS"/>
                        </a:rPr>
                        <a:t>(6)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Depósitos,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Devoluções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Saques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não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Utilizados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/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Compensações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70104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53.354,23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70" b="1">
                          <a:latin typeface="Trebuchet MS"/>
                          <a:cs typeface="Trebuchet MS"/>
                        </a:rPr>
                        <a:t>(=)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Subtotal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Depósitos,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0" b="1">
                          <a:latin typeface="Trebuchet MS"/>
                          <a:cs typeface="Trebuchet MS"/>
                        </a:rPr>
                        <a:t>Devoluções,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Ressarcimentos/Compensações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(5+6)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70104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57.036,28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(-)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Pagamentos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com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Próprios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b="1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Compensações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70104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53.933,66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70" b="1">
                          <a:latin typeface="Trebuchet MS"/>
                          <a:cs typeface="Trebuchet MS"/>
                        </a:rPr>
                        <a:t>(=)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 b="1">
                          <a:latin typeface="Trebuchet MS"/>
                          <a:cs typeface="Trebuchet MS"/>
                        </a:rPr>
                        <a:t>Final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Devolver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na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Conta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do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Repasse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(se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negativo)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ou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Recursos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Próprios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da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OSC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(se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 b="1">
                          <a:latin typeface="Trebuchet MS"/>
                          <a:cs typeface="Trebuchet MS"/>
                        </a:rPr>
                        <a:t>positivo)</a:t>
                      </a:r>
                      <a:r>
                        <a:rPr dirty="0" sz="800" spc="4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0" b="1">
                          <a:latin typeface="Trebuchet MS"/>
                          <a:cs typeface="Trebuchet MS"/>
                        </a:rPr>
                        <a:t>(E)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76708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3.102,62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b="1">
                          <a:latin typeface="Trebuchet MS"/>
                          <a:cs typeface="Trebuchet MS"/>
                        </a:rPr>
                        <a:t>Final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no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45" b="1">
                          <a:latin typeface="Trebuchet MS"/>
                          <a:cs typeface="Trebuchet MS"/>
                        </a:rPr>
                        <a:t>Período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0" b="1">
                          <a:latin typeface="Trebuchet MS"/>
                          <a:cs typeface="Trebuchet MS"/>
                        </a:rPr>
                        <a:t>(D+E)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3500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10" b="1">
                          <a:latin typeface="Trebuchet MS"/>
                          <a:cs typeface="Trebuchet MS"/>
                        </a:rPr>
                        <a:t>194.849,92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230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65" b="1">
                          <a:latin typeface="Trebuchet MS"/>
                          <a:cs typeface="Trebuchet MS"/>
                        </a:rPr>
                        <a:t>Saldo</a:t>
                      </a:r>
                      <a:r>
                        <a:rPr dirty="0" sz="800" spc="2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de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65" b="1">
                          <a:latin typeface="Trebuchet MS"/>
                          <a:cs typeface="Trebuchet MS"/>
                        </a:rPr>
                        <a:t>Contas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à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75" b="1">
                          <a:latin typeface="Trebuchet MS"/>
                          <a:cs typeface="Trebuchet MS"/>
                        </a:rPr>
                        <a:t>Pagar</a:t>
                      </a:r>
                      <a:r>
                        <a:rPr dirty="0" sz="800" spc="2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9865">
                <a:tc gridSpan="10">
                  <a:txBody>
                    <a:bodyPr/>
                    <a:lstStyle/>
                    <a:p>
                      <a:pPr marL="3111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b="1">
                          <a:latin typeface="Trebuchet MS"/>
                          <a:cs typeface="Trebuchet MS"/>
                        </a:rPr>
                        <a:t>Total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80" b="1">
                          <a:latin typeface="Trebuchet MS"/>
                          <a:cs typeface="Trebuchet MS"/>
                        </a:rPr>
                        <a:t>pago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com 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Recursos </a:t>
                      </a:r>
                      <a:r>
                        <a:rPr dirty="0" sz="800" spc="50" b="1">
                          <a:latin typeface="Trebuchet MS"/>
                          <a:cs typeface="Trebuchet MS"/>
                        </a:rPr>
                        <a:t>Próprios</a:t>
                      </a:r>
                      <a:r>
                        <a:rPr dirty="0" sz="800" spc="55" b="1">
                          <a:latin typeface="Trebuchet MS"/>
                          <a:cs typeface="Trebuchet MS"/>
                        </a:rPr>
                        <a:t> não depositado</a:t>
                      </a:r>
                      <a:r>
                        <a:rPr dirty="0" sz="800" spc="60" b="1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dirty="0" sz="800" spc="35" b="1">
                          <a:latin typeface="Trebuchet MS"/>
                          <a:cs typeface="Trebuchet MS"/>
                        </a:rPr>
                        <a:t>R$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r" marR="2349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00" spc="-20" b="1">
                          <a:latin typeface="Trebuchet MS"/>
                          <a:cs typeface="Trebuchet MS"/>
                        </a:rPr>
                        <a:t>0,00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B="0" marT="29844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Relatório de Prestação de Contas</dc:title>
  <dcterms:created xsi:type="dcterms:W3CDTF">2025-05-19T14:26:58Z</dcterms:created>
  <dcterms:modified xsi:type="dcterms:W3CDTF">2025-05-19T14:26:58Z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2024-10-07T00:00:00Z</vt:filetime>
  </property>
  <property fmtid="{D5CDD505-2E9C-101B-9397-08002B2CF9AE}" pid="3" name="LastSaved">
    <vt:filetime>2025-05-19T00:00:00Z</vt:filetime>
  </property>
  <property fmtid="{D5CDD505-2E9C-101B-9397-08002B2CF9AE}" pid="4" name="Producer">
    <vt:lpwstr>mPDF 6.0</vt:lpwstr>
  </property>
</Properties>
</file>