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42" r:id="rId92"/>
    <p:sldId id="343" r:id="rId93"/>
    <p:sldId id="344" r:id="rId94"/>
    <p:sldId id="345" r:id="rId95"/>
    <p:sldId id="346" r:id="rId96"/>
    <p:sldId id="347" r:id="rId97"/>
    <p:sldId id="348" r:id="rId98"/>
    <p:sldId id="349" r:id="rId99"/>
    <p:sldId id="350" r:id="rId100"/>
    <p:sldId id="351" r:id="rId101"/>
    <p:sldId id="352" r:id="rId102"/>
    <p:sldId id="353" r:id="rId103"/>
    <p:sldId id="354" r:id="rId104"/>
    <p:sldId id="355" r:id="rId105"/>
    <p:sldId id="356" r:id="rId106"/>
    <p:sldId id="357" r:id="rId107"/>
    <p:sldId id="358" r:id="rId108"/>
    <p:sldId id="359" r:id="rId109"/>
    <p:sldId id="360" r:id="rId110"/>
    <p:sldId id="361" r:id="rId111"/>
    <p:sldId id="362" r:id="rId112"/>
    <p:sldId id="363" r:id="rId113"/>
    <p:sldId id="364" r:id="rId114"/>
    <p:sldId id="365" r:id="rId115"/>
    <p:sldId id="366" r:id="rId116"/>
    <p:sldId id="367" r:id="rId117"/>
    <p:sldId id="368" r:id="rId118"/>
    <p:sldId id="369" r:id="rId119"/>
    <p:sldId id="370" r:id="rId120"/>
    <p:sldId id="371" r:id="rId121"/>
    <p:sldId id="372" r:id="rId122"/>
    <p:sldId id="373" r:id="rId123"/>
    <p:sldId id="374" r:id="rId124"/>
    <p:sldId id="375" r:id="rId125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Relationship Id="rId54" Type="http://schemas.openxmlformats.org/officeDocument/2006/relationships/slide" Target="slides/slide49.xml"/><Relationship Id="rId55" Type="http://schemas.openxmlformats.org/officeDocument/2006/relationships/slide" Target="slides/slide50.xml"/><Relationship Id="rId56" Type="http://schemas.openxmlformats.org/officeDocument/2006/relationships/slide" Target="slides/slide51.xml"/><Relationship Id="rId57" Type="http://schemas.openxmlformats.org/officeDocument/2006/relationships/slide" Target="slides/slide52.xml"/><Relationship Id="rId58" Type="http://schemas.openxmlformats.org/officeDocument/2006/relationships/slide" Target="slides/slide53.xml"/><Relationship Id="rId59" Type="http://schemas.openxmlformats.org/officeDocument/2006/relationships/slide" Target="slides/slide54.xml"/><Relationship Id="rId60" Type="http://schemas.openxmlformats.org/officeDocument/2006/relationships/slide" Target="slides/slide55.xml"/><Relationship Id="rId61" Type="http://schemas.openxmlformats.org/officeDocument/2006/relationships/slide" Target="slides/slide56.xml"/><Relationship Id="rId62" Type="http://schemas.openxmlformats.org/officeDocument/2006/relationships/slide" Target="slides/slide57.xml"/><Relationship Id="rId63" Type="http://schemas.openxmlformats.org/officeDocument/2006/relationships/slide" Target="slides/slide58.xml"/><Relationship Id="rId64" Type="http://schemas.openxmlformats.org/officeDocument/2006/relationships/slide" Target="slides/slide59.xml"/><Relationship Id="rId65" Type="http://schemas.openxmlformats.org/officeDocument/2006/relationships/slide" Target="slides/slide60.xml"/><Relationship Id="rId66" Type="http://schemas.openxmlformats.org/officeDocument/2006/relationships/slide" Target="slides/slide61.xml"/><Relationship Id="rId67" Type="http://schemas.openxmlformats.org/officeDocument/2006/relationships/slide" Target="slides/slide62.xml"/><Relationship Id="rId68" Type="http://schemas.openxmlformats.org/officeDocument/2006/relationships/slide" Target="slides/slide63.xml"/><Relationship Id="rId69" Type="http://schemas.openxmlformats.org/officeDocument/2006/relationships/slide" Target="slides/slide64.xml"/><Relationship Id="rId70" Type="http://schemas.openxmlformats.org/officeDocument/2006/relationships/slide" Target="slides/slide65.xml"/><Relationship Id="rId71" Type="http://schemas.openxmlformats.org/officeDocument/2006/relationships/slide" Target="slides/slide66.xml"/><Relationship Id="rId72" Type="http://schemas.openxmlformats.org/officeDocument/2006/relationships/slide" Target="slides/slide67.xml"/><Relationship Id="rId73" Type="http://schemas.openxmlformats.org/officeDocument/2006/relationships/slide" Target="slides/slide68.xml"/><Relationship Id="rId74" Type="http://schemas.openxmlformats.org/officeDocument/2006/relationships/slide" Target="slides/slide69.xml"/><Relationship Id="rId75" Type="http://schemas.openxmlformats.org/officeDocument/2006/relationships/slide" Target="slides/slide70.xml"/><Relationship Id="rId76" Type="http://schemas.openxmlformats.org/officeDocument/2006/relationships/slide" Target="slides/slide71.xml"/><Relationship Id="rId77" Type="http://schemas.openxmlformats.org/officeDocument/2006/relationships/slide" Target="slides/slide72.xml"/><Relationship Id="rId78" Type="http://schemas.openxmlformats.org/officeDocument/2006/relationships/slide" Target="slides/slide73.xml"/><Relationship Id="rId79" Type="http://schemas.openxmlformats.org/officeDocument/2006/relationships/slide" Target="slides/slide74.xml"/><Relationship Id="rId80" Type="http://schemas.openxmlformats.org/officeDocument/2006/relationships/slide" Target="slides/slide75.xml"/><Relationship Id="rId81" Type="http://schemas.openxmlformats.org/officeDocument/2006/relationships/slide" Target="slides/slide76.xml"/><Relationship Id="rId82" Type="http://schemas.openxmlformats.org/officeDocument/2006/relationships/slide" Target="slides/slide77.xml"/><Relationship Id="rId83" Type="http://schemas.openxmlformats.org/officeDocument/2006/relationships/slide" Target="slides/slide78.xml"/><Relationship Id="rId84" Type="http://schemas.openxmlformats.org/officeDocument/2006/relationships/slide" Target="slides/slide79.xml"/><Relationship Id="rId85" Type="http://schemas.openxmlformats.org/officeDocument/2006/relationships/slide" Target="slides/slide80.xml"/><Relationship Id="rId86" Type="http://schemas.openxmlformats.org/officeDocument/2006/relationships/slide" Target="slides/slide81.xml"/><Relationship Id="rId87" Type="http://schemas.openxmlformats.org/officeDocument/2006/relationships/slide" Target="slides/slide82.xml"/><Relationship Id="rId88" Type="http://schemas.openxmlformats.org/officeDocument/2006/relationships/slide" Target="slides/slide83.xml"/><Relationship Id="rId89" Type="http://schemas.openxmlformats.org/officeDocument/2006/relationships/slide" Target="slides/slide84.xml"/><Relationship Id="rId90" Type="http://schemas.openxmlformats.org/officeDocument/2006/relationships/slide" Target="slides/slide85.xml"/><Relationship Id="rId91" Type="http://schemas.openxmlformats.org/officeDocument/2006/relationships/slide" Target="slides/slide86.xml"/><Relationship Id="rId92" Type="http://schemas.openxmlformats.org/officeDocument/2006/relationships/slide" Target="slides/slide87.xml"/><Relationship Id="rId93" Type="http://schemas.openxmlformats.org/officeDocument/2006/relationships/slide" Target="slides/slide88.xml"/><Relationship Id="rId94" Type="http://schemas.openxmlformats.org/officeDocument/2006/relationships/slide" Target="slides/slide89.xml"/><Relationship Id="rId95" Type="http://schemas.openxmlformats.org/officeDocument/2006/relationships/slide" Target="slides/slide90.xml"/><Relationship Id="rId96" Type="http://schemas.openxmlformats.org/officeDocument/2006/relationships/slide" Target="slides/slide91.xml"/><Relationship Id="rId97" Type="http://schemas.openxmlformats.org/officeDocument/2006/relationships/slide" Target="slides/slide92.xml"/><Relationship Id="rId98" Type="http://schemas.openxmlformats.org/officeDocument/2006/relationships/slide" Target="slides/slide93.xml"/><Relationship Id="rId99" Type="http://schemas.openxmlformats.org/officeDocument/2006/relationships/slide" Target="slides/slide94.xml"/><Relationship Id="rId100" Type="http://schemas.openxmlformats.org/officeDocument/2006/relationships/slide" Target="slides/slide95.xml"/><Relationship Id="rId101" Type="http://schemas.openxmlformats.org/officeDocument/2006/relationships/slide" Target="slides/slide96.xml"/><Relationship Id="rId102" Type="http://schemas.openxmlformats.org/officeDocument/2006/relationships/slide" Target="slides/slide97.xml"/><Relationship Id="rId103" Type="http://schemas.openxmlformats.org/officeDocument/2006/relationships/slide" Target="slides/slide98.xml"/><Relationship Id="rId104" Type="http://schemas.openxmlformats.org/officeDocument/2006/relationships/slide" Target="slides/slide99.xml"/><Relationship Id="rId105" Type="http://schemas.openxmlformats.org/officeDocument/2006/relationships/slide" Target="slides/slide100.xml"/><Relationship Id="rId106" Type="http://schemas.openxmlformats.org/officeDocument/2006/relationships/slide" Target="slides/slide101.xml"/><Relationship Id="rId107" Type="http://schemas.openxmlformats.org/officeDocument/2006/relationships/slide" Target="slides/slide102.xml"/><Relationship Id="rId108" Type="http://schemas.openxmlformats.org/officeDocument/2006/relationships/slide" Target="slides/slide103.xml"/><Relationship Id="rId109" Type="http://schemas.openxmlformats.org/officeDocument/2006/relationships/slide" Target="slides/slide104.xml"/><Relationship Id="rId110" Type="http://schemas.openxmlformats.org/officeDocument/2006/relationships/slide" Target="slides/slide105.xml"/><Relationship Id="rId111" Type="http://schemas.openxmlformats.org/officeDocument/2006/relationships/slide" Target="slides/slide106.xml"/><Relationship Id="rId112" Type="http://schemas.openxmlformats.org/officeDocument/2006/relationships/slide" Target="slides/slide107.xml"/><Relationship Id="rId113" Type="http://schemas.openxmlformats.org/officeDocument/2006/relationships/slide" Target="slides/slide108.xml"/><Relationship Id="rId114" Type="http://schemas.openxmlformats.org/officeDocument/2006/relationships/slide" Target="slides/slide109.xml"/><Relationship Id="rId115" Type="http://schemas.openxmlformats.org/officeDocument/2006/relationships/slide" Target="slides/slide110.xml"/><Relationship Id="rId116" Type="http://schemas.openxmlformats.org/officeDocument/2006/relationships/slide" Target="slides/slide111.xml"/><Relationship Id="rId117" Type="http://schemas.openxmlformats.org/officeDocument/2006/relationships/slide" Target="slides/slide112.xml"/><Relationship Id="rId118" Type="http://schemas.openxmlformats.org/officeDocument/2006/relationships/slide" Target="slides/slide113.xml"/><Relationship Id="rId119" Type="http://schemas.openxmlformats.org/officeDocument/2006/relationships/slide" Target="slides/slide114.xml"/><Relationship Id="rId120" Type="http://schemas.openxmlformats.org/officeDocument/2006/relationships/slide" Target="slides/slide115.xml"/><Relationship Id="rId121" Type="http://schemas.openxmlformats.org/officeDocument/2006/relationships/slide" Target="slides/slide116.xml"/><Relationship Id="rId122" Type="http://schemas.openxmlformats.org/officeDocument/2006/relationships/slide" Target="slides/slide117.xml"/><Relationship Id="rId123" Type="http://schemas.openxmlformats.org/officeDocument/2006/relationships/slide" Target="slides/slide118.xml"/><Relationship Id="rId124" Type="http://schemas.openxmlformats.org/officeDocument/2006/relationships/slide" Target="slides/slide119.xml"/><Relationship Id="rId125" Type="http://schemas.openxmlformats.org/officeDocument/2006/relationships/slide" Target="slides/slide12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#</a:t>
            </a:fld>
            <a:r>
              <a:rPr dirty="0" spc="-10"/>
              <a:t>/120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#</a:t>
            </a:fld>
            <a:r>
              <a:rPr dirty="0" spc="-10"/>
              <a:t>/120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#</a:t>
            </a:fld>
            <a:r>
              <a:rPr dirty="0" spc="-10"/>
              <a:t>/120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#</a:t>
            </a:fld>
            <a:r>
              <a:rPr dirty="0" spc="-10"/>
              <a:t>/120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#</a:t>
            </a:fld>
            <a:r>
              <a:rPr dirty="0" spc="-10"/>
              <a:t>/120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66710" y="419836"/>
            <a:ext cx="133350" cy="152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577346" y="7304227"/>
            <a:ext cx="1565910" cy="158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636823" y="7304227"/>
            <a:ext cx="708659" cy="158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#</a:t>
            </a:fld>
            <a:r>
              <a:rPr dirty="0" spc="-10"/>
              <a:t>/120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0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0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0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0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0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0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0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0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0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0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9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9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9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9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9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9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9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9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9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9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75869" y="224332"/>
            <a:ext cx="8079740" cy="1880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066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20066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20066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20" b="1">
                <a:latin typeface="Trebuchet MS"/>
                <a:cs typeface="Trebuchet MS"/>
              </a:rPr>
              <a:t>Proposta</a:t>
            </a:r>
            <a:r>
              <a:rPr dirty="0" sz="1000" spc="20">
                <a:latin typeface="Trebuchet MS"/>
                <a:cs typeface="Trebuchet MS"/>
              </a:rPr>
              <a:t>:</a:t>
            </a:r>
            <a:r>
              <a:rPr dirty="0" sz="1000" spc="180">
                <a:latin typeface="Trebuchet MS"/>
                <a:cs typeface="Trebuchet MS"/>
              </a:rPr>
              <a:t> </a:t>
            </a:r>
            <a:r>
              <a:rPr dirty="0" sz="1000" spc="-10">
                <a:latin typeface="Trebuchet MS"/>
                <a:cs typeface="Trebuchet MS"/>
              </a:rPr>
              <a:t>0021/2024</a:t>
            </a:r>
            <a:endParaRPr sz="1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1000" b="1">
                <a:latin typeface="Trebuchet MS"/>
                <a:cs typeface="Trebuchet MS"/>
              </a:rPr>
              <a:t>Unidade</a:t>
            </a:r>
            <a:r>
              <a:rPr dirty="0" sz="1000">
                <a:latin typeface="Trebuchet MS"/>
                <a:cs typeface="Trebuchet MS"/>
              </a:rPr>
              <a:t>:</a:t>
            </a:r>
            <a:r>
              <a:rPr dirty="0" sz="1000" spc="160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SECRETARIA</a:t>
            </a:r>
            <a:r>
              <a:rPr dirty="0" sz="1000" spc="160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DE</a:t>
            </a:r>
            <a:r>
              <a:rPr dirty="0" sz="1000" spc="16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EDUCAÇÃO/OSCs.</a:t>
            </a:r>
            <a:r>
              <a:rPr dirty="0" sz="1000" spc="170">
                <a:latin typeface="Trebuchet MS"/>
                <a:cs typeface="Trebuchet MS"/>
              </a:rPr>
              <a:t> </a:t>
            </a:r>
            <a:r>
              <a:rPr dirty="0" sz="1000" spc="-10">
                <a:latin typeface="Trebuchet MS"/>
                <a:cs typeface="Trebuchet MS"/>
              </a:rPr>
              <a:t>CRECHES</a:t>
            </a:r>
            <a:endParaRPr sz="1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1000" b="1">
                <a:latin typeface="Trebuchet MS"/>
                <a:cs typeface="Trebuchet MS"/>
              </a:rPr>
              <a:t>Entidade</a:t>
            </a:r>
            <a:r>
              <a:rPr dirty="0" sz="1000">
                <a:latin typeface="Trebuchet MS"/>
                <a:cs typeface="Trebuchet MS"/>
              </a:rPr>
              <a:t>:</a:t>
            </a:r>
            <a:r>
              <a:rPr dirty="0" sz="1000" spc="60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AMAA</a:t>
            </a:r>
            <a:r>
              <a:rPr dirty="0" sz="1000" spc="6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-</a:t>
            </a:r>
            <a:r>
              <a:rPr dirty="0" sz="1000" spc="7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Associação</a:t>
            </a:r>
            <a:r>
              <a:rPr dirty="0" sz="1000" spc="6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dos</a:t>
            </a:r>
            <a:r>
              <a:rPr dirty="0" sz="1000" spc="70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Moradores</a:t>
            </a:r>
            <a:r>
              <a:rPr dirty="0" sz="1000" spc="70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para</a:t>
            </a:r>
            <a:r>
              <a:rPr dirty="0" sz="1000" spc="6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o</a:t>
            </a:r>
            <a:r>
              <a:rPr dirty="0" sz="1000" spc="6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Desenvolvimento</a:t>
            </a:r>
            <a:r>
              <a:rPr dirty="0" sz="1000" spc="6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do</a:t>
            </a:r>
            <a:r>
              <a:rPr dirty="0" sz="1000" spc="6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Água</a:t>
            </a:r>
            <a:r>
              <a:rPr dirty="0" sz="1000" spc="6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Azul</a:t>
            </a:r>
            <a:r>
              <a:rPr dirty="0" sz="1000" spc="65">
                <a:latin typeface="Trebuchet MS"/>
                <a:cs typeface="Trebuchet MS"/>
              </a:rPr>
              <a:t> </a:t>
            </a:r>
            <a:r>
              <a:rPr dirty="0" sz="1000" spc="-40">
                <a:latin typeface="Trebuchet MS"/>
                <a:cs typeface="Trebuchet MS"/>
              </a:rPr>
              <a:t>-</a:t>
            </a:r>
            <a:r>
              <a:rPr dirty="0" sz="1000" spc="-50">
                <a:latin typeface="Trebuchet MS"/>
                <a:cs typeface="Trebuchet MS"/>
              </a:rPr>
              <a:t>I</a:t>
            </a:r>
            <a:endParaRPr sz="1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1000" spc="20" b="1">
                <a:latin typeface="Trebuchet MS"/>
                <a:cs typeface="Trebuchet MS"/>
              </a:rPr>
              <a:t>Instrumento</a:t>
            </a:r>
            <a:r>
              <a:rPr dirty="0" sz="1000" spc="20">
                <a:latin typeface="Trebuchet MS"/>
                <a:cs typeface="Trebuchet MS"/>
              </a:rPr>
              <a:t>: TERMO</a:t>
            </a:r>
            <a:r>
              <a:rPr dirty="0" sz="1000" spc="25">
                <a:latin typeface="Trebuchet MS"/>
                <a:cs typeface="Trebuchet MS"/>
              </a:rPr>
              <a:t> </a:t>
            </a:r>
            <a:r>
              <a:rPr dirty="0" sz="1000" spc="20">
                <a:latin typeface="Trebuchet MS"/>
                <a:cs typeface="Trebuchet MS"/>
              </a:rPr>
              <a:t>DE</a:t>
            </a:r>
            <a:r>
              <a:rPr dirty="0" sz="1000" spc="25">
                <a:latin typeface="Trebuchet MS"/>
                <a:cs typeface="Trebuchet MS"/>
              </a:rPr>
              <a:t> </a:t>
            </a:r>
            <a:r>
              <a:rPr dirty="0" sz="1000" spc="20">
                <a:latin typeface="Trebuchet MS"/>
                <a:cs typeface="Trebuchet MS"/>
              </a:rPr>
              <a:t>COLABORAÇÃO</a:t>
            </a:r>
            <a:r>
              <a:rPr dirty="0" sz="1000" spc="25">
                <a:latin typeface="Trebuchet MS"/>
                <a:cs typeface="Trebuchet MS"/>
              </a:rPr>
              <a:t> </a:t>
            </a:r>
            <a:r>
              <a:rPr dirty="0" sz="1000" spc="20">
                <a:latin typeface="Trebuchet MS"/>
                <a:cs typeface="Trebuchet MS"/>
              </a:rPr>
              <a:t>nº</a:t>
            </a:r>
            <a:r>
              <a:rPr dirty="0" sz="1000" spc="25">
                <a:latin typeface="Trebuchet MS"/>
                <a:cs typeface="Trebuchet MS"/>
              </a:rPr>
              <a:t> </a:t>
            </a:r>
            <a:r>
              <a:rPr dirty="0" sz="1000" spc="20">
                <a:latin typeface="Trebuchet MS"/>
                <a:cs typeface="Trebuchet MS"/>
              </a:rPr>
              <a:t>4824</a:t>
            </a:r>
            <a:r>
              <a:rPr dirty="0" sz="1000" spc="25">
                <a:latin typeface="Trebuchet MS"/>
                <a:cs typeface="Trebuchet MS"/>
              </a:rPr>
              <a:t> </a:t>
            </a:r>
            <a:r>
              <a:rPr dirty="0" sz="1000" spc="20">
                <a:latin typeface="Trebuchet MS"/>
                <a:cs typeface="Trebuchet MS"/>
              </a:rPr>
              <a:t>-</a:t>
            </a:r>
            <a:r>
              <a:rPr dirty="0" sz="1000" spc="30">
                <a:latin typeface="Trebuchet MS"/>
                <a:cs typeface="Trebuchet MS"/>
              </a:rPr>
              <a:t> </a:t>
            </a:r>
            <a:r>
              <a:rPr dirty="0" sz="1000" spc="10">
                <a:latin typeface="Trebuchet MS"/>
                <a:cs typeface="Trebuchet MS"/>
              </a:rPr>
              <a:t>Ano:</a:t>
            </a:r>
            <a:r>
              <a:rPr dirty="0" sz="1000" spc="25">
                <a:latin typeface="Trebuchet MS"/>
                <a:cs typeface="Trebuchet MS"/>
              </a:rPr>
              <a:t> </a:t>
            </a:r>
            <a:r>
              <a:rPr dirty="0" sz="1000" spc="-20">
                <a:latin typeface="Trebuchet MS"/>
                <a:cs typeface="Trebuchet MS"/>
              </a:rPr>
              <a:t>2021</a:t>
            </a:r>
            <a:endParaRPr sz="1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1000" b="1">
                <a:latin typeface="Trebuchet MS"/>
                <a:cs typeface="Trebuchet MS"/>
              </a:rPr>
              <a:t>Período:</a:t>
            </a:r>
            <a:r>
              <a:rPr dirty="0" sz="1000" spc="95" b="1">
                <a:latin typeface="Trebuchet MS"/>
                <a:cs typeface="Trebuchet MS"/>
              </a:rPr>
              <a:t> </a:t>
            </a:r>
            <a:r>
              <a:rPr dirty="0" sz="1000" spc="-20">
                <a:latin typeface="Trebuchet MS"/>
                <a:cs typeface="Trebuchet MS"/>
              </a:rPr>
              <a:t>01/01/2024</a:t>
            </a:r>
            <a:r>
              <a:rPr dirty="0" sz="1000" spc="100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a</a:t>
            </a:r>
            <a:r>
              <a:rPr dirty="0" sz="1000" spc="95">
                <a:latin typeface="Trebuchet MS"/>
                <a:cs typeface="Trebuchet MS"/>
              </a:rPr>
              <a:t> </a:t>
            </a:r>
            <a:r>
              <a:rPr dirty="0" sz="1000" spc="-10">
                <a:latin typeface="Trebuchet MS"/>
                <a:cs typeface="Trebuchet MS"/>
              </a:rPr>
              <a:t>31/12/2024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55765" y="2254764"/>
          <a:ext cx="10052685" cy="4396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9805"/>
                <a:gridCol w="666750"/>
                <a:gridCol w="690244"/>
                <a:gridCol w="531494"/>
                <a:gridCol w="1177290"/>
                <a:gridCol w="965200"/>
                <a:gridCol w="708660"/>
                <a:gridCol w="718185"/>
                <a:gridCol w="796925"/>
                <a:gridCol w="619759"/>
                <a:gridCol w="708025"/>
                <a:gridCol w="648970"/>
                <a:gridCol w="753745"/>
              </a:tblGrid>
              <a:tr h="198755">
                <a:tc gridSpan="13"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8100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8100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1493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Ano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Anterior Vinculado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17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Saldo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exercício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2023.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">
                          <a:latin typeface="Trebuchet MS"/>
                          <a:cs typeface="Trebuchet MS"/>
                        </a:rPr>
                        <a:t>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82.991,27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82.991,27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8100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1493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Ano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Anterior Vinculado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17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Saldo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exercício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2023.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">
                          <a:latin typeface="Trebuchet MS"/>
                          <a:cs typeface="Trebuchet MS"/>
                        </a:rPr>
                        <a:t>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101.977,58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101.977,58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8100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1493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Ano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Anterior Vinculado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17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Saldo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exercício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2023.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">
                          <a:latin typeface="Trebuchet MS"/>
                          <a:cs typeface="Trebuchet MS"/>
                        </a:rPr>
                        <a:t>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9.881,07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9.881,07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080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8100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41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DEZEMBRO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2023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UN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I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39553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889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LUIZ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CARLOS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TAMARINDO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653.101.958-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67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Imóvel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PF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8100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77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DEZ.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2023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10201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1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6.338,42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6.338,42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19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95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SIMPLES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AGIL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JANEIRO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">
                          <a:latin typeface="Trebuchet MS"/>
                          <a:cs typeface="Trebuchet MS"/>
                        </a:rPr>
                        <a:t>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290,80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290,80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95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RENDE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FACIL JANEIRO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">
                          <a:latin typeface="Trebuchet MS"/>
                          <a:cs typeface="Trebuchet MS"/>
                        </a:rPr>
                        <a:t>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1683614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20101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17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comercio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SA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2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512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508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NF.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16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IPACAETA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DEP.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MAT.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P.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CONST.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20201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63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IPACAETA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DEPOSITO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MATERIAL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CONSTRÇÃO</a:t>
                      </a:r>
                      <a:r>
                        <a:rPr dirty="0" sz="850" spc="229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49.343.772/0001-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302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NF.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15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IPACAETA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DEPOSITO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DE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MAT.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CONST.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LTD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20202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63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IPACAETA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DEPOSITO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MATERIAL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CONSTRÇÃO</a:t>
                      </a:r>
                      <a:r>
                        <a:rPr dirty="0" sz="850" spc="229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49.343.772/0001-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9718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2.800,00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2.800,00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77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JANEIRO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20501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1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4.369,28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4.369,28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58012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58012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58012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58012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2.130,79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2.130,79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58012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58012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58012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1.065,40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1.065,40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58012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1.168,50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1.168,50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58012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1.226,67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1.226,67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11498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112101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683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VIDAS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REAIS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CENTRO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SOLUCOES ADMINISTRATIVAS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43.903.919/0001-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937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Laboratoriais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80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817,00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817,00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432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112102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31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INFOGLE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INFORMATICA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EIRELI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33.317.551/0001-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5369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Assistência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Técnica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08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NOVEMBRO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112501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4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ESTADO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Esgoto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855,92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855,92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19346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112801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DESTAK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SL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17.592.879/0001-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258,00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258,00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08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NOVEMBRO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112802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S.A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38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225,79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225,79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916547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112803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9209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45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DISTRIBUIDORA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47.978.428/0001-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Limpeza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1.216,10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1.216,10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17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112804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65">
                          <a:latin typeface="Trebuchet MS"/>
                          <a:cs typeface="Trebuchet MS"/>
                        </a:rPr>
                        <a:t>GESSO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BOM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CLIMA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51.310.896/0001-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160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Escolar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2.500,00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2.500,00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26142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112805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14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Assessoria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Contábil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Jurídica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1.386,00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1.386,00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3854759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112806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PLUXEE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BENEFICIOS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2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3.655,00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3.655,00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08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NOVEMBRO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11430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1526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ANA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FREITAS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095.222.118-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67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Imóvel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PF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130330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1.514,31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1.514,31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130330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626,06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626,06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130330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1.514,31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1.514,31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130330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1.568,08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1.568,08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130330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130330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130330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130330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130330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130330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130330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130330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2.002,91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2.002,91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130330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1.514,31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1.514,31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130330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1.129,19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1.129,19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130330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1.213,05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1.213,05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130330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1.514,31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1.514,31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50800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NOVEMBRO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112901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112902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16839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CARLOS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EDUARDO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RODRIGUES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36634803803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17.883.616/0001-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160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Escolar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4.750,00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4.750,00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685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Negativo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5080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SIMPLES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AGIL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NOVEMBRO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63,35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63,35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5080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RENDE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FACIL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NOVEMBRO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137,37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137,37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08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POUPANÇA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NOVEMBRO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1.007,76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1.007,76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8547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120201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6200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AMELIA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WATANABE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ME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96.235.346/0001-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266,74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266,74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7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120202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S.A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38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224,59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224,59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22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512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826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AVISO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THAYNA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L.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ROCHA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92774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695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Volante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3.432,84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3.432,84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55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AVISO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 REIBO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PINTO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39155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2.821,37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2.821,37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381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AVISO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R.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48415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3.432,84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3.432,84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6034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AVISO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SUELI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M.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30">
                          <a:latin typeface="Trebuchet MS"/>
                          <a:cs typeface="Trebuchet MS"/>
                        </a:rPr>
                        <a:t>6653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695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Volante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3.432,84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3.432,84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46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748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TED/DOC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1187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Devolvido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508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NF.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202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7683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MOLECAGE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M BRINQUED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120501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MOLECAGEM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BRINQUEDOS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21.143.608/0001-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2.160,00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2.160,00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08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NOVEMBRO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120502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617,77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617,77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11499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120601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683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VIDAS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REAIS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CENTRO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SOLUCOES ADMINISTRATIVAS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43.903.919/0001-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937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Laboratoriais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80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06/12/2024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817,00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817,00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50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14164177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121001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KALUNGA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SA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43.283.811/0012-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Impressoras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3.599,10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3.599,10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080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39487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121002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GRUPO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CASAS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BAHIA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33.041.260/1778-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38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Televisor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3.844,65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3.844,65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080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142514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121101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778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MAGAZINE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LUIZA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S/A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47.960.950/0893-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Cadeira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2.469,53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2.469,53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080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50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15787748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121102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Casas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Bahia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Via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Varejo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S/A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33.041.260/1614-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0955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Bebedouro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Água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529,90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529,90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080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144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15787748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121102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Casas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Bahia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Via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Varejo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S/A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33.041.260/1614-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Transportes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9,90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9,90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121103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16839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CARLOS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EDUARDO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RODRIGUES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36634803803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17.883.616/0001-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160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Escolar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4.750,00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4.750,00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619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NF.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142514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MAGAZINE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LUIZA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SA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121101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778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MAGAZINE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LUIZA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S/A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47.960.950/0893-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Transportes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24,90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24,90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494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121201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65">
                          <a:latin typeface="Trebuchet MS"/>
                          <a:cs typeface="Trebuchet MS"/>
                        </a:rPr>
                        <a:t>JC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SUPRIMENTOS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52.969.211/0001-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12/12/2024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735,50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735,50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48843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121202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207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447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Exames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Admissional,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Demissional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ou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Ocupacional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12/12/2024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12231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683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VIDAS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REAIS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CENTRO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SOLUCOES ADMINISTRATIVAS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43.903.919/0001-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937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Laboratoriais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80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12/12/2024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731,00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731,00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12230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121204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683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VIDAS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REAIS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CENTRO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SOLUCOES ADMINISTRATIVAS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43.903.919/0001-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937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Laboratoriais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80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12/12/2024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731,00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731,00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62068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62068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1.209,74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1.209,74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62068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62068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62068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62068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62068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62068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79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JANEIRO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39553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889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LUIZ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CARLOS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TAMARINDO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653.101.958-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67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Imóvel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PF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683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FEVEREIRO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233816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06/02/2024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06/02/2024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73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IPTU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fevereiro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233816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06/02/2024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06/02/2024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4740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20903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683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VIDAS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REAIS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CENTRO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SOLUCOES ADMINISTRATIVAS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43.903.919/0001-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937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Laboratoriais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80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741,00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741,00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79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JANEIRO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20904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63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4769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Bem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348,84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348,84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79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JANEIRO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20905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521,44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521,44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43910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20902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207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447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Exames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Admissional,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Demissional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ou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Ocupacional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338,00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338,00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412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62068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1.704,63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1.704,63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62068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852,32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852,32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3973047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121301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PLUXEE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BENEFICIOS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2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3.655,00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3.655,00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17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HOLERITE ADIANT.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DEZ.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SHEILA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M.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62068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08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NOVEMBRO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1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6.648,39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6.648,39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874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Rescisão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TRCT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MARIELY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S.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V.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TORREZ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24806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273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Rescisão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Contratual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TRCT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8.914,45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8.914,45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286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Rescisão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TRCT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C.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A.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98635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273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Rescisão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Contratual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TRCT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10.345,98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10.345,98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21644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121602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TINTAS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IZUMI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03.903.123/0001-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12/12/2024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894,01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894,01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26115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121603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SP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(GLP)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430,00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430,00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77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RESCISÓRI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121604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1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GRRF/FGTS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Rescisão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117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1.529,64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1.529,64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77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RESCISÓRI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121605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1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GRRF/FGTS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Rescisão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117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4.025,32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4.025,32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41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DEZEMBRO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11430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1526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ANA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FREITAS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095.222.118-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67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Imóvel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PF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206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121703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MOLECAGEM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BRINQUEDOS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21.143.608/0001-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Ventilador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2.680,00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2.680,00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080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547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42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121702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30">
                          <a:latin typeface="Trebuchet MS"/>
                          <a:cs typeface="Trebuchet MS"/>
                        </a:rPr>
                        <a:t>F I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COMEERCIO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PORTAS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PORTOES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54.087.456/0001-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160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Escolar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08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NOVEMBRO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9065">
                        <a:lnSpc>
                          <a:spcPct val="104600"/>
                        </a:lnSpc>
                      </a:pPr>
                      <a:r>
                        <a:rPr dirty="0" sz="850" spc="55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21.212,79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21.212,79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08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NOVEMBRO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599,87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599,87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08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NOVEMBRO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962,97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962,97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08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13º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SALARIO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NOVEMBRO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9065">
                        <a:lnSpc>
                          <a:spcPct val="104600"/>
                        </a:lnSpc>
                      </a:pPr>
                      <a:r>
                        <a:rPr dirty="0" sz="850" spc="55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15.032,96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15.032,96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468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5748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Crédito TED/DOC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3556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Devolvido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Ressarcime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ntos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Indevidos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93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DEVOLUCA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PAGAMENT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POR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ENGANO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14276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001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2.160,00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2.160,00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08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13º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NOVEMBRO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453,48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453,48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413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DEZEMBRO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89101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18/12/2024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18/12/2024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73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IPTU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dezembro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89101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18/12/2024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18/12/2024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139325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1.210,91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1.210,91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139325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1.678,76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1.678,76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139325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1.210,91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1.210,91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139325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1.235,40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1.235,40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139325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1.215,90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1.215,90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139325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1.210,91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1.210,91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139325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1.215,90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1.215,90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139325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1.210,91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1.210,91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139325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1.210,91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1.210,91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139325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1.219,91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1.219,91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139325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1.576,75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1.576,75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6838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139325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1.210,91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1.210,91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139325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1.210,91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1.210,91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139325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894,80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894,80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139325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979,35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979,35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826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TELMA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SOUZA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61596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1.744,76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1.744,76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11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762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JOSILENE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C.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61596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2.402,55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2.402,55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4806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512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762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LEIA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NASCIMENT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61596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2.402,55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2.402,55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01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953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MARIA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T.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O.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61596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2.402,55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2.402,55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826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PRISCILA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DE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G.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GARCIA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61596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4.674,43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4.674,43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01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826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G.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BEZERRA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61596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2.402,55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2.402,55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826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SHEILA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M.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61596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2.402,55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2.402,55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6838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2384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R.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11874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F.</a:t>
                      </a:r>
                      <a:r>
                        <a:rPr dirty="0" sz="850" spc="-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D.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MARTINEZ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61596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0764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2.402,55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2.402,55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763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JANISCLEIA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V.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CARVALHO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61596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2.402,55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2.402,55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73898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179,38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179,38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73898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1.736,23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1.736,23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73898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179,38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179,38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73898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1.568,08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1.568,08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73898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73898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73898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73898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73898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73898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73898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2.002,91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2.002,91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896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73898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1.543,75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73898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179,38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179,38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73898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1.129,19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1.129,19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73898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143,77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143,77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413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SIMPLES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AGIL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DEZEMBRO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246,31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246,31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413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RENDE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FACIL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DEZEMBRO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30,79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30,79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41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POUPANÇA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DEZEMBRO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920,17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920,17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431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50" spc="75" b="1">
                          <a:latin typeface="Trebuchet MS"/>
                          <a:cs typeface="Trebuchet MS"/>
                        </a:rPr>
                        <a:t>Saldo 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Inicial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no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 b="1">
                          <a:latin typeface="Trebuchet MS"/>
                          <a:cs typeface="Trebuchet MS"/>
                        </a:rPr>
                        <a:t>Período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85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8008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194.849,92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85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6832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86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175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1054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NFS-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24259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FLORIS ESCRITORI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CONTABIL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20901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14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Assessoria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Contábil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Jurídica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660,00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660,00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49441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82600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18745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8755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50" spc="20" b="1">
                          <a:latin typeface="Trebuchet MS"/>
                          <a:cs typeface="Trebuchet MS"/>
                        </a:rPr>
                        <a:t>(1)</a:t>
                      </a:r>
                      <a:r>
                        <a:rPr dirty="0" sz="850" spc="1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50" spc="1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 b="1">
                          <a:latin typeface="Trebuchet MS"/>
                          <a:cs typeface="Trebuchet MS"/>
                        </a:rPr>
                        <a:t>Anterior</a:t>
                      </a:r>
                      <a:r>
                        <a:rPr dirty="0" sz="850" spc="1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Repasses</a:t>
                      </a:r>
                      <a:r>
                        <a:rPr dirty="0" sz="850" spc="1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85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8008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194.849,92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85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(2)</a:t>
                      </a:r>
                      <a:r>
                        <a:rPr dirty="0" sz="850" spc="8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Valores</a:t>
                      </a:r>
                      <a:r>
                        <a:rPr dirty="0" sz="850" spc="85" b="1">
                          <a:latin typeface="Trebuchet MS"/>
                          <a:cs typeface="Trebuchet MS"/>
                        </a:rPr>
                        <a:t> Repassados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7086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1.347.555,24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(3)</a:t>
                      </a:r>
                      <a:r>
                        <a:rPr dirty="0" sz="850" spc="5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Rendimentos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Aplicação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75057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12.822,12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(4)</a:t>
                      </a:r>
                      <a:r>
                        <a:rPr dirty="0" sz="850" spc="1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 b="1">
                          <a:latin typeface="Trebuchet MS"/>
                          <a:cs typeface="Trebuchet MS"/>
                        </a:rPr>
                        <a:t>Contrapartida</a:t>
                      </a:r>
                      <a:r>
                        <a:rPr dirty="0" sz="850" spc="1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20" b="1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85" b="1">
                          <a:latin typeface="Trebuchet MS"/>
                          <a:cs typeface="Trebuchet MS"/>
                        </a:rPr>
                        <a:t>(=)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5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 b="1">
                          <a:latin typeface="Trebuchet MS"/>
                          <a:cs typeface="Trebuchet MS"/>
                        </a:rPr>
                        <a:t>Créditos</a:t>
                      </a:r>
                      <a:r>
                        <a:rPr dirty="0" sz="85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Vinculados</a:t>
                      </a:r>
                      <a:r>
                        <a:rPr dirty="0" sz="85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5" b="1">
                          <a:latin typeface="Trebuchet MS"/>
                          <a:cs typeface="Trebuchet MS"/>
                        </a:rPr>
                        <a:t>(1+2+3+4)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7086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1.555.227,28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(A)</a:t>
                      </a:r>
                      <a:r>
                        <a:rPr dirty="0" sz="85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Pagamentos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 b="1">
                          <a:latin typeface="Trebuchet MS"/>
                          <a:cs typeface="Trebuchet MS"/>
                        </a:rPr>
                        <a:t>(Bruto)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com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Repasses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7086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1.322.222,00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(B)</a:t>
                      </a:r>
                      <a:r>
                        <a:rPr dirty="0" sz="850" spc="5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5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5" b="1">
                          <a:latin typeface="Trebuchet MS"/>
                          <a:cs typeface="Trebuchet MS"/>
                        </a:rPr>
                        <a:t>pagos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com</a:t>
                      </a:r>
                      <a:r>
                        <a:rPr dirty="0" sz="850" spc="5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Repasses</a:t>
                      </a:r>
                      <a:r>
                        <a:rPr dirty="0" sz="850" spc="5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20" b="1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50" b="1">
                          <a:latin typeface="Trebuchet MS"/>
                          <a:cs typeface="Trebuchet MS"/>
                        </a:rPr>
                        <a:t>(C)</a:t>
                      </a:r>
                      <a:r>
                        <a:rPr dirty="0" sz="85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Descontos</a:t>
                      </a:r>
                      <a:r>
                        <a:rPr dirty="0" sz="85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Retenções</a:t>
                      </a:r>
                      <a:r>
                        <a:rPr dirty="0" sz="85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(Repasses)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20" b="1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20" b="1">
                          <a:latin typeface="Trebuchet MS"/>
                          <a:cs typeface="Trebuchet MS"/>
                        </a:rPr>
                        <a:t>(-)</a:t>
                      </a:r>
                      <a:r>
                        <a:rPr dirty="0" sz="850" spc="8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Pagamentos</a:t>
                      </a:r>
                      <a:r>
                        <a:rPr dirty="0" sz="850" spc="8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 b="1">
                          <a:latin typeface="Trebuchet MS"/>
                          <a:cs typeface="Trebuchet MS"/>
                        </a:rPr>
                        <a:t>(Líquido)</a:t>
                      </a:r>
                      <a:r>
                        <a:rPr dirty="0" sz="850" spc="8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com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Repasses</a:t>
                      </a:r>
                      <a:r>
                        <a:rPr dirty="0" sz="850" spc="8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(A+B-C)</a:t>
                      </a:r>
                      <a:r>
                        <a:rPr dirty="0" sz="850" spc="8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7086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1.322.222,00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(-)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Valores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Devolvidos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20" b="1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85" b="1">
                          <a:latin typeface="Trebuchet MS"/>
                          <a:cs typeface="Trebuchet MS"/>
                        </a:rPr>
                        <a:t>(=)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Recursos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Vinculados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(D)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8008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233.005,28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20" b="1">
                          <a:latin typeface="Trebuchet MS"/>
                          <a:cs typeface="Trebuchet MS"/>
                        </a:rPr>
                        <a:t>(5)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 b="1">
                          <a:latin typeface="Trebuchet MS"/>
                          <a:cs typeface="Trebuchet MS"/>
                        </a:rPr>
                        <a:t>Anterior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5" b="1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Devolver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na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Conta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(se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negativo)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ou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Recursos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Próprios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5" b="1">
                          <a:latin typeface="Trebuchet MS"/>
                          <a:cs typeface="Trebuchet MS"/>
                        </a:rPr>
                        <a:t>OSC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(se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 b="1">
                          <a:latin typeface="Trebuchet MS"/>
                          <a:cs typeface="Trebuchet MS"/>
                        </a:rPr>
                        <a:t>positivo)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20" b="1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(6)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Depósitos,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Devoluções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5" b="1">
                          <a:latin typeface="Trebuchet MS"/>
                          <a:cs typeface="Trebuchet MS"/>
                        </a:rPr>
                        <a:t>Saques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não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Utilizados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Compensações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na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Conta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8210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2.505,06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85" b="1">
                          <a:latin typeface="Trebuchet MS"/>
                          <a:cs typeface="Trebuchet MS"/>
                        </a:rPr>
                        <a:t>(=)</a:t>
                      </a:r>
                      <a:r>
                        <a:rPr dirty="0" sz="85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Subtotal</a:t>
                      </a:r>
                      <a:r>
                        <a:rPr dirty="0" sz="85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Depósitos,</a:t>
                      </a:r>
                      <a:r>
                        <a:rPr dirty="0" sz="85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Devoluções,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Ressarcimentos/Compensações</a:t>
                      </a:r>
                      <a:r>
                        <a:rPr dirty="0" sz="85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na</a:t>
                      </a:r>
                      <a:r>
                        <a:rPr dirty="0" sz="85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Conta</a:t>
                      </a:r>
                      <a:r>
                        <a:rPr dirty="0" sz="85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5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(5+6)</a:t>
                      </a:r>
                      <a:r>
                        <a:rPr dirty="0" sz="85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8210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2.505,06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(-)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Pagamentos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com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Recursos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Próprios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Compensações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na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Conta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8210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2.531,77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85" b="1">
                          <a:latin typeface="Trebuchet MS"/>
                          <a:cs typeface="Trebuchet MS"/>
                        </a:rPr>
                        <a:t>(=)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Final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5" b="1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Devolver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na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Conta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(se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negativo)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ou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Recursos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Próprios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5" b="1">
                          <a:latin typeface="Trebuchet MS"/>
                          <a:cs typeface="Trebuchet MS"/>
                        </a:rPr>
                        <a:t>OSC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(se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 b="1">
                          <a:latin typeface="Trebuchet MS"/>
                          <a:cs typeface="Trebuchet MS"/>
                        </a:rPr>
                        <a:t>positivo)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(E)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26,71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7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Final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no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 b="1">
                          <a:latin typeface="Trebuchet MS"/>
                          <a:cs typeface="Trebuchet MS"/>
                        </a:rPr>
                        <a:t>Período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(D+E)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8008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232.978,57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7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50" spc="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5" b="1">
                          <a:latin typeface="Trebuchet MS"/>
                          <a:cs typeface="Trebuchet MS"/>
                        </a:rPr>
                        <a:t>Contas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5" b="1">
                          <a:latin typeface="Trebuchet MS"/>
                          <a:cs typeface="Trebuchet MS"/>
                        </a:rPr>
                        <a:t>à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5" b="1">
                          <a:latin typeface="Trebuchet MS"/>
                          <a:cs typeface="Trebuchet MS"/>
                        </a:rPr>
                        <a:t>Pagar</a:t>
                      </a:r>
                      <a:r>
                        <a:rPr dirty="0" sz="850" spc="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20" b="1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3200">
                <a:tc gridSpan="10"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Total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5" b="1">
                          <a:latin typeface="Trebuchet MS"/>
                          <a:cs typeface="Trebuchet MS"/>
                        </a:rPr>
                        <a:t>pago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com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Recursos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Próprios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não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depositado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R$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-20" b="1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76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48088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21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18020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21501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TINTAS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IZUMI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03.903.123/0001-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07/02/2024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2.485,94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2.485,94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01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28948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107341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ADIGITEC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COMERCIO</a:t>
                      </a:r>
                      <a:r>
                        <a:rPr dirty="0" sz="850" spc="229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COMPONENTES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ELETRONICOS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04.293.187/0001-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5369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Assistência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Técnica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285,00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285,00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4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JANEIRO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588,12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588,12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INSS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JANEIRO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117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9065">
                        <a:lnSpc>
                          <a:spcPct val="104600"/>
                        </a:lnSpc>
                      </a:pPr>
                      <a:r>
                        <a:rPr dirty="0" sz="850" spc="55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19.172,13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19.172,13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4139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JANEIRO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546,16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546,16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4871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22101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LOJAS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YONEI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PRESENTES</a:t>
                      </a:r>
                      <a:r>
                        <a:rPr dirty="0" sz="850" spc="229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BRINQUEDOS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53.662.888/0001-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1.439,20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1.439,20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489186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22601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9209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45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DISTRIBUIDORA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47.978.428/0001-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Limpeza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07/02/2024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1.567,44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1.567,44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21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22602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COR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&amp;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ARTE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PAPELARIA</a:t>
                      </a:r>
                      <a:r>
                        <a:rPr dirty="0" sz="850" spc="2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52.460.861/0001-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1.121,90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1.121,90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68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FEVEREIRO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22603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4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ESTADO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Esgoto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375,91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375,91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683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TELEFONIC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FEVEREIRO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22701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S.A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38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219,99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219,99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01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508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NF.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1371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17217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CASA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22801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SP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(GLP)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765,47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765,47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68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FEVEREIRO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39553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889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LUIZ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CARLOS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TAMARINDO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653.101.958-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67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Imóvel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PF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2.233,07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2.233,07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76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1.180,09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1.180,09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1.483,75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1.483,75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1.935,74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1.935,74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1.076,43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1.076,43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77203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1881079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22901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17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comercio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SA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2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68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POUPANÇA FEVEREIRO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">
                          <a:latin typeface="Trebuchet MS"/>
                          <a:cs typeface="Trebuchet MS"/>
                        </a:rPr>
                        <a:t>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534,66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534,66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683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SIMPLES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AGIL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FEVEREIRO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">
                          <a:latin typeface="Trebuchet MS"/>
                          <a:cs typeface="Trebuchet MS"/>
                        </a:rPr>
                        <a:t>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241,46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241,46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683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RENDE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FACIL FEVEREIRO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">
                          <a:latin typeface="Trebuchet MS"/>
                          <a:cs typeface="Trebuchet MS"/>
                        </a:rPr>
                        <a:t>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64,96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64,96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21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63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CONTA TELEFONIC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DEZ.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30">
                          <a:latin typeface="Trebuchet MS"/>
                          <a:cs typeface="Trebuchet MS"/>
                        </a:rPr>
                        <a:t>2023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10202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S.A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38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219,99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219,99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175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558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janeiro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10801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PALOMA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DEDETIZACAO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05.441.611/0001-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160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Escolar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5397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EDP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413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DEZEMBRO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2023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10802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513,46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513,46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5397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EDP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413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DEZEMBRO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2023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10901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4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ESTADO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Esgoto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530,12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530,12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01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984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PROAGIR</a:t>
                      </a:r>
                      <a:r>
                        <a:rPr dirty="0" sz="850" spc="229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BEM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ESTAR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SOCIAL</a:t>
                      </a:r>
                      <a:r>
                        <a:rPr dirty="0" sz="850" spc="229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DEZEMBRO/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2023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11001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63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4769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Bem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367,20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367,20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68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FEVEREIRO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30401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1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04/03/2024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4.391,21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4.391,21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19050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30402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DESTAK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SL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17.592.879/0001-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04/03/2024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5338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30403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683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VIDAS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REAIS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CENTRO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SOLUCOES ADMINISTRATIVAS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43.903.919/0001-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937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Laboratoriais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80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07/03/2024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04/03/2024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741,00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741,00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68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PROAGIR FEVEREIRO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30501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63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4769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Bem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348,84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348,84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8542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Carnê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IPTU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PARCELA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1.5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30502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68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Imposto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Predial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Territorial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Urbano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50,77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50,77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8542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Carnê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IPTU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PARCELA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2.5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30503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68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Imposto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Predial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Territorial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Urbano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50,77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50,77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8542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Carnê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IPTU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PARCELA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3.5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30504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68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Imposto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Predial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Territorial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Urbano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35,77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35,77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21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73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IPTU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março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234829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06/03/2024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06/03/2024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MARÇO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234829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06/03/2024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06/03/2024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44319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31102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207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447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Exames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Admissional,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Demissional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ou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Ocupacional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340,00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340,00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24605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31201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14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Assessoria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Contábil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Jurídica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12/03/2024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12/03/2024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01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4519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31301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60">
                          <a:latin typeface="Trebuchet MS"/>
                          <a:cs typeface="Trebuchet MS"/>
                        </a:rPr>
                        <a:t>ASO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GOLD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VAREJISTA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EXTINTORES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46.711.119/0001-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160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Escolar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340,00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340,00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76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54841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1.009,44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1.009,44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31501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127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TECH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HARDWARE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INFORMATICA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CFTV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EIRELI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EPP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30.629.467/0001-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779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Softwares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Hardwares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3.161,00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3.161,00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508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36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DVR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793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Gravador</a:t>
                      </a:r>
                      <a:r>
                        <a:rPr dirty="0" sz="850" spc="2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Câmeras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31502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127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TECH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HARDWARE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INFORMATICA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CFTV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EIRELI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EPP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30.629.467/0001-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Eletrônicos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1.925,00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1.925,00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080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31802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PORTAS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PORTOES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21.080.722/0001-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160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Escolar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18/03/2024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7.480,00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7.480,00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21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4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FEVEREIRO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478,42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478,42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INSS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7683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FEVEREIRO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38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9065">
                        <a:lnSpc>
                          <a:spcPct val="104600"/>
                        </a:lnSpc>
                      </a:pPr>
                      <a:r>
                        <a:rPr dirty="0" sz="850" spc="55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17.509,61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17.509,61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68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FEVEREIRO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534,88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534,88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9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TAXA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TLIF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PARC.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1.2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32101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Impostos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Taxas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06/03/2024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484,39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484,39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01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749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Depósito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Transferên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5397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Depósito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DEVOLUÇÃ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REFERENTE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AO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ANO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2022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973031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20,98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20,98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63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TELEFONIC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MARÇO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32701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S.A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38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199,01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199,01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60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MARÇO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32702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4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ESTADO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Esgoto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22/03/2024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1.057,36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1.057,36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18047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32703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SP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(GLP)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485,47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485,47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522770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32704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9209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45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DISTRIBUIDORA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47.978.428/0001-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Limpeza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04/03/2024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1.566,05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1.566,05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159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Pagto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RP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depositado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63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TELEFONIC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MARÇO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32701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S.A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38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20,98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20,98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02089745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32801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17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comercio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SA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2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3.600,00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3.600,00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7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POUPANÇA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MARÇO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">
                          <a:latin typeface="Trebuchet MS"/>
                          <a:cs typeface="Trebuchet MS"/>
                        </a:rPr>
                        <a:t>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640,15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640,15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95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SIMPLES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AGIL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MARÇO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">
                          <a:latin typeface="Trebuchet MS"/>
                          <a:cs typeface="Trebuchet MS"/>
                        </a:rPr>
                        <a:t>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251,40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251,40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95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RENDE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FACIL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MARÇO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">
                          <a:latin typeface="Trebuchet MS"/>
                          <a:cs typeface="Trebuchet MS"/>
                        </a:rPr>
                        <a:t>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73,17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73,17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2.146,04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2.146,04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76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1.180,09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1.180,09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1.356,48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1.356,48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1.471,78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1.471,78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1.352,00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1.352,00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1.935,74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1.935,74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1.076,43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1.076,43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57610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1.308,22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1.308,22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175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5896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ABRIL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40101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683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VIDAS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REAIS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CENTRO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SOLUCOES ADMINISTRATIVAS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43.903.919/0001-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937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Laboratoriais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80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1.945,18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1.945,18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412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24608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40102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14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Assessoria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Contábil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Jurídica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558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MARÇO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39553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889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LUIZ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CARLOS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TAMARINDO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653.101.958-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67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Imóvel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PF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159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Pagto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RP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depositado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12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EBANK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S.A.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40401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EBANX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13.236.697/0001-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5369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Assistência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Técnica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04/04/2024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299,88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299,88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6700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BOLETO</a:t>
                      </a:r>
                      <a:r>
                        <a:rPr dirty="0" sz="850" spc="229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PROAGIR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40402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63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4769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Bem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04/04/2024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348,84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348,84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508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153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MOLECAGE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M BRINQUED 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40501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MOLECAGEM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BRINQUEDOS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21.143.608/0001-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Armário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18/04/2024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2.800,00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2.800,00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080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68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FEVEREIRO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40901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28/02/2024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584,48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584,48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MARÇO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40902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527,42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527,42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159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Pagto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RP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depositado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MARÇO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40902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10,93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10,93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ABRIL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24427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73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IPTU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abril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24427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76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51369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9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TAXA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TLIF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PARC.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2/2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41701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Taxas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Municipais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06/03/2024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484,39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484,39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138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41901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65">
                          <a:latin typeface="Trebuchet MS"/>
                          <a:cs typeface="Trebuchet MS"/>
                        </a:rPr>
                        <a:t>JC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SUPRIMENTOS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52.969.211/0001-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1.425,11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1.425,11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565066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41902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9209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45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DISTRIBUIDORA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47.978.428/0001-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Limpeza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1.750,82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1.750,82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77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MARÇO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1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4.567,45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4.567,45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4139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MARÇO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542,62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542,62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4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MARÇO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447,58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447,58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INSS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MARÇO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117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9065">
                        <a:lnSpc>
                          <a:spcPct val="104600"/>
                        </a:lnSpc>
                      </a:pPr>
                      <a:r>
                        <a:rPr dirty="0" sz="850" spc="55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31/03/2024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16.449,35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16.449,35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60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ABRIL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42301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4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ESTADO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Esgoto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22/04/2024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23/04/2024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933,30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933,30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558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ABRIL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11430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1526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ANA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FREITAS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095.222.118-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67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Imóvel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PF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63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TELEFONIC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MARÇO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42901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S.A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38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218,31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218,31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24802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42902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14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Assessoria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Contábil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Jurídica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412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508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NF.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183515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19034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CASA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SP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42903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SP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(GLP)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765,47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765,47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2.146,04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2.146,04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76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1.180,09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1.180,09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1.471,78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1.471,78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1.935,74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1.935,74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1.076,43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1.076,43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84858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7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POUPANÇA ABRIL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716,26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716,26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2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RENDE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FACIL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ABRIL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54,41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54,41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44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SIMPLES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AGIL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ABRIL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266,63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266,63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2334267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14276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17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comercio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SA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2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3.600,00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3.600,00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498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IPTU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PARC.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5.5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50201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68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Imposto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Predial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Territorial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Urbano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35,77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35,77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498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IPTU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PARC.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4.5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50202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68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Imposto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Predial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Territorial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Urbano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50,77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50,77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76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350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PROAGIR</a:t>
                      </a:r>
                      <a:r>
                        <a:rPr dirty="0" sz="850" spc="229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SEGURO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BEM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ESTAR INTEGRAL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50203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63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4769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Bem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367,20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367,20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612596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50801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9209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45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DISTRIBUIDORA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47.978.428/0001-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Limpeza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1.370,86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1.370,86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19137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50802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DESTAK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SL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17.592.879/0001-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Higiene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462,80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462,80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195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50803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COR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&amp;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ARTE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PAPELARIA</a:t>
                      </a:r>
                      <a:r>
                        <a:rPr dirty="0" sz="850" spc="2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52.460.861/0001-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1.527,82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1.527,82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6502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14276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683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VIDAS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REAIS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CENTRO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SOLUCOES ADMINISTRATIVAS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43.903.919/0001-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937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Laboratoriais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80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ABRIL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50804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771,88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771,88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45367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50805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207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447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Exames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Admissional,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Demissional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ou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Ocupacional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07/05/2024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2.017,77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2.017,77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50806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63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IPACAETA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DEPOSITO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MATERIAL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CONSTRÇÃO</a:t>
                      </a:r>
                      <a:r>
                        <a:rPr dirty="0" sz="850" spc="229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49.343.772/0001-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3.970,50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3.970,50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159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Pagto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RP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depositado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ABRIL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50804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5,10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5,10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77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ABRIL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1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4.606,78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4.606,78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76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50044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MAIO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72897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73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IPTU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maio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72897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55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Verba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Adicional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Consumo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72897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40.141,68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40.141,68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730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Bens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Permanente 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72897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10.035,42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10.035,42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080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ABRIL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547,53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547,53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ABRIL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9065">
                        <a:lnSpc>
                          <a:spcPct val="104600"/>
                        </a:lnSpc>
                      </a:pPr>
                      <a:r>
                        <a:rPr dirty="0" sz="850" spc="55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16.634,24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16.634,24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ABRIL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30/04/2024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447,58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447,58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175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16700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DLOCAL BRASIL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52101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DLOCAL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INSTITUICAO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PAGAMENTO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S.A.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25.021.356/0001-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73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Telefone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Internet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174,00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174,00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MAIO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52201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S.A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38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22/05/2024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219,99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219,99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MAIO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52401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4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ESTADO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Esgoto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22/05/2024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833,69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833,69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341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52701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-60">
                          <a:latin typeface="Trebuchet MS"/>
                          <a:cs typeface="Trebuchet MS"/>
                        </a:rPr>
                        <a:t>J2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COMUNICACAO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VISUAL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31.572.810/0001-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445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Gráficos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166,98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166,98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7196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52801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683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VIDAS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REAIS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CENTRO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SOLUCOES ADMINISTRATIVAS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43.903.919/0001-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937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Laboratoriais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80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06/06/2024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25001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52802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14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Assessoria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Contábil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Jurídica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2.146,04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2.146,04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76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1.180,09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1.180,09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1.471,78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1.471,78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1.459,33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1.459,33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1.935,74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1.935,74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1.396,86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1.396,86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1.076,43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1.076,43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63111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02508045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52901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17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comercio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SA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2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3.600,00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3.600,00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7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POUPANÇA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MAIO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817,33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817,33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35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RENDE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FACIL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MAIO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51,32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51,32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685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Negativo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SIMPLES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AGIL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MAIO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61,43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61,43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558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MAIO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11430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1526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ANA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FREITAS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095.222.118-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67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Imóvel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PF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46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MAIO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60501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63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4769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Bem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367,20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367,20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19952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60701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SP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(GLP)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765,47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765,47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45274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43354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11501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207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447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Exames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Admissional,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Demissional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ou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Ocupacional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04/01/2024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340,00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340,00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98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DEZEMBRO/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2023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9065">
                        <a:lnSpc>
                          <a:spcPct val="104600"/>
                        </a:lnSpc>
                      </a:pPr>
                      <a:r>
                        <a:rPr dirty="0" sz="850" spc="55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19.889,03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19.889,03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4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DEZEMBRO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2023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1.099,15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1.099,15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84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DEZEMBRO/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2023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823,07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823,07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504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61001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52069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55">
                          <a:latin typeface="Trebuchet MS"/>
                          <a:cs typeface="Trebuchet MS"/>
                        </a:rPr>
                        <a:t>NEW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SOLUTION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50" spc="229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SERVICOS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14.692.567/0001-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160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Escolar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2.120,42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2.120,42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MAIO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61002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636,04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636,04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175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45879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PERIÓDICO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61101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207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447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Exames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Admissional,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Demissional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ou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Ocupacional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640,00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640,00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JUNHO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47327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73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IPTU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junho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47327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6794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GFD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MAIO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1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4.598,21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4.598,21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MAIO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546,46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546,46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 marR="27940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MAIO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9065">
                        <a:lnSpc>
                          <a:spcPct val="104600"/>
                        </a:lnSpc>
                      </a:pPr>
                      <a:r>
                        <a:rPr dirty="0" sz="850" spc="55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16.593,05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16.593,05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ctr" marR="27940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MAIO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31/05/2024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447,58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447,58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76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48997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250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62101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65">
                          <a:latin typeface="Trebuchet MS"/>
                          <a:cs typeface="Trebuchet MS"/>
                        </a:rPr>
                        <a:t>JC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SUPRIMENTOS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52.969.211/0001-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1.770,82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1.770,82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603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062024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88254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3.370,86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3.370,86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603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062024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90445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2.573,52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2.573,52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603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062024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98635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3.296,58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3.296,58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603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062024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99692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3.320,85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3.320,85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603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062024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25329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3.296,58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3.296,58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603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062024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35442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3.348,98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3.348,98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603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062024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39364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3.296,58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3.296,58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603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062024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11202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2.482,26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2.482,26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603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062024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24881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3.296,58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3.296,58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603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062024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11593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4.495,29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4.495,29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603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062024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43688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3.320,85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3.320,85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603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062024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48522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3.296,58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3.296,58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4127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JUNHO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62701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4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ESTADO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Esgoto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22/06/2024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766,15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766,15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667416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62702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9209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45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DISTRIBUIDORA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47.978.428/0001-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Limpeza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1.379,85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1.379,85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25192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62703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14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Assessoria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Contábil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Jurídica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7915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62704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683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VIDAS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REAIS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CENTRO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SOLUCOES ADMINISTRATIVAS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43.903.919/0001-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937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Laboratoriais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80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20706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62705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SP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(GLP)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765,47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765,47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11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508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169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MOLECAGE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M BRINQUED 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62706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MOLECAGEM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BRINQUEDOS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21.143.608/0001-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73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Brinquedos Infantis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2.146,04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2.146,04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76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1.180,09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1.180,09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1.935,74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1.935,74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1.076,43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1.076,43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86578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2736827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62801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17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comercio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SA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2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3.600,00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3.600,00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8605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CONTA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JANEIRO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12501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4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ESTADO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Esgoto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561,18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561,18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159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Pagto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RP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depositado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8605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CONTA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JANEIRO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12501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4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ESTADO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Esgoto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13,27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13,27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12601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65">
                          <a:latin typeface="Trebuchet MS"/>
                          <a:cs typeface="Trebuchet MS"/>
                        </a:rPr>
                        <a:t>JC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SUPRIMENTOS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52.969.211/0001-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Higiene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23/01/2024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1.293,36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1.293,36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79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JANEIRO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12602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S.A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38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219,99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219,99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JANEIRO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97868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16265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13001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SP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(GLP)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758,41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758,41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7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IPTU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janeiro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97868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62802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127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TECH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HARDWARE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INFORMATICA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CFTV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EIRELI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EPP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30.629.467/0001-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779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Softwares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Hardwares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3.116,00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3.116,00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7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POUPANÇA JUNHO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854,34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854,34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95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RENDE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FACIL JUNHO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79,14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79,14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95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SIMPLES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AGIL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JUNHO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238,01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238,01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558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JUNHO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11430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1526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ANA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FREITAS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095.222.118-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67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Imóvel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PF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46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JUNHO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70101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63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4769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Bem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367,20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367,20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8104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70102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6200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AMELIA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WATANABE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ME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96.235.346/0001-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726,40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726,40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JUNHO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70103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S.A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38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219,99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219,99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JUNHO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70501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560,95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560,95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59998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59998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59998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59998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59998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76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59998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59998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59998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46279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71501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207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447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Exames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Admissional,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Demissional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ou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Ocupacional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04/07/2024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176,00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176,00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11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JUNHO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549,40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549,40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11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JUNHO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1.553,48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1.553,48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11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JUNHO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9065">
                        <a:lnSpc>
                          <a:spcPct val="104600"/>
                        </a:lnSpc>
                      </a:pPr>
                      <a:r>
                        <a:rPr dirty="0" sz="850" spc="55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16.872,37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16.872,37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77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JUNHO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1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4.606,63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4.606,63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JULHO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28108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73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IPTU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julho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28108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4524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72601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5778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MAQUINBAL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COZINHAS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PROFISSIONAIS</a:t>
                      </a:r>
                      <a:r>
                        <a:rPr dirty="0" sz="850" spc="229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61.121.562/0007-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28/06/2024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1.675,09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1.675,09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558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JULHO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11430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1526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ANA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FREITAS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095.222.118-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67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Imóvel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PF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JULHO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72901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4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ESTADO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Esgoto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23/07/2024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399,28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399,28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175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1873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25383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JULHO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72902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14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Assessoria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Contábil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Jurídica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412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313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72903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65">
                          <a:latin typeface="Trebuchet MS"/>
                          <a:cs typeface="Trebuchet MS"/>
                        </a:rPr>
                        <a:t>JC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SUPRIMENTOS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52.969.211/0001-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1.001,25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1.001,25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21772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72904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SP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(GLP)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485,47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485,47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2940644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72905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17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comercio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SA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2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3.600,00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3.600,00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766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7493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Depósito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Transferên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048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PIX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RECEBIDO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29/07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10:25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000289300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78105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71805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ANA PA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161602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001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324,08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324,08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7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POUPANÇA JULHO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777,80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777,80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95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RENDE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FACIL JULHO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83,18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83,18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95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SIMPLES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AGIL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JULHO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275,81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275,81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2.146,04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2.146,04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76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20,29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20,29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64913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JULHO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73101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S.A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38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219,99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219,99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JULHO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80501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378,13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378,13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18197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683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LUCIANE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ARAUJO GONCALVES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28156622804622804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29.156.209/0001-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04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Instrução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Treinamento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0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06/08/2024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4769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Rescisão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RESCISÃO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EDILENE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49381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76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273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Rescisão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Contratual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TRCT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01/08/2024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9.223,77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9.223,77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757912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80801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9209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45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DISTRIBUIDORA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47.978.428/0001-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Limpeza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1.281,09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1.281,09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77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RESCISÓRI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80802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1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GRRF/FGTS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Rescisão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117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07/08/2024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2.924,90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2.924,90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8674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81201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683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VIDAS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REAIS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CENTRO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SOLUCOES ADMINISTRATIVAS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43.903.919/0001-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937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Laboratoriais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80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12/08/2024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1613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14276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925">
                        <a:lnSpc>
                          <a:spcPct val="104600"/>
                        </a:lnSpc>
                      </a:pPr>
                      <a:r>
                        <a:rPr dirty="0" sz="850" spc="-45">
                          <a:latin typeface="Trebuchet MS"/>
                          <a:cs typeface="Trebuchet MS"/>
                        </a:rPr>
                        <a:t>JTA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Confecção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Comercio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EIRELI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10.512.245/0001-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Uniformes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23/07/2024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1.809,00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1.809,00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19964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81301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TINTAS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IZUMI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03.903.123/0001-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2.224,38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2.224,38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6794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GFD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JULHO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1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5.498,05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5.498,05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AGOSTO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27454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44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IPTU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agosto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27454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1.434,81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1.434,81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2.094,51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2.094,51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76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1.434,81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1.434,81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1.434,81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1.434,81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1.180,09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1.180,09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1.465,73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1.465,73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1.434,81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1.434,81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49720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08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JULHO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335,15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335,15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08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JULHO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687,29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687,29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08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JULHO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9065">
                        <a:lnSpc>
                          <a:spcPct val="104600"/>
                        </a:lnSpc>
                      </a:pPr>
                      <a:r>
                        <a:rPr dirty="0" sz="850" spc="55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30/07/2024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24.497,26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24.497,26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298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82001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COR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&amp;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ARTE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PAPELARIA</a:t>
                      </a:r>
                      <a:r>
                        <a:rPr dirty="0" sz="850" spc="2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52.460.861/0001-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Higiene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550,00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550,00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19221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82002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DESTAK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SL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17.592.879/0001-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1.145,70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1.145,70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133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AGOSTO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82301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S.A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38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23/08/2024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219,85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219,85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133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AGOSTO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11430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1526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ANA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FREITAS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095.222.118-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67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Imóvel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PF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2.146,04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2.146,04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1.180,09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1.180,09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1.935,74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1.935,74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1.076,43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1.076,43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89286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22807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83001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SP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(GLP)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485,47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485,47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3200935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83002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PLUXEE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BENEFICIOS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2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95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RENDE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FACIL AGOSTO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139,66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139,66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95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SIMPLES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AGIL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AGOSTO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266,69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266,69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7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POUPANÇA AGOSTO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859,77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859,77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25576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90201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14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Assessoria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Contábil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Jurídica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23/08/2024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25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90301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PORTAS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PORTOES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21.080.722/0001-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160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Escolar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5.150,00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5.150,00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133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AGOSTO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90901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4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ESTADO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Esgoto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22/08/2024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832,10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832,10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133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AGOSTO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90902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498,78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498,78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47372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91001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207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447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Exames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Admissional,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Demissional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ou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Ocupacional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1.434,81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1.434,81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1.462,85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1.462,85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1.462,85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1.462,85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1.462,85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1.462,85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50488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267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91701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032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PRIMAZIA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SOLUCOES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GAS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28.640.645/0001-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5369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Assistência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Técnica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SETEMBRO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26127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73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IPTU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settembro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26127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55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Verba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Adicional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Consumo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26127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40.141,68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40.141,68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730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Bens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Permanente 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26138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10.035,42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10.035,42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080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133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AGOSTO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9065">
                        <a:lnSpc>
                          <a:spcPct val="104600"/>
                        </a:lnSpc>
                      </a:pPr>
                      <a:r>
                        <a:rPr dirty="0" sz="850" spc="55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18/09/2024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19.901,83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19.901,83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133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AGOSTO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18/09/2024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567,15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567,15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133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AGOSTO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18/09/2024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447,58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447,58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77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AGOSTO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1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31/08/2024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4.380,22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4.380,22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185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92001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MOLECAGEM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BRINQUEDOS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21.143.608/0001-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Armário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18/09/2024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3.760,00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3.760,00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080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812654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92501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9209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45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DISTRIBUIDORA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47.978.428/0001-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Limpeza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1.648,10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1.648,10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SETEMBRO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92502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4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ESTADO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Esgoto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815,60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815,60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159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Pagto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RP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depositado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SETEMBRO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92502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4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ESTADO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Esgoto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21,61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21,61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SETEMBRO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11430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1526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ANA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FREITAS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095.222.118-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67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Imóvel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PF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03382138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92601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PLUXEE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BENEFICIOS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2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SETEMBRO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92602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S.A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38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206,41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206,41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380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92701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65">
                          <a:latin typeface="Trebuchet MS"/>
                          <a:cs typeface="Trebuchet MS"/>
                        </a:rPr>
                        <a:t>JC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SUPRIMENTOS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52.969.211/0001-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17/09/2024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1.400,01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1.400,01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23794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92702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SP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(GLP)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430,00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430,00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25770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92703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14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Assessoria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Contábil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Jurídica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2.146,04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2.146,04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1.180,09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1.180,09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1.512,55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1.935,74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1.935,74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1.475,15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1.076,43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1.076,43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90818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1.447,11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509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SIMPLES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AGIL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SETEMBRO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257,45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257,45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509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RENDE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FACIL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SETEMBRO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87,46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87,46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POUPANÇA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SETEMBRO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794,66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794,66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8360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100201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6200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AMELIA</a:t>
                      </a:r>
                      <a:r>
                        <a:rPr dirty="0" sz="85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WATANABE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ME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96.235.346/0001-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26/09/2024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02/10/2024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169,90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169,90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SETEMBRO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14276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4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ESTADO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Esgoto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27/09/2024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610,60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610,60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2.000,00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842,84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811,73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890,28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50527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SETEMBRO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547,53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547,53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SETEMBRO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447,58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447,58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SETEMBRO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9065">
                        <a:lnSpc>
                          <a:spcPct val="104600"/>
                        </a:lnSpc>
                      </a:pPr>
                      <a:r>
                        <a:rPr dirty="0" sz="850" spc="55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19.227,62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19.227,62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SETEMBRO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1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30/09/2024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4.380,22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4.380,22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73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IPTU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outubro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28947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OUTUBRO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28947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16/10/2024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NF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57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101801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LAVORE</a:t>
                      </a:r>
                      <a:r>
                        <a:rPr dirty="0" sz="850" spc="2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SERVICOS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ENGENHARIA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42.087.829/0001-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160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Escolar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18/10/2024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18/10/2024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5.280,00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5.280,00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1.924,70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1.924,70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1.434,81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1.434,81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1.434,81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1.434,81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1.076,43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1.076,43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58451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1.156,30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334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13101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3429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PLASFER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COMERCIO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CONSTRUÇÃO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03.087.782/0001-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1.468,40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1.468,40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7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POUPANÇA JANEIRO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">
                          <a:latin typeface="Trebuchet MS"/>
                          <a:cs typeface="Trebuchet MS"/>
                        </a:rPr>
                        <a:t>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31/01/2024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486,95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486,95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21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01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480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1823459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102401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SISTEMAS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SERVICOS</a:t>
                      </a:r>
                      <a:r>
                        <a:rPr dirty="0" sz="850" spc="229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R.B.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QUALITY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COMERCIO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EMBALAGENS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08.189.587/0001-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Limpeza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09/10/2024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871,15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871,15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7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102402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BRASIL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S.A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38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15/10/2024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224,59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224,59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7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11430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1526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ANA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FREITAS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095.222.118-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67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Imóvel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PF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03605889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102801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PLUXEE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BENEFICIOS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2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4.760,00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4.760,00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874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IMPOSTOS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TAXAS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102802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Impostos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Taxas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24,54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24,54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175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5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25966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102901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14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Assessoria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Contábil</a:t>
                      </a:r>
                      <a:r>
                        <a:rPr dirty="0" sz="85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Jurídica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PJ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693,00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386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103001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COR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&amp;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ARTE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PAPELARIA</a:t>
                      </a:r>
                      <a:r>
                        <a:rPr dirty="0" sz="850" spc="2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52.460.861/0001-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28/10/2024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1.091,80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1.091,80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828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1.674,01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1.674,01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2.456,61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2.456,61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1.674,01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1.674,01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03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Cozinha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1.380,28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1.380,28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1.743,07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1.743,07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1.703,45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1.703,45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1.711,10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1.711,10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1.704,85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1.704,85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1.711,10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1.711,10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1.694,07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1.694,07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1.704,85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1.704,85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1.724,35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1.724,35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1.704,85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1.704,85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2.232,43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2.232,43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1.703,45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1.703,45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1.704,85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1.704,85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1.263,14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1.263,14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1.358,85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1.358,85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7048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Folha 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 marR="62865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71426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1.674,01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1.674,01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24768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103101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SP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(GLP)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860,00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860,00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371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SIMPLES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AGIL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292,24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292,24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371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RENDE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FACIL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142,11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142,11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Rendiment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os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7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POUPANÇA OUTUBRO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001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DESENVOLVIMENTO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951,22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951,22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12700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Recibo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Férias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C.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G.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110517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3528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Diretor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05/11/2024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5.391,86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5.391,86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7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110801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525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SAO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5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753,59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753,59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186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111101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MOLECAGEM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BRINQUEDOS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21.143.608/0001-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473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Brinquedos Infantis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5.750,00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5.750,00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080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63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111201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63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IPACAETA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DEPOSITO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MATERIAL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CONSTRÇÃO</a:t>
                      </a:r>
                      <a:r>
                        <a:rPr dirty="0" sz="850" spc="229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49.343.772/0001-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12/11/2024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2.471,00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2.471,00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93345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Rescisão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TRCT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ELIANE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90445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79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273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Rescisão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Contratual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TRCT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08/11/2024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8.666,99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8.666,99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77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1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50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4.816,76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4.816,76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779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RESCISAO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111301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81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GRRF/FGTS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Rescisão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117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30/11/2024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4.453,48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4.453,48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5085">
                        <a:lnSpc>
                          <a:spcPct val="1046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Nota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Fiscal/DANF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21178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111302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TINTAS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IZUMI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03.903.123/0001-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2971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13/11/2024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737,70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737,70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57452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57452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57452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8224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1.209,74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1.209,74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57452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57452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57452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57452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57452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55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5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57452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0014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57452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5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AMORIM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57452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just" marL="33655" marR="9842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352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Coordenador Pedagógico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1.704,63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1.704,63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57452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4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208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852,32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852,32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57452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PINTO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43204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934,80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934,80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57452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50190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5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5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57452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232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MARIELY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5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TORREZ</a:t>
                      </a:r>
                      <a:r>
                        <a:rPr dirty="0" sz="85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461.246.768-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NOVEMBRO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111401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536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079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Professor(a) 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1.177,60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350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BEM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ESTAR INTEGRAL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111402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63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4769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Bem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367,20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367,20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7048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EM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ESTAR INTEGRAL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111403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63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4769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5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Bem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Social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14/11/2024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367,20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367,20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7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602,10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602,10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7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865,69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865,69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716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23448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4127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87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39065">
                        <a:lnSpc>
                          <a:spcPct val="104600"/>
                        </a:lnSpc>
                      </a:pPr>
                      <a:r>
                        <a:rPr dirty="0" sz="850" spc="55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31/10/2024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21.327,51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21.327,51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86360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Rescisão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TRCT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GEISA</a:t>
                      </a:r>
                      <a:r>
                        <a:rPr dirty="0" sz="85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15820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2509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5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5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32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9273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Rescisão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Contratual</a:t>
                      </a:r>
                      <a:r>
                        <a:rPr dirty="0" sz="85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 TRCT</a:t>
                      </a:r>
                      <a:r>
                        <a:rPr dirty="0" sz="85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(folha)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12/11/2024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5.360,45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5.360,45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6731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 IPTU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novembro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103874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3.579,22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621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Repasse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(C)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0800">
                        <a:lnSpc>
                          <a:spcPct val="104600"/>
                        </a:lnSpc>
                      </a:pP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 NOVEMBRO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103874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9525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5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5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19/11/2024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100.354,20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6543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58012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287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5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5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79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-10"/>
              <a:t> </a:t>
            </a:r>
            <a:r>
              <a:rPr dirty="0"/>
              <a:t>em</a:t>
            </a:r>
            <a:r>
              <a:rPr dirty="0" spc="-10"/>
              <a:t> 17/04/2025</a:t>
            </a:r>
            <a:r>
              <a:rPr dirty="0" spc="-5"/>
              <a:t> </a:t>
            </a:r>
            <a:r>
              <a:rPr dirty="0" spc="-10"/>
              <a:t>12:21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100</a:t>
            </a:fld>
            <a:r>
              <a:rPr dirty="0" spc="-10"/>
              <a:t>/120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864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360"/>
                <a:gridCol w="666115"/>
                <a:gridCol w="689610"/>
                <a:gridCol w="530860"/>
                <a:gridCol w="1176654"/>
                <a:gridCol w="964564"/>
                <a:gridCol w="708025"/>
                <a:gridCol w="717550"/>
                <a:gridCol w="796289"/>
                <a:gridCol w="619125"/>
                <a:gridCol w="707390"/>
                <a:gridCol w="648334"/>
                <a:gridCol w="753109"/>
              </a:tblGrid>
              <a:tr h="198755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65" b="1">
                          <a:latin typeface="Trebuchet MS"/>
                          <a:cs typeface="Trebuchet MS"/>
                        </a:rPr>
                        <a:t>CONTAS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238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78155">
                <a:tc>
                  <a:txBody>
                    <a:bodyPr/>
                    <a:lstStyle/>
                    <a:p>
                      <a:pPr marL="33655" marR="3327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Vínculo Financeiro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476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604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55" b="1">
                          <a:latin typeface="Trebuchet MS"/>
                          <a:cs typeface="Trebuchet MS"/>
                        </a:rPr>
                        <a:t>Document </a:t>
                      </a:r>
                      <a:r>
                        <a:rPr dirty="0" sz="850" spc="70" b="1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1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90" b="1">
                          <a:latin typeface="Trebuchet MS"/>
                          <a:cs typeface="Trebuchet MS"/>
                        </a:rPr>
                        <a:t>Nº</a:t>
                      </a:r>
                      <a:r>
                        <a:rPr dirty="0" sz="850" spc="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Doc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6858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45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45134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Fornecedor/ </a:t>
                      </a:r>
                      <a:r>
                        <a:rPr dirty="0" sz="850" spc="40" b="1">
                          <a:latin typeface="Trebuchet MS"/>
                          <a:cs typeface="Trebuchet MS"/>
                        </a:rPr>
                        <a:t>Favorecido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400685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50" spc="45" b="1">
                          <a:latin typeface="Trebuchet MS"/>
                          <a:cs typeface="Trebuchet MS"/>
                        </a:rPr>
                        <a:t>Receita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111760">
                        <a:lnSpc>
                          <a:spcPct val="100000"/>
                        </a:lnSpc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Emissão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Pagamento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6731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5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Depósito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47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5400" indent="-19050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spc="6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5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715" marR="26034" indent="-69850">
                        <a:lnSpc>
                          <a:spcPct val="104600"/>
                        </a:lnSpc>
                        <a:spcBef>
                          <a:spcPts val="775"/>
                        </a:spcBef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50" spc="1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60" b="1">
                          <a:latin typeface="Trebuchet MS"/>
                          <a:cs typeface="Trebuchet MS"/>
                        </a:rPr>
                        <a:t>Multa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84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50" spc="65" b="1">
                          <a:latin typeface="Trebuchet MS"/>
                          <a:cs typeface="Trebuchet MS"/>
                        </a:rPr>
                        <a:t>Descontos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algn="r" marL="77470" marR="25400" indent="527050">
                        <a:lnSpc>
                          <a:spcPct val="104600"/>
                        </a:lnSpc>
                      </a:pPr>
                      <a:r>
                        <a:rPr dirty="0" sz="850" b="1">
                          <a:latin typeface="Trebuchet MS"/>
                          <a:cs typeface="Trebuchet MS"/>
                        </a:rPr>
                        <a:t>e </a:t>
                      </a:r>
                      <a:r>
                        <a:rPr dirty="0" sz="850" spc="50" b="1">
                          <a:latin typeface="Trebuchet MS"/>
                          <a:cs typeface="Trebuchet MS"/>
                        </a:rPr>
                        <a:t>Retenções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683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4826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58012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033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5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BUENO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50" spc="3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46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2.625,00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2.625,00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58012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98755">
                        <a:lnSpc>
                          <a:spcPct val="104600"/>
                        </a:lnSpc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ROLDAO </a:t>
                      </a:r>
                      <a:r>
                        <a:rPr dirty="0" sz="850" spc="6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5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50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58012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03505">
                        <a:lnSpc>
                          <a:spcPct val="104600"/>
                        </a:lnSpc>
                      </a:pPr>
                      <a:r>
                        <a:rPr dirty="0" sz="850" spc="2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ROQUE </a:t>
                      </a:r>
                      <a:r>
                        <a:rPr dirty="0" sz="850" spc="65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5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60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1.512,18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1.512,18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58012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655" marR="207645">
                        <a:lnSpc>
                          <a:spcPct val="104600"/>
                        </a:lnSpc>
                        <a:spcBef>
                          <a:spcPts val="745"/>
                        </a:spcBef>
                      </a:pPr>
                      <a:r>
                        <a:rPr dirty="0" sz="85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5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9461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58012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533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5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5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3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50" spc="2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5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01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4855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58012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161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5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5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5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93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40410">
                <a:tc>
                  <a:txBody>
                    <a:bodyPr/>
                    <a:lstStyle/>
                    <a:p>
                      <a:pPr marL="33655" marR="327660">
                        <a:lnSpc>
                          <a:spcPct val="104600"/>
                        </a:lnSpc>
                        <a:spcBef>
                          <a:spcPts val="210"/>
                        </a:spcBef>
                      </a:pPr>
                      <a:r>
                        <a:rPr dirty="0" sz="850" spc="5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5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4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BRASIL,</a:t>
                      </a:r>
                      <a:r>
                        <a:rPr dirty="0" sz="85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AG.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5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30">
                          <a:latin typeface="Trebuchet MS"/>
                          <a:cs typeface="Trebuchet MS"/>
                        </a:rPr>
                        <a:t>C/C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23.448-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6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266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117475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(D)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3175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Adiantamen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dirty="0" sz="85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 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40">
                          <a:latin typeface="Trebuchet MS"/>
                          <a:cs typeface="Trebuchet MS"/>
                        </a:rPr>
                        <a:t>58012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31140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5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50" spc="3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5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5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50" spc="-25">
                          <a:latin typeface="Trebuchet MS"/>
                          <a:cs typeface="Trebuchet MS"/>
                        </a:rPr>
                        <a:t>19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381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88265">
                        <a:lnSpc>
                          <a:spcPct val="104600"/>
                        </a:lnSpc>
                      </a:pPr>
                      <a:r>
                        <a:rPr dirty="0" sz="850">
                          <a:latin typeface="Trebuchet MS"/>
                          <a:cs typeface="Trebuchet MS"/>
                        </a:rPr>
                        <a:t>Décimo</a:t>
                      </a:r>
                      <a:r>
                        <a:rPr dirty="0" sz="85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50" spc="-10">
                          <a:latin typeface="Trebuchet MS"/>
                          <a:cs typeface="Trebuchet MS"/>
                        </a:rPr>
                        <a:t>Terceiro Salário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algn="r" marR="81280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21/11/2024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20">
                          <a:latin typeface="Trebuchet MS"/>
                          <a:cs typeface="Trebuchet MS"/>
                        </a:rPr>
                        <a:t>0,00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1.472,00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3655" marR="229870">
                        <a:lnSpc>
                          <a:spcPct val="104600"/>
                        </a:lnSpc>
                      </a:pPr>
                      <a:r>
                        <a:rPr dirty="0" sz="85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50">
                        <a:latin typeface="Trebuchet MS"/>
                        <a:cs typeface="Trebuchet MS"/>
                      </a:endParaRPr>
                    </a:p>
                  </a:txBody>
                  <a:tcPr marL="0" marR="0" marB="0" marT="1054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de Prestação de Contas</dc:title>
  <dcterms:created xsi:type="dcterms:W3CDTF">2025-05-19T14:27:35Z</dcterms:created>
  <dcterms:modified xsi:type="dcterms:W3CDTF">2025-05-19T14:27:35Z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2025-04-17T00:00:00Z</vt:filetime>
  </property>
  <property fmtid="{D5CDD505-2E9C-101B-9397-08002B2CF9AE}" pid="3" name="LastSaved">
    <vt:filetime>2025-05-19T00:00:00Z</vt:filetime>
  </property>
  <property fmtid="{D5CDD505-2E9C-101B-9397-08002B2CF9AE}" pid="4" name="Producer">
    <vt:lpwstr>mPDF 6.0</vt:lpwstr>
  </property>
</Properties>
</file>