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7607300" cy="10744200"/>
  <p:notesSz cx="7607300" cy="10744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9595" y="3318891"/>
            <a:ext cx="6455410" cy="22482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9190" y="5995416"/>
            <a:ext cx="5316220" cy="2676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9730" y="2462403"/>
            <a:ext cx="3303651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911219" y="2462403"/>
            <a:ext cx="3303651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9730" y="428244"/>
            <a:ext cx="6835140" cy="17129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9730" y="2462403"/>
            <a:ext cx="6835140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82164" y="9956673"/>
            <a:ext cx="2430272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9730" y="9956673"/>
            <a:ext cx="1746758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68112" y="9956673"/>
            <a:ext cx="1746758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8.jpg"/><Relationship Id="rId3" Type="http://schemas.openxmlformats.org/officeDocument/2006/relationships/image" Target="../media/image69.jpg"/><Relationship Id="rId4" Type="http://schemas.openxmlformats.org/officeDocument/2006/relationships/image" Target="../media/image70.png"/><Relationship Id="rId5" Type="http://schemas.openxmlformats.org/officeDocument/2006/relationships/image" Target="../media/image71.png"/><Relationship Id="rId6" Type="http://schemas.openxmlformats.org/officeDocument/2006/relationships/image" Target="../media/image72.jpg"/><Relationship Id="rId7" Type="http://schemas.openxmlformats.org/officeDocument/2006/relationships/image" Target="../media/image73.jpg"/><Relationship Id="rId8" Type="http://schemas.openxmlformats.org/officeDocument/2006/relationships/image" Target="../media/image74.jpg"/><Relationship Id="rId9" Type="http://schemas.openxmlformats.org/officeDocument/2006/relationships/image" Target="../media/image75.jpg"/><Relationship Id="rId10" Type="http://schemas.openxmlformats.org/officeDocument/2006/relationships/image" Target="../media/image76.jpg"/><Relationship Id="rId11" Type="http://schemas.openxmlformats.org/officeDocument/2006/relationships/image" Target="../media/image77.jp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8.png"/><Relationship Id="rId3" Type="http://schemas.openxmlformats.org/officeDocument/2006/relationships/image" Target="../media/image79.jpg"/><Relationship Id="rId4" Type="http://schemas.openxmlformats.org/officeDocument/2006/relationships/image" Target="../media/image80.png"/><Relationship Id="rId5" Type="http://schemas.openxmlformats.org/officeDocument/2006/relationships/image" Target="../media/image81.jpg"/><Relationship Id="rId6" Type="http://schemas.openxmlformats.org/officeDocument/2006/relationships/image" Target="../media/image82.jpg"/><Relationship Id="rId7" Type="http://schemas.openxmlformats.org/officeDocument/2006/relationships/image" Target="../media/image83.jpg"/><Relationship Id="rId8" Type="http://schemas.openxmlformats.org/officeDocument/2006/relationships/image" Target="../media/image84.jpg"/><Relationship Id="rId9" Type="http://schemas.openxmlformats.org/officeDocument/2006/relationships/image" Target="../media/image85.jp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6.png"/><Relationship Id="rId3" Type="http://schemas.openxmlformats.org/officeDocument/2006/relationships/image" Target="../media/image87.jpg"/><Relationship Id="rId4" Type="http://schemas.openxmlformats.org/officeDocument/2006/relationships/image" Target="../media/image88.png"/><Relationship Id="rId5" Type="http://schemas.openxmlformats.org/officeDocument/2006/relationships/image" Target="../media/image89.jpg"/><Relationship Id="rId6" Type="http://schemas.openxmlformats.org/officeDocument/2006/relationships/image" Target="../media/image90.jpg"/><Relationship Id="rId7" Type="http://schemas.openxmlformats.org/officeDocument/2006/relationships/image" Target="../media/image91.png"/><Relationship Id="rId8" Type="http://schemas.openxmlformats.org/officeDocument/2006/relationships/image" Target="../media/image92.jpg"/><Relationship Id="rId9" Type="http://schemas.openxmlformats.org/officeDocument/2006/relationships/image" Target="../media/image93.jp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4.jpg"/><Relationship Id="rId3" Type="http://schemas.openxmlformats.org/officeDocument/2006/relationships/image" Target="../media/image95.jpg"/><Relationship Id="rId4" Type="http://schemas.openxmlformats.org/officeDocument/2006/relationships/image" Target="../media/image96.jpg"/><Relationship Id="rId5" Type="http://schemas.openxmlformats.org/officeDocument/2006/relationships/image" Target="../media/image97.jpg"/><Relationship Id="rId6" Type="http://schemas.openxmlformats.org/officeDocument/2006/relationships/image" Target="../media/image98.jpg"/><Relationship Id="rId7" Type="http://schemas.openxmlformats.org/officeDocument/2006/relationships/image" Target="../media/image99.jpg"/><Relationship Id="rId8" Type="http://schemas.openxmlformats.org/officeDocument/2006/relationships/image" Target="../media/image100.jpg"/><Relationship Id="rId9" Type="http://schemas.openxmlformats.org/officeDocument/2006/relationships/image" Target="../media/image101.jpg"/><Relationship Id="rId10" Type="http://schemas.openxmlformats.org/officeDocument/2006/relationships/image" Target="../media/image102.png"/><Relationship Id="rId11" Type="http://schemas.openxmlformats.org/officeDocument/2006/relationships/image" Target="../media/image103.jpg"/><Relationship Id="rId12" Type="http://schemas.openxmlformats.org/officeDocument/2006/relationships/image" Target="../media/image104.png"/><Relationship Id="rId13" Type="http://schemas.openxmlformats.org/officeDocument/2006/relationships/image" Target="../media/image105.png"/><Relationship Id="rId14" Type="http://schemas.openxmlformats.org/officeDocument/2006/relationships/image" Target="../media/image106.jpg"/><Relationship Id="rId15" Type="http://schemas.openxmlformats.org/officeDocument/2006/relationships/image" Target="../media/image107.jpg"/><Relationship Id="rId16" Type="http://schemas.openxmlformats.org/officeDocument/2006/relationships/image" Target="../media/image108.png"/><Relationship Id="rId17" Type="http://schemas.openxmlformats.org/officeDocument/2006/relationships/image" Target="../media/image109.jpg"/><Relationship Id="rId18" Type="http://schemas.openxmlformats.org/officeDocument/2006/relationships/image" Target="../media/image110.jpg"/><Relationship Id="rId19" Type="http://schemas.openxmlformats.org/officeDocument/2006/relationships/image" Target="../media/image111.jpg"/><Relationship Id="rId20" Type="http://schemas.openxmlformats.org/officeDocument/2006/relationships/image" Target="../media/image112.jpg"/><Relationship Id="rId21" Type="http://schemas.openxmlformats.org/officeDocument/2006/relationships/image" Target="../media/image113.jpg"/><Relationship Id="rId22" Type="http://schemas.openxmlformats.org/officeDocument/2006/relationships/image" Target="../media/image114.jpg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5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Relationship Id="rId3" Type="http://schemas.openxmlformats.org/officeDocument/2006/relationships/image" Target="../media/image8.jpg"/><Relationship Id="rId4" Type="http://schemas.openxmlformats.org/officeDocument/2006/relationships/image" Target="../media/image9.jpg"/><Relationship Id="rId5" Type="http://schemas.openxmlformats.org/officeDocument/2006/relationships/image" Target="../media/image10.jpg"/><Relationship Id="rId6" Type="http://schemas.openxmlformats.org/officeDocument/2006/relationships/image" Target="../media/image11.jpg"/><Relationship Id="rId7" Type="http://schemas.openxmlformats.org/officeDocument/2006/relationships/image" Target="../media/image12.jpg"/><Relationship Id="rId8" Type="http://schemas.openxmlformats.org/officeDocument/2006/relationships/image" Target="../media/image13.jpg"/><Relationship Id="rId9" Type="http://schemas.openxmlformats.org/officeDocument/2006/relationships/image" Target="../media/image14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5.jpg"/><Relationship Id="rId3" Type="http://schemas.openxmlformats.org/officeDocument/2006/relationships/image" Target="../media/image16.jpg"/><Relationship Id="rId4" Type="http://schemas.openxmlformats.org/officeDocument/2006/relationships/image" Target="../media/image17.png"/><Relationship Id="rId5" Type="http://schemas.openxmlformats.org/officeDocument/2006/relationships/image" Target="../media/image18.png"/><Relationship Id="rId6" Type="http://schemas.openxmlformats.org/officeDocument/2006/relationships/image" Target="../media/image19.jpg"/><Relationship Id="rId7" Type="http://schemas.openxmlformats.org/officeDocument/2006/relationships/image" Target="../media/image20.jpg"/><Relationship Id="rId8" Type="http://schemas.openxmlformats.org/officeDocument/2006/relationships/image" Target="../media/image21.jpg"/><Relationship Id="rId9" Type="http://schemas.openxmlformats.org/officeDocument/2006/relationships/image" Target="../media/image22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3.jpg"/><Relationship Id="rId3" Type="http://schemas.openxmlformats.org/officeDocument/2006/relationships/image" Target="../media/image24.png"/><Relationship Id="rId4" Type="http://schemas.openxmlformats.org/officeDocument/2006/relationships/image" Target="../media/image25.png"/><Relationship Id="rId5" Type="http://schemas.openxmlformats.org/officeDocument/2006/relationships/image" Target="../media/image26.jpg"/><Relationship Id="rId6" Type="http://schemas.openxmlformats.org/officeDocument/2006/relationships/image" Target="../media/image27.jpg"/><Relationship Id="rId7" Type="http://schemas.openxmlformats.org/officeDocument/2006/relationships/image" Target="../media/image28.jpg"/><Relationship Id="rId8" Type="http://schemas.openxmlformats.org/officeDocument/2006/relationships/image" Target="../media/image29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0.png"/><Relationship Id="rId3" Type="http://schemas.openxmlformats.org/officeDocument/2006/relationships/image" Target="../media/image31.jpg"/><Relationship Id="rId4" Type="http://schemas.openxmlformats.org/officeDocument/2006/relationships/image" Target="../media/image32.jpg"/><Relationship Id="rId5" Type="http://schemas.openxmlformats.org/officeDocument/2006/relationships/image" Target="../media/image33.jpg"/><Relationship Id="rId6" Type="http://schemas.openxmlformats.org/officeDocument/2006/relationships/image" Target="../media/image34.jpg"/><Relationship Id="rId7" Type="http://schemas.openxmlformats.org/officeDocument/2006/relationships/image" Target="../media/image35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6.png"/><Relationship Id="rId3" Type="http://schemas.openxmlformats.org/officeDocument/2006/relationships/image" Target="../media/image37.jpg"/><Relationship Id="rId4" Type="http://schemas.openxmlformats.org/officeDocument/2006/relationships/image" Target="../media/image38.png"/><Relationship Id="rId5" Type="http://schemas.openxmlformats.org/officeDocument/2006/relationships/image" Target="../media/image39.jpg"/><Relationship Id="rId6" Type="http://schemas.openxmlformats.org/officeDocument/2006/relationships/image" Target="../media/image40.jpg"/><Relationship Id="rId7" Type="http://schemas.openxmlformats.org/officeDocument/2006/relationships/image" Target="../media/image41.png"/><Relationship Id="rId8" Type="http://schemas.openxmlformats.org/officeDocument/2006/relationships/image" Target="../media/image42.jpg"/><Relationship Id="rId9" Type="http://schemas.openxmlformats.org/officeDocument/2006/relationships/image" Target="../media/image43.jpg"/><Relationship Id="rId10" Type="http://schemas.openxmlformats.org/officeDocument/2006/relationships/image" Target="../media/image44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5.png"/><Relationship Id="rId3" Type="http://schemas.openxmlformats.org/officeDocument/2006/relationships/image" Target="../media/image46.jpg"/><Relationship Id="rId4" Type="http://schemas.openxmlformats.org/officeDocument/2006/relationships/image" Target="../media/image47.jpg"/><Relationship Id="rId5" Type="http://schemas.openxmlformats.org/officeDocument/2006/relationships/image" Target="../media/image48.jpg"/><Relationship Id="rId6" Type="http://schemas.openxmlformats.org/officeDocument/2006/relationships/image" Target="../media/image49.png"/><Relationship Id="rId7" Type="http://schemas.openxmlformats.org/officeDocument/2006/relationships/image" Target="../media/image50.jpg"/><Relationship Id="rId8" Type="http://schemas.openxmlformats.org/officeDocument/2006/relationships/image" Target="../media/image51.jpg"/><Relationship Id="rId9" Type="http://schemas.openxmlformats.org/officeDocument/2006/relationships/image" Target="../media/image52.jpg"/><Relationship Id="rId10" Type="http://schemas.openxmlformats.org/officeDocument/2006/relationships/image" Target="../media/image53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4.jpg"/><Relationship Id="rId3" Type="http://schemas.openxmlformats.org/officeDocument/2006/relationships/image" Target="../media/image55.png"/><Relationship Id="rId4" Type="http://schemas.openxmlformats.org/officeDocument/2006/relationships/image" Target="../media/image56.jpg"/><Relationship Id="rId5" Type="http://schemas.openxmlformats.org/officeDocument/2006/relationships/image" Target="../media/image57.jpg"/><Relationship Id="rId6" Type="http://schemas.openxmlformats.org/officeDocument/2006/relationships/image" Target="../media/image58.jpg"/><Relationship Id="rId7" Type="http://schemas.openxmlformats.org/officeDocument/2006/relationships/image" Target="../media/image59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0.jpg"/><Relationship Id="rId3" Type="http://schemas.openxmlformats.org/officeDocument/2006/relationships/image" Target="../media/image61.jpg"/><Relationship Id="rId4" Type="http://schemas.openxmlformats.org/officeDocument/2006/relationships/image" Target="../media/image62.jpg"/><Relationship Id="rId5" Type="http://schemas.openxmlformats.org/officeDocument/2006/relationships/image" Target="../media/image63.png"/><Relationship Id="rId6" Type="http://schemas.openxmlformats.org/officeDocument/2006/relationships/image" Target="../media/image64.png"/><Relationship Id="rId7" Type="http://schemas.openxmlformats.org/officeDocument/2006/relationships/image" Target="../media/image65.jpg"/><Relationship Id="rId8" Type="http://schemas.openxmlformats.org/officeDocument/2006/relationships/image" Target="../media/image66.jpg"/><Relationship Id="rId9" Type="http://schemas.openxmlformats.org/officeDocument/2006/relationships/image" Target="../media/image67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830024" y="571174"/>
            <a:ext cx="3898265" cy="644525"/>
            <a:chOff x="1830024" y="571174"/>
            <a:chExt cx="3898265" cy="644525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30024" y="676271"/>
              <a:ext cx="3897951" cy="127943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65957" y="822491"/>
              <a:ext cx="2379031" cy="392968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71199" y="571174"/>
              <a:ext cx="96076" cy="68540"/>
            </a:xfrm>
            <a:prstGeom prst="rect">
              <a:avLst/>
            </a:prstGeom>
          </p:spPr>
        </p:pic>
      </p:grpSp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020779" y="799645"/>
            <a:ext cx="1363367" cy="484356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665862" y="6543378"/>
            <a:ext cx="407180" cy="365551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219446" y="543758"/>
            <a:ext cx="132676" cy="137081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5949102" y="450846"/>
            <a:ext cx="1470660" cy="871855"/>
          </a:xfrm>
          <a:prstGeom prst="rect">
            <a:avLst/>
          </a:prstGeom>
          <a:ln w="15250">
            <a:solidFill>
              <a:srgbClr val="3F3F44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300990">
              <a:lnSpc>
                <a:spcPts val="969"/>
              </a:lnSpc>
            </a:pPr>
            <a:r>
              <a:rPr dirty="0" sz="900">
                <a:solidFill>
                  <a:srgbClr val="262626"/>
                </a:solidFill>
                <a:latin typeface="Consolas"/>
                <a:cs typeface="Consolas"/>
              </a:rPr>
              <a:t>GUARULHOG</a:t>
            </a:r>
            <a:r>
              <a:rPr dirty="0" sz="900" spc="-10">
                <a:solidFill>
                  <a:srgbClr val="262626"/>
                </a:solidFill>
                <a:latin typeface="Consolas"/>
                <a:cs typeface="Consolas"/>
              </a:rPr>
              <a:t> </a:t>
            </a:r>
            <a:r>
              <a:rPr dirty="0" sz="900" spc="-35">
                <a:solidFill>
                  <a:srgbClr val="3B3B3B"/>
                </a:solidFill>
                <a:latin typeface="Consolas"/>
                <a:cs typeface="Consolas"/>
              </a:rPr>
              <a:t>-</a:t>
            </a:r>
            <a:r>
              <a:rPr dirty="0" sz="900" spc="-100">
                <a:solidFill>
                  <a:srgbClr val="3B3B3B"/>
                </a:solidFill>
                <a:latin typeface="Consolas"/>
                <a:cs typeface="Consolas"/>
              </a:rPr>
              <a:t> </a:t>
            </a:r>
            <a:r>
              <a:rPr dirty="0" sz="900" spc="-25">
                <a:solidFill>
                  <a:srgbClr val="232323"/>
                </a:solidFill>
                <a:latin typeface="Consolas"/>
                <a:cs typeface="Consolas"/>
              </a:rPr>
              <a:t>SPD</a:t>
            </a:r>
            <a:endParaRPr sz="900">
              <a:latin typeface="Consolas"/>
              <a:cs typeface="Consolas"/>
            </a:endParaRPr>
          </a:p>
          <a:p>
            <a:pPr marL="347345">
              <a:lnSpc>
                <a:spcPts val="850"/>
              </a:lnSpc>
            </a:pPr>
            <a:r>
              <a:rPr dirty="0" sz="750">
                <a:solidFill>
                  <a:srgbClr val="313131"/>
                </a:solidFill>
                <a:latin typeface="Microsoft Sans Serif"/>
                <a:cs typeface="Microsoft Sans Serif"/>
              </a:rPr>
              <a:t>MłC</a:t>
            </a:r>
            <a:r>
              <a:rPr dirty="0" sz="750">
                <a:solidFill>
                  <a:srgbClr val="232323"/>
                </a:solidFill>
                <a:latin typeface="Microsoft Sans Serif"/>
                <a:cs typeface="Microsoft Sans Serif"/>
              </a:rPr>
              <a:t>ROFILME</a:t>
            </a:r>
            <a:r>
              <a:rPr dirty="0" sz="750" spc="45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50">
                <a:solidFill>
                  <a:srgbClr val="1F1F1F"/>
                </a:solidFill>
                <a:latin typeface="Microsoft Sans Serif"/>
                <a:cs typeface="Microsoft Sans Serif"/>
              </a:rPr>
              <a:t>W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970151" y="1562220"/>
            <a:ext cx="5466715" cy="808164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41910" marR="5080" indent="4445">
              <a:lnSpc>
                <a:spcPts val="1370"/>
              </a:lnSpc>
              <a:spcBef>
                <a:spcPts val="200"/>
              </a:spcBef>
              <a:tabLst>
                <a:tab pos="989965" algn="l"/>
                <a:tab pos="1693545" algn="l"/>
                <a:tab pos="2044700" algn="l"/>
                <a:tab pos="3194050" algn="l"/>
                <a:tab pos="3642360" algn="l"/>
                <a:tab pos="4781550" algn="l"/>
                <a:tab pos="5335905" algn="l"/>
              </a:tabLst>
            </a:pPr>
            <a:r>
              <a:rPr dirty="0" sz="1200" spc="-10">
                <a:latin typeface="Microsoft Sans Serif"/>
                <a:cs typeface="Microsoft Sans Serif"/>
              </a:rPr>
              <a:t>ESTATUTO</a:t>
            </a: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 spc="-10">
                <a:latin typeface="Microsoft Sans Serif"/>
                <a:cs typeface="Microsoft Sans Serif"/>
              </a:rPr>
              <a:t>SOCIAL</a:t>
            </a: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 spc="-25">
                <a:latin typeface="Microsoft Sans Serif"/>
                <a:cs typeface="Microsoft Sans Serif"/>
              </a:rPr>
              <a:t>DA</a:t>
            </a: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 spc="-25">
                <a:latin typeface="Microsoft Sans Serif"/>
                <a:cs typeface="Microsoft Sans Serif"/>
              </a:rPr>
              <a:t>ASSOCIAÇ</a:t>
            </a:r>
            <a:r>
              <a:rPr dirty="0" sz="1200" spc="-20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ÃO</a:t>
            </a: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 spc="-25">
                <a:latin typeface="Microsoft Sans Serif"/>
                <a:cs typeface="Microsoft Sans Serif"/>
              </a:rPr>
              <a:t>DOS</a:t>
            </a: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 spc="-10">
                <a:latin typeface="Microsoft Sans Serif"/>
                <a:cs typeface="Microsoft Sans Serif"/>
              </a:rPr>
              <a:t>MORADORES</a:t>
            </a: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 spc="-20">
                <a:latin typeface="Microsoft Sans Serif"/>
                <a:cs typeface="Microsoft Sans Serif"/>
              </a:rPr>
              <a:t>PARA</a:t>
            </a: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 spc="-50">
                <a:latin typeface="Microsoft Sans Serif"/>
                <a:cs typeface="Microsoft Sans Serif"/>
              </a:rPr>
              <a:t>O </a:t>
            </a:r>
            <a:r>
              <a:rPr dirty="0" sz="1200">
                <a:latin typeface="Microsoft Sans Serif"/>
                <a:cs typeface="Microsoft Sans Serif"/>
              </a:rPr>
              <a:t>DESENVOLVIMENTO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</a:t>
            </a:r>
            <a:r>
              <a:rPr dirty="0" sz="1200" spc="1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ÁGUA</a:t>
            </a:r>
            <a:r>
              <a:rPr dirty="0" sz="1200" spc="1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AZUL</a:t>
            </a:r>
            <a:r>
              <a:rPr dirty="0" sz="1200" spc="11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—</a:t>
            </a:r>
            <a:r>
              <a:rPr dirty="0" sz="1200" spc="1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AMAA-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CNPJ:</a:t>
            </a:r>
            <a:r>
              <a:rPr dirty="0" sz="1200" spc="12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08.953.367/0001-</a:t>
            </a:r>
            <a:r>
              <a:rPr dirty="0" sz="1200" spc="-25">
                <a:latin typeface="Microsoft Sans Serif"/>
                <a:cs typeface="Microsoft Sans Serif"/>
              </a:rPr>
              <a:t>31</a:t>
            </a:r>
            <a:endParaRPr sz="1200">
              <a:latin typeface="Microsoft Sans Serif"/>
              <a:cs typeface="Microsoft Sans Serif"/>
            </a:endParaRPr>
          </a:p>
          <a:p>
            <a:pPr algn="just" marL="46990">
              <a:lnSpc>
                <a:spcPts val="1330"/>
              </a:lnSpc>
            </a:pPr>
            <a:r>
              <a:rPr dirty="0" sz="1200">
                <a:latin typeface="Microsoft Sans Serif"/>
                <a:cs typeface="Microsoft Sans Serif"/>
              </a:rPr>
              <a:t>Leis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10.406/2002</a:t>
            </a:r>
            <a:r>
              <a:rPr dirty="0" sz="1200" spc="1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11.127,</a:t>
            </a:r>
            <a:r>
              <a:rPr dirty="0" sz="1200" spc="1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28</a:t>
            </a:r>
            <a:r>
              <a:rPr dirty="0" sz="1200" spc="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junho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2005.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Microsoft Sans Serif"/>
              <a:cs typeface="Microsoft Sans Serif"/>
            </a:endParaRPr>
          </a:p>
          <a:p>
            <a:pPr marL="50165">
              <a:lnSpc>
                <a:spcPct val="100000"/>
              </a:lnSpc>
            </a:pPr>
            <a:r>
              <a:rPr dirty="0" sz="1200" spc="-10">
                <a:latin typeface="Microsoft Sans Serif"/>
                <a:cs typeface="Microsoft Sans Serif"/>
              </a:rPr>
              <a:t>ARTIGO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1º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-</a:t>
            </a:r>
            <a:r>
              <a:rPr dirty="0" sz="1200" spc="-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DENOMINAÇÃO,</a:t>
            </a:r>
            <a:r>
              <a:rPr dirty="0" sz="1200" spc="1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SEDE,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FINALIDADE</a:t>
            </a:r>
            <a:r>
              <a:rPr dirty="0" sz="1200" spc="1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DURAÇÃO.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Microsoft Sans Serif"/>
              <a:cs typeface="Microsoft Sans Serif"/>
            </a:endParaRPr>
          </a:p>
          <a:p>
            <a:pPr marL="34925" marR="15240" indent="14604">
              <a:lnSpc>
                <a:spcPct val="95400"/>
              </a:lnSpc>
              <a:tabLst>
                <a:tab pos="1108075" algn="l"/>
                <a:tab pos="1472565" algn="l"/>
                <a:tab pos="1869439" algn="l"/>
                <a:tab pos="2458720" algn="l"/>
                <a:tab pos="2665730" algn="l"/>
                <a:tab pos="3183890" algn="l"/>
                <a:tab pos="4936490" algn="l"/>
                <a:tab pos="5146675" algn="l"/>
              </a:tabLst>
            </a:pPr>
            <a:r>
              <a:rPr dirty="0" sz="1200">
                <a:latin typeface="Microsoft Sans Serif"/>
                <a:cs typeface="Microsoft Sans Serif"/>
              </a:rPr>
              <a:t>A</a:t>
            </a:r>
            <a:r>
              <a:rPr dirty="0" sz="1200" spc="13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Associação</a:t>
            </a:r>
            <a:r>
              <a:rPr dirty="0" sz="1200" spc="175">
                <a:latin typeface="Microsoft Sans Serif"/>
                <a:cs typeface="Microsoft Sans Serif"/>
              </a:rPr>
              <a:t>  </a:t>
            </a:r>
            <a:r>
              <a:rPr dirty="0" sz="1200" spc="55">
                <a:latin typeface="Microsoft Sans Serif"/>
                <a:cs typeface="Microsoft Sans Serif"/>
              </a:rPr>
              <a:t>dos</a:t>
            </a:r>
            <a:r>
              <a:rPr dirty="0" sz="1200" spc="48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Moradores</a:t>
            </a:r>
            <a:r>
              <a:rPr dirty="0" sz="1200" spc="15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Para</a:t>
            </a:r>
            <a:r>
              <a:rPr dirty="0" sz="1200" spc="105">
                <a:latin typeface="Microsoft Sans Serif"/>
                <a:cs typeface="Microsoft Sans Serif"/>
              </a:rPr>
              <a:t>  </a:t>
            </a:r>
            <a:r>
              <a:rPr dirty="0" sz="1200" spc="55">
                <a:latin typeface="Microsoft Sans Serif"/>
                <a:cs typeface="Microsoft Sans Serif"/>
              </a:rPr>
              <a:t>o</a:t>
            </a:r>
            <a:r>
              <a:rPr dirty="0" sz="1200" spc="4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DeSenvolvimento</a:t>
            </a:r>
            <a:r>
              <a:rPr dirty="0" sz="1200" spc="9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do</a:t>
            </a:r>
            <a:r>
              <a:rPr dirty="0" sz="1200" spc="16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Água</a:t>
            </a:r>
            <a:r>
              <a:rPr dirty="0" sz="1200" spc="140">
                <a:latin typeface="Microsoft Sans Serif"/>
                <a:cs typeface="Microsoft Sans Serif"/>
              </a:rPr>
              <a:t>  </a:t>
            </a:r>
            <a:r>
              <a:rPr dirty="0" sz="1200" spc="-10">
                <a:latin typeface="Microsoft Sans Serif"/>
                <a:cs typeface="Microsoft Sans Serif"/>
              </a:rPr>
              <a:t>Azul, </a:t>
            </a:r>
            <a:r>
              <a:rPr dirty="0" sz="1200">
                <a:latin typeface="Microsoft Sans Serif"/>
                <a:cs typeface="Microsoft Sans Serif"/>
              </a:rPr>
              <a:t>neste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estatuto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designada,</a:t>
            </a:r>
            <a:r>
              <a:rPr dirty="0" sz="1200" spc="11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simplesmente,</a:t>
            </a:r>
            <a:r>
              <a:rPr dirty="0" sz="1200" spc="1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como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Associaçäo</a:t>
            </a:r>
            <a:r>
              <a:rPr dirty="0" sz="1200" spc="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ou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AMAA,</a:t>
            </a:r>
            <a:r>
              <a:rPr dirty="0" sz="1200" spc="10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fundada </a:t>
            </a:r>
            <a:r>
              <a:rPr dirty="0" sz="1200">
                <a:latin typeface="Microsoft Sans Serif"/>
                <a:cs typeface="Microsoft Sans Serif"/>
              </a:rPr>
              <a:t>em</a:t>
            </a:r>
            <a:r>
              <a:rPr dirty="0" sz="1200" spc="1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data</a:t>
            </a:r>
            <a:r>
              <a:rPr dirty="0" sz="1200" spc="2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2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28</a:t>
            </a:r>
            <a:r>
              <a:rPr dirty="0" sz="1200" spc="25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de</a:t>
            </a:r>
            <a:r>
              <a:rPr dirty="0" sz="1200" spc="21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20">
                <a:latin typeface="Microsoft Sans Serif"/>
                <a:cs typeface="Microsoft Sans Serif"/>
              </a:rPr>
              <a:t>maio</a:t>
            </a:r>
            <a:r>
              <a:rPr dirty="0" sz="1200">
                <a:latin typeface="Microsoft Sans Serif"/>
                <a:cs typeface="Microsoft Sans Serif"/>
              </a:rPr>
              <a:t>	de</a:t>
            </a:r>
            <a:r>
              <a:rPr dirty="0" sz="1200" spc="2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2006,</a:t>
            </a:r>
            <a:r>
              <a:rPr dirty="0" sz="1200" spc="254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com</a:t>
            </a:r>
            <a:r>
              <a:rPr dirty="0" sz="1200" spc="22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sede</a:t>
            </a:r>
            <a:r>
              <a:rPr dirty="0" sz="1200" spc="26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81818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229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foro,</a:t>
            </a:r>
            <a:r>
              <a:rPr dirty="0" sz="1200" spc="2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na</a:t>
            </a:r>
            <a:r>
              <a:rPr dirty="0" sz="1200" spc="1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Av.</a:t>
            </a:r>
            <a:r>
              <a:rPr dirty="0" sz="1200" spc="2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Lydia</a:t>
            </a:r>
            <a:r>
              <a:rPr dirty="0" sz="1200" spc="2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21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Jesus </a:t>
            </a:r>
            <a:r>
              <a:rPr dirty="0" sz="1200">
                <a:latin typeface="Microsoft Sans Serif"/>
                <a:cs typeface="Microsoft Sans Serif"/>
              </a:rPr>
              <a:t>Mendonça</a:t>
            </a:r>
            <a:r>
              <a:rPr dirty="0" sz="1200" spc="18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n°</a:t>
            </a:r>
            <a:r>
              <a:rPr dirty="0" sz="1200" spc="7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1146,</a:t>
            </a:r>
            <a:r>
              <a:rPr dirty="0" sz="1200" spc="2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Bairro</a:t>
            </a:r>
            <a:r>
              <a:rPr dirty="0" sz="1200" spc="1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Agua</a:t>
            </a:r>
            <a:r>
              <a:rPr dirty="0" sz="1200" spc="1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Azul</a:t>
            </a:r>
            <a:r>
              <a:rPr dirty="0" sz="1200" spc="1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CEP:</a:t>
            </a:r>
            <a:r>
              <a:rPr dirty="0" sz="1200" spc="204">
                <a:latin typeface="Microsoft Sans Serif"/>
                <a:cs typeface="Microsoft Sans Serif"/>
              </a:rPr>
              <a:t> </a:t>
            </a:r>
            <a:r>
              <a:rPr dirty="0" sz="1200" spc="-30">
                <a:latin typeface="Microsoft Sans Serif"/>
                <a:cs typeface="Microsoft Sans Serif"/>
              </a:rPr>
              <a:t>07159-</a:t>
            </a:r>
            <a:r>
              <a:rPr dirty="0" sz="1200">
                <a:latin typeface="Microsoft Sans Serif"/>
                <a:cs typeface="Microsoft Sans Serif"/>
              </a:rPr>
              <a:t>190,</a:t>
            </a:r>
            <a:r>
              <a:rPr dirty="0" sz="1200" spc="3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Cidade</a:t>
            </a:r>
            <a:r>
              <a:rPr dirty="0" sz="1200" spc="1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5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Guarulhos </a:t>
            </a:r>
            <a:r>
              <a:rPr dirty="0" sz="1200">
                <a:latin typeface="Microsoft Sans Serif"/>
                <a:cs typeface="Microsoft Sans Serif"/>
              </a:rPr>
              <a:t>do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Estado</a:t>
            </a:r>
            <a:r>
              <a:rPr dirty="0" sz="1200" spc="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São Paulo.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Registrado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no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1ᵉ</a:t>
            </a:r>
            <a:r>
              <a:rPr dirty="0" sz="1200" spc="-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Registro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 spc="-45">
                <a:latin typeface="Microsoft Sans Serif"/>
                <a:cs typeface="Microsoft Sans Serif"/>
              </a:rPr>
              <a:t>CiViI</a:t>
            </a:r>
            <a:r>
              <a:rPr dirty="0" sz="1200" spc="2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E0E0E"/>
                </a:solidFill>
                <a:latin typeface="Microsoft Sans Serif"/>
                <a:cs typeface="Microsoft Sans Serif"/>
              </a:rPr>
              <a:t>de</a:t>
            </a:r>
            <a:r>
              <a:rPr dirty="0" sz="1200" spc="25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Pessoa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Jurídica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de </a:t>
            </a:r>
            <a:r>
              <a:rPr dirty="0" sz="1200" spc="-10">
                <a:latin typeface="Microsoft Sans Serif"/>
                <a:cs typeface="Microsoft Sans Serif"/>
              </a:rPr>
              <a:t>Guarulhos/SP</a:t>
            </a: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 spc="-25">
                <a:solidFill>
                  <a:srgbClr val="0A0A0A"/>
                </a:solidFill>
                <a:latin typeface="Microsoft Sans Serif"/>
                <a:cs typeface="Microsoft Sans Serif"/>
              </a:rPr>
              <a:t>sob</a:t>
            </a:r>
            <a:r>
              <a:rPr dirty="0" sz="1200">
                <a:solidFill>
                  <a:srgbClr val="0A0A0A"/>
                </a:solidFill>
                <a:latin typeface="Microsoft Sans Serif"/>
                <a:cs typeface="Microsoft Sans Serif"/>
              </a:rPr>
              <a:t>	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n°</a:t>
            </a:r>
            <a:r>
              <a:rPr dirty="0" sz="1200" spc="165">
                <a:solidFill>
                  <a:srgbClr val="131313"/>
                </a:solidFill>
                <a:latin typeface="Microsoft Sans Serif"/>
                <a:cs typeface="Microsoft Sans Serif"/>
              </a:rPr>
              <a:t>  </a:t>
            </a:r>
            <a:r>
              <a:rPr dirty="0" sz="1200" spc="-10">
                <a:latin typeface="Microsoft Sans Serif"/>
                <a:cs typeface="Microsoft Sans Serif"/>
              </a:rPr>
              <a:t>0142715</a:t>
            </a: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 spc="-50">
                <a:latin typeface="Microsoft Sans Serif"/>
                <a:cs typeface="Microsoft Sans Serif"/>
              </a:rPr>
              <a:t>—</a:t>
            </a: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 spc="-20">
                <a:latin typeface="Microsoft Sans Serif"/>
                <a:cs typeface="Microsoft Sans Serif"/>
              </a:rPr>
              <a:t>CNPJ</a:t>
            </a:r>
            <a:r>
              <a:rPr dirty="0" sz="1200">
                <a:latin typeface="Microsoft Sans Serif"/>
                <a:cs typeface="Microsoft Sans Serif"/>
              </a:rPr>
              <a:t>	n°</a:t>
            </a:r>
            <a:r>
              <a:rPr dirty="0" sz="1200" spc="165">
                <a:latin typeface="Microsoft Sans Serif"/>
                <a:cs typeface="Microsoft Sans Serif"/>
              </a:rPr>
              <a:t>  </a:t>
            </a:r>
            <a:r>
              <a:rPr dirty="0" sz="1200" spc="-10">
                <a:latin typeface="Microsoft Sans Serif"/>
                <a:cs typeface="Microsoft Sans Serif"/>
              </a:rPr>
              <a:t>08.953.367/0001-</a:t>
            </a:r>
            <a:r>
              <a:rPr dirty="0" sz="1200" spc="-25">
                <a:latin typeface="Microsoft Sans Serif"/>
                <a:cs typeface="Microsoft Sans Serif"/>
              </a:rPr>
              <a:t>31</a:t>
            </a: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 spc="-50">
                <a:solidFill>
                  <a:srgbClr val="0F0F0F"/>
                </a:solidFill>
                <a:latin typeface="Microsoft Sans Serif"/>
                <a:cs typeface="Microsoft Sans Serif"/>
              </a:rPr>
              <a:t>é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	</a:t>
            </a:r>
            <a:r>
              <a:rPr dirty="0" sz="1200" spc="-25">
                <a:latin typeface="Microsoft Sans Serif"/>
                <a:cs typeface="Microsoft Sans Serif"/>
              </a:rPr>
              <a:t>uma </a:t>
            </a:r>
            <a:r>
              <a:rPr dirty="0" sz="1200">
                <a:latin typeface="Microsoft Sans Serif"/>
                <a:cs typeface="Microsoft Sans Serif"/>
              </a:rPr>
              <a:t>associaçäo</a:t>
            </a:r>
            <a:r>
              <a:rPr dirty="0" sz="1200" spc="2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direito</a:t>
            </a:r>
            <a:r>
              <a:rPr dirty="0" sz="1200" spc="1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privado,</a:t>
            </a:r>
            <a:r>
              <a:rPr dirty="0" sz="1200" spc="2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constituida</a:t>
            </a:r>
            <a:r>
              <a:rPr dirty="0" sz="1200" spc="229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por</a:t>
            </a:r>
            <a:r>
              <a:rPr dirty="0" sz="1200" spc="20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tempo</a:t>
            </a:r>
            <a:r>
              <a:rPr dirty="0" sz="1200" spc="1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indeterminado,</a:t>
            </a:r>
            <a:r>
              <a:rPr dirty="0" sz="1200" spc="1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sem</a:t>
            </a:r>
            <a:r>
              <a:rPr dirty="0" sz="1200" spc="150">
                <a:latin typeface="Microsoft Sans Serif"/>
                <a:cs typeface="Microsoft Sans Serif"/>
              </a:rPr>
              <a:t> </a:t>
            </a:r>
            <a:r>
              <a:rPr dirty="0" sz="1200" spc="-20">
                <a:latin typeface="Microsoft Sans Serif"/>
                <a:cs typeface="Microsoft Sans Serif"/>
              </a:rPr>
              <a:t>fins </a:t>
            </a:r>
            <a:r>
              <a:rPr dirty="0" sz="1200" spc="-10">
                <a:latin typeface="Microsoft Sans Serif"/>
                <a:cs typeface="Microsoft Sans Serif"/>
              </a:rPr>
              <a:t>econômicos,</a:t>
            </a:r>
            <a:r>
              <a:rPr dirty="0" sz="1200" spc="22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de</a:t>
            </a:r>
            <a:r>
              <a:rPr dirty="0" sz="1200" spc="15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caráter</a:t>
            </a:r>
            <a:r>
              <a:rPr dirty="0" sz="1200" spc="1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organizacional,</a:t>
            </a:r>
            <a:r>
              <a:rPr dirty="0" sz="1200" spc="17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filantrópico,</a:t>
            </a:r>
            <a:r>
              <a:rPr dirty="0" sz="1200" spc="2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assistencial,</a:t>
            </a:r>
            <a:r>
              <a:rPr dirty="0" sz="1200" spc="20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promocional, </a:t>
            </a:r>
            <a:r>
              <a:rPr dirty="0" sz="1200" spc="-30">
                <a:latin typeface="Microsoft Sans Serif"/>
                <a:cs typeface="Microsoft Sans Serif"/>
              </a:rPr>
              <a:t>recreatiVo</a:t>
            </a:r>
            <a:r>
              <a:rPr dirty="0" sz="1200" spc="1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educacional,</a:t>
            </a:r>
            <a:r>
              <a:rPr dirty="0" sz="1200" spc="17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sem</a:t>
            </a:r>
            <a:r>
              <a:rPr dirty="0" sz="1200" spc="5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cunho</a:t>
            </a:r>
            <a:r>
              <a:rPr dirty="0" sz="1200" spc="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politico</a:t>
            </a:r>
            <a:r>
              <a:rPr dirty="0" sz="1200" spc="1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ou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partidário,</a:t>
            </a:r>
            <a:r>
              <a:rPr dirty="0" sz="1200" spc="1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com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</a:t>
            </a:r>
            <a:r>
              <a:rPr dirty="0" sz="1200" spc="5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finalidade</a:t>
            </a:r>
            <a:r>
              <a:rPr dirty="0" sz="1200" spc="135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de </a:t>
            </a:r>
            <a:r>
              <a:rPr dirty="0" sz="1200">
                <a:latin typeface="Microsoft Sans Serif"/>
                <a:cs typeface="Microsoft Sans Serif"/>
              </a:rPr>
              <a:t>atender</a:t>
            </a:r>
            <a:r>
              <a:rPr dirty="0" sz="1200" spc="9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a</a:t>
            </a:r>
            <a:r>
              <a:rPr dirty="0" sz="1200" spc="4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todos</a:t>
            </a:r>
            <a:r>
              <a:rPr dirty="0" sz="1200" spc="9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que</a:t>
            </a:r>
            <a:r>
              <a:rPr dirty="0" sz="1200" spc="48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a</a:t>
            </a:r>
            <a:r>
              <a:rPr dirty="0" sz="1200" spc="43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ela</a:t>
            </a:r>
            <a:r>
              <a:rPr dirty="0" sz="1200" spc="4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</a:t>
            </a:r>
            <a:r>
              <a:rPr dirty="0" sz="1200" spc="48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dirigirem,</a:t>
            </a:r>
            <a:r>
              <a:rPr dirty="0" sz="1200" spc="12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independente</a:t>
            </a:r>
            <a:r>
              <a:rPr dirty="0" sz="1200" spc="114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48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classe</a:t>
            </a:r>
            <a:r>
              <a:rPr dirty="0" sz="1200" spc="90">
                <a:latin typeface="Microsoft Sans Serif"/>
                <a:cs typeface="Microsoft Sans Serif"/>
              </a:rPr>
              <a:t>  </a:t>
            </a:r>
            <a:r>
              <a:rPr dirty="0" sz="1200" spc="-10">
                <a:latin typeface="Microsoft Sans Serif"/>
                <a:cs typeface="Microsoft Sans Serif"/>
              </a:rPr>
              <a:t>social </a:t>
            </a:r>
            <a:r>
              <a:rPr dirty="0" sz="1200">
                <a:latin typeface="Microsoft Sans Serif"/>
                <a:cs typeface="Microsoft Sans Serif"/>
              </a:rPr>
              <a:t>nacicnalidade, sexo,</a:t>
            </a:r>
            <a:r>
              <a:rPr dirty="0" sz="1200" spc="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raça</a:t>
            </a:r>
            <a:r>
              <a:rPr dirty="0" sz="1200" spc="30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cor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ou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crença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religiosa.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190"/>
              </a:spcBef>
            </a:pPr>
            <a:endParaRPr sz="1200">
              <a:latin typeface="Microsoft Sans Serif"/>
              <a:cs typeface="Microsoft Sans Serif"/>
            </a:endParaRPr>
          </a:p>
          <a:p>
            <a:pPr marL="40640">
              <a:lnSpc>
                <a:spcPct val="100000"/>
              </a:lnSpc>
            </a:pPr>
            <a:r>
              <a:rPr dirty="0" sz="1350" spc="-114">
                <a:latin typeface="Microsoft Sans Serif"/>
                <a:cs typeface="Microsoft Sans Serif"/>
              </a:rPr>
              <a:t>ARTIGO</a:t>
            </a:r>
            <a:r>
              <a:rPr dirty="0" sz="1350" spc="20">
                <a:latin typeface="Microsoft Sans Serif"/>
                <a:cs typeface="Microsoft Sans Serif"/>
              </a:rPr>
              <a:t> </a:t>
            </a:r>
            <a:r>
              <a:rPr dirty="0" sz="1350">
                <a:latin typeface="Microsoft Sans Serif"/>
                <a:cs typeface="Microsoft Sans Serif"/>
              </a:rPr>
              <a:t>2’</a:t>
            </a:r>
            <a:r>
              <a:rPr dirty="0" sz="1350" spc="5">
                <a:latin typeface="Microsoft Sans Serif"/>
                <a:cs typeface="Microsoft Sans Serif"/>
              </a:rPr>
              <a:t> </a:t>
            </a:r>
            <a:r>
              <a:rPr dirty="0" sz="1350">
                <a:latin typeface="Microsoft Sans Serif"/>
                <a:cs typeface="Microsoft Sans Serif"/>
              </a:rPr>
              <a:t>-</a:t>
            </a:r>
            <a:r>
              <a:rPr dirty="0" sz="1350" spc="-90">
                <a:latin typeface="Microsoft Sans Serif"/>
                <a:cs typeface="Microsoft Sans Serif"/>
              </a:rPr>
              <a:t> </a:t>
            </a:r>
            <a:r>
              <a:rPr dirty="0" sz="1350" spc="-95">
                <a:latin typeface="Microsoft Sans Serif"/>
                <a:cs typeface="Microsoft Sans Serif"/>
              </a:rPr>
              <a:t>DAS</a:t>
            </a:r>
            <a:r>
              <a:rPr dirty="0" sz="1350" spc="5">
                <a:latin typeface="Microsoft Sans Serif"/>
                <a:cs typeface="Microsoft Sans Serif"/>
              </a:rPr>
              <a:t> </a:t>
            </a:r>
            <a:r>
              <a:rPr dirty="0" sz="1350" spc="-80">
                <a:latin typeface="Microsoft Sans Serif"/>
                <a:cs typeface="Microsoft Sans Serif"/>
              </a:rPr>
              <a:t>FINALIDADES</a:t>
            </a:r>
            <a:r>
              <a:rPr dirty="0" sz="1350" spc="40">
                <a:latin typeface="Microsoft Sans Serif"/>
                <a:cs typeface="Microsoft Sans Serif"/>
              </a:rPr>
              <a:t> </a:t>
            </a:r>
            <a:r>
              <a:rPr dirty="0" sz="1350" spc="-50">
                <a:latin typeface="Microsoft Sans Serif"/>
                <a:cs typeface="Microsoft Sans Serif"/>
              </a:rPr>
              <a:t>DA</a:t>
            </a:r>
            <a:r>
              <a:rPr dirty="0" sz="1350" spc="80">
                <a:latin typeface="Microsoft Sans Serif"/>
                <a:cs typeface="Microsoft Sans Serif"/>
              </a:rPr>
              <a:t> </a:t>
            </a:r>
            <a:r>
              <a:rPr dirty="0" sz="1350" spc="-25">
                <a:latin typeface="Microsoft Sans Serif"/>
                <a:cs typeface="Microsoft Sans Serif"/>
              </a:rPr>
              <a:t>ASSOCIAÇÄO.</a:t>
            </a:r>
            <a:endParaRPr sz="1350">
              <a:latin typeface="Microsoft Sans Serif"/>
              <a:cs typeface="Microsoft Sans Serif"/>
            </a:endParaRPr>
          </a:p>
          <a:p>
            <a:pPr algn="just" marL="30480" marR="26034" indent="1905">
              <a:lnSpc>
                <a:spcPts val="1370"/>
              </a:lnSpc>
              <a:spcBef>
                <a:spcPts val="1440"/>
              </a:spcBef>
            </a:pPr>
            <a:r>
              <a:rPr dirty="0" sz="1200">
                <a:latin typeface="Microsoft Sans Serif"/>
                <a:cs typeface="Microsoft Sans Serif"/>
              </a:rPr>
              <a:t>No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 spc="-45">
                <a:latin typeface="Microsoft Sans Serif"/>
                <a:cs typeface="Microsoft Sans Serif"/>
              </a:rPr>
              <a:t>desenvo!\/ilTłePtO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suas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atividades,</a:t>
            </a:r>
            <a:r>
              <a:rPr dirty="0" sz="1200" spc="13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E0E0E"/>
                </a:solidFill>
                <a:latin typeface="Microsoft Sans Serif"/>
                <a:cs typeface="Microsoft Sans Serif"/>
              </a:rPr>
              <a:t>a</a:t>
            </a:r>
            <a:r>
              <a:rPr dirty="0" sz="1200" spc="35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Associaçäo</a:t>
            </a:r>
            <a:r>
              <a:rPr dirty="0" sz="1200" spc="1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observarã</a:t>
            </a:r>
            <a:r>
              <a:rPr dirty="0" sz="1200" spc="1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os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principios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180">
                <a:latin typeface="Microsoft Sans Serif"/>
                <a:cs typeface="Microsoft Sans Serif"/>
              </a:rPr>
              <a:t> </a:t>
            </a:r>
            <a:r>
              <a:rPr dirty="0" sz="1200" spc="-30">
                <a:latin typeface="Microsoft Sans Serif"/>
                <a:cs typeface="Microsoft Sans Serif"/>
              </a:rPr>
              <a:t>Tegalidade,</a:t>
            </a:r>
            <a:r>
              <a:rPr dirty="0" sz="1200" spc="2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impessoa/idade,</a:t>
            </a:r>
            <a:r>
              <a:rPr dirty="0" sz="1200" spc="1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moralidade,</a:t>
            </a:r>
            <a:r>
              <a:rPr dirty="0" sz="1200" spc="2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publicidade,</a:t>
            </a:r>
            <a:r>
              <a:rPr dirty="0" sz="1200" spc="2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ecunomicidade</a:t>
            </a:r>
            <a:r>
              <a:rPr dirty="0" sz="1200" spc="21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262626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105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da </a:t>
            </a:r>
            <a:r>
              <a:rPr dirty="0" sz="1200" spc="-10">
                <a:latin typeface="Microsoft Sans Serif"/>
                <a:cs typeface="Microsoft Sans Serif"/>
              </a:rPr>
              <a:t>eficiência,</a:t>
            </a:r>
            <a:r>
              <a:rPr dirty="0" sz="1200" spc="1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com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seguintes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finalidades:</a:t>
            </a:r>
            <a:endParaRPr sz="1200">
              <a:latin typeface="Microsoft Sans Serif"/>
              <a:cs typeface="Microsoft Sans Serif"/>
            </a:endParaRPr>
          </a:p>
          <a:p>
            <a:pPr algn="just" marL="26034" marR="38735" indent="208915">
              <a:lnSpc>
                <a:spcPct val="96600"/>
              </a:lnSpc>
              <a:spcBef>
                <a:spcPts val="1305"/>
              </a:spcBef>
              <a:buAutoNum type="romanUcPeriod"/>
              <a:tabLst>
                <a:tab pos="234950" algn="l"/>
              </a:tabLst>
            </a:pPr>
            <a:r>
              <a:rPr dirty="0" sz="1200">
                <a:latin typeface="Microsoft Sans Serif"/>
                <a:cs typeface="Microsoft Sans Serif"/>
              </a:rPr>
              <a:t>PromoVer</a:t>
            </a:r>
            <a:r>
              <a:rPr dirty="0" sz="1200" spc="114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151515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490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desenvolvimento</a:t>
            </a:r>
            <a:r>
              <a:rPr dirty="0" sz="1200" spc="4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4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comunidade</a:t>
            </a:r>
            <a:r>
              <a:rPr dirty="0" sz="1200" spc="15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atraVés</a:t>
            </a:r>
            <a:r>
              <a:rPr dirty="0" sz="1200" spc="114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49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atendimento </a:t>
            </a:r>
            <a:r>
              <a:rPr dirty="0" sz="1200">
                <a:latin typeface="Microsoft Sans Serif"/>
                <a:cs typeface="Microsoft Sans Serif"/>
              </a:rPr>
              <a:t>gratuito</a:t>
            </a:r>
            <a:r>
              <a:rPr dirty="0" sz="1200">
                <a:solidFill>
                  <a:srgbClr val="727272"/>
                </a:solidFill>
                <a:latin typeface="Microsoft Sans Serif"/>
                <a:cs typeface="Microsoft Sans Serif"/>
              </a:rPr>
              <a:t>,</a:t>
            </a:r>
            <a:r>
              <a:rPr dirty="0" sz="1200" spc="120">
                <a:solidFill>
                  <a:srgbClr val="727272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com</a:t>
            </a:r>
            <a:r>
              <a:rPr dirty="0" sz="1200" spc="2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finalidade</a:t>
            </a:r>
            <a:r>
              <a:rPr dirty="0" sz="1200" spc="3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principal</a:t>
            </a:r>
            <a:r>
              <a:rPr dirty="0" sz="1200" spc="28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a</a:t>
            </a:r>
            <a:r>
              <a:rPr dirty="0" sz="1200" spc="22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assistûncia</a:t>
            </a:r>
            <a:r>
              <a:rPr dirty="0" sz="1200" spc="29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254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promoçăo</a:t>
            </a:r>
            <a:r>
              <a:rPr dirty="0" sz="1200" spc="3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</a:t>
            </a:r>
            <a:r>
              <a:rPr dirty="0" sz="1200" spc="2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ser</a:t>
            </a:r>
            <a:r>
              <a:rPr dirty="0" sz="1200" spc="28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humano, </a:t>
            </a:r>
            <a:r>
              <a:rPr dirty="0" sz="1200">
                <a:latin typeface="Microsoft Sans Serif"/>
                <a:cs typeface="Microsoft Sans Serif"/>
              </a:rPr>
              <a:t>através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20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consti</a:t>
            </a:r>
            <a:r>
              <a:rPr dirty="0" sz="1200" spc="-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uçäo</a:t>
            </a:r>
            <a:r>
              <a:rPr dirty="0" sz="1200" spc="1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1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instalaçäo</a:t>
            </a:r>
            <a:r>
              <a:rPr dirty="0" sz="1200" spc="1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creches</a:t>
            </a:r>
            <a:r>
              <a:rPr dirty="0" sz="1200" spc="1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para</a:t>
            </a:r>
            <a:r>
              <a:rPr dirty="0" sz="1200" spc="1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atendimento</a:t>
            </a:r>
            <a:r>
              <a:rPr dirty="0" sz="1200" spc="2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2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crianças, </a:t>
            </a:r>
            <a:r>
              <a:rPr dirty="0" sz="1200">
                <a:latin typeface="Microsoft Sans Serif"/>
                <a:cs typeface="Microsoft Sans Serif"/>
              </a:rPr>
              <a:t>curşos,</a:t>
            </a:r>
            <a:r>
              <a:rPr dirty="0" sz="1200" spc="1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documentação,</a:t>
            </a:r>
            <a:r>
              <a:rPr dirty="0" sz="1200" spc="25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organizar,</a:t>
            </a:r>
            <a:r>
              <a:rPr dirty="0" sz="1200" spc="2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defender</a:t>
            </a:r>
            <a:r>
              <a:rPr dirty="0" sz="1200" spc="1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tanto</a:t>
            </a:r>
            <a:r>
              <a:rPr dirty="0" sz="1200" spc="1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</a:t>
            </a:r>
            <a:r>
              <a:rPr dirty="0" sz="1200" spc="11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direito</a:t>
            </a:r>
            <a:r>
              <a:rPr dirty="0" sz="1200" spc="12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C0C0C"/>
                </a:solidFill>
                <a:latin typeface="Microsoft Sans Serif"/>
                <a:cs typeface="Microsoft Sans Serif"/>
              </a:rPr>
              <a:t>de</a:t>
            </a:r>
            <a:r>
              <a:rPr dirty="0" sz="1200" spc="9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moradia</a:t>
            </a:r>
            <a:r>
              <a:rPr dirty="0" sz="1200" spc="13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quanto </a:t>
            </a:r>
            <a:r>
              <a:rPr dirty="0" sz="1200">
                <a:latin typeface="Microsoft Sans Serif"/>
                <a:cs typeface="Microsoft Sans Serif"/>
              </a:rPr>
              <a:t>seus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benefícios,</a:t>
            </a:r>
            <a:r>
              <a:rPr dirty="0" sz="1200" spc="1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água,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energia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elëtrica,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esgoto,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coleta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lixc,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segurança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entre </a:t>
            </a:r>
            <a:r>
              <a:rPr dirty="0" sz="1150" spc="-10">
                <a:latin typeface="Microsoft Sans Serif"/>
                <a:cs typeface="Microsoft Sans Serif"/>
              </a:rPr>
              <a:t>outros</a:t>
            </a:r>
            <a:endParaRPr sz="11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Microsoft Sans Serif"/>
              <a:buAutoNum type="romanUcPeriod"/>
            </a:pPr>
            <a:endParaRPr sz="1200">
              <a:latin typeface="Microsoft Sans Serif"/>
              <a:cs typeface="Microsoft Sans Serif"/>
            </a:endParaRPr>
          </a:p>
          <a:p>
            <a:pPr algn="just" marL="21590" marR="36195" indent="238760">
              <a:lnSpc>
                <a:spcPct val="95800"/>
              </a:lnSpc>
              <a:spcBef>
                <a:spcPts val="5"/>
              </a:spcBef>
              <a:buAutoNum type="romanUcPeriod"/>
              <a:tabLst>
                <a:tab pos="260350" algn="l"/>
              </a:tabLst>
            </a:pPr>
            <a:r>
              <a:rPr dirty="0" sz="1200">
                <a:latin typeface="Microsoft Sans Serif"/>
                <a:cs typeface="Microsoft Sans Serif"/>
              </a:rPr>
              <a:t>Implantar</a:t>
            </a:r>
            <a:r>
              <a:rPr dirty="0" sz="1200" spc="12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núcleos</a:t>
            </a:r>
            <a:r>
              <a:rPr dirty="0" sz="1200" spc="12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100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1A1A1A"/>
                </a:solidFill>
                <a:latin typeface="Microsoft Sans Serif"/>
                <a:cs typeface="Microsoft Sans Serif"/>
              </a:rPr>
              <a:t>ou</a:t>
            </a:r>
            <a:r>
              <a:rPr dirty="0" sz="1200" spc="47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departamentos</a:t>
            </a:r>
            <a:r>
              <a:rPr dirty="0" sz="1200" spc="165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161616"/>
                </a:solidFill>
                <a:latin typeface="Microsoft Sans Serif"/>
                <a:cs typeface="Microsoft Sans Serif"/>
              </a:rPr>
              <a:t>que</a:t>
            </a:r>
            <a:r>
              <a:rPr dirty="0" sz="1200" spc="105">
                <a:solidFill>
                  <a:srgbClr val="161616"/>
                </a:solidFill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vísem</a:t>
            </a:r>
            <a:r>
              <a:rPr dirty="0" sz="1200" spc="10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à</a:t>
            </a:r>
            <a:r>
              <a:rPr dirty="0" sz="1200" spc="4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recuperação</a:t>
            </a:r>
            <a:r>
              <a:rPr dirty="0" sz="1200" spc="120">
                <a:latin typeface="Microsoft Sans Serif"/>
                <a:cs typeface="Microsoft Sans Serif"/>
              </a:rPr>
              <a:t>  </a:t>
            </a:r>
            <a:r>
              <a:rPr dirty="0" sz="1200" spc="-40">
                <a:latin typeface="Microsoft Sans Serif"/>
                <a:cs typeface="Microsoft Sans Serif"/>
              </a:rPr>
              <a:t>de </a:t>
            </a:r>
            <a:r>
              <a:rPr dirty="0" sz="1200">
                <a:latin typeface="Microsoft Sans Serif"/>
                <a:cs typeface="Microsoft Sans Serif"/>
              </a:rPr>
              <a:t>dependentes</a:t>
            </a:r>
            <a:r>
              <a:rPr dirty="0" sz="1200" spc="13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quimicos</a:t>
            </a:r>
            <a:r>
              <a:rPr dirty="0" sz="1200" spc="95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0E0E0E"/>
                </a:solidFill>
                <a:latin typeface="Microsoft Sans Serif"/>
                <a:cs typeface="Microsoft Sans Serif"/>
              </a:rPr>
              <a:t>de</a:t>
            </a:r>
            <a:r>
              <a:rPr dirty="0" sz="1200" spc="459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orientação</a:t>
            </a:r>
            <a:r>
              <a:rPr dirty="0" sz="1200" spc="10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4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apoio</a:t>
            </a:r>
            <a:r>
              <a:rPr dirty="0" sz="1200" spc="8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sócio</a:t>
            </a:r>
            <a:r>
              <a:rPr dirty="0" sz="1200" spc="48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familiar,</a:t>
            </a:r>
            <a:r>
              <a:rPr dirty="0" sz="1200" spc="11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apoio</a:t>
            </a:r>
            <a:r>
              <a:rPr dirty="0" sz="1200" spc="90">
                <a:latin typeface="Microsoft Sans Serif"/>
                <a:cs typeface="Microsoft Sans Serif"/>
              </a:rPr>
              <a:t>  </a:t>
            </a:r>
            <a:r>
              <a:rPr dirty="0" sz="1200" spc="-10">
                <a:latin typeface="Microsoft Sans Serif"/>
                <a:cs typeface="Microsoft Sans Serif"/>
              </a:rPr>
              <a:t>sôcio </a:t>
            </a:r>
            <a:r>
              <a:rPr dirty="0" sz="1200">
                <a:latin typeface="Microsoft Sans Serif"/>
                <a:cs typeface="Microsoft Sans Serif"/>
              </a:rPr>
              <a:t>educati\/O,</a:t>
            </a:r>
            <a:r>
              <a:rPr dirty="0" sz="1200" spc="12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abrigo,</a:t>
            </a:r>
            <a:r>
              <a:rPr dirty="0" sz="1200" spc="13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assistência</a:t>
            </a:r>
            <a:r>
              <a:rPr dirty="0" sz="1200" spc="114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ao</a:t>
            </a:r>
            <a:r>
              <a:rPr dirty="0" sz="1200" spc="9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idoso,</a:t>
            </a:r>
            <a:r>
              <a:rPr dirty="0" sz="1200" spc="12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asilo,</a:t>
            </a:r>
            <a:r>
              <a:rPr dirty="0" sz="1200" spc="13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liberdade</a:t>
            </a:r>
            <a:r>
              <a:rPr dirty="0" sz="1200" spc="13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assistida,</a:t>
            </a:r>
            <a:r>
              <a:rPr dirty="0" sz="1200" spc="155">
                <a:latin typeface="Microsoft Sans Serif"/>
                <a:cs typeface="Microsoft Sans Serif"/>
              </a:rPr>
              <a:t>  </a:t>
            </a:r>
            <a:r>
              <a:rPr dirty="0" sz="1200" spc="-20">
                <a:latin typeface="Microsoft Sans Serif"/>
                <a:cs typeface="Microsoft Sans Serif"/>
              </a:rPr>
              <a:t>semi </a:t>
            </a:r>
            <a:r>
              <a:rPr dirty="0" sz="1200" spc="-10">
                <a:latin typeface="Microsoft Sans Serif"/>
                <a:cs typeface="Microsoft Sans Serif"/>
              </a:rPr>
              <a:t>liberdade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A1A1A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-4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internação;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Microsoft Sans Serif"/>
              <a:buAutoNum type="romanUcPeriod"/>
            </a:pPr>
            <a:endParaRPr sz="1200">
              <a:latin typeface="Microsoft Sans Serif"/>
              <a:cs typeface="Microsoft Sans Serif"/>
            </a:endParaRPr>
          </a:p>
          <a:p>
            <a:pPr algn="just" marL="20320" marR="40640" indent="-3175">
              <a:lnSpc>
                <a:spcPct val="94900"/>
              </a:lnSpc>
              <a:buAutoNum type="romanUcPeriod"/>
              <a:tabLst>
                <a:tab pos="20320" algn="l"/>
                <a:tab pos="240029" algn="l"/>
              </a:tabLst>
            </a:pP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>
                <a:latin typeface="Microsoft Sans Serif"/>
                <a:cs typeface="Microsoft Sans Serif"/>
              </a:rPr>
              <a:t>Implantar</a:t>
            </a:r>
            <a:r>
              <a:rPr dirty="0" sz="1200" spc="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núcleos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 ou</a:t>
            </a:r>
            <a:r>
              <a:rPr dirty="0" sz="1200" spc="-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departamentos</a:t>
            </a:r>
            <a:r>
              <a:rPr dirty="0" sz="1200" spc="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assistência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odontológica,</a:t>
            </a:r>
            <a:r>
              <a:rPr dirty="0" sz="1200" spc="13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médica, </a:t>
            </a:r>
            <a:r>
              <a:rPr dirty="0" sz="1200">
                <a:latin typeface="Microsoft Sans Serif"/>
                <a:cs typeface="Microsoft Sans Serif"/>
              </a:rPr>
              <a:t>psicológica,</a:t>
            </a:r>
            <a:r>
              <a:rPr dirty="0" sz="1200" spc="3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psicopedagógica</a:t>
            </a:r>
            <a:r>
              <a:rPr dirty="0" sz="1200" spc="2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229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outros</a:t>
            </a:r>
            <a:r>
              <a:rPr dirty="0" sz="1200" spc="2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tantos</a:t>
            </a:r>
            <a:r>
              <a:rPr dirty="0" sz="1200" spc="2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quanto</a:t>
            </a:r>
            <a:r>
              <a:rPr dirty="0" sz="1200" spc="2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forem</a:t>
            </a:r>
            <a:r>
              <a:rPr dirty="0" sz="1200" spc="2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necessários</a:t>
            </a:r>
            <a:r>
              <a:rPr dirty="0" sz="1200" spc="330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que </a:t>
            </a:r>
            <a:r>
              <a:rPr dirty="0" sz="1200" spc="-10">
                <a:latin typeface="Microsoft Sans Serif"/>
                <a:cs typeface="Microsoft Sans Serif"/>
              </a:rPr>
              <a:t>vísem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E0E0E"/>
                </a:solidFill>
                <a:latin typeface="Microsoft Sans Serif"/>
                <a:cs typeface="Microsoft Sans Serif"/>
              </a:rPr>
              <a:t>á</a:t>
            </a:r>
            <a:r>
              <a:rPr dirty="0" sz="1200" spc="-35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promoção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saúde</a:t>
            </a:r>
            <a:endParaRPr sz="1200">
              <a:latin typeface="Microsoft Sans Serif"/>
              <a:cs typeface="Microsoft Sans Serif"/>
            </a:endParaRPr>
          </a:p>
          <a:p>
            <a:pPr algn="just" marL="12700" marR="44450" indent="241935">
              <a:lnSpc>
                <a:spcPct val="95800"/>
              </a:lnSpc>
              <a:spcBef>
                <a:spcPts val="1355"/>
              </a:spcBef>
              <a:buAutoNum type="romanUcPeriod"/>
              <a:tabLst>
                <a:tab pos="254635" algn="l"/>
              </a:tabLst>
            </a:pPr>
            <a:r>
              <a:rPr dirty="0" sz="1200">
                <a:latin typeface="Microsoft Sans Serif"/>
                <a:cs typeface="Microsoft Sans Serif"/>
              </a:rPr>
              <a:t>Implantar</a:t>
            </a:r>
            <a:r>
              <a:rPr dirty="0" sz="1200" spc="1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desenv‹›Iver</a:t>
            </a:r>
            <a:r>
              <a:rPr dirty="0" sz="1200" spc="1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ati\/idades</a:t>
            </a:r>
            <a:r>
              <a:rPr dirty="0" sz="1200" spc="1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educarionais</a:t>
            </a:r>
            <a:r>
              <a:rPr dirty="0" sz="1200">
                <a:solidFill>
                  <a:srgbClr val="7E7E7E"/>
                </a:solidFill>
                <a:latin typeface="Microsoft Sans Serif"/>
                <a:cs typeface="Microsoft Sans Serif"/>
              </a:rPr>
              <a:t>,</a:t>
            </a:r>
            <a:r>
              <a:rPr dirty="0" sz="1200" spc="-60">
                <a:solidFill>
                  <a:srgbClr val="7E7E7E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A0A0A"/>
                </a:solidFill>
                <a:latin typeface="Microsoft Sans Serif"/>
                <a:cs typeface="Microsoft Sans Serif"/>
              </a:rPr>
              <a:t>como</a:t>
            </a:r>
            <a:r>
              <a:rPr dirty="0" sz="1200" spc="100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creche,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 spc="-30">
                <a:latin typeface="Microsoft Sans Serif"/>
                <a:cs typeface="Microsoft Sans Serif"/>
              </a:rPr>
              <a:t>prë-</a:t>
            </a:r>
            <a:r>
              <a:rPr dirty="0" sz="1200" spc="-10">
                <a:latin typeface="Microsoft Sans Serif"/>
                <a:cs typeface="Microsoft Sans Serif"/>
              </a:rPr>
              <a:t>escola, </a:t>
            </a:r>
            <a:r>
              <a:rPr dirty="0" sz="1200">
                <a:latin typeface="Microsoft Sans Serif"/>
                <a:cs typeface="Microsoft Sans Serif"/>
              </a:rPr>
              <a:t>escola</a:t>
            </a:r>
            <a:r>
              <a:rPr dirty="0" sz="1200" spc="2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3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educação</a:t>
            </a:r>
            <a:r>
              <a:rPr dirty="0" sz="1200" spc="3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infantil.</a:t>
            </a:r>
            <a:r>
              <a:rPr dirty="0" sz="1200" spc="3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ensino</a:t>
            </a:r>
            <a:r>
              <a:rPr dirty="0" sz="1200" spc="3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fundamental</a:t>
            </a:r>
            <a:r>
              <a:rPr dirty="0" sz="1200" spc="15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ensinu</a:t>
            </a:r>
            <a:r>
              <a:rPr dirty="0" sz="1200" spc="2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médio,</a:t>
            </a:r>
            <a:r>
              <a:rPr dirty="0" sz="1200" spc="33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81818"/>
                </a:solidFill>
                <a:latin typeface="Microsoft Sans Serif"/>
                <a:cs typeface="Microsoft Sans Serif"/>
              </a:rPr>
              <a:t>n</a:t>
            </a:r>
            <a:r>
              <a:rPr dirty="0" sz="1200">
                <a:latin typeface="Microsoft Sans Serif"/>
                <a:cs typeface="Microsoft Sans Serif"/>
              </a:rPr>
              <a:t>Licleo</a:t>
            </a:r>
            <a:r>
              <a:rPr dirty="0" sz="1200" spc="320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de </a:t>
            </a:r>
            <a:r>
              <a:rPr dirty="0" sz="1200">
                <a:latin typeface="Microsoft Sans Serif"/>
                <a:cs typeface="Microsoft Sans Serif"/>
              </a:rPr>
              <a:t>apoiG</a:t>
            </a:r>
            <a:r>
              <a:rPr dirty="0" sz="1200" spc="3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3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reforço</a:t>
            </a:r>
            <a:r>
              <a:rPr dirty="0" sz="1200" spc="3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escolar,</a:t>
            </a:r>
            <a:r>
              <a:rPr dirty="0" sz="1200" spc="3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movimento</a:t>
            </a:r>
            <a:r>
              <a:rPr dirty="0" sz="1200" spc="3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3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alfabetização</a:t>
            </a:r>
            <a:r>
              <a:rPr dirty="0" sz="1200" spc="4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3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jovens</a:t>
            </a:r>
            <a:r>
              <a:rPr dirty="0" sz="1200" spc="3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32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adultos, </a:t>
            </a:r>
            <a:r>
              <a:rPr dirty="0" sz="1200">
                <a:latin typeface="Microsoft Sans Serif"/>
                <a:cs typeface="Microsoft Sans Serif"/>
              </a:rPr>
              <a:t>garantir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61616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4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apoiar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eventos</a:t>
            </a:r>
            <a:r>
              <a:rPr dirty="0" sz="1200" spc="12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61616"/>
                </a:solidFill>
                <a:latin typeface="Microsoft Sans Serif"/>
                <a:cs typeface="Microsoft Sans Serif"/>
              </a:rPr>
              <a:t>nas</a:t>
            </a:r>
            <a:r>
              <a:rPr dirty="0" sz="1200" spc="9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ãreas</a:t>
            </a:r>
            <a:r>
              <a:rPr dirty="0" sz="1200" spc="1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1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*rte,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cultura,</a:t>
            </a:r>
            <a:r>
              <a:rPr dirty="0" sz="1200" spc="1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lazer,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recreação.</a:t>
            </a:r>
            <a:r>
              <a:rPr dirty="0" sz="1200" spc="12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esportes</a:t>
            </a:r>
            <a:endParaRPr sz="12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2497983" y="991560"/>
            <a:ext cx="2365375" cy="196850"/>
            <a:chOff x="2497983" y="991560"/>
            <a:chExt cx="2365375" cy="19685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97983" y="991560"/>
              <a:ext cx="1523494" cy="196484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30628" y="996129"/>
              <a:ext cx="832661" cy="155359"/>
            </a:xfrm>
            <a:prstGeom prst="rect">
              <a:avLst/>
            </a:prstGeom>
          </p:spPr>
        </p:pic>
      </p:grpSp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935791" y="8681856"/>
            <a:ext cx="265353" cy="210192"/>
          </a:xfrm>
          <a:prstGeom prst="rect">
            <a:avLst/>
          </a:prstGeom>
        </p:spPr>
      </p:pic>
      <p:grpSp>
        <p:nvGrpSpPr>
          <p:cNvPr id="6" name="object 6" descr=""/>
          <p:cNvGrpSpPr/>
          <p:nvPr/>
        </p:nvGrpSpPr>
        <p:grpSpPr>
          <a:xfrm>
            <a:off x="6395934" y="945865"/>
            <a:ext cx="1029969" cy="114300"/>
            <a:chOff x="6395934" y="945865"/>
            <a:chExt cx="1029969" cy="114300"/>
          </a:xfrm>
        </p:grpSpPr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95934" y="959573"/>
              <a:ext cx="77776" cy="59402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482861" y="945865"/>
              <a:ext cx="942462" cy="114234"/>
            </a:xfrm>
            <a:prstGeom prst="rect">
              <a:avLst/>
            </a:prstGeom>
          </p:spPr>
        </p:pic>
      </p:grpSp>
      <p:pic>
        <p:nvPicPr>
          <p:cNvPr id="9" name="object 9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912916" y="7512090"/>
            <a:ext cx="187577" cy="196484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484257" y="648854"/>
            <a:ext cx="3266592" cy="159928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066529" y="945865"/>
            <a:ext cx="306528" cy="77679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7031868" y="7224218"/>
            <a:ext cx="302260" cy="370205"/>
            <a:chOff x="7031868" y="7224218"/>
            <a:chExt cx="302260" cy="370205"/>
          </a:xfrm>
        </p:grpSpPr>
        <p:pic>
          <p:nvPicPr>
            <p:cNvPr id="13" name="object 13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031868" y="7224218"/>
              <a:ext cx="205877" cy="228469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7210294" y="7461828"/>
              <a:ext cx="123526" cy="132512"/>
            </a:xfrm>
            <a:prstGeom prst="rect">
              <a:avLst/>
            </a:prstGeom>
          </p:spPr>
        </p:pic>
      </p:grpSp>
      <p:sp>
        <p:nvSpPr>
          <p:cNvPr id="15" name="object 15" descr=""/>
          <p:cNvSpPr txBox="1"/>
          <p:nvPr/>
        </p:nvSpPr>
        <p:spPr>
          <a:xfrm>
            <a:off x="6004003" y="304626"/>
            <a:ext cx="1461135" cy="868680"/>
          </a:xfrm>
          <a:prstGeom prst="rect">
            <a:avLst/>
          </a:prstGeom>
          <a:ln w="15250">
            <a:solidFill>
              <a:srgbClr val="3F3B44"/>
            </a:solidFill>
          </a:ln>
        </p:spPr>
        <p:txBody>
          <a:bodyPr wrap="square" lIns="0" tIns="21590" rIns="0" bIns="0" rtlCol="0" vert="horz">
            <a:spAutoFit/>
          </a:bodyPr>
          <a:lstStyle/>
          <a:p>
            <a:pPr marL="347345" marR="267335" indent="-47625">
              <a:lnSpc>
                <a:spcPts val="790"/>
              </a:lnSpc>
              <a:spcBef>
                <a:spcPts val="170"/>
              </a:spcBef>
            </a:pPr>
            <a:r>
              <a:rPr dirty="0" sz="750">
                <a:solidFill>
                  <a:srgbClr val="1F1F1F"/>
                </a:solidFill>
                <a:latin typeface="Microsoft Sans Serif"/>
                <a:cs typeface="Microsoft Sans Serif"/>
              </a:rPr>
              <a:t>GUARU</a:t>
            </a:r>
            <a:r>
              <a:rPr dirty="0" sz="750" spc="-12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1C1C1C"/>
                </a:solidFill>
                <a:latin typeface="Microsoft Sans Serif"/>
                <a:cs typeface="Microsoft Sans Serif"/>
              </a:rPr>
              <a:t>LHOG</a:t>
            </a:r>
            <a:r>
              <a:rPr dirty="0" sz="750" spc="15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2D2D2D"/>
                </a:solidFill>
                <a:latin typeface="Microsoft Sans Serif"/>
                <a:cs typeface="Microsoft Sans Serif"/>
              </a:rPr>
              <a:t>-</a:t>
            </a:r>
            <a:r>
              <a:rPr dirty="0" sz="750" spc="150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25">
                <a:solidFill>
                  <a:srgbClr val="131313"/>
                </a:solidFill>
                <a:latin typeface="Microsoft Sans Serif"/>
                <a:cs typeface="Microsoft Sans Serif"/>
              </a:rPr>
              <a:t>SP</a:t>
            </a:r>
            <a:r>
              <a:rPr dirty="0" sz="750" spc="50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3D3D3D"/>
                </a:solidFill>
                <a:latin typeface="Microsoft Sans Serif"/>
                <a:cs typeface="Microsoft Sans Serif"/>
              </a:rPr>
              <a:t>MIC</a:t>
            </a:r>
            <a:r>
              <a:rPr dirty="0" sz="750">
                <a:solidFill>
                  <a:srgbClr val="2F2F2F"/>
                </a:solidFill>
                <a:latin typeface="Microsoft Sans Serif"/>
                <a:cs typeface="Microsoft Sans Serif"/>
              </a:rPr>
              <a:t>RO</a:t>
            </a:r>
            <a:r>
              <a:rPr dirty="0" sz="750">
                <a:solidFill>
                  <a:srgbClr val="212121"/>
                </a:solidFill>
                <a:latin typeface="Microsoft Sans Serif"/>
                <a:cs typeface="Microsoft Sans Serif"/>
              </a:rPr>
              <a:t>FILME</a:t>
            </a:r>
            <a:r>
              <a:rPr dirty="0" sz="750" spc="32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25">
                <a:solidFill>
                  <a:srgbClr val="2A2A2A"/>
                </a:solidFill>
                <a:latin typeface="Microsoft Sans Serif"/>
                <a:cs typeface="Microsoft Sans Serif"/>
              </a:rPr>
              <a:t>N8</a:t>
            </a:r>
            <a:endParaRPr sz="750">
              <a:latin typeface="Microsoft Sans Serif"/>
              <a:cs typeface="Microsoft Sans Serif"/>
            </a:endParaRPr>
          </a:p>
          <a:p>
            <a:pPr marL="344805">
              <a:lnSpc>
                <a:spcPct val="100000"/>
              </a:lnSpc>
              <a:spcBef>
                <a:spcPts val="409"/>
              </a:spcBef>
              <a:tabLst>
                <a:tab pos="889000" algn="l"/>
              </a:tabLst>
            </a:pPr>
            <a:r>
              <a:rPr dirty="0" sz="1700" spc="-295">
                <a:solidFill>
                  <a:srgbClr val="2D2D2D"/>
                </a:solidFill>
                <a:latin typeface="Microsoft Sans Serif"/>
                <a:cs typeface="Microsoft Sans Serif"/>
              </a:rPr>
              <a:t>1</a:t>
            </a:r>
            <a:r>
              <a:rPr dirty="0" sz="1700" spc="-30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1700" spc="-640">
                <a:solidFill>
                  <a:srgbClr val="1A1A1A"/>
                </a:solidFill>
                <a:latin typeface="Microsoft Sans Serif"/>
                <a:cs typeface="Microsoft Sans Serif"/>
              </a:rPr>
              <a:t>S</a:t>
            </a:r>
            <a:r>
              <a:rPr dirty="0" sz="1700" spc="11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1700" spc="-555">
                <a:solidFill>
                  <a:srgbClr val="2D2D2D"/>
                </a:solidFill>
                <a:latin typeface="Microsoft Sans Serif"/>
                <a:cs typeface="Microsoft Sans Serif"/>
              </a:rPr>
              <a:t>1</a:t>
            </a:r>
            <a:r>
              <a:rPr dirty="0" sz="1700">
                <a:solidFill>
                  <a:srgbClr val="2D2D2D"/>
                </a:solidFill>
                <a:latin typeface="Microsoft Sans Serif"/>
                <a:cs typeface="Microsoft Sans Serif"/>
              </a:rPr>
              <a:t>	</a:t>
            </a:r>
            <a:r>
              <a:rPr dirty="0" sz="1700" spc="-375">
                <a:solidFill>
                  <a:srgbClr val="242424"/>
                </a:solidFill>
                <a:latin typeface="Microsoft Sans Serif"/>
                <a:cs typeface="Microsoft Sans Serif"/>
              </a:rPr>
              <a:t>1</a:t>
            </a:r>
            <a:r>
              <a:rPr dirty="0" sz="1700" spc="55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1700" spc="-700">
                <a:solidFill>
                  <a:srgbClr val="1C1C1C"/>
                </a:solidFill>
                <a:latin typeface="Microsoft Sans Serif"/>
                <a:cs typeface="Microsoft Sans Serif"/>
              </a:rPr>
              <a:t>D</a:t>
            </a:r>
            <a:endParaRPr sz="1700">
              <a:latin typeface="Microsoft Sans Serif"/>
              <a:cs typeface="Microsoft Sans Serif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10912" y="1534803"/>
            <a:ext cx="5447665" cy="808609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36830" marR="9525" indent="-635">
              <a:lnSpc>
                <a:spcPts val="1370"/>
              </a:lnSpc>
              <a:spcBef>
                <a:spcPts val="200"/>
              </a:spcBef>
              <a:buAutoNum type="romanUcPeriod" startAt="3"/>
              <a:tabLst>
                <a:tab pos="36830" algn="l"/>
                <a:tab pos="288925" algn="l"/>
              </a:tabLst>
            </a:pP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>
                <a:latin typeface="Microsoft Sans Serif"/>
                <a:cs typeface="Microsoft Sans Serif"/>
              </a:rPr>
              <a:t>Requisitar</a:t>
            </a:r>
            <a:r>
              <a:rPr dirty="0" sz="1200" spc="3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ao</a:t>
            </a:r>
            <a:r>
              <a:rPr dirty="0" sz="1200" spc="2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Diretor</a:t>
            </a:r>
            <a:r>
              <a:rPr dirty="0" sz="1200" spc="2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Administrativo,</a:t>
            </a:r>
            <a:r>
              <a:rPr dirty="0" sz="1200" spc="2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</a:t>
            </a:r>
            <a:r>
              <a:rPr dirty="0" sz="1200" spc="2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qualquer</a:t>
            </a:r>
            <a:r>
              <a:rPr dirty="0" sz="1200" spc="2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tempo,</a:t>
            </a:r>
            <a:r>
              <a:rPr dirty="0" sz="1200" spc="2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</a:t>
            </a:r>
            <a:r>
              <a:rPr dirty="0" sz="1200" spc="21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documentação </a:t>
            </a:r>
            <a:r>
              <a:rPr dirty="0" sz="1200">
                <a:latin typeface="Microsoft Sans Serif"/>
                <a:cs typeface="Microsoft Sans Serif"/>
              </a:rPr>
              <a:t>comprobatória</a:t>
            </a:r>
            <a:r>
              <a:rPr dirty="0" sz="1200" spc="46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das</a:t>
            </a:r>
            <a:r>
              <a:rPr dirty="0" sz="1200" spc="43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operações</a:t>
            </a:r>
            <a:r>
              <a:rPr dirty="0" sz="1200" spc="459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econômico-financeiras</a:t>
            </a:r>
            <a:r>
              <a:rPr dirty="0" sz="1200" spc="38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realizadas</a:t>
            </a:r>
            <a:r>
              <a:rPr dirty="0" sz="1200" spc="445">
                <a:latin typeface="Microsoft Sans Serif"/>
                <a:cs typeface="Microsoft Sans Serif"/>
              </a:rPr>
              <a:t>  </a:t>
            </a:r>
            <a:r>
              <a:rPr dirty="0" sz="1200" spc="-20">
                <a:solidFill>
                  <a:srgbClr val="0F0F0F"/>
                </a:solidFill>
                <a:latin typeface="Microsoft Sans Serif"/>
                <a:cs typeface="Microsoft Sans Serif"/>
              </a:rPr>
              <a:t>pela </a:t>
            </a:r>
            <a:r>
              <a:rPr dirty="0" sz="1200" spc="-10">
                <a:latin typeface="Microsoft Sans Serif"/>
                <a:cs typeface="Microsoft Sans Serif"/>
              </a:rPr>
              <a:t>Associação;</a:t>
            </a:r>
            <a:endParaRPr sz="1200">
              <a:latin typeface="Microsoft Sans Serif"/>
              <a:cs typeface="Microsoft Sans Serif"/>
            </a:endParaRPr>
          </a:p>
          <a:p>
            <a:pPr marL="264160" indent="-227965">
              <a:lnSpc>
                <a:spcPct val="100000"/>
              </a:lnSpc>
              <a:spcBef>
                <a:spcPts val="1295"/>
              </a:spcBef>
              <a:buAutoNum type="romanUcPeriod" startAt="3"/>
              <a:tabLst>
                <a:tab pos="264160" algn="l"/>
              </a:tabLst>
            </a:pPr>
            <a:r>
              <a:rPr dirty="0" sz="1200">
                <a:latin typeface="Microsoft Sans Serif"/>
                <a:cs typeface="Microsoft Sans Serif"/>
              </a:rPr>
              <a:t>Acompanhar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</a:t>
            </a:r>
            <a:r>
              <a:rPr dirty="0" sz="1200" spc="-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trabalho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-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eventuais</a:t>
            </a:r>
            <a:r>
              <a:rPr dirty="0" sz="1200" spc="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auditores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externos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independentes;</a:t>
            </a:r>
            <a:endParaRPr sz="1200">
              <a:latin typeface="Microsoft Sans Serif"/>
              <a:cs typeface="Microsoft Sans Serif"/>
            </a:endParaRPr>
          </a:p>
          <a:p>
            <a:pPr marL="220979" indent="-180975">
              <a:lnSpc>
                <a:spcPct val="100000"/>
              </a:lnSpc>
              <a:spcBef>
                <a:spcPts val="1330"/>
              </a:spcBef>
              <a:buAutoNum type="romanUcPeriod" startAt="3"/>
              <a:tabLst>
                <a:tab pos="220979" algn="l"/>
              </a:tabLst>
            </a:pPr>
            <a:r>
              <a:rPr dirty="0" sz="1200">
                <a:latin typeface="Microsoft Sans Serif"/>
                <a:cs typeface="Microsoft Sans Serif"/>
              </a:rPr>
              <a:t>Convocar</a:t>
            </a:r>
            <a:r>
              <a:rPr dirty="0" sz="1200" spc="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Extraordinariamente</a:t>
            </a:r>
            <a:r>
              <a:rPr dirty="0" sz="1200" spc="-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</a:t>
            </a:r>
            <a:r>
              <a:rPr dirty="0" sz="1200" spc="-3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Assembleia</a:t>
            </a:r>
            <a:r>
              <a:rPr dirty="0" sz="1200" spc="5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Geral.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34925" marR="5080" indent="2540">
              <a:lnSpc>
                <a:spcPts val="1370"/>
              </a:lnSpc>
              <a:spcBef>
                <a:spcPts val="5"/>
              </a:spcBef>
            </a:pPr>
            <a:r>
              <a:rPr dirty="0" sz="1200">
                <a:latin typeface="Microsoft Sans Serif"/>
                <a:cs typeface="Microsoft Sans Serif"/>
              </a:rPr>
              <a:t>Parágrafo</a:t>
            </a:r>
            <a:r>
              <a:rPr dirty="0" sz="1200" spc="2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único</a:t>
            </a:r>
            <a:r>
              <a:rPr dirty="0" sz="1200" spc="204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F1F1F"/>
                </a:solidFill>
                <a:latin typeface="Microsoft Sans Serif"/>
                <a:cs typeface="Microsoft Sans Serif"/>
              </a:rPr>
              <a:t>-</a:t>
            </a:r>
            <a:r>
              <a:rPr dirty="0" sz="1200" spc="12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282828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114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Conselho</a:t>
            </a:r>
            <a:r>
              <a:rPr dirty="0" sz="1200" spc="1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Fiscal</a:t>
            </a:r>
            <a:r>
              <a:rPr dirty="0" sz="1200" spc="160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reunir-</a:t>
            </a:r>
            <a:r>
              <a:rPr dirty="0" sz="1200" spc="-30">
                <a:latin typeface="Microsoft Sans Serif"/>
                <a:cs typeface="Microsoft Sans Serif"/>
              </a:rPr>
              <a:t>se-</a:t>
            </a:r>
            <a:r>
              <a:rPr dirty="0" sz="1200">
                <a:latin typeface="Microsoft Sans Serif"/>
                <a:cs typeface="Microsoft Sans Serif"/>
              </a:rPr>
              <a:t>á</a:t>
            </a:r>
            <a:r>
              <a:rPr dirty="0" sz="1200" spc="1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ordinariamente,</a:t>
            </a:r>
            <a:r>
              <a:rPr dirty="0" sz="1200" spc="1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uma</a:t>
            </a:r>
            <a:r>
              <a:rPr dirty="0" sz="1200" spc="1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vez</a:t>
            </a:r>
            <a:r>
              <a:rPr dirty="0" sz="1200" spc="90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por </a:t>
            </a:r>
            <a:r>
              <a:rPr dirty="0" sz="1200">
                <a:latin typeface="Microsoft Sans Serif"/>
                <a:cs typeface="Microsoft Sans Serif"/>
              </a:rPr>
              <a:t>ano,</a:t>
            </a:r>
            <a:r>
              <a:rPr dirty="0" sz="1200" spc="245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1A1A1A"/>
                </a:solidFill>
                <a:latin typeface="Microsoft Sans Serif"/>
                <a:cs typeface="Microsoft Sans Serif"/>
              </a:rPr>
              <a:t>na</a:t>
            </a:r>
            <a:r>
              <a:rPr dirty="0" sz="1200" spc="210">
                <a:solidFill>
                  <a:srgbClr val="1A1A1A"/>
                </a:solidFill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segunda</a:t>
            </a:r>
            <a:r>
              <a:rPr dirty="0" sz="1200" spc="24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quinzena</a:t>
            </a:r>
            <a:r>
              <a:rPr dirty="0" sz="1200" spc="24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95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janeiro</a:t>
            </a:r>
            <a:r>
              <a:rPr dirty="0" sz="1200" spc="375">
                <a:solidFill>
                  <a:srgbClr val="0F0F0F"/>
                </a:solidFill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181818"/>
                </a:solidFill>
                <a:latin typeface="Microsoft Sans Serif"/>
                <a:cs typeface="Microsoft Sans Serif"/>
              </a:rPr>
              <a:t>em</a:t>
            </a:r>
            <a:r>
              <a:rPr dirty="0" sz="1200" spc="215">
                <a:solidFill>
                  <a:srgbClr val="181818"/>
                </a:solidFill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sua</a:t>
            </a:r>
            <a:r>
              <a:rPr dirty="0" sz="1200" spc="21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maioria</a:t>
            </a:r>
            <a:r>
              <a:rPr dirty="0" sz="1200" spc="229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absoluta.</a:t>
            </a:r>
            <a:r>
              <a:rPr dirty="0" sz="1200" spc="250">
                <a:latin typeface="Microsoft Sans Serif"/>
                <a:cs typeface="Microsoft Sans Serif"/>
              </a:rPr>
              <a:t>  </a:t>
            </a:r>
            <a:r>
              <a:rPr dirty="0" sz="1200" spc="-50">
                <a:solidFill>
                  <a:srgbClr val="1F1F1F"/>
                </a:solidFill>
                <a:latin typeface="Microsoft Sans Serif"/>
                <a:cs typeface="Microsoft Sans Serif"/>
              </a:rPr>
              <a:t>e </a:t>
            </a:r>
            <a:r>
              <a:rPr dirty="0" sz="1200">
                <a:latin typeface="Microsoft Sans Serif"/>
                <a:cs typeface="Microsoft Sans Serif"/>
              </a:rPr>
              <a:t>extraordinariamente,</a:t>
            </a:r>
            <a:r>
              <a:rPr dirty="0" sz="1200" spc="1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sempre</a:t>
            </a:r>
            <a:r>
              <a:rPr dirty="0" sz="1200" spc="2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que</a:t>
            </a:r>
            <a:r>
              <a:rPr dirty="0" sz="1200" spc="1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con\locado</a:t>
            </a:r>
            <a:r>
              <a:rPr dirty="0" sz="1200" spc="2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pelo</a:t>
            </a:r>
            <a:r>
              <a:rPr dirty="0" sz="1200" spc="1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Presidente</a:t>
            </a:r>
            <a:r>
              <a:rPr dirty="0" sz="1200" spc="2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17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Associação, </a:t>
            </a:r>
            <a:r>
              <a:rPr dirty="0" sz="1200">
                <a:solidFill>
                  <a:srgbClr val="0C0C0C"/>
                </a:solidFill>
                <a:latin typeface="Microsoft Sans Serif"/>
                <a:cs typeface="Microsoft Sans Serif"/>
              </a:rPr>
              <a:t>ou </a:t>
            </a:r>
            <a:r>
              <a:rPr dirty="0" sz="1200">
                <a:latin typeface="Microsoft Sans Serif"/>
                <a:cs typeface="Microsoft Sans Serif"/>
              </a:rPr>
              <a:t>pela</a:t>
            </a:r>
            <a:r>
              <a:rPr dirty="0" sz="1200" spc="-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maioria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simples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C0C0C"/>
                </a:solidFill>
                <a:latin typeface="Microsoft Sans Serif"/>
                <a:cs typeface="Microsoft Sans Serif"/>
              </a:rPr>
              <a:t>de </a:t>
            </a:r>
            <a:r>
              <a:rPr dirty="0" sz="1200">
                <a:latin typeface="Microsoft Sans Serif"/>
                <a:cs typeface="Microsoft Sans Serif"/>
              </a:rPr>
              <a:t>seus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membros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330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36830">
              <a:lnSpc>
                <a:spcPct val="100000"/>
              </a:lnSpc>
            </a:pPr>
            <a:r>
              <a:rPr dirty="0" sz="1200" spc="-10">
                <a:latin typeface="Microsoft Sans Serif"/>
                <a:cs typeface="Microsoft Sans Serif"/>
              </a:rPr>
              <a:t>ARTIGO</a:t>
            </a:r>
            <a:r>
              <a:rPr dirty="0" sz="1200" spc="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19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-</a:t>
            </a:r>
            <a:r>
              <a:rPr dirty="0" sz="1200" spc="-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MANDATO</a:t>
            </a:r>
            <a:endParaRPr sz="1200">
              <a:latin typeface="Microsoft Sans Serif"/>
              <a:cs typeface="Microsoft Sans Serif"/>
            </a:endParaRPr>
          </a:p>
          <a:p>
            <a:pPr algn="just" marL="30480" marR="10160" indent="5715">
              <a:lnSpc>
                <a:spcPct val="95800"/>
              </a:lnSpc>
              <a:spcBef>
                <a:spcPts val="1355"/>
              </a:spcBef>
            </a:pPr>
            <a:r>
              <a:rPr dirty="0" sz="1200">
                <a:latin typeface="Microsoft Sans Serif"/>
                <a:cs typeface="Microsoft Sans Serif"/>
              </a:rPr>
              <a:t>As</a:t>
            </a:r>
            <a:r>
              <a:rPr dirty="0" sz="1200" spc="4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eleições</a:t>
            </a:r>
            <a:r>
              <a:rPr dirty="0" sz="1200" spc="4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para</a:t>
            </a:r>
            <a:r>
              <a:rPr dirty="0" sz="1200" spc="100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262626"/>
                </a:solidFill>
                <a:latin typeface="Microsoft Sans Serif"/>
                <a:cs typeface="Microsoft Sans Serif"/>
              </a:rPr>
              <a:t>a</a:t>
            </a:r>
            <a:r>
              <a:rPr dirty="0" sz="1200" spc="459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Diretoria</a:t>
            </a:r>
            <a:r>
              <a:rPr dirty="0" sz="1200" spc="8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Executiva</a:t>
            </a:r>
            <a:r>
              <a:rPr dirty="0" sz="1200" spc="9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4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Conselho</a:t>
            </a:r>
            <a:r>
              <a:rPr dirty="0" sz="1200" spc="10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Fiscal</a:t>
            </a:r>
            <a:r>
              <a:rPr dirty="0" sz="1200" spc="46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realizar-</a:t>
            </a:r>
            <a:r>
              <a:rPr dirty="0" sz="1200" spc="-20">
                <a:latin typeface="Microsoft Sans Serif"/>
                <a:cs typeface="Microsoft Sans Serif"/>
              </a:rPr>
              <a:t>se-</a:t>
            </a:r>
            <a:r>
              <a:rPr dirty="0" sz="1200" spc="-25">
                <a:latin typeface="Microsoft Sans Serif"/>
                <a:cs typeface="Microsoft Sans Serif"/>
              </a:rPr>
              <a:t>ao, </a:t>
            </a:r>
            <a:r>
              <a:rPr dirty="0" sz="1200">
                <a:latin typeface="Microsoft Sans Serif"/>
                <a:cs typeface="Microsoft Sans Serif"/>
              </a:rPr>
              <a:t>con</a:t>
            </a:r>
            <a:r>
              <a:rPr dirty="0" sz="1200" spc="-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untamente,</a:t>
            </a:r>
            <a:r>
              <a:rPr dirty="0" sz="1200" spc="9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459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03</a:t>
            </a:r>
            <a:r>
              <a:rPr dirty="0" sz="1200" spc="49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(três)</a:t>
            </a:r>
            <a:r>
              <a:rPr dirty="0" sz="1200" spc="4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em</a:t>
            </a:r>
            <a:r>
              <a:rPr dirty="0" sz="1200" spc="4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03</a:t>
            </a:r>
            <a:r>
              <a:rPr dirty="0" sz="1200" spc="46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(três)</a:t>
            </a:r>
            <a:r>
              <a:rPr dirty="0" sz="1200" spc="484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anos,</a:t>
            </a:r>
            <a:r>
              <a:rPr dirty="0" sz="1200" spc="9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por</a:t>
            </a:r>
            <a:r>
              <a:rPr dirty="0" sz="1200" spc="48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chapa</a:t>
            </a:r>
            <a:r>
              <a:rPr dirty="0" sz="1200" spc="48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completa</a:t>
            </a:r>
            <a:r>
              <a:rPr dirty="0" sz="1200" spc="90">
                <a:latin typeface="Microsoft Sans Serif"/>
                <a:cs typeface="Microsoft Sans Serif"/>
              </a:rPr>
              <a:t>  </a:t>
            </a:r>
            <a:r>
              <a:rPr dirty="0" sz="1200" spc="-25">
                <a:solidFill>
                  <a:srgbClr val="212121"/>
                </a:solidFill>
                <a:latin typeface="Microsoft Sans Serif"/>
                <a:cs typeface="Microsoft Sans Serif"/>
              </a:rPr>
              <a:t>de </a:t>
            </a:r>
            <a:r>
              <a:rPr dirty="0" sz="1200">
                <a:latin typeface="Microsoft Sans Serif"/>
                <a:cs typeface="Microsoft Sans Serif"/>
              </a:rPr>
              <a:t>candidatos</a:t>
            </a:r>
            <a:r>
              <a:rPr dirty="0" sz="1200" spc="4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apresentada</a:t>
            </a:r>
            <a:r>
              <a:rPr dirty="0" sz="1200" spc="4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à</a:t>
            </a:r>
            <a:r>
              <a:rPr dirty="0" sz="1200" spc="3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Assembleia</a:t>
            </a:r>
            <a:r>
              <a:rPr dirty="0" sz="1200" spc="459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Geral,</a:t>
            </a:r>
            <a:r>
              <a:rPr dirty="0" sz="1200" spc="4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podendo</a:t>
            </a:r>
            <a:r>
              <a:rPr dirty="0" sz="1200" spc="4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seus</a:t>
            </a:r>
            <a:r>
              <a:rPr dirty="0" sz="1200" spc="3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membros</a:t>
            </a:r>
            <a:r>
              <a:rPr dirty="0" sz="1200" spc="459">
                <a:latin typeface="Microsoft Sans Serif"/>
                <a:cs typeface="Microsoft Sans Serif"/>
              </a:rPr>
              <a:t> </a:t>
            </a:r>
            <a:r>
              <a:rPr dirty="0" sz="1200" spc="-25">
                <a:solidFill>
                  <a:srgbClr val="111111"/>
                </a:solidFill>
                <a:latin typeface="Microsoft Sans Serif"/>
                <a:cs typeface="Microsoft Sans Serif"/>
              </a:rPr>
              <a:t>ser </a:t>
            </a:r>
            <a:r>
              <a:rPr dirty="0" sz="1200" spc="-10">
                <a:latin typeface="Microsoft Sans Serif"/>
                <a:cs typeface="Microsoft Sans Serif"/>
              </a:rPr>
              <a:t>reeleitos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340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31750">
              <a:lnSpc>
                <a:spcPct val="100000"/>
              </a:lnSpc>
            </a:pPr>
            <a:r>
              <a:rPr dirty="0" sz="1200" spc="-10">
                <a:latin typeface="Microsoft Sans Serif"/>
                <a:cs typeface="Microsoft Sans Serif"/>
              </a:rPr>
              <a:t>ARTIGO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20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-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PERDA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</a:t>
            </a:r>
            <a:r>
              <a:rPr dirty="0" sz="1200" spc="-10">
                <a:latin typeface="Microsoft Sans Serif"/>
                <a:cs typeface="Microsoft Sans Serif"/>
              </a:rPr>
              <a:t> MANDATO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26670" marR="20955" indent="635">
              <a:lnSpc>
                <a:spcPts val="1370"/>
              </a:lnSpc>
            </a:pPr>
            <a:r>
              <a:rPr dirty="0" sz="1200">
                <a:latin typeface="Microsoft Sans Serif"/>
                <a:cs typeface="Microsoft Sans Serif"/>
              </a:rPr>
              <a:t>A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perda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qualidade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de</a:t>
            </a:r>
            <a:r>
              <a:rPr dirty="0" sz="1200" spc="2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A0A0A"/>
                </a:solidFill>
                <a:latin typeface="Microsoft Sans Serif"/>
                <a:cs typeface="Microsoft Sans Serif"/>
              </a:rPr>
              <a:t>membro</a:t>
            </a:r>
            <a:r>
              <a:rPr dirty="0" sz="1200" spc="65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-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Diretoria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Executiva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ou</a:t>
            </a:r>
            <a:r>
              <a:rPr dirty="0" sz="1200" spc="-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Conselho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 spc="-10">
                <a:solidFill>
                  <a:srgbClr val="0C0C0C"/>
                </a:solidFill>
                <a:latin typeface="Microsoft Sans Serif"/>
                <a:cs typeface="Microsoft Sans Serif"/>
              </a:rPr>
              <a:t>Fiscal </a:t>
            </a:r>
            <a:r>
              <a:rPr dirty="0" sz="1200">
                <a:latin typeface="Microsoft Sans Serif"/>
                <a:cs typeface="Microsoft Sans Serif"/>
              </a:rPr>
              <a:t>será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determinada</a:t>
            </a:r>
            <a:r>
              <a:rPr dirty="0" sz="1200" spc="1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pela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Assembleia</a:t>
            </a:r>
            <a:r>
              <a:rPr dirty="0" sz="1200" spc="1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Geral</a:t>
            </a:r>
            <a:r>
              <a:rPr dirty="0" sz="1200" spc="3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sendo</a:t>
            </a:r>
            <a:r>
              <a:rPr dirty="0" sz="1200" spc="1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admissível</a:t>
            </a:r>
            <a:r>
              <a:rPr dirty="0" sz="1200" spc="1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somente</a:t>
            </a:r>
            <a:r>
              <a:rPr dirty="0" sz="1200" spc="13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havendo </a:t>
            </a:r>
            <a:r>
              <a:rPr dirty="0" sz="1200">
                <a:latin typeface="Microsoft Sans Serif"/>
                <a:cs typeface="Microsoft Sans Serif"/>
              </a:rPr>
              <a:t>justa</a:t>
            </a:r>
            <a:r>
              <a:rPr dirty="0" sz="1200" spc="3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causa,</a:t>
            </a:r>
            <a:r>
              <a:rPr dirty="0" sz="1200" spc="409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assim</a:t>
            </a:r>
            <a:r>
              <a:rPr dirty="0" sz="1200" spc="3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reconhecida</a:t>
            </a:r>
            <a:r>
              <a:rPr dirty="0" sz="1200" spc="42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C1C1C"/>
                </a:solidFill>
                <a:latin typeface="Microsoft Sans Serif"/>
                <a:cs typeface="Microsoft Sans Serif"/>
              </a:rPr>
              <a:t>em</a:t>
            </a:r>
            <a:r>
              <a:rPr dirty="0" sz="1200" spc="31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procedimento</a:t>
            </a:r>
            <a:r>
              <a:rPr dirty="0" sz="1200" spc="4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disciplinar,</a:t>
            </a:r>
            <a:r>
              <a:rPr dirty="0" sz="1200" spc="4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quando</a:t>
            </a:r>
            <a:r>
              <a:rPr dirty="0" sz="1200" spc="42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ficar comprovado:</a:t>
            </a:r>
            <a:endParaRPr sz="1200">
              <a:latin typeface="Microsoft Sans Serif"/>
              <a:cs typeface="Microsoft Sans Serif"/>
            </a:endParaRPr>
          </a:p>
          <a:p>
            <a:pPr algn="just" marL="17780" marR="1971675" indent="1270">
              <a:lnSpc>
                <a:spcPts val="2770"/>
              </a:lnSpc>
              <a:spcBef>
                <a:spcPts val="275"/>
              </a:spcBef>
            </a:pPr>
            <a:r>
              <a:rPr dirty="0" sz="1200" spc="-235">
                <a:latin typeface="Microsoft Sans Serif"/>
                <a:cs typeface="Microsoft Sans Serif"/>
              </a:rPr>
              <a:t>1.</a:t>
            </a:r>
            <a:r>
              <a:rPr dirty="0" sz="1200" spc="1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Mal\/ersação</a:t>
            </a:r>
            <a:r>
              <a:rPr dirty="0" sz="1200" spc="-80">
                <a:latin typeface="Microsoft Sans Serif"/>
                <a:cs typeface="Microsoft Sans Serif"/>
              </a:rPr>
              <a:t> </a:t>
            </a:r>
            <a:r>
              <a:rPr dirty="0" sz="1200" spc="-375">
                <a:solidFill>
                  <a:srgbClr val="111111"/>
                </a:solidFill>
                <a:latin typeface="Microsoft Sans Serif"/>
                <a:cs typeface="Microsoft Sans Serif"/>
              </a:rPr>
              <a:t>OU</a:t>
            </a:r>
            <a:r>
              <a:rPr dirty="0" sz="1200" spc="29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dilapidação</a:t>
            </a:r>
            <a:r>
              <a:rPr dirty="0" sz="1200" spc="-8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do</a:t>
            </a:r>
            <a:r>
              <a:rPr dirty="0" sz="1200" spc="-5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patrimônio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social; </a:t>
            </a:r>
            <a:r>
              <a:rPr dirty="0" sz="1200">
                <a:latin typeface="Microsoft Sans Serif"/>
                <a:cs typeface="Microsoft Sans Serif"/>
              </a:rPr>
              <a:t>Il.</a:t>
            </a:r>
            <a:r>
              <a:rPr dirty="0" sz="1200" spc="-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Grave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violação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deste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estatuto:</a:t>
            </a:r>
            <a:endParaRPr sz="1200">
              <a:latin typeface="Microsoft Sans Serif"/>
              <a:cs typeface="Microsoft Sans Serif"/>
            </a:endParaRPr>
          </a:p>
          <a:p>
            <a:pPr algn="just" marL="21590" marR="23495" indent="-3810">
              <a:lnSpc>
                <a:spcPct val="96200"/>
              </a:lnSpc>
              <a:spcBef>
                <a:spcPts val="1070"/>
              </a:spcBef>
              <a:buAutoNum type="romanUcPeriod" startAt="3"/>
              <a:tabLst>
                <a:tab pos="21590" algn="l"/>
                <a:tab pos="260350" algn="l"/>
              </a:tabLst>
            </a:pP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>
                <a:latin typeface="Microsoft Sans Serif"/>
                <a:cs typeface="Microsoft Sans Serif"/>
              </a:rPr>
              <a:t>Abandono</a:t>
            </a:r>
            <a:r>
              <a:rPr dirty="0" sz="1200" spc="18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do</a:t>
            </a:r>
            <a:r>
              <a:rPr dirty="0" sz="1200" spc="15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cargo,</a:t>
            </a:r>
            <a:r>
              <a:rPr dirty="0" sz="1200" spc="18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C0C0C"/>
                </a:solidFill>
                <a:latin typeface="Microsoft Sans Serif"/>
                <a:cs typeface="Microsoft Sans Serif"/>
              </a:rPr>
              <a:t>assim</a:t>
            </a:r>
            <a:r>
              <a:rPr dirty="0" sz="1200" spc="16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considerada</a:t>
            </a:r>
            <a:r>
              <a:rPr dirty="0" sz="1200" spc="2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</a:t>
            </a:r>
            <a:r>
              <a:rPr dirty="0" sz="1200" spc="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ausência</a:t>
            </a:r>
            <a:r>
              <a:rPr dirty="0" sz="1200" spc="1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não</a:t>
            </a:r>
            <a:r>
              <a:rPr dirty="0" sz="1200" spc="1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justificada</a:t>
            </a:r>
            <a:r>
              <a:rPr dirty="0" sz="1200" spc="17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em</a:t>
            </a:r>
            <a:r>
              <a:rPr dirty="0" sz="1200" spc="12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25">
                <a:solidFill>
                  <a:srgbClr val="161616"/>
                </a:solidFill>
                <a:latin typeface="Microsoft Sans Serif"/>
                <a:cs typeface="Microsoft Sans Serif"/>
              </a:rPr>
              <a:t>03 </a:t>
            </a:r>
            <a:r>
              <a:rPr dirty="0" sz="1200">
                <a:latin typeface="Microsoft Sans Serif"/>
                <a:cs typeface="Microsoft Sans Serif"/>
              </a:rPr>
              <a:t>(três)</a:t>
            </a:r>
            <a:r>
              <a:rPr dirty="0" sz="1200" spc="10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reuniões</a:t>
            </a:r>
            <a:r>
              <a:rPr dirty="0" sz="1200" spc="14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ordinárias</a:t>
            </a:r>
            <a:r>
              <a:rPr dirty="0" sz="1200" spc="14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consecutivas,</a:t>
            </a:r>
            <a:r>
              <a:rPr dirty="0" sz="1200" spc="175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sem</a:t>
            </a:r>
            <a:r>
              <a:rPr dirty="0" sz="1200" spc="95">
                <a:solidFill>
                  <a:srgbClr val="111111"/>
                </a:solidFill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expressa</a:t>
            </a:r>
            <a:r>
              <a:rPr dirty="0" sz="1200" spc="12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comunicação</a:t>
            </a:r>
            <a:r>
              <a:rPr dirty="0" sz="1200" spc="140">
                <a:latin typeface="Microsoft Sans Serif"/>
                <a:cs typeface="Microsoft Sans Serif"/>
              </a:rPr>
              <a:t>  </a:t>
            </a:r>
            <a:r>
              <a:rPr dirty="0" sz="1200" spc="-25">
                <a:latin typeface="Microsoft Sans Serif"/>
                <a:cs typeface="Microsoft Sans Serif"/>
              </a:rPr>
              <a:t>dos </a:t>
            </a:r>
            <a:r>
              <a:rPr dirty="0" sz="1200">
                <a:latin typeface="Microsoft Sans Serif"/>
                <a:cs typeface="Microsoft Sans Serif"/>
              </a:rPr>
              <a:t>motivos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-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ausência,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212121"/>
                </a:solidFill>
                <a:latin typeface="Microsoft Sans Serif"/>
                <a:cs typeface="Microsoft Sans Serif"/>
              </a:rPr>
              <a:t>ã</a:t>
            </a:r>
            <a:r>
              <a:rPr dirty="0" sz="1200" spc="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secretaria</a:t>
            </a:r>
            <a:r>
              <a:rPr dirty="0" sz="1200" spc="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-2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Associação;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75"/>
              </a:spcBef>
              <a:buFont typeface="Microsoft Sans Serif"/>
              <a:buAutoNum type="romanUcPeriod" startAt="3"/>
            </a:pPr>
            <a:endParaRPr sz="1200">
              <a:latin typeface="Microsoft Sans Serif"/>
              <a:cs typeface="Microsoft Sans Serif"/>
            </a:endParaRPr>
          </a:p>
          <a:p>
            <a:pPr algn="just" marL="22225" marR="31115" indent="-4445">
              <a:lnSpc>
                <a:spcPts val="1370"/>
              </a:lnSpc>
              <a:buAutoNum type="romanUcPeriod" startAt="3"/>
              <a:tabLst>
                <a:tab pos="22225" algn="l"/>
                <a:tab pos="269875" algn="l"/>
              </a:tabLst>
            </a:pP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>
                <a:latin typeface="Microsoft Sans Serif"/>
                <a:cs typeface="Microsoft Sans Serif"/>
              </a:rPr>
              <a:t>Aceitação</a:t>
            </a:r>
            <a:r>
              <a:rPr dirty="0" sz="1200" spc="20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cargo</a:t>
            </a:r>
            <a:r>
              <a:rPr dirty="0" sz="1200" spc="16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E0E0E"/>
                </a:solidFill>
                <a:latin typeface="Microsoft Sans Serif"/>
                <a:cs typeface="Microsoft Sans Serif"/>
              </a:rPr>
              <a:t>ou</a:t>
            </a:r>
            <a:r>
              <a:rPr dirty="0" sz="1200" spc="110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função</a:t>
            </a:r>
            <a:r>
              <a:rPr dirty="0" sz="1200" spc="1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incompativel</a:t>
            </a:r>
            <a:r>
              <a:rPr dirty="0" sz="1200" spc="19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E0E0E"/>
                </a:solidFill>
                <a:latin typeface="Microsoft Sans Serif"/>
                <a:cs typeface="Microsoft Sans Serif"/>
              </a:rPr>
              <a:t>com</a:t>
            </a:r>
            <a:r>
              <a:rPr dirty="0" sz="1200" spc="165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C1C1C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10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exercicio</a:t>
            </a:r>
            <a:r>
              <a:rPr dirty="0" sz="1200" spc="1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</a:t>
            </a:r>
            <a:r>
              <a:rPr dirty="0" sz="1200" spc="1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cargo</a:t>
            </a:r>
            <a:r>
              <a:rPr dirty="0" sz="1200" spc="130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que </a:t>
            </a:r>
            <a:r>
              <a:rPr dirty="0" sz="1200" spc="-10">
                <a:latin typeface="Microsoft Sans Serif"/>
                <a:cs typeface="Microsoft Sans Serif"/>
              </a:rPr>
              <a:t>exerce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na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Associação</a:t>
            </a:r>
            <a:endParaRPr sz="1200">
              <a:latin typeface="Microsoft Sans Serif"/>
              <a:cs typeface="Microsoft Sans Serif"/>
            </a:endParaRPr>
          </a:p>
          <a:p>
            <a:pPr marL="203200" indent="-186055">
              <a:lnSpc>
                <a:spcPct val="100000"/>
              </a:lnSpc>
              <a:spcBef>
                <a:spcPts val="1260"/>
              </a:spcBef>
              <a:buAutoNum type="romanUcPeriod" startAt="3"/>
              <a:tabLst>
                <a:tab pos="203200" algn="l"/>
              </a:tabLst>
            </a:pPr>
            <a:r>
              <a:rPr dirty="0" sz="1200">
                <a:latin typeface="Microsoft Sans Serif"/>
                <a:cs typeface="Microsoft Sans Serif"/>
              </a:rPr>
              <a:t>Conduta</a:t>
            </a:r>
            <a:r>
              <a:rPr dirty="0" sz="1200" spc="-5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dU\lidos</a:t>
            </a:r>
            <a:r>
              <a:rPr dirty="0" sz="1200" spc="-10">
                <a:solidFill>
                  <a:srgbClr val="1A1A1A"/>
                </a:solidFill>
                <a:latin typeface="Microsoft Sans Serif"/>
                <a:cs typeface="Microsoft Sans Serif"/>
              </a:rPr>
              <a:t>a</a:t>
            </a:r>
            <a:endParaRPr sz="1200">
              <a:latin typeface="Microsoft Sans Serif"/>
              <a:cs typeface="Microsoft Sans Serif"/>
            </a:endParaRPr>
          </a:p>
          <a:p>
            <a:pPr algn="just" marL="12700" marR="30480" indent="2540">
              <a:lnSpc>
                <a:spcPct val="96600"/>
              </a:lnSpc>
              <a:spcBef>
                <a:spcPts val="1345"/>
              </a:spcBef>
            </a:pPr>
            <a:r>
              <a:rPr dirty="0" sz="1200">
                <a:latin typeface="Microsoft Sans Serif"/>
                <a:cs typeface="Microsoft Sans Serif"/>
              </a:rPr>
              <a:t>Parágrafo</a:t>
            </a:r>
            <a:r>
              <a:rPr dirty="0" sz="1200" spc="3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Primeiro</a:t>
            </a:r>
            <a:r>
              <a:rPr dirty="0" sz="1200" spc="37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3B3B3B"/>
                </a:solidFill>
                <a:latin typeface="Microsoft Sans Serif"/>
                <a:cs typeface="Microsoft Sans Serif"/>
              </a:rPr>
              <a:t>—</a:t>
            </a:r>
            <a:r>
              <a:rPr dirty="0" sz="1200" spc="245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Definida</a:t>
            </a:r>
            <a:r>
              <a:rPr dirty="0" sz="1200" spc="33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E0E0E"/>
                </a:solidFill>
                <a:latin typeface="Microsoft Sans Serif"/>
                <a:cs typeface="Microsoft Sans Serif"/>
              </a:rPr>
              <a:t>a</a:t>
            </a:r>
            <a:r>
              <a:rPr dirty="0" sz="1200" spc="270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justa</a:t>
            </a:r>
            <a:r>
              <a:rPr dirty="0" sz="1200" spc="2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causa,</a:t>
            </a:r>
            <a:r>
              <a:rPr dirty="0" sz="1200" spc="28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C0C0C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21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diretor</a:t>
            </a:r>
            <a:r>
              <a:rPr dirty="0" sz="1200" spc="3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ou</a:t>
            </a:r>
            <a:r>
              <a:rPr dirty="0" sz="1200" spc="3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conselheiro</a:t>
            </a:r>
            <a:r>
              <a:rPr dirty="0" sz="1200" spc="360">
                <a:latin typeface="Microsoft Sans Serif"/>
                <a:cs typeface="Microsoft Sans Serif"/>
              </a:rPr>
              <a:t> </a:t>
            </a:r>
            <a:r>
              <a:rPr dirty="0" sz="1200" spc="-20">
                <a:latin typeface="Microsoft Sans Serif"/>
                <a:cs typeface="Microsoft Sans Serif"/>
              </a:rPr>
              <a:t>será </a:t>
            </a:r>
            <a:r>
              <a:rPr dirty="0" sz="1200">
                <a:latin typeface="Microsoft Sans Serif"/>
                <a:cs typeface="Microsoft Sans Serif"/>
              </a:rPr>
              <a:t>comunicado</a:t>
            </a:r>
            <a:r>
              <a:rPr dirty="0" sz="1200">
                <a:solidFill>
                  <a:srgbClr val="646464"/>
                </a:solidFill>
                <a:latin typeface="Microsoft Sans Serif"/>
                <a:cs typeface="Microsoft Sans Serif"/>
              </a:rPr>
              <a:t>,</a:t>
            </a:r>
            <a:r>
              <a:rPr dirty="0" sz="1200" spc="114">
                <a:solidFill>
                  <a:srgbClr val="646464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através</a:t>
            </a:r>
            <a:r>
              <a:rPr dirty="0" sz="1200" spc="3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2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notificação</a:t>
            </a:r>
            <a:r>
              <a:rPr dirty="0" sz="1200" spc="3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extrajudicial,</a:t>
            </a:r>
            <a:r>
              <a:rPr dirty="0" sz="1200" spc="229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dos</a:t>
            </a:r>
            <a:r>
              <a:rPr dirty="0" sz="1200" spc="2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fatos</a:t>
            </a:r>
            <a:r>
              <a:rPr dirty="0" sz="1200" spc="28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262626"/>
                </a:solidFill>
                <a:latin typeface="Microsoft Sans Serif"/>
                <a:cs typeface="Microsoft Sans Serif"/>
              </a:rPr>
              <a:t>a</a:t>
            </a:r>
            <a:r>
              <a:rPr dirty="0" sz="1200" spc="254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ele</a:t>
            </a:r>
            <a:r>
              <a:rPr dirty="0" sz="1200" spc="27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imputados, </a:t>
            </a:r>
            <a:r>
              <a:rPr dirty="0" sz="1200">
                <a:latin typeface="Microsoft Sans Serif"/>
                <a:cs typeface="Microsoft Sans Serif"/>
              </a:rPr>
              <a:t>para</a:t>
            </a:r>
            <a:r>
              <a:rPr dirty="0" sz="1200" spc="1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que</a:t>
            </a:r>
            <a:r>
              <a:rPr dirty="0" sz="1200" spc="1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apresente</a:t>
            </a:r>
            <a:r>
              <a:rPr dirty="0" sz="1200" spc="2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sua</a:t>
            </a:r>
            <a:r>
              <a:rPr dirty="0" sz="1200" spc="1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defesa</a:t>
            </a:r>
            <a:r>
              <a:rPr dirty="0" sz="1200" spc="2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prévia</a:t>
            </a:r>
            <a:r>
              <a:rPr dirty="0" sz="1200" spc="1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à</a:t>
            </a:r>
            <a:r>
              <a:rPr dirty="0" sz="1200" spc="1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Diretoria</a:t>
            </a:r>
            <a:r>
              <a:rPr dirty="0" sz="1200" spc="1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Executiva</a:t>
            </a:r>
            <a:r>
              <a:rPr dirty="0" sz="1200" spc="10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no</a:t>
            </a:r>
            <a:r>
              <a:rPr dirty="0" sz="1200" spc="1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prazo</a:t>
            </a:r>
            <a:r>
              <a:rPr dirty="0" sz="1200" spc="2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60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20 </a:t>
            </a:r>
            <a:r>
              <a:rPr dirty="0" sz="1200">
                <a:latin typeface="Microsoft Sans Serif"/>
                <a:cs typeface="Microsoft Sans Serif"/>
              </a:rPr>
              <a:t>(vinte)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dias</a:t>
            </a:r>
            <a:r>
              <a:rPr dirty="0" sz="1200" spc="3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contados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 </a:t>
            </a:r>
            <a:r>
              <a:rPr dirty="0" sz="1200" spc="-10">
                <a:latin typeface="Microsoft Sans Serif"/>
                <a:cs typeface="Microsoft Sans Serif"/>
              </a:rPr>
              <a:t>recebimento</a:t>
            </a:r>
            <a:r>
              <a:rPr dirty="0" sz="1200" spc="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-2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comunicação</a:t>
            </a:r>
            <a:endParaRPr sz="12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70532" y="1010937"/>
            <a:ext cx="2401906" cy="196698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84893" y="814240"/>
            <a:ext cx="745734" cy="137231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926640" y="8467181"/>
            <a:ext cx="356854" cy="233293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912916" y="7035398"/>
            <a:ext cx="311104" cy="10521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780238" y="7305287"/>
            <a:ext cx="526131" cy="329355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461381" y="667859"/>
            <a:ext cx="3266592" cy="137231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043654" y="992640"/>
            <a:ext cx="1358793" cy="91487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867165" y="7145184"/>
            <a:ext cx="242478" cy="160103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5982653" y="349177"/>
            <a:ext cx="1457960" cy="878840"/>
          </a:xfrm>
          <a:prstGeom prst="rect">
            <a:avLst/>
          </a:prstGeom>
          <a:ln w="15250">
            <a:solidFill>
              <a:srgbClr val="3F3F44"/>
            </a:solidFill>
          </a:ln>
        </p:spPr>
        <p:txBody>
          <a:bodyPr wrap="square" lIns="0" tIns="30480" rIns="0" bIns="0" rtlCol="0" vert="horz">
            <a:spAutoFit/>
          </a:bodyPr>
          <a:lstStyle/>
          <a:p>
            <a:pPr marL="339725" marR="26670" indent="-42545">
              <a:lnSpc>
                <a:spcPct val="73400"/>
              </a:lnSpc>
              <a:spcBef>
                <a:spcPts val="240"/>
              </a:spcBef>
              <a:tabLst>
                <a:tab pos="1313815" algn="l"/>
              </a:tabLst>
            </a:pPr>
            <a:r>
              <a:rPr dirty="0" sz="900" spc="-75">
                <a:solidFill>
                  <a:srgbClr val="1F1F1F"/>
                </a:solidFill>
                <a:latin typeface="Microsoft Sans Serif"/>
                <a:cs typeface="Microsoft Sans Serif"/>
              </a:rPr>
              <a:t>GUARULHO6</a:t>
            </a:r>
            <a:r>
              <a:rPr dirty="0" sz="900" spc="10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900">
                <a:latin typeface="Microsoft Sans Serif"/>
                <a:cs typeface="Microsoft Sans Serif"/>
              </a:rPr>
              <a:t>-</a:t>
            </a:r>
            <a:r>
              <a:rPr dirty="0" sz="900" spc="45">
                <a:latin typeface="Microsoft Sans Serif"/>
                <a:cs typeface="Microsoft Sans Serif"/>
              </a:rPr>
              <a:t> </a:t>
            </a:r>
            <a:r>
              <a:rPr dirty="0" sz="900" spc="-35">
                <a:solidFill>
                  <a:srgbClr val="1F1F1F"/>
                </a:solidFill>
                <a:latin typeface="Microsoft Sans Serif"/>
                <a:cs typeface="Microsoft Sans Serif"/>
              </a:rPr>
              <a:t>SP </a:t>
            </a:r>
            <a:r>
              <a:rPr dirty="0" sz="900" spc="-50">
                <a:solidFill>
                  <a:srgbClr val="0F0F0F"/>
                </a:solidFill>
                <a:latin typeface="Microsoft Sans Serif"/>
                <a:cs typeface="Microsoft Sans Serif"/>
              </a:rPr>
              <a:t>MICROFLME</a:t>
            </a:r>
            <a:r>
              <a:rPr dirty="0" sz="900" spc="9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25">
                <a:solidFill>
                  <a:srgbClr val="262626"/>
                </a:solidFill>
                <a:latin typeface="Microsoft Sans Serif"/>
                <a:cs typeface="Microsoft Sans Serif"/>
              </a:rPr>
              <a:t>N8</a:t>
            </a:r>
            <a:r>
              <a:rPr dirty="0" sz="900">
                <a:solidFill>
                  <a:srgbClr val="262626"/>
                </a:solidFill>
                <a:latin typeface="Microsoft Sans Serif"/>
                <a:cs typeface="Microsoft Sans Serif"/>
              </a:rPr>
              <a:t>	</a:t>
            </a:r>
            <a:r>
              <a:rPr dirty="0" sz="900">
                <a:solidFill>
                  <a:srgbClr val="7070DB"/>
                </a:solidFill>
                <a:latin typeface="Microsoft Sans Serif"/>
                <a:cs typeface="Microsoft Sans Serif"/>
              </a:rPr>
              <a:t>'</a:t>
            </a:r>
            <a:r>
              <a:rPr dirty="0" sz="900" spc="280">
                <a:solidFill>
                  <a:srgbClr val="7070DB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80">
                <a:solidFill>
                  <a:srgbClr val="7E7ECF"/>
                </a:solidFill>
                <a:latin typeface="Microsoft Sans Serif"/>
                <a:cs typeface="Microsoft Sans Serif"/>
              </a:rPr>
              <a:t>’</a:t>
            </a:r>
            <a:endParaRPr sz="900">
              <a:latin typeface="Microsoft Sans Serif"/>
              <a:cs typeface="Microsoft Sans Serif"/>
            </a:endParaRPr>
          </a:p>
          <a:p>
            <a:pPr marL="347980">
              <a:lnSpc>
                <a:spcPct val="100000"/>
              </a:lnSpc>
              <a:spcBef>
                <a:spcPts val="385"/>
              </a:spcBef>
              <a:tabLst>
                <a:tab pos="892175" algn="l"/>
              </a:tabLst>
            </a:pPr>
            <a:r>
              <a:rPr dirty="0" sz="1700" spc="-375">
                <a:solidFill>
                  <a:srgbClr val="424242"/>
                </a:solidFill>
                <a:latin typeface="Microsoft Sans Serif"/>
                <a:cs typeface="Microsoft Sans Serif"/>
              </a:rPr>
              <a:t>1</a:t>
            </a:r>
            <a:r>
              <a:rPr dirty="0" sz="1700" spc="50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1700" spc="-430">
                <a:solidFill>
                  <a:srgbClr val="282828"/>
                </a:solidFill>
                <a:latin typeface="Microsoft Sans Serif"/>
                <a:cs typeface="Microsoft Sans Serif"/>
              </a:rPr>
              <a:t>5</a:t>
            </a:r>
            <a:r>
              <a:rPr dirty="0" sz="1700" spc="9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1700" spc="-555">
                <a:solidFill>
                  <a:srgbClr val="2A2A2A"/>
                </a:solidFill>
                <a:latin typeface="Microsoft Sans Serif"/>
                <a:cs typeface="Microsoft Sans Serif"/>
              </a:rPr>
              <a:t>1</a:t>
            </a:r>
            <a:r>
              <a:rPr dirty="0" sz="1700">
                <a:solidFill>
                  <a:srgbClr val="2A2A2A"/>
                </a:solidFill>
                <a:latin typeface="Microsoft Sans Serif"/>
                <a:cs typeface="Microsoft Sans Serif"/>
              </a:rPr>
              <a:t>	</a:t>
            </a:r>
            <a:r>
              <a:rPr dirty="0" sz="1700" spc="-375">
                <a:solidFill>
                  <a:srgbClr val="2B2B2B"/>
                </a:solidFill>
                <a:latin typeface="Microsoft Sans Serif"/>
                <a:cs typeface="Microsoft Sans Serif"/>
              </a:rPr>
              <a:t>1</a:t>
            </a:r>
            <a:r>
              <a:rPr dirty="0" sz="1700" spc="55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1700" spc="-700">
                <a:solidFill>
                  <a:srgbClr val="161616"/>
                </a:solidFill>
                <a:latin typeface="Microsoft Sans Serif"/>
                <a:cs typeface="Microsoft Sans Serif"/>
              </a:rPr>
              <a:t>D</a:t>
            </a:r>
            <a:endParaRPr sz="1700">
              <a:latin typeface="Microsoft Sans Serif"/>
              <a:cs typeface="Microsoft Sans Serif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86664" y="1376387"/>
            <a:ext cx="5447030" cy="827341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just" marL="36830" marR="5080" indent="-1905">
              <a:lnSpc>
                <a:spcPct val="95400"/>
              </a:lnSpc>
              <a:spcBef>
                <a:spcPts val="165"/>
              </a:spcBef>
            </a:pPr>
            <a:r>
              <a:rPr dirty="0" sz="1200">
                <a:latin typeface="Microsoft Sans Serif"/>
                <a:cs typeface="Microsoft Sans Serif"/>
              </a:rPr>
              <a:t>Parágrafo</a:t>
            </a:r>
            <a:r>
              <a:rPr dirty="0" sz="1200" spc="1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Segundo</a:t>
            </a:r>
            <a:r>
              <a:rPr dirty="0" sz="1200" spc="16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F1F1F"/>
                </a:solidFill>
                <a:latin typeface="Microsoft Sans Serif"/>
                <a:cs typeface="Microsoft Sans Serif"/>
              </a:rPr>
              <a:t>—</a:t>
            </a:r>
            <a:r>
              <a:rPr dirty="0" sz="1200" spc="2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A0A0A"/>
                </a:solidFill>
                <a:latin typeface="Microsoft Sans Serif"/>
                <a:cs typeface="Microsoft Sans Serif"/>
              </a:rPr>
              <a:t>Após</a:t>
            </a:r>
            <a:r>
              <a:rPr dirty="0" sz="1200" spc="85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decurso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prazo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descrito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A1A1A"/>
                </a:solidFill>
                <a:latin typeface="Microsoft Sans Serif"/>
                <a:cs typeface="Microsoft Sans Serif"/>
              </a:rPr>
              <a:t>no</a:t>
            </a:r>
            <a:r>
              <a:rPr dirty="0" sz="1200" spc="5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parãgrafo</a:t>
            </a:r>
            <a:r>
              <a:rPr dirty="0" sz="1200" spc="11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anterior. </a:t>
            </a:r>
            <a:r>
              <a:rPr dirty="0" sz="1200">
                <a:latin typeface="Microsoft Sans Serif"/>
                <a:cs typeface="Microsoft Sans Serif"/>
              </a:rPr>
              <a:t>independentemente</a:t>
            </a:r>
            <a:r>
              <a:rPr dirty="0" sz="1200" spc="16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18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apresentação</a:t>
            </a:r>
            <a:r>
              <a:rPr dirty="0" sz="1200" spc="21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8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defesa,</a:t>
            </a:r>
            <a:r>
              <a:rPr dirty="0" sz="1200" spc="229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262626"/>
                </a:solidFill>
                <a:latin typeface="Microsoft Sans Serif"/>
                <a:cs typeface="Microsoft Sans Serif"/>
              </a:rPr>
              <a:t>a</a:t>
            </a:r>
            <a:r>
              <a:rPr dirty="0" sz="1200" spc="175">
                <a:solidFill>
                  <a:srgbClr val="262626"/>
                </a:solidFill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representação</a:t>
            </a:r>
            <a:r>
              <a:rPr dirty="0" sz="1200" spc="235">
                <a:latin typeface="Microsoft Sans Serif"/>
                <a:cs typeface="Microsoft Sans Serif"/>
              </a:rPr>
              <a:t>  </a:t>
            </a:r>
            <a:r>
              <a:rPr dirty="0" sz="1200" spc="-20">
                <a:latin typeface="Microsoft Sans Serif"/>
                <a:cs typeface="Microsoft Sans Serif"/>
              </a:rPr>
              <a:t>será </a:t>
            </a:r>
            <a:r>
              <a:rPr dirty="0" sz="1200">
                <a:latin typeface="Microsoft Sans Serif"/>
                <a:cs typeface="Microsoft Sans Serif"/>
              </a:rPr>
              <a:t>submetida</a:t>
            </a:r>
            <a:r>
              <a:rPr dirty="0" sz="1200" spc="28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ã</a:t>
            </a:r>
            <a:r>
              <a:rPr dirty="0" sz="1200" spc="21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Assembleia</a:t>
            </a:r>
            <a:r>
              <a:rPr dirty="0" sz="1200" spc="2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Geral</a:t>
            </a:r>
            <a:r>
              <a:rPr dirty="0" sz="1200" spc="2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Extraordinária,</a:t>
            </a:r>
            <a:r>
              <a:rPr dirty="0" sz="1200" spc="2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devidamente</a:t>
            </a:r>
            <a:r>
              <a:rPr dirty="0" sz="1200" spc="3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convocada</a:t>
            </a:r>
            <a:r>
              <a:rPr dirty="0" sz="1200" spc="270">
                <a:latin typeface="Microsoft Sans Serif"/>
                <a:cs typeface="Microsoft Sans Serif"/>
              </a:rPr>
              <a:t> </a:t>
            </a:r>
            <a:r>
              <a:rPr dirty="0" sz="1200" spc="-20">
                <a:solidFill>
                  <a:srgbClr val="0C0C0C"/>
                </a:solidFill>
                <a:latin typeface="Microsoft Sans Serif"/>
                <a:cs typeface="Microsoft Sans Serif"/>
              </a:rPr>
              <a:t>para </a:t>
            </a:r>
            <a:r>
              <a:rPr dirty="0" sz="1200">
                <a:latin typeface="Microsoft Sans Serif"/>
                <a:cs typeface="Microsoft Sans Serif"/>
              </a:rPr>
              <a:t>esse</a:t>
            </a:r>
            <a:r>
              <a:rPr dirty="0" sz="1200" spc="17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E0E0E"/>
                </a:solidFill>
                <a:latin typeface="Microsoft Sans Serif"/>
                <a:cs typeface="Microsoft Sans Serif"/>
              </a:rPr>
              <a:t>fim,</a:t>
            </a:r>
            <a:r>
              <a:rPr dirty="0" sz="1200" spc="130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composta</a:t>
            </a:r>
            <a:r>
              <a:rPr dirty="0" sz="1200" spc="13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61616"/>
                </a:solidFill>
                <a:latin typeface="Microsoft Sans Serif"/>
                <a:cs typeface="Microsoft Sans Serif"/>
              </a:rPr>
              <a:t>de</a:t>
            </a:r>
            <a:r>
              <a:rPr dirty="0" sz="1200" spc="13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associados</a:t>
            </a:r>
            <a:r>
              <a:rPr dirty="0" sz="1200" spc="1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contribuintes</a:t>
            </a:r>
            <a:r>
              <a:rPr dirty="0" sz="1200" spc="20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212121"/>
                </a:solidFill>
                <a:latin typeface="Microsoft Sans Serif"/>
                <a:cs typeface="Microsoft Sans Serif"/>
              </a:rPr>
              <a:t>em</a:t>
            </a:r>
            <a:r>
              <a:rPr dirty="0" sz="1200" spc="12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dia</a:t>
            </a:r>
            <a:r>
              <a:rPr dirty="0" sz="1200" spc="1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com</a:t>
            </a:r>
            <a:r>
              <a:rPr dirty="0" sz="1200" spc="1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suas</a:t>
            </a:r>
            <a:r>
              <a:rPr dirty="0" sz="1200" spc="14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obrigações </a:t>
            </a:r>
            <a:r>
              <a:rPr dirty="0" sz="1200">
                <a:latin typeface="Microsoft Sans Serif"/>
                <a:cs typeface="Microsoft Sans Serif"/>
              </a:rPr>
              <a:t>sociais,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E0E0E"/>
                </a:solidFill>
                <a:latin typeface="Microsoft Sans Serif"/>
                <a:cs typeface="Microsoft Sans Serif"/>
              </a:rPr>
              <a:t>nâo</a:t>
            </a:r>
            <a:r>
              <a:rPr dirty="0" sz="1200" spc="35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podendo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ela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deliberar</a:t>
            </a:r>
            <a:r>
              <a:rPr dirty="0" sz="1200" spc="1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sem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voto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concorde</a:t>
            </a:r>
            <a:r>
              <a:rPr dirty="0" sz="1200" spc="1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2/3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(dois</a:t>
            </a:r>
            <a:r>
              <a:rPr dirty="0" sz="1200" spc="6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terços)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dos </a:t>
            </a:r>
            <a:r>
              <a:rPr dirty="0" sz="1200">
                <a:latin typeface="Microsoft Sans Serif"/>
                <a:cs typeface="Microsoft Sans Serif"/>
              </a:rPr>
              <a:t>presentes,</a:t>
            </a:r>
            <a:r>
              <a:rPr dirty="0" sz="1200" spc="20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sendo</a:t>
            </a:r>
            <a:r>
              <a:rPr dirty="0" sz="1200" spc="17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em</a:t>
            </a:r>
            <a:r>
              <a:rPr dirty="0" sz="1200" spc="15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primeira</a:t>
            </a:r>
            <a:r>
              <a:rPr dirty="0" sz="1200" spc="18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chamada.</a:t>
            </a:r>
            <a:r>
              <a:rPr dirty="0" sz="1200" spc="210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262626"/>
                </a:solidFill>
                <a:latin typeface="Microsoft Sans Serif"/>
                <a:cs typeface="Microsoft Sans Serif"/>
              </a:rPr>
              <a:t>com</a:t>
            </a:r>
            <a:r>
              <a:rPr dirty="0" sz="1200" spc="165">
                <a:solidFill>
                  <a:srgbClr val="262626"/>
                </a:solidFill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0C0C0C"/>
                </a:solidFill>
                <a:latin typeface="Microsoft Sans Serif"/>
                <a:cs typeface="Microsoft Sans Serif"/>
              </a:rPr>
              <a:t>a</a:t>
            </a:r>
            <a:r>
              <a:rPr dirty="0" sz="1200" spc="130">
                <a:solidFill>
                  <a:srgbClr val="0C0C0C"/>
                </a:solidFill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maioria</a:t>
            </a:r>
            <a:r>
              <a:rPr dirty="0" sz="1200" spc="19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absoluta</a:t>
            </a:r>
            <a:r>
              <a:rPr dirty="0" sz="1200" spc="175">
                <a:latin typeface="Microsoft Sans Serif"/>
                <a:cs typeface="Microsoft Sans Serif"/>
              </a:rPr>
              <a:t>  </a:t>
            </a:r>
            <a:r>
              <a:rPr dirty="0" sz="1200" spc="-25">
                <a:latin typeface="Microsoft Sans Serif"/>
                <a:cs typeface="Microsoft Sans Serif"/>
              </a:rPr>
              <a:t>dos </a:t>
            </a:r>
            <a:r>
              <a:rPr dirty="0" sz="1200">
                <a:latin typeface="Microsoft Sans Serif"/>
                <a:cs typeface="Microsoft Sans Serif"/>
              </a:rPr>
              <a:t>associados</a:t>
            </a:r>
            <a:r>
              <a:rPr dirty="0" sz="1200" spc="15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51515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30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em</a:t>
            </a:r>
            <a:r>
              <a:rPr dirty="0" sz="1200" spc="11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segunda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chamada,</a:t>
            </a:r>
            <a:r>
              <a:rPr dirty="0" sz="1200" spc="15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A0A0A"/>
                </a:solidFill>
                <a:latin typeface="Microsoft Sans Serif"/>
                <a:cs typeface="Microsoft Sans Serif"/>
              </a:rPr>
              <a:t>uma</a:t>
            </a:r>
            <a:r>
              <a:rPr dirty="0" sz="1200" spc="85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hora</a:t>
            </a:r>
            <a:r>
              <a:rPr dirty="0" sz="1200" spc="1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após</a:t>
            </a:r>
            <a:r>
              <a:rPr dirty="0" sz="1200" spc="8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2B2B2B"/>
                </a:solidFill>
                <a:latin typeface="Microsoft Sans Serif"/>
                <a:cs typeface="Microsoft Sans Serif"/>
              </a:rPr>
              <a:t>a</a:t>
            </a:r>
            <a:r>
              <a:rPr dirty="0" sz="1200" spc="20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primeira,</a:t>
            </a:r>
            <a:r>
              <a:rPr dirty="0" sz="1200" spc="15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C1C1C"/>
                </a:solidFill>
                <a:latin typeface="Microsoft Sans Serif"/>
                <a:cs typeface="Microsoft Sans Serif"/>
              </a:rPr>
              <a:t>com</a:t>
            </a:r>
            <a:r>
              <a:rPr dirty="0" sz="1200" spc="5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qualquer </a:t>
            </a:r>
            <a:r>
              <a:rPr dirty="0" sz="1200">
                <a:latin typeface="Microsoft Sans Serif"/>
                <a:cs typeface="Microsoft Sans Serif"/>
              </a:rPr>
              <a:t>número de </a:t>
            </a:r>
            <a:r>
              <a:rPr dirty="0" sz="1200" spc="-10">
                <a:latin typeface="Microsoft Sans Serif"/>
                <a:cs typeface="Microsoft Sans Serif"/>
              </a:rPr>
              <a:t>associados,</a:t>
            </a:r>
            <a:r>
              <a:rPr dirty="0" sz="1200" spc="11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onde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será</a:t>
            </a:r>
            <a:r>
              <a:rPr dirty="0" sz="1200" spc="-2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garantido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81818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-1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amplo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direito</a:t>
            </a:r>
            <a:r>
              <a:rPr dirty="0" sz="1200" spc="-2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de</a:t>
            </a:r>
            <a:r>
              <a:rPr dirty="0" sz="1200" spc="-3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defesa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200">
              <a:latin typeface="Microsoft Sans Serif"/>
              <a:cs typeface="Microsoft Sans Serif"/>
            </a:endParaRPr>
          </a:p>
          <a:p>
            <a:pPr marL="42545">
              <a:lnSpc>
                <a:spcPct val="100000"/>
              </a:lnSpc>
            </a:pPr>
            <a:r>
              <a:rPr dirty="0" sz="1200" spc="-10">
                <a:latin typeface="Microsoft Sans Serif"/>
                <a:cs typeface="Microsoft Sans Serif"/>
              </a:rPr>
              <a:t>ARTIGO</a:t>
            </a:r>
            <a:r>
              <a:rPr dirty="0" sz="1200" spc="1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21 -</a:t>
            </a:r>
            <a:r>
              <a:rPr dirty="0" sz="1200" spc="-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RENÚNCIA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34925" marR="19685">
              <a:lnSpc>
                <a:spcPts val="1370"/>
              </a:lnSpc>
            </a:pPr>
            <a:r>
              <a:rPr dirty="0" sz="1200">
                <a:latin typeface="Microsoft Sans Serif"/>
                <a:cs typeface="Microsoft Sans Serif"/>
              </a:rPr>
              <a:t>Em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caso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renúncia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qualquer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membro</a:t>
            </a:r>
            <a:r>
              <a:rPr dirty="0" sz="1200" spc="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Diretoria</a:t>
            </a:r>
            <a:r>
              <a:rPr dirty="0" sz="1200" spc="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Executiva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ou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do</a:t>
            </a:r>
            <a:r>
              <a:rPr dirty="0" sz="1200" spc="5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solidFill>
                  <a:srgbClr val="0C0C0C"/>
                </a:solidFill>
                <a:latin typeface="Microsoft Sans Serif"/>
                <a:cs typeface="Microsoft Sans Serif"/>
              </a:rPr>
              <a:t>Conselho </a:t>
            </a:r>
            <a:r>
              <a:rPr dirty="0" sz="1200" spc="-10">
                <a:latin typeface="Microsoft Sans Serif"/>
                <a:cs typeface="Microsoft Sans Serif"/>
              </a:rPr>
              <a:t>Fiscal,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232323"/>
                </a:solidFill>
                <a:latin typeface="Microsoft Sans Serif"/>
                <a:cs typeface="Microsoft Sans Serif"/>
              </a:rPr>
              <a:t>o </a:t>
            </a:r>
            <a:r>
              <a:rPr dirty="0" sz="1200">
                <a:latin typeface="Microsoft Sans Serif"/>
                <a:cs typeface="Microsoft Sans Serif"/>
              </a:rPr>
              <a:t>cargo será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preenchido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posteriormente</a:t>
            </a:r>
            <a:r>
              <a:rPr dirty="0" sz="1200" spc="-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através</a:t>
            </a:r>
            <a:r>
              <a:rPr dirty="0" sz="1200" spc="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Assembleia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Geral</a:t>
            </a:r>
            <a:endParaRPr sz="1200">
              <a:latin typeface="Microsoft Sans Serif"/>
              <a:cs typeface="Microsoft Sans Serif"/>
            </a:endParaRPr>
          </a:p>
          <a:p>
            <a:pPr algn="just" marL="31750" marR="9525" indent="-1905">
              <a:lnSpc>
                <a:spcPct val="95900"/>
              </a:lnSpc>
              <a:spcBef>
                <a:spcPts val="1355"/>
              </a:spcBef>
            </a:pPr>
            <a:r>
              <a:rPr dirty="0" sz="1200">
                <a:latin typeface="Microsoft Sans Serif"/>
                <a:cs typeface="Microsoft Sans Serif"/>
              </a:rPr>
              <a:t>Parágrafo</a:t>
            </a:r>
            <a:r>
              <a:rPr dirty="0" sz="1200" spc="2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Primeiro</a:t>
            </a:r>
            <a:r>
              <a:rPr dirty="0" sz="1200" spc="29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61616"/>
                </a:solidFill>
                <a:latin typeface="Microsoft Sans Serif"/>
                <a:cs typeface="Microsoft Sans Serif"/>
              </a:rPr>
              <a:t>—</a:t>
            </a:r>
            <a:r>
              <a:rPr dirty="0" sz="1200" spc="13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F1F1F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16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pedido</a:t>
            </a:r>
            <a:r>
              <a:rPr dirty="0" sz="1200" spc="2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renúncia</a:t>
            </a:r>
            <a:r>
              <a:rPr dirty="0" sz="1200" spc="20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C1C1C"/>
                </a:solidFill>
                <a:latin typeface="Microsoft Sans Serif"/>
                <a:cs typeface="Microsoft Sans Serif"/>
              </a:rPr>
              <a:t>se</a:t>
            </a:r>
            <a:r>
              <a:rPr dirty="0" sz="1200" spc="18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dará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E0E0E"/>
                </a:solidFill>
                <a:latin typeface="Microsoft Sans Serif"/>
                <a:cs typeface="Microsoft Sans Serif"/>
              </a:rPr>
              <a:t>por</a:t>
            </a:r>
            <a:r>
              <a:rPr dirty="0" sz="1200" spc="125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escrito</a:t>
            </a:r>
            <a:r>
              <a:rPr dirty="0" sz="1200">
                <a:solidFill>
                  <a:srgbClr val="676767"/>
                </a:solidFill>
                <a:latin typeface="Microsoft Sans Serif"/>
                <a:cs typeface="Microsoft Sans Serif"/>
              </a:rPr>
              <a:t>,</a:t>
            </a:r>
            <a:r>
              <a:rPr dirty="0" sz="1200" spc="-20">
                <a:solidFill>
                  <a:srgbClr val="676767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devendo</a:t>
            </a:r>
            <a:r>
              <a:rPr dirty="0" sz="1200" spc="225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ser </a:t>
            </a:r>
            <a:r>
              <a:rPr dirty="0" sz="1200">
                <a:latin typeface="Microsoft Sans Serif"/>
                <a:cs typeface="Microsoft Sans Serif"/>
              </a:rPr>
              <a:t>protocolado</a:t>
            </a:r>
            <a:r>
              <a:rPr dirty="0" sz="1200" spc="4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na</a:t>
            </a:r>
            <a:r>
              <a:rPr dirty="0" sz="1200" spc="3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secretaria</a:t>
            </a:r>
            <a:r>
              <a:rPr dirty="0" sz="1200" spc="34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61616"/>
                </a:solidFill>
                <a:latin typeface="Microsoft Sans Serif"/>
                <a:cs typeface="Microsoft Sans Serif"/>
              </a:rPr>
              <a:t>da</a:t>
            </a:r>
            <a:r>
              <a:rPr dirty="0" sz="1200" spc="29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Associação,</a:t>
            </a:r>
            <a:r>
              <a:rPr dirty="0" sz="1200" spc="41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D1D1D"/>
                </a:solidFill>
                <a:latin typeface="Microsoft Sans Serif"/>
                <a:cs typeface="Microsoft Sans Serif"/>
              </a:rPr>
              <a:t>a</a:t>
            </a:r>
            <a:r>
              <a:rPr dirty="0" sz="1200" spc="310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qual,</a:t>
            </a:r>
            <a:r>
              <a:rPr dirty="0" sz="1200" spc="3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no</a:t>
            </a:r>
            <a:r>
              <a:rPr dirty="0" sz="1200" spc="2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prazo</a:t>
            </a:r>
            <a:r>
              <a:rPr dirty="0" sz="1200" spc="3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máximo</a:t>
            </a:r>
            <a:r>
              <a:rPr dirty="0" sz="1200" spc="3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275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60 </a:t>
            </a:r>
            <a:r>
              <a:rPr dirty="0" sz="1200">
                <a:latin typeface="Microsoft Sans Serif"/>
                <a:cs typeface="Microsoft Sans Serif"/>
              </a:rPr>
              <a:t>(sessenta)</a:t>
            </a:r>
            <a:r>
              <a:rPr dirty="0" sz="1200" spc="1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dias,</a:t>
            </a:r>
            <a:r>
              <a:rPr dirty="0" sz="1200" spc="1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contado</a:t>
            </a:r>
            <a:r>
              <a:rPr dirty="0" sz="1200" spc="17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C0C0C"/>
                </a:solidFill>
                <a:latin typeface="Microsoft Sans Serif"/>
                <a:cs typeface="Microsoft Sans Serif"/>
              </a:rPr>
              <a:t>da</a:t>
            </a:r>
            <a:r>
              <a:rPr dirty="0" sz="1200" spc="7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data</a:t>
            </a:r>
            <a:r>
              <a:rPr dirty="0" sz="1200" spc="13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do</a:t>
            </a:r>
            <a:r>
              <a:rPr dirty="0" sz="1200" spc="10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protocolo,</a:t>
            </a:r>
            <a:r>
              <a:rPr dirty="0" sz="1200" spc="22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262626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130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submeterá</a:t>
            </a:r>
            <a:r>
              <a:rPr dirty="0" sz="1200" spc="17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81818"/>
                </a:solidFill>
                <a:latin typeface="Microsoft Sans Serif"/>
                <a:cs typeface="Microsoft Sans Serif"/>
              </a:rPr>
              <a:t>á</a:t>
            </a:r>
            <a:r>
              <a:rPr dirty="0" sz="1200" spc="9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deliberação</a:t>
            </a:r>
            <a:r>
              <a:rPr dirty="0" sz="1200" spc="195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da </a:t>
            </a:r>
            <a:r>
              <a:rPr dirty="0" sz="1200" spc="-10">
                <a:latin typeface="Microsoft Sans Serif"/>
                <a:cs typeface="Microsoft Sans Serif"/>
              </a:rPr>
              <a:t>Assembleia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Geral;</a:t>
            </a:r>
            <a:endParaRPr sz="1200">
              <a:latin typeface="Microsoft Sans Serif"/>
              <a:cs typeface="Microsoft Sans Serif"/>
            </a:endParaRPr>
          </a:p>
          <a:p>
            <a:pPr algn="just" marL="27305" marR="16510" indent="2540">
              <a:lnSpc>
                <a:spcPct val="96100"/>
              </a:lnSpc>
              <a:spcBef>
                <a:spcPts val="1355"/>
              </a:spcBef>
            </a:pPr>
            <a:r>
              <a:rPr dirty="0" sz="1200">
                <a:latin typeface="Microsoft Sans Serif"/>
                <a:cs typeface="Microsoft Sans Serif"/>
              </a:rPr>
              <a:t>Parágrafo</a:t>
            </a:r>
            <a:r>
              <a:rPr dirty="0" sz="1200" spc="3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Segundo</a:t>
            </a:r>
            <a:r>
              <a:rPr dirty="0" sz="1200" spc="40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2D2D2D"/>
                </a:solidFill>
                <a:latin typeface="Microsoft Sans Serif"/>
                <a:cs typeface="Microsoft Sans Serif"/>
              </a:rPr>
              <a:t>-</a:t>
            </a:r>
            <a:r>
              <a:rPr dirty="0" sz="1200" spc="285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Ocorrendo</a:t>
            </a:r>
            <a:r>
              <a:rPr dirty="0" sz="1200" spc="3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renúncia</a:t>
            </a:r>
            <a:r>
              <a:rPr dirty="0" sz="1200" spc="3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coletiva</a:t>
            </a:r>
            <a:r>
              <a:rPr dirty="0" sz="1200" spc="3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2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Diretoria</a:t>
            </a:r>
            <a:r>
              <a:rPr dirty="0" sz="1200" spc="35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A1A1A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28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solidFill>
                  <a:srgbClr val="0F0F0F"/>
                </a:solidFill>
                <a:latin typeface="Microsoft Sans Serif"/>
                <a:cs typeface="Microsoft Sans Serif"/>
              </a:rPr>
              <a:t>Conselho </a:t>
            </a:r>
            <a:r>
              <a:rPr dirty="0" sz="1200">
                <a:latin typeface="Microsoft Sans Serif"/>
                <a:cs typeface="Microsoft Sans Serif"/>
              </a:rPr>
              <a:t>Fiscal,</a:t>
            </a:r>
            <a:r>
              <a:rPr dirty="0" sz="1200" spc="12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9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Presidente</a:t>
            </a:r>
            <a:r>
              <a:rPr dirty="0" sz="1200" spc="1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renunciante,</a:t>
            </a:r>
            <a:r>
              <a:rPr dirty="0" sz="1200" spc="1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qualquer</a:t>
            </a:r>
            <a:r>
              <a:rPr dirty="0" sz="1200" spc="1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membro</a:t>
            </a:r>
            <a:r>
              <a:rPr dirty="0" sz="1200" spc="11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Diretoria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Executiva</a:t>
            </a:r>
            <a:r>
              <a:rPr dirty="0" sz="1200" spc="150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ou. </a:t>
            </a:r>
            <a:r>
              <a:rPr dirty="0" sz="1200">
                <a:latin typeface="Microsoft Sans Serif"/>
                <a:cs typeface="Microsoft Sans Serif"/>
              </a:rPr>
              <a:t>em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último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caso</a:t>
            </a:r>
            <a:r>
              <a:rPr dirty="0" sz="1200" spc="2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qualquer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dos</a:t>
            </a:r>
            <a:r>
              <a:rPr dirty="0" sz="1200" spc="-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associados,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poderã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convocar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</a:t>
            </a:r>
            <a:r>
              <a:rPr dirty="0" sz="1200" spc="-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Assembleia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Geral </a:t>
            </a:r>
            <a:r>
              <a:rPr dirty="0" sz="1200">
                <a:latin typeface="Microsoft Sans Serif"/>
                <a:cs typeface="Microsoft Sans Serif"/>
              </a:rPr>
              <a:t>Extraordinária,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A1A1A"/>
                </a:solidFill>
                <a:latin typeface="Microsoft Sans Serif"/>
                <a:cs typeface="Microsoft Sans Serif"/>
              </a:rPr>
              <a:t>que</a:t>
            </a:r>
            <a:r>
              <a:rPr dirty="0" sz="1200" spc="10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elegerá</a:t>
            </a:r>
            <a:r>
              <a:rPr dirty="0" sz="1200" spc="1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uma</a:t>
            </a:r>
            <a:r>
              <a:rPr dirty="0" sz="1200" spc="11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comissão</a:t>
            </a:r>
            <a:r>
              <a:rPr dirty="0" sz="1200" spc="11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provisória</a:t>
            </a:r>
            <a:r>
              <a:rPr dirty="0" sz="1200" spc="1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composta</a:t>
            </a:r>
            <a:r>
              <a:rPr dirty="0" sz="1200" spc="1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por</a:t>
            </a:r>
            <a:r>
              <a:rPr dirty="0" sz="1200" spc="1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05</a:t>
            </a:r>
            <a:r>
              <a:rPr dirty="0" sz="1200" spc="10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(cinco) </a:t>
            </a:r>
            <a:r>
              <a:rPr dirty="0" sz="1200">
                <a:latin typeface="Microsoft Sans Serif"/>
                <a:cs typeface="Microsoft Sans Serif"/>
              </a:rPr>
              <a:t>membros</a:t>
            </a:r>
            <a:r>
              <a:rPr dirty="0" sz="1200" spc="38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E0E0E"/>
                </a:solidFill>
                <a:latin typeface="Microsoft Sans Serif"/>
                <a:cs typeface="Microsoft Sans Serif"/>
              </a:rPr>
              <a:t>que</a:t>
            </a:r>
            <a:r>
              <a:rPr dirty="0" sz="1200" spc="35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administrarã</a:t>
            </a:r>
            <a:r>
              <a:rPr dirty="0" sz="1200" spc="16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262626"/>
                </a:solidFill>
                <a:latin typeface="Microsoft Sans Serif"/>
                <a:cs typeface="Microsoft Sans Serif"/>
              </a:rPr>
              <a:t>a</a:t>
            </a:r>
            <a:r>
              <a:rPr dirty="0" sz="1200" spc="10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entidade</a:t>
            </a:r>
            <a:r>
              <a:rPr dirty="0" sz="1200" spc="13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61616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10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fará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realizar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novas</a:t>
            </a:r>
            <a:r>
              <a:rPr dirty="0" sz="1200" spc="1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eleiçoes</a:t>
            </a:r>
            <a:r>
              <a:rPr dirty="0" sz="1200" spc="37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232323"/>
                </a:solidFill>
                <a:latin typeface="Microsoft Sans Serif"/>
                <a:cs typeface="Microsoft Sans Serif"/>
              </a:rPr>
              <a:t>no</a:t>
            </a:r>
            <a:r>
              <a:rPr dirty="0" sz="1200" spc="1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prazo </a:t>
            </a:r>
            <a:r>
              <a:rPr dirty="0" sz="1200">
                <a:latin typeface="Microsoft Sans Serif"/>
                <a:cs typeface="Microsoft Sans Serif"/>
              </a:rPr>
              <a:t>mÓximo</a:t>
            </a:r>
            <a:r>
              <a:rPr dirty="0" sz="1200" spc="2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22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60</a:t>
            </a:r>
            <a:r>
              <a:rPr dirty="0" sz="1200" spc="254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(sessenta)</a:t>
            </a:r>
            <a:r>
              <a:rPr dirty="0" sz="1200" spc="2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dias,</a:t>
            </a:r>
            <a:r>
              <a:rPr dirty="0" sz="1200" spc="2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contados</a:t>
            </a:r>
            <a:r>
              <a:rPr dirty="0" sz="1200" spc="27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2A2A2A"/>
                </a:solidFill>
                <a:latin typeface="Microsoft Sans Serif"/>
                <a:cs typeface="Microsoft Sans Serif"/>
              </a:rPr>
              <a:t>da</a:t>
            </a:r>
            <a:r>
              <a:rPr dirty="0" sz="1200" spc="20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data</a:t>
            </a:r>
            <a:r>
              <a:rPr dirty="0" sz="1200" spc="2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25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realização</a:t>
            </a:r>
            <a:r>
              <a:rPr dirty="0" sz="1200" spc="3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26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referida </a:t>
            </a:r>
            <a:r>
              <a:rPr dirty="0" sz="1200">
                <a:latin typeface="Microsoft Sans Serif"/>
                <a:cs typeface="Microsoft Sans Serif"/>
              </a:rPr>
              <a:t>assembleia</a:t>
            </a:r>
            <a:r>
              <a:rPr dirty="0" sz="1200" spc="245">
                <a:latin typeface="Microsoft Sans Serif"/>
                <a:cs typeface="Microsoft Sans Serif"/>
              </a:rPr>
              <a:t>   </a:t>
            </a:r>
            <a:r>
              <a:rPr dirty="0" sz="1200">
                <a:latin typeface="Microsoft Sans Serif"/>
                <a:cs typeface="Microsoft Sans Serif"/>
              </a:rPr>
              <a:t>Os</a:t>
            </a:r>
            <a:r>
              <a:rPr dirty="0" sz="1200" spc="33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diretores</a:t>
            </a:r>
            <a:r>
              <a:rPr dirty="0" sz="1200" spc="345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2F2F2F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330">
                <a:solidFill>
                  <a:srgbClr val="2F2F2F"/>
                </a:solidFill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conselheiros</a:t>
            </a:r>
            <a:r>
              <a:rPr dirty="0" sz="1200" spc="38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eleitos,</a:t>
            </a:r>
            <a:r>
              <a:rPr dirty="0" sz="1200" spc="35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nestas</a:t>
            </a:r>
            <a:r>
              <a:rPr dirty="0" sz="1200" spc="345">
                <a:latin typeface="Microsoft Sans Serif"/>
                <a:cs typeface="Microsoft Sans Serif"/>
              </a:rPr>
              <a:t>  </a:t>
            </a:r>
            <a:r>
              <a:rPr dirty="0" sz="1200" spc="-10">
                <a:latin typeface="Microsoft Sans Serif"/>
                <a:cs typeface="Microsoft Sans Serif"/>
              </a:rPr>
              <a:t>condições, </a:t>
            </a:r>
            <a:r>
              <a:rPr dirty="0" sz="1200">
                <a:latin typeface="Microsoft Sans Serif"/>
                <a:cs typeface="Microsoft Sans Serif"/>
              </a:rPr>
              <a:t>complementarão</a:t>
            </a:r>
            <a:r>
              <a:rPr dirty="0" sz="1200" spc="-6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212121"/>
                </a:solidFill>
                <a:latin typeface="Microsoft Sans Serif"/>
                <a:cs typeface="Microsoft Sans Serif"/>
              </a:rPr>
              <a:t>o </a:t>
            </a:r>
            <a:r>
              <a:rPr dirty="0" sz="1200">
                <a:latin typeface="Microsoft Sans Serif"/>
                <a:cs typeface="Microsoft Sans Serif"/>
              </a:rPr>
              <a:t>mandato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81818"/>
                </a:solidFill>
                <a:latin typeface="Microsoft Sans Serif"/>
                <a:cs typeface="Microsoft Sans Serif"/>
              </a:rPr>
              <a:t>dos</a:t>
            </a:r>
            <a:r>
              <a:rPr dirty="0" sz="1200" spc="4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30">
                <a:latin typeface="Microsoft Sans Serif"/>
                <a:cs typeface="Microsoft Sans Serif"/>
              </a:rPr>
              <a:t>renuncian</a:t>
            </a:r>
            <a:r>
              <a:rPr dirty="0" sz="1200" spc="-185">
                <a:latin typeface="Microsoft Sans Serif"/>
                <a:cs typeface="Microsoft Sans Serif"/>
              </a:rPr>
              <a:t> </a:t>
            </a:r>
            <a:r>
              <a:rPr dirty="0" sz="1200" spc="-20">
                <a:latin typeface="Microsoft Sans Serif"/>
                <a:cs typeface="Microsoft Sans Serif"/>
              </a:rPr>
              <a:t>les.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190"/>
              </a:spcBef>
            </a:pPr>
            <a:endParaRPr sz="1200">
              <a:latin typeface="Microsoft Sans Serif"/>
              <a:cs typeface="Microsoft Sans Serif"/>
            </a:endParaRPr>
          </a:p>
          <a:p>
            <a:pPr marL="28575">
              <a:lnSpc>
                <a:spcPct val="100000"/>
              </a:lnSpc>
              <a:spcBef>
                <a:spcPts val="5"/>
              </a:spcBef>
            </a:pPr>
            <a:r>
              <a:rPr dirty="0" sz="1350" spc="-105">
                <a:latin typeface="Microsoft Sans Serif"/>
                <a:cs typeface="Microsoft Sans Serif"/>
              </a:rPr>
              <a:t>ARTIGO</a:t>
            </a:r>
            <a:r>
              <a:rPr dirty="0" sz="1350" spc="50">
                <a:latin typeface="Microsoft Sans Serif"/>
                <a:cs typeface="Microsoft Sans Serif"/>
              </a:rPr>
              <a:t> </a:t>
            </a:r>
            <a:r>
              <a:rPr dirty="0" sz="1350" spc="-90">
                <a:latin typeface="Microsoft Sans Serif"/>
                <a:cs typeface="Microsoft Sans Serif"/>
              </a:rPr>
              <a:t>22-</a:t>
            </a:r>
            <a:r>
              <a:rPr dirty="0" sz="1350" spc="-35">
                <a:latin typeface="Microsoft Sans Serif"/>
                <a:cs typeface="Microsoft Sans Serif"/>
              </a:rPr>
              <a:t> </a:t>
            </a:r>
            <a:r>
              <a:rPr dirty="0" sz="1350" spc="-100">
                <a:latin typeface="Microsoft Sans Serif"/>
                <a:cs typeface="Microsoft Sans Serif"/>
              </a:rPr>
              <a:t>DA</a:t>
            </a:r>
            <a:r>
              <a:rPr dirty="0" sz="1350" spc="10">
                <a:latin typeface="Microsoft Sans Serif"/>
                <a:cs typeface="Microsoft Sans Serif"/>
              </a:rPr>
              <a:t> </a:t>
            </a:r>
            <a:r>
              <a:rPr dirty="0" sz="1350" spc="-30">
                <a:latin typeface="Microsoft Sans Serif"/>
                <a:cs typeface="Microsoft Sans Serif"/>
              </a:rPr>
              <a:t>REMUNERAÇÃO</a:t>
            </a:r>
            <a:endParaRPr sz="1350">
              <a:latin typeface="Microsoft Sans Serif"/>
              <a:cs typeface="Microsoft Sans Serif"/>
            </a:endParaRPr>
          </a:p>
          <a:p>
            <a:pPr algn="just" marL="22860" marR="22860" indent="3175">
              <a:lnSpc>
                <a:spcPts val="1370"/>
              </a:lnSpc>
              <a:spcBef>
                <a:spcPts val="1405"/>
              </a:spcBef>
            </a:pPr>
            <a:r>
              <a:rPr dirty="0" sz="1200">
                <a:latin typeface="Microsoft Sans Serif"/>
                <a:cs typeface="Microsoft Sans Serif"/>
              </a:rPr>
              <a:t>Os</a:t>
            </a:r>
            <a:r>
              <a:rPr dirty="0" sz="1200" spc="3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membros</a:t>
            </a:r>
            <a:r>
              <a:rPr dirty="0" sz="1200" spc="3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3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Diretoria</a:t>
            </a:r>
            <a:r>
              <a:rPr dirty="0" sz="1200" spc="3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Executiva</a:t>
            </a:r>
            <a:r>
              <a:rPr dirty="0" sz="1200" spc="3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2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</a:t>
            </a:r>
            <a:r>
              <a:rPr dirty="0" sz="1200" spc="2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Conselho</a:t>
            </a:r>
            <a:r>
              <a:rPr dirty="0" sz="1200" spc="3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Fiscal</a:t>
            </a:r>
            <a:r>
              <a:rPr dirty="0" sz="1200" spc="33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61616"/>
                </a:solidFill>
                <a:latin typeface="Microsoft Sans Serif"/>
                <a:cs typeface="Microsoft Sans Serif"/>
              </a:rPr>
              <a:t>não</a:t>
            </a:r>
            <a:r>
              <a:rPr dirty="0" sz="1200" spc="27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perceberão </a:t>
            </a:r>
            <a:r>
              <a:rPr dirty="0" sz="1200">
                <a:latin typeface="Microsoft Sans Serif"/>
                <a:cs typeface="Microsoft Sans Serif"/>
              </a:rPr>
              <a:t>nenhum</a:t>
            </a:r>
            <a:r>
              <a:rPr dirty="0" sz="1200" spc="15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tipo</a:t>
            </a:r>
            <a:r>
              <a:rPr dirty="0" sz="1200" spc="135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de</a:t>
            </a:r>
            <a:r>
              <a:rPr dirty="0" sz="1200" spc="114">
                <a:solidFill>
                  <a:srgbClr val="131313"/>
                </a:solidFill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remuneração</a:t>
            </a:r>
            <a:r>
              <a:rPr dirty="0" sz="1200">
                <a:solidFill>
                  <a:srgbClr val="3A3A3A"/>
                </a:solidFill>
                <a:latin typeface="Microsoft Sans Serif"/>
                <a:cs typeface="Microsoft Sans Serif"/>
              </a:rPr>
              <a:t>.</a:t>
            </a:r>
            <a:r>
              <a:rPr dirty="0" sz="1200" spc="409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14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qualquer</a:t>
            </a:r>
            <a:r>
              <a:rPr dirty="0" sz="1200" spc="145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0A0A0A"/>
                </a:solidFill>
                <a:latin typeface="Microsoft Sans Serif"/>
                <a:cs typeface="Microsoft Sans Serif"/>
              </a:rPr>
              <a:t>espécie</a:t>
            </a:r>
            <a:r>
              <a:rPr dirty="0" sz="1200" spc="165">
                <a:solidFill>
                  <a:srgbClr val="0A0A0A"/>
                </a:solidFill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0A0A0A"/>
                </a:solidFill>
                <a:latin typeface="Microsoft Sans Serif"/>
                <a:cs typeface="Microsoft Sans Serif"/>
              </a:rPr>
              <a:t>ou</a:t>
            </a:r>
            <a:r>
              <a:rPr dirty="0" sz="1200" spc="114">
                <a:solidFill>
                  <a:srgbClr val="0A0A0A"/>
                </a:solidFill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natureza.</a:t>
            </a:r>
            <a:r>
              <a:rPr dirty="0" sz="1200" spc="170">
                <a:latin typeface="Microsoft Sans Serif"/>
                <a:cs typeface="Microsoft Sans Serif"/>
              </a:rPr>
              <a:t>  </a:t>
            </a:r>
            <a:r>
              <a:rPr dirty="0" sz="1200" spc="-10">
                <a:latin typeface="Microsoft Sans Serif"/>
                <a:cs typeface="Microsoft Sans Serif"/>
              </a:rPr>
              <a:t>pelas atividades</a:t>
            </a:r>
            <a:r>
              <a:rPr dirty="0" sz="1200" spc="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exercidas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61616"/>
                </a:solidFill>
                <a:latin typeface="Microsoft Sans Serif"/>
                <a:cs typeface="Microsoft Sans Serif"/>
              </a:rPr>
              <a:t>na</a:t>
            </a:r>
            <a:r>
              <a:rPr dirty="0" sz="1200" spc="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Associação.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200">
              <a:latin typeface="Microsoft Sans Serif"/>
              <a:cs typeface="Microsoft Sans Serif"/>
            </a:endParaRPr>
          </a:p>
          <a:p>
            <a:pPr marL="24130">
              <a:lnSpc>
                <a:spcPct val="100000"/>
              </a:lnSpc>
            </a:pPr>
            <a:r>
              <a:rPr dirty="0" sz="1200" spc="-10">
                <a:latin typeface="Microsoft Sans Serif"/>
                <a:cs typeface="Microsoft Sans Serif"/>
              </a:rPr>
              <a:t>ARTIGO</a:t>
            </a:r>
            <a:r>
              <a:rPr dirty="0" sz="1200" spc="1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23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—</a:t>
            </a:r>
            <a:r>
              <a:rPr dirty="0" sz="1200" spc="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RESPONSABILIDADE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DOS</a:t>
            </a:r>
            <a:r>
              <a:rPr dirty="0" sz="1200" spc="5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MEMBROS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18415" marR="29845" indent="3175">
              <a:lnSpc>
                <a:spcPts val="1370"/>
              </a:lnSpc>
            </a:pPr>
            <a:r>
              <a:rPr dirty="0" sz="1200">
                <a:latin typeface="Microsoft Sans Serif"/>
                <a:cs typeface="Microsoft Sans Serif"/>
              </a:rPr>
              <a:t>Os</a:t>
            </a:r>
            <a:r>
              <a:rPr dirty="0" sz="1200" spc="1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associados</a:t>
            </a:r>
            <a:r>
              <a:rPr dirty="0" sz="1200">
                <a:solidFill>
                  <a:srgbClr val="5E5E5E"/>
                </a:solidFill>
                <a:latin typeface="Microsoft Sans Serif"/>
                <a:cs typeface="Microsoft Sans Serif"/>
              </a:rPr>
              <a:t>,</a:t>
            </a:r>
            <a:r>
              <a:rPr dirty="0" sz="1200" spc="15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mesmo</a:t>
            </a:r>
            <a:r>
              <a:rPr dirty="0" sz="1200" spc="2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que</a:t>
            </a:r>
            <a:r>
              <a:rPr dirty="0" sz="1200" spc="2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investidos</a:t>
            </a:r>
            <a:r>
              <a:rPr dirty="0" sz="1200" spc="24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na</a:t>
            </a:r>
            <a:r>
              <a:rPr dirty="0" sz="1200" spc="20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condição</a:t>
            </a:r>
            <a:r>
              <a:rPr dirty="0" sz="1200" spc="229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membros</a:t>
            </a:r>
            <a:r>
              <a:rPr dirty="0" sz="1200" spc="24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C0C0C"/>
                </a:solidFill>
                <a:latin typeface="Microsoft Sans Serif"/>
                <a:cs typeface="Microsoft Sans Serif"/>
              </a:rPr>
              <a:t>da</a:t>
            </a:r>
            <a:r>
              <a:rPr dirty="0" sz="1200" spc="16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diretoria </a:t>
            </a:r>
            <a:r>
              <a:rPr dirty="0" sz="1200">
                <a:latin typeface="Microsoft Sans Serif"/>
                <a:cs typeface="Microsoft Sans Serif"/>
              </a:rPr>
              <a:t>executiva</a:t>
            </a:r>
            <a:r>
              <a:rPr dirty="0" sz="1200" spc="27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81818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25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conselho</a:t>
            </a:r>
            <a:r>
              <a:rPr dirty="0" sz="1200" spc="3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fiscal.</a:t>
            </a:r>
            <a:r>
              <a:rPr dirty="0" sz="1200" spc="2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náo</a:t>
            </a:r>
            <a:r>
              <a:rPr dirty="0" sz="1200" spc="2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respondem.</a:t>
            </a:r>
            <a:r>
              <a:rPr dirty="0" sz="1200" spc="3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nem</a:t>
            </a:r>
            <a:r>
              <a:rPr dirty="0" sz="1200" spc="2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mesmo</a:t>
            </a:r>
            <a:r>
              <a:rPr dirty="0" sz="1200" spc="30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subsidiariamente </a:t>
            </a:r>
            <a:r>
              <a:rPr dirty="0" sz="1200">
                <a:latin typeface="Microsoft Sans Serif"/>
                <a:cs typeface="Microsoft Sans Serif"/>
              </a:rPr>
              <a:t>pelos encargos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C0C0C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-4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obrigações</a:t>
            </a:r>
            <a:r>
              <a:rPr dirty="0" sz="1200" spc="8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51515"/>
                </a:solidFill>
                <a:latin typeface="Microsoft Sans Serif"/>
                <a:cs typeface="Microsoft Sans Serif"/>
              </a:rPr>
              <a:t>sociais</a:t>
            </a:r>
            <a:r>
              <a:rPr dirty="0" sz="1200" spc="5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-2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Associação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310"/>
              </a:spcBef>
            </a:pPr>
            <a:endParaRPr sz="1200">
              <a:latin typeface="Microsoft Sans Serif"/>
              <a:cs typeface="Microsoft Sans Serif"/>
            </a:endParaRPr>
          </a:p>
          <a:p>
            <a:pPr marL="19685">
              <a:lnSpc>
                <a:spcPct val="100000"/>
              </a:lnSpc>
            </a:pPr>
            <a:r>
              <a:rPr dirty="0" sz="1200" spc="-10">
                <a:latin typeface="Microsoft Sans Serif"/>
                <a:cs typeface="Microsoft Sans Serif"/>
              </a:rPr>
              <a:t>ARTIGO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24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-</a:t>
            </a:r>
            <a:r>
              <a:rPr dirty="0" sz="1200" spc="-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PATRIMÔNIO</a:t>
            </a:r>
            <a:r>
              <a:rPr dirty="0" sz="1200" spc="12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SOCIAL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12700">
              <a:lnSpc>
                <a:spcPct val="100000"/>
              </a:lnSpc>
            </a:pP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-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patrimônio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-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Associação</a:t>
            </a:r>
            <a:r>
              <a:rPr dirty="0" sz="1200" spc="8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E0E0E"/>
                </a:solidFill>
                <a:latin typeface="Microsoft Sans Serif"/>
                <a:cs typeface="Microsoft Sans Serif"/>
              </a:rPr>
              <a:t>será</a:t>
            </a:r>
            <a:r>
              <a:rPr dirty="0" sz="1200" spc="5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constituído</a:t>
            </a:r>
            <a:r>
              <a:rPr dirty="0" sz="1200" spc="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-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mantido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 spc="-20">
                <a:latin typeface="Microsoft Sans Serif"/>
                <a:cs typeface="Microsoft Sans Serif"/>
              </a:rPr>
              <a:t>por:</a:t>
            </a:r>
            <a:endParaRPr sz="12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990278" y="394828"/>
            <a:ext cx="1394460" cy="0"/>
          </a:xfrm>
          <a:custGeom>
            <a:avLst/>
            <a:gdLst/>
            <a:ahLst/>
            <a:cxnLst/>
            <a:rect l="l" t="t" r="r" b="b"/>
            <a:pathLst>
              <a:path w="1394459" h="0">
                <a:moveTo>
                  <a:pt x="0" y="0"/>
                </a:moveTo>
                <a:lnTo>
                  <a:pt x="1393867" y="0"/>
                </a:lnTo>
              </a:path>
            </a:pathLst>
          </a:custGeom>
          <a:ln w="12195">
            <a:solidFill>
              <a:srgbClr val="443F4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80349" y="553369"/>
            <a:ext cx="96076" cy="73172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03209" y="708861"/>
            <a:ext cx="521556" cy="41617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853440" y="8620673"/>
            <a:ext cx="283653" cy="224091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147641" y="663127"/>
            <a:ext cx="2584908" cy="461903"/>
          </a:xfrm>
          <a:prstGeom prst="rect">
            <a:avLst/>
          </a:prstGeom>
        </p:spPr>
      </p:pic>
      <p:grpSp>
        <p:nvGrpSpPr>
          <p:cNvPr id="7" name="object 7" descr=""/>
          <p:cNvGrpSpPr/>
          <p:nvPr/>
        </p:nvGrpSpPr>
        <p:grpSpPr>
          <a:xfrm>
            <a:off x="7169119" y="434463"/>
            <a:ext cx="224790" cy="206375"/>
            <a:chOff x="7169119" y="434463"/>
            <a:chExt cx="224790" cy="206375"/>
          </a:xfrm>
        </p:grpSpPr>
        <p:pic>
          <p:nvPicPr>
            <p:cNvPr id="8" name="object 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169119" y="434463"/>
              <a:ext cx="150976" cy="109759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288070" y="530503"/>
              <a:ext cx="105226" cy="109759"/>
            </a:xfrm>
            <a:prstGeom prst="rect">
              <a:avLst/>
            </a:prstGeom>
          </p:spPr>
        </p:pic>
      </p:grpSp>
      <p:pic>
        <p:nvPicPr>
          <p:cNvPr id="10" name="object 10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016204" y="1051859"/>
            <a:ext cx="1358793" cy="96039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903765" y="7248683"/>
            <a:ext cx="347704" cy="288118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006337" y="1371485"/>
            <a:ext cx="5431790" cy="58108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78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Microsoft Sans Serif"/>
                <a:cs typeface="Microsoft Sans Serif"/>
              </a:rPr>
              <a:t>I.</a:t>
            </a:r>
            <a:r>
              <a:rPr dirty="0" sz="1200" spc="-3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Contribuições</a:t>
            </a:r>
            <a:r>
              <a:rPr dirty="0" sz="1200" spc="1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mensais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dos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associados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contribuintes;</a:t>
            </a:r>
            <a:endParaRPr sz="1200">
              <a:latin typeface="Microsoft Sans Serif"/>
              <a:cs typeface="Microsoft Sans Serif"/>
            </a:endParaRPr>
          </a:p>
          <a:p>
            <a:pPr algn="just" marL="21590" marR="5080" indent="-3810">
              <a:lnSpc>
                <a:spcPct val="95900"/>
              </a:lnSpc>
              <a:spcBef>
                <a:spcPts val="1355"/>
              </a:spcBef>
            </a:pPr>
            <a:r>
              <a:rPr dirty="0" sz="1200">
                <a:latin typeface="Microsoft Sans Serif"/>
                <a:cs typeface="Microsoft Sans Serif"/>
              </a:rPr>
              <a:t>Il.</a:t>
            </a:r>
            <a:r>
              <a:rPr dirty="0" sz="1200" spc="15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Doações,</a:t>
            </a:r>
            <a:r>
              <a:rPr dirty="0" sz="1200" spc="3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legados</a:t>
            </a:r>
            <a:r>
              <a:rPr dirty="0" sz="1200" spc="12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bens,</a:t>
            </a:r>
            <a:r>
              <a:rPr dirty="0" sz="1200" spc="3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direitos</a:t>
            </a:r>
            <a:r>
              <a:rPr dirty="0" sz="1200" spc="3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2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valores</a:t>
            </a:r>
            <a:r>
              <a:rPr dirty="0" sz="1200" spc="3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adquiridos,</a:t>
            </a:r>
            <a:r>
              <a:rPr dirty="0" sz="1200" spc="3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2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suas</a:t>
            </a:r>
            <a:r>
              <a:rPr dirty="0" sz="1200" spc="29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possíveis </a:t>
            </a:r>
            <a:r>
              <a:rPr dirty="0" sz="1200">
                <a:latin typeface="Microsoft Sans Serif"/>
                <a:cs typeface="Microsoft Sans Serif"/>
              </a:rPr>
              <a:t>rendas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A1A1A"/>
                </a:solidFill>
                <a:latin typeface="Microsoft Sans Serif"/>
                <a:cs typeface="Microsoft Sans Serif"/>
              </a:rPr>
              <a:t>e,</a:t>
            </a:r>
            <a:r>
              <a:rPr dirty="0" sz="1200" spc="-1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ainda, pela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arrecadação</a:t>
            </a:r>
            <a:r>
              <a:rPr dirty="0" sz="1200" spc="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dos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valores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obtidos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através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-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realização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de </a:t>
            </a:r>
            <a:r>
              <a:rPr dirty="0" sz="1200">
                <a:latin typeface="Microsoft Sans Serif"/>
                <a:cs typeface="Microsoft Sans Serif"/>
              </a:rPr>
              <a:t>festas</a:t>
            </a:r>
            <a:r>
              <a:rPr dirty="0" sz="1200" spc="32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242424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280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outros</a:t>
            </a:r>
            <a:r>
              <a:rPr dirty="0" sz="1200" spc="3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eventos,</a:t>
            </a:r>
            <a:r>
              <a:rPr dirty="0" sz="1200" spc="3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desde</a:t>
            </a:r>
            <a:r>
              <a:rPr dirty="0" sz="1200" spc="3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que</a:t>
            </a:r>
            <a:r>
              <a:rPr dirty="0" sz="1200" spc="2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revestidos</a:t>
            </a:r>
            <a:r>
              <a:rPr dirty="0" sz="1200" spc="3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totalmente</a:t>
            </a:r>
            <a:r>
              <a:rPr dirty="0" sz="1200" spc="3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em</a:t>
            </a:r>
            <a:r>
              <a:rPr dirty="0" sz="1200" spc="2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beneficio</a:t>
            </a:r>
            <a:r>
              <a:rPr dirty="0" sz="1200" spc="355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da </a:t>
            </a:r>
            <a:r>
              <a:rPr dirty="0" sz="1200" spc="-10">
                <a:latin typeface="Microsoft Sans Serif"/>
                <a:cs typeface="Microsoft Sans Serif"/>
              </a:rPr>
              <a:t>associação;</a:t>
            </a:r>
            <a:endParaRPr sz="1200">
              <a:latin typeface="Microsoft Sans Serif"/>
              <a:cs typeface="Microsoft Sans Serif"/>
            </a:endParaRPr>
          </a:p>
          <a:p>
            <a:pPr marL="17780">
              <a:lnSpc>
                <a:spcPct val="100000"/>
              </a:lnSpc>
              <a:spcBef>
                <a:spcPts val="1295"/>
              </a:spcBef>
            </a:pPr>
            <a:r>
              <a:rPr dirty="0" sz="1200">
                <a:latin typeface="Microsoft Sans Serif"/>
                <a:cs typeface="Microsoft Sans Serif"/>
              </a:rPr>
              <a:t>III.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Aluguéis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imôveis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juros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262626"/>
                </a:solidFill>
                <a:latin typeface="Microsoft Sans Serif"/>
                <a:cs typeface="Microsoft Sans Serif"/>
              </a:rPr>
              <a:t>de</a:t>
            </a:r>
            <a:r>
              <a:rPr dirty="0" sz="1200" spc="10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títulos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ou</a:t>
            </a:r>
            <a:r>
              <a:rPr dirty="0" sz="1200" spc="-3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depôsitos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200">
              <a:latin typeface="Microsoft Sans Serif"/>
              <a:cs typeface="Microsoft Sans Serif"/>
            </a:endParaRPr>
          </a:p>
          <a:p>
            <a:pPr marL="27305">
              <a:lnSpc>
                <a:spcPts val="1420"/>
              </a:lnSpc>
            </a:pPr>
            <a:r>
              <a:rPr dirty="0" sz="1200" spc="-10">
                <a:latin typeface="Microsoft Sans Serif"/>
                <a:cs typeface="Microsoft Sans Serif"/>
              </a:rPr>
              <a:t>ARTIGO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25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-</a:t>
            </a:r>
            <a:r>
              <a:rPr dirty="0" sz="1200" spc="-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VENDA</a:t>
            </a:r>
            <a:endParaRPr sz="1200">
              <a:latin typeface="Microsoft Sans Serif"/>
              <a:cs typeface="Microsoft Sans Serif"/>
            </a:endParaRPr>
          </a:p>
          <a:p>
            <a:pPr algn="just" marL="17145" marR="9525" indent="6985">
              <a:lnSpc>
                <a:spcPts val="1370"/>
              </a:lnSpc>
              <a:spcBef>
                <a:spcPts val="85"/>
              </a:spcBef>
            </a:pPr>
            <a:r>
              <a:rPr dirty="0" sz="1200">
                <a:latin typeface="Microsoft Sans Serif"/>
                <a:cs typeface="Microsoft Sans Serif"/>
              </a:rPr>
              <a:t>Os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bens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móveis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C1C1C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-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imóveis</a:t>
            </a:r>
            <a:r>
              <a:rPr dirty="0" sz="1200" spc="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poderão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ser</a:t>
            </a:r>
            <a:r>
              <a:rPr dirty="0" sz="1200" spc="5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alienados,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mediante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prévia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autorização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Assembleia</a:t>
            </a:r>
            <a:r>
              <a:rPr dirty="0" sz="1200" spc="1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Geral</a:t>
            </a:r>
            <a:r>
              <a:rPr dirty="0" sz="1200" spc="1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Extraordinária,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especialmente</a:t>
            </a:r>
            <a:r>
              <a:rPr dirty="0" sz="1200" spc="2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convocada</a:t>
            </a:r>
            <a:r>
              <a:rPr dirty="0" sz="1200" spc="2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para</a:t>
            </a:r>
            <a:r>
              <a:rPr dirty="0" sz="1200" spc="1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este</a:t>
            </a:r>
            <a:r>
              <a:rPr dirty="0" sz="1200" spc="165">
                <a:latin typeface="Microsoft Sans Serif"/>
                <a:cs typeface="Microsoft Sans Serif"/>
              </a:rPr>
              <a:t> </a:t>
            </a:r>
            <a:r>
              <a:rPr dirty="0" sz="1200" spc="-20">
                <a:latin typeface="Microsoft Sans Serif"/>
                <a:cs typeface="Microsoft Sans Serif"/>
              </a:rPr>
              <a:t>fim, </a:t>
            </a:r>
            <a:r>
              <a:rPr dirty="0" sz="1200">
                <a:latin typeface="Microsoft Sans Serif"/>
                <a:cs typeface="Microsoft Sans Serif"/>
              </a:rPr>
              <a:t>devendo</a:t>
            </a:r>
            <a:r>
              <a:rPr dirty="0" sz="1200" spc="16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242424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140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valor</a:t>
            </a:r>
            <a:r>
              <a:rPr dirty="0" sz="1200" spc="1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apurado</a:t>
            </a:r>
            <a:r>
              <a:rPr dirty="0" sz="1200" spc="2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ser</a:t>
            </a:r>
            <a:r>
              <a:rPr dirty="0" sz="1200" spc="1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integralmente</a:t>
            </a:r>
            <a:r>
              <a:rPr dirty="0" sz="1200" spc="229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aplicado</a:t>
            </a:r>
            <a:r>
              <a:rPr dirty="0" sz="1200" spc="18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61616"/>
                </a:solidFill>
                <a:latin typeface="Microsoft Sans Serif"/>
                <a:cs typeface="Microsoft Sans Serif"/>
              </a:rPr>
              <a:t>no</a:t>
            </a:r>
            <a:r>
              <a:rPr dirty="0" sz="1200" spc="13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desenvolvimento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das </a:t>
            </a:r>
            <a:r>
              <a:rPr dirty="0" sz="1200" spc="-10">
                <a:latin typeface="Microsoft Sans Serif"/>
                <a:cs typeface="Microsoft Sans Serif"/>
              </a:rPr>
              <a:t>atividades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sociais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C0C0C"/>
                </a:solidFill>
                <a:latin typeface="Microsoft Sans Serif"/>
                <a:cs typeface="Microsoft Sans Serif"/>
              </a:rPr>
              <a:t>ou</a:t>
            </a:r>
            <a:r>
              <a:rPr dirty="0" sz="1200" spc="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E0E0E"/>
                </a:solidFill>
                <a:latin typeface="Microsoft Sans Serif"/>
                <a:cs typeface="Microsoft Sans Serif"/>
              </a:rPr>
              <a:t>no</a:t>
            </a:r>
            <a:r>
              <a:rPr dirty="0" sz="1200" spc="10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aumento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A1A1A"/>
                </a:solidFill>
                <a:latin typeface="Microsoft Sans Serif"/>
                <a:cs typeface="Microsoft Sans Serif"/>
              </a:rPr>
              <a:t>do</a:t>
            </a:r>
            <a:r>
              <a:rPr dirty="0" sz="1200" spc="-2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patrimônio</a:t>
            </a:r>
            <a:r>
              <a:rPr dirty="0" sz="1200" spc="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social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-5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Associação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1200">
              <a:latin typeface="Microsoft Sans Serif"/>
              <a:cs typeface="Microsoft Sans Serif"/>
            </a:endParaRPr>
          </a:p>
          <a:p>
            <a:pPr marL="22860">
              <a:lnSpc>
                <a:spcPct val="100000"/>
              </a:lnSpc>
            </a:pPr>
            <a:r>
              <a:rPr dirty="0" sz="1200" spc="-10">
                <a:latin typeface="Microsoft Sans Serif"/>
                <a:cs typeface="Microsoft Sans Serif"/>
              </a:rPr>
              <a:t>ARTIGO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26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-</a:t>
            </a:r>
            <a:r>
              <a:rPr dirty="0" sz="1200" spc="-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REFORMA</a:t>
            </a:r>
            <a:r>
              <a:rPr dirty="0" sz="1200" spc="10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ESTATUTÁRIA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12700" marR="9525" indent="7620">
              <a:lnSpc>
                <a:spcPct val="95900"/>
              </a:lnSpc>
              <a:spcBef>
                <a:spcPts val="5"/>
              </a:spcBef>
            </a:pPr>
            <a:r>
              <a:rPr dirty="0" sz="1200">
                <a:latin typeface="Microsoft Sans Serif"/>
                <a:cs typeface="Microsoft Sans Serif"/>
              </a:rPr>
              <a:t>O</a:t>
            </a:r>
            <a:r>
              <a:rPr dirty="0" sz="1200" spc="1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presente</a:t>
            </a:r>
            <a:r>
              <a:rPr dirty="0" sz="1200" spc="1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estatuto</a:t>
            </a:r>
            <a:r>
              <a:rPr dirty="0" sz="1200" spc="1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social</a:t>
            </a:r>
            <a:r>
              <a:rPr dirty="0" sz="1200" spc="1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poderã</a:t>
            </a:r>
            <a:r>
              <a:rPr dirty="0" sz="1200" spc="16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51515"/>
                </a:solidFill>
                <a:latin typeface="Microsoft Sans Serif"/>
                <a:cs typeface="Microsoft Sans Serif"/>
              </a:rPr>
              <a:t>ser</a:t>
            </a:r>
            <a:r>
              <a:rPr dirty="0" sz="1200" spc="145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reformado</a:t>
            </a:r>
            <a:r>
              <a:rPr dirty="0" sz="1200" spc="2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no</a:t>
            </a:r>
            <a:r>
              <a:rPr dirty="0" sz="1200" spc="15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C0C0C"/>
                </a:solidFill>
                <a:latin typeface="Microsoft Sans Serif"/>
                <a:cs typeface="Microsoft Sans Serif"/>
              </a:rPr>
              <a:t>tocante</a:t>
            </a:r>
            <a:r>
              <a:rPr dirty="0" sz="1200" spc="18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á</a:t>
            </a:r>
            <a:r>
              <a:rPr dirty="0" sz="1200" spc="12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administração, </a:t>
            </a:r>
            <a:r>
              <a:rPr dirty="0" sz="1200">
                <a:solidFill>
                  <a:srgbClr val="1F1F1F"/>
                </a:solidFill>
                <a:latin typeface="Microsoft Sans Serif"/>
                <a:cs typeface="Microsoft Sans Serif"/>
              </a:rPr>
              <a:t>no</a:t>
            </a:r>
            <a:r>
              <a:rPr dirty="0" sz="1200" spc="13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todo</a:t>
            </a:r>
            <a:r>
              <a:rPr dirty="0" sz="1200" spc="11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ou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em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parte,</a:t>
            </a:r>
            <a:r>
              <a:rPr dirty="0" sz="1200" spc="114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a</a:t>
            </a:r>
            <a:r>
              <a:rPr dirty="0" sz="1200" spc="5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qualquer</a:t>
            </a:r>
            <a:r>
              <a:rPr dirty="0" sz="1200" spc="1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tempo.</a:t>
            </a:r>
            <a:r>
              <a:rPr dirty="0" sz="1200" spc="11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61616"/>
                </a:solidFill>
                <a:latin typeface="Microsoft Sans Serif"/>
                <a:cs typeface="Microsoft Sans Serif"/>
              </a:rPr>
              <a:t>por</a:t>
            </a:r>
            <a:r>
              <a:rPr dirty="0" sz="1200" spc="9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deliberação</a:t>
            </a:r>
            <a:r>
              <a:rPr dirty="0" sz="1200" spc="1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Assembleia</a:t>
            </a:r>
            <a:r>
              <a:rPr dirty="0" sz="1200" spc="16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Geral </a:t>
            </a:r>
            <a:r>
              <a:rPr dirty="0" sz="1200">
                <a:latin typeface="Microsoft Sans Serif"/>
                <a:cs typeface="Microsoft Sans Serif"/>
              </a:rPr>
              <a:t>Extraordinária,</a:t>
            </a:r>
            <a:r>
              <a:rPr dirty="0" sz="1200" spc="229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especialmente</a:t>
            </a:r>
            <a:r>
              <a:rPr dirty="0" sz="1200" spc="28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convocada</a:t>
            </a:r>
            <a:r>
              <a:rPr dirty="0" sz="1200" spc="24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para</a:t>
            </a:r>
            <a:r>
              <a:rPr dirty="0" sz="1200" spc="22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esle</a:t>
            </a:r>
            <a:r>
              <a:rPr dirty="0" sz="1200" spc="229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fim,</a:t>
            </a:r>
            <a:r>
              <a:rPr dirty="0" sz="1200" spc="25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composta</a:t>
            </a:r>
            <a:r>
              <a:rPr dirty="0" sz="1200" spc="265">
                <a:latin typeface="Microsoft Sans Serif"/>
                <a:cs typeface="Microsoft Sans Serif"/>
              </a:rPr>
              <a:t>  </a:t>
            </a:r>
            <a:r>
              <a:rPr dirty="0" sz="1200" spc="-25">
                <a:latin typeface="Microsoft Sans Serif"/>
                <a:cs typeface="Microsoft Sans Serif"/>
              </a:rPr>
              <a:t>de </a:t>
            </a:r>
            <a:r>
              <a:rPr dirty="0" sz="1200">
                <a:latin typeface="Microsoft Sans Serif"/>
                <a:cs typeface="Microsoft Sans Serif"/>
              </a:rPr>
              <a:t>associados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contribuintes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em</a:t>
            </a:r>
            <a:r>
              <a:rPr dirty="0" sz="1200" spc="-4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61616"/>
                </a:solidFill>
                <a:latin typeface="Microsoft Sans Serif"/>
                <a:cs typeface="Microsoft Sans Serif"/>
              </a:rPr>
              <a:t>dia</a:t>
            </a:r>
            <a:r>
              <a:rPr dirty="0" sz="1200" spc="-1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com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suas obrigações</a:t>
            </a:r>
            <a:r>
              <a:rPr dirty="0" sz="1200" spc="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sociais,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não</a:t>
            </a:r>
            <a:r>
              <a:rPr dirty="0" sz="1200" spc="-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podendo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ela </a:t>
            </a:r>
            <a:r>
              <a:rPr dirty="0" sz="1200">
                <a:latin typeface="Microsoft Sans Serif"/>
                <a:cs typeface="Microsoft Sans Serif"/>
              </a:rPr>
              <a:t>deliberar</a:t>
            </a:r>
            <a:r>
              <a:rPr dirty="0" sz="1200" spc="33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E0E0E"/>
                </a:solidFill>
                <a:latin typeface="Microsoft Sans Serif"/>
                <a:cs typeface="Microsoft Sans Serif"/>
              </a:rPr>
              <a:t>sem</a:t>
            </a:r>
            <a:r>
              <a:rPr dirty="0" sz="1200" spc="245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voto</a:t>
            </a:r>
            <a:r>
              <a:rPr dirty="0" sz="1200" spc="2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concorde</a:t>
            </a:r>
            <a:r>
              <a:rPr dirty="0" sz="1200" spc="3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2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2/3</a:t>
            </a:r>
            <a:r>
              <a:rPr dirty="0" sz="1200" spc="2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(dois</a:t>
            </a:r>
            <a:r>
              <a:rPr dirty="0" sz="1200" spc="2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terços)</a:t>
            </a:r>
            <a:r>
              <a:rPr dirty="0" sz="1200" spc="2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dos</a:t>
            </a:r>
            <a:r>
              <a:rPr dirty="0" sz="1200" spc="25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presentes,</a:t>
            </a:r>
            <a:r>
              <a:rPr dirty="0" sz="1200" spc="3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sendo</a:t>
            </a:r>
            <a:r>
              <a:rPr dirty="0" sz="1200" spc="254">
                <a:latin typeface="Microsoft Sans Serif"/>
                <a:cs typeface="Microsoft Sans Serif"/>
              </a:rPr>
              <a:t> </a:t>
            </a:r>
            <a:r>
              <a:rPr dirty="0" sz="1200" spc="-25">
                <a:solidFill>
                  <a:srgbClr val="0C0C0C"/>
                </a:solidFill>
                <a:latin typeface="Microsoft Sans Serif"/>
                <a:cs typeface="Microsoft Sans Serif"/>
              </a:rPr>
              <a:t>em </a:t>
            </a:r>
            <a:r>
              <a:rPr dirty="0" sz="1200">
                <a:latin typeface="Microsoft Sans Serif"/>
                <a:cs typeface="Microsoft Sans Serif"/>
              </a:rPr>
              <a:t>primeira</a:t>
            </a:r>
            <a:r>
              <a:rPr dirty="0" sz="1200" spc="3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chamada</a:t>
            </a:r>
            <a:r>
              <a:rPr dirty="0" sz="1200" spc="18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com</a:t>
            </a:r>
            <a:r>
              <a:rPr dirty="0" sz="1200" spc="34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C1C1C"/>
                </a:solidFill>
                <a:latin typeface="Microsoft Sans Serif"/>
                <a:cs typeface="Microsoft Sans Serif"/>
              </a:rPr>
              <a:t>a</a:t>
            </a:r>
            <a:r>
              <a:rPr dirty="0" sz="1200" spc="28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maioria</a:t>
            </a:r>
            <a:r>
              <a:rPr dirty="0" sz="1200" spc="3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absoluta</a:t>
            </a:r>
            <a:r>
              <a:rPr dirty="0" sz="1200" spc="37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dos</a:t>
            </a:r>
            <a:r>
              <a:rPr dirty="0" sz="1200" spc="32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associados</a:t>
            </a:r>
            <a:r>
              <a:rPr dirty="0" sz="1200" spc="40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C0C0C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32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61616"/>
                </a:solidFill>
                <a:latin typeface="Microsoft Sans Serif"/>
                <a:cs typeface="Microsoft Sans Serif"/>
              </a:rPr>
              <a:t>em</a:t>
            </a:r>
            <a:r>
              <a:rPr dirty="0" sz="1200" spc="34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segunda chamada,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uma</a:t>
            </a:r>
            <a:r>
              <a:rPr dirty="0" sz="1200" spc="-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hora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após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262626"/>
                </a:solidFill>
                <a:latin typeface="Microsoft Sans Serif"/>
                <a:cs typeface="Microsoft Sans Serif"/>
              </a:rPr>
              <a:t>a</a:t>
            </a:r>
            <a:r>
              <a:rPr dirty="0" sz="1200" spc="-75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primeira,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A1A1A"/>
                </a:solidFill>
                <a:latin typeface="Microsoft Sans Serif"/>
                <a:cs typeface="Microsoft Sans Serif"/>
              </a:rPr>
              <a:t>com</a:t>
            </a:r>
            <a:r>
              <a:rPr dirty="0" sz="1200" spc="-1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qualquer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número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E0E0E"/>
                </a:solidFill>
                <a:latin typeface="Microsoft Sans Serif"/>
                <a:cs typeface="Microsoft Sans Serif"/>
              </a:rPr>
              <a:t>de</a:t>
            </a:r>
            <a:r>
              <a:rPr dirty="0" sz="1200" spc="-5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associados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340"/>
              </a:spcBef>
            </a:pPr>
            <a:endParaRPr sz="1200">
              <a:latin typeface="Microsoft Sans Serif"/>
              <a:cs typeface="Microsoft Sans Serif"/>
            </a:endParaRPr>
          </a:p>
          <a:p>
            <a:pPr marL="18415">
              <a:lnSpc>
                <a:spcPct val="100000"/>
              </a:lnSpc>
            </a:pPr>
            <a:r>
              <a:rPr dirty="0" sz="1200" spc="-10">
                <a:latin typeface="Microsoft Sans Serif"/>
                <a:cs typeface="Microsoft Sans Serif"/>
              </a:rPr>
              <a:t>ARTIGO</a:t>
            </a:r>
            <a:r>
              <a:rPr dirty="0" sz="1200" spc="1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27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-</a:t>
            </a:r>
            <a:r>
              <a:rPr dirty="0" sz="1200" spc="-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5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DISSOLUÇÃO</a:t>
            </a:r>
            <a:endParaRPr sz="1200">
              <a:latin typeface="Microsoft Sans Serif"/>
              <a:cs typeface="Microsoft Sans Serif"/>
            </a:endParaRPr>
          </a:p>
          <a:p>
            <a:pPr algn="just" marL="12700" marR="17780" indent="1270">
              <a:lnSpc>
                <a:spcPct val="96300"/>
              </a:lnSpc>
              <a:spcBef>
                <a:spcPts val="1350"/>
              </a:spcBef>
            </a:pP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A</a:t>
            </a:r>
            <a:r>
              <a:rPr dirty="0" sz="1200" spc="7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Associação</a:t>
            </a:r>
            <a:r>
              <a:rPr dirty="0" sz="1200" spc="1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poderá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A0A0A"/>
                </a:solidFill>
                <a:latin typeface="Microsoft Sans Serif"/>
                <a:cs typeface="Microsoft Sans Serif"/>
              </a:rPr>
              <a:t>ser</a:t>
            </a:r>
            <a:r>
              <a:rPr dirty="0" sz="1200" spc="65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dissOI\lida,</a:t>
            </a:r>
            <a:r>
              <a:rPr dirty="0" sz="1200" spc="1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qualquer</a:t>
            </a:r>
            <a:r>
              <a:rPr dirty="0" sz="1200" spc="11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tempo,</a:t>
            </a:r>
            <a:r>
              <a:rPr dirty="0" sz="1200" spc="114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uma</a:t>
            </a:r>
            <a:r>
              <a:rPr dirty="0" sz="1200" spc="1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\/ez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constatada</a:t>
            </a:r>
            <a:r>
              <a:rPr dirty="0" sz="1200" spc="95">
                <a:latin typeface="Microsoft Sans Serif"/>
                <a:cs typeface="Microsoft Sans Serif"/>
              </a:rPr>
              <a:t> </a:t>
            </a:r>
            <a:r>
              <a:rPr dirty="0" sz="1200" spc="-50">
                <a:latin typeface="Microsoft Sans Serif"/>
                <a:cs typeface="Microsoft Sans Serif"/>
              </a:rPr>
              <a:t>a </a:t>
            </a:r>
            <a:r>
              <a:rPr dirty="0" sz="1200">
                <a:latin typeface="Microsoft Sans Serif"/>
                <a:cs typeface="Microsoft Sans Serif"/>
              </a:rPr>
              <a:t>impossibilidade</a:t>
            </a:r>
            <a:r>
              <a:rPr dirty="0" sz="1200" spc="1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sua</a:t>
            </a:r>
            <a:r>
              <a:rPr dirty="0" sz="1200" spc="229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sobrevivência,</a:t>
            </a:r>
            <a:r>
              <a:rPr dirty="0" sz="1200" spc="16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A0A0A"/>
                </a:solidFill>
                <a:latin typeface="Microsoft Sans Serif"/>
                <a:cs typeface="Microsoft Sans Serif"/>
              </a:rPr>
              <a:t>face</a:t>
            </a:r>
            <a:r>
              <a:rPr dirty="0" sz="1200" spc="200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282828"/>
                </a:solidFill>
                <a:latin typeface="Microsoft Sans Serif"/>
                <a:cs typeface="Microsoft Sans Serif"/>
              </a:rPr>
              <a:t>à</a:t>
            </a:r>
            <a:r>
              <a:rPr dirty="0" sz="1200" spc="17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impossibilidade</a:t>
            </a:r>
            <a:r>
              <a:rPr dirty="0" sz="1200" spc="1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15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manutenção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seus</a:t>
            </a:r>
            <a:r>
              <a:rPr dirty="0" sz="1200" spc="1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objetivos</a:t>
            </a:r>
            <a:r>
              <a:rPr dirty="0" sz="1200" spc="2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sociais</a:t>
            </a:r>
            <a:r>
              <a:rPr dirty="0" sz="1200" spc="4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ou</a:t>
            </a:r>
            <a:r>
              <a:rPr dirty="0" sz="1200" spc="1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desvirtuamento</a:t>
            </a:r>
            <a:r>
              <a:rPr dirty="0" sz="1200" spc="1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7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C0C0C"/>
                </a:solidFill>
                <a:latin typeface="Microsoft Sans Serif"/>
                <a:cs typeface="Microsoft Sans Serif"/>
              </a:rPr>
              <a:t>suas</a:t>
            </a:r>
            <a:r>
              <a:rPr dirty="0" sz="1200" spc="19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finalidades</a:t>
            </a:r>
            <a:r>
              <a:rPr dirty="0" sz="1200" spc="19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estatutárias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949103" y="414646"/>
            <a:ext cx="1464310" cy="872490"/>
          </a:xfrm>
          <a:prstGeom prst="rect">
            <a:avLst/>
          </a:prstGeom>
          <a:ln w="9150">
            <a:solidFill>
              <a:srgbClr val="3F3B44"/>
            </a:solidFill>
          </a:ln>
        </p:spPr>
        <p:txBody>
          <a:bodyPr wrap="square" lIns="0" tIns="17780" rIns="0" bIns="0" rtlCol="0" vert="horz">
            <a:spAutoFit/>
          </a:bodyPr>
          <a:lstStyle/>
          <a:p>
            <a:pPr marL="346075" marR="271780" indent="-46990">
              <a:lnSpc>
                <a:spcPts val="830"/>
              </a:lnSpc>
              <a:spcBef>
                <a:spcPts val="140"/>
              </a:spcBef>
            </a:pPr>
            <a:r>
              <a:rPr dirty="0" sz="850" spc="-55">
                <a:solidFill>
                  <a:srgbClr val="0C0C0C"/>
                </a:solidFill>
                <a:latin typeface="Microsoft Sans Serif"/>
                <a:cs typeface="Microsoft Sans Serif"/>
              </a:rPr>
              <a:t>GUARULHOS</a:t>
            </a:r>
            <a:r>
              <a:rPr dirty="0" sz="850" spc="17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2A2A2A"/>
                </a:solidFill>
                <a:latin typeface="Microsoft Sans Serif"/>
                <a:cs typeface="Microsoft Sans Serif"/>
              </a:rPr>
              <a:t>-</a:t>
            </a:r>
            <a:r>
              <a:rPr dirty="0" sz="850" spc="10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95">
                <a:solidFill>
                  <a:srgbClr val="2D2D2D"/>
                </a:solidFill>
                <a:latin typeface="Microsoft Sans Serif"/>
                <a:cs typeface="Microsoft Sans Serif"/>
              </a:rPr>
              <a:t>GP</a:t>
            </a:r>
            <a:r>
              <a:rPr dirty="0" sz="850" spc="500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0">
                <a:solidFill>
                  <a:srgbClr val="151515"/>
                </a:solidFill>
                <a:latin typeface="Microsoft Sans Serif"/>
                <a:cs typeface="Microsoft Sans Serif"/>
              </a:rPr>
              <a:t>MICROFILME</a:t>
            </a:r>
            <a:r>
              <a:rPr dirty="0" sz="850" spc="135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161616"/>
                </a:solidFill>
                <a:latin typeface="Microsoft Sans Serif"/>
                <a:cs typeface="Microsoft Sans Serif"/>
              </a:rPr>
              <a:t>N*</a:t>
            </a:r>
            <a:endParaRPr sz="850">
              <a:latin typeface="Microsoft Sans Serif"/>
              <a:cs typeface="Microsoft Sans Serif"/>
            </a:endParaRPr>
          </a:p>
          <a:p>
            <a:pPr marL="351790">
              <a:lnSpc>
                <a:spcPct val="100000"/>
              </a:lnSpc>
              <a:spcBef>
                <a:spcPts val="480"/>
              </a:spcBef>
            </a:pPr>
            <a:r>
              <a:rPr dirty="0" sz="1550" spc="-215">
                <a:solidFill>
                  <a:srgbClr val="3B3B3B"/>
                </a:solidFill>
                <a:latin typeface="Microsoft Sans Serif"/>
                <a:cs typeface="Microsoft Sans Serif"/>
              </a:rPr>
              <a:t>1</a:t>
            </a:r>
            <a:r>
              <a:rPr dirty="0" sz="1550" spc="70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1550">
                <a:solidFill>
                  <a:srgbClr val="282828"/>
                </a:solidFill>
                <a:latin typeface="Microsoft Sans Serif"/>
                <a:cs typeface="Microsoft Sans Serif"/>
              </a:rPr>
              <a:t>\</a:t>
            </a:r>
            <a:r>
              <a:rPr dirty="0" sz="1550" spc="17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1550">
                <a:solidFill>
                  <a:srgbClr val="1A1A1A"/>
                </a:solidFill>
                <a:latin typeface="Microsoft Sans Serif"/>
                <a:cs typeface="Microsoft Sans Serif"/>
              </a:rPr>
              <a:t>I</a:t>
            </a:r>
            <a:r>
              <a:rPr dirty="0" sz="1550" spc="29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1550">
                <a:solidFill>
                  <a:srgbClr val="212121"/>
                </a:solidFill>
                <a:latin typeface="Microsoft Sans Serif"/>
                <a:cs typeface="Microsoft Sans Serif"/>
              </a:rPr>
              <a:t>t</a:t>
            </a:r>
            <a:r>
              <a:rPr dirty="0" sz="1550" spc="1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1550" spc="-355">
                <a:solidFill>
                  <a:srgbClr val="232323"/>
                </a:solidFill>
                <a:latin typeface="Microsoft Sans Serif"/>
                <a:cs typeface="Microsoft Sans Serif"/>
              </a:rPr>
              <a:t>1</a:t>
            </a:r>
            <a:r>
              <a:rPr dirty="0" sz="1550" spc="18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1550" spc="-400">
                <a:solidFill>
                  <a:srgbClr val="111111"/>
                </a:solidFill>
                <a:latin typeface="Microsoft Sans Serif"/>
                <a:cs typeface="Microsoft Sans Serif"/>
              </a:rPr>
              <a:t>6</a:t>
            </a:r>
            <a:endParaRPr sz="1550">
              <a:latin typeface="Microsoft Sans Serif"/>
              <a:cs typeface="Microsoft Sans Serif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97187" y="7152139"/>
            <a:ext cx="1115695" cy="56070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algn="just" marL="12700" marR="5080" indent="4445">
              <a:lnSpc>
                <a:spcPct val="96300"/>
              </a:lnSpc>
              <a:spcBef>
                <a:spcPts val="150"/>
              </a:spcBef>
            </a:pPr>
            <a:r>
              <a:rPr dirty="0" sz="1200">
                <a:latin typeface="Microsoft Sans Serif"/>
                <a:cs typeface="Microsoft Sans Serif"/>
              </a:rPr>
              <a:t>ou,</a:t>
            </a:r>
            <a:r>
              <a:rPr dirty="0" sz="1200" spc="13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ainda,</a:t>
            </a:r>
            <a:r>
              <a:rPr dirty="0" sz="1200" spc="160">
                <a:latin typeface="Microsoft Sans Serif"/>
                <a:cs typeface="Microsoft Sans Serif"/>
              </a:rPr>
              <a:t>  </a:t>
            </a:r>
            <a:r>
              <a:rPr dirty="0" sz="1200" spc="-25">
                <a:latin typeface="Microsoft Sans Serif"/>
                <a:cs typeface="Microsoft Sans Serif"/>
              </a:rPr>
              <a:t>por </a:t>
            </a:r>
            <a:r>
              <a:rPr dirty="0" sz="1200">
                <a:latin typeface="Microsoft Sans Serif"/>
                <a:cs typeface="Microsoft Sans Serif"/>
              </a:rPr>
              <a:t>deliberação</a:t>
            </a:r>
            <a:r>
              <a:rPr dirty="0" sz="1200" spc="370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de </a:t>
            </a:r>
            <a:r>
              <a:rPr dirty="0" sz="1200">
                <a:latin typeface="Microsoft Sans Serif"/>
                <a:cs typeface="Microsoft Sans Serif"/>
              </a:rPr>
              <a:t>para</a:t>
            </a:r>
            <a:r>
              <a:rPr dirty="0" sz="1200" spc="9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este</a:t>
            </a:r>
            <a:r>
              <a:rPr dirty="0" sz="1200" spc="145">
                <a:latin typeface="Microsoft Sans Serif"/>
                <a:cs typeface="Microsoft Sans Serif"/>
              </a:rPr>
              <a:t>  </a:t>
            </a:r>
            <a:r>
              <a:rPr dirty="0" sz="1200" spc="-25">
                <a:latin typeface="Microsoft Sans Serif"/>
                <a:cs typeface="Microsoft Sans Serif"/>
              </a:rPr>
              <a:t>fim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151453" y="7152139"/>
            <a:ext cx="4265930" cy="56070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algn="just" marL="12700" marR="5080" indent="67310">
              <a:lnSpc>
                <a:spcPct val="96300"/>
              </a:lnSpc>
              <a:spcBef>
                <a:spcPts val="150"/>
              </a:spcBef>
            </a:pPr>
            <a:r>
              <a:rPr dirty="0" sz="1200">
                <a:latin typeface="Microsoft Sans Serif"/>
                <a:cs typeface="Microsoft Sans Serif"/>
              </a:rPr>
              <a:t>carência</a:t>
            </a:r>
            <a:r>
              <a:rPr dirty="0" sz="1200" spc="17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3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recursos</a:t>
            </a:r>
            <a:r>
              <a:rPr dirty="0" sz="1200" spc="19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financeiros</a:t>
            </a:r>
            <a:r>
              <a:rPr dirty="0" sz="1200" spc="17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11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humanos.</a:t>
            </a:r>
            <a:r>
              <a:rPr dirty="0" sz="1200" spc="175">
                <a:latin typeface="Microsoft Sans Serif"/>
                <a:cs typeface="Microsoft Sans Serif"/>
              </a:rPr>
              <a:t>  </a:t>
            </a:r>
            <a:r>
              <a:rPr dirty="0" sz="1200" spc="-10">
                <a:latin typeface="Microsoft Sans Serif"/>
                <a:cs typeface="Microsoft Sans Serif"/>
              </a:rPr>
              <a:t>mediante </a:t>
            </a:r>
            <a:r>
              <a:rPr dirty="0" sz="1200">
                <a:latin typeface="Microsoft Sans Serif"/>
                <a:cs typeface="Microsoft Sans Serif"/>
              </a:rPr>
              <a:t>Assembleia</a:t>
            </a:r>
            <a:r>
              <a:rPr dirty="0" sz="1200" spc="3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Geral</a:t>
            </a:r>
            <a:r>
              <a:rPr dirty="0" sz="1200" spc="405">
                <a:latin typeface="Microsoft Sans Serif"/>
                <a:cs typeface="Microsoft Sans Serif"/>
              </a:rPr>
              <a:t> </a:t>
            </a:r>
            <a:r>
              <a:rPr dirty="0" sz="1200" spc="-35">
                <a:latin typeface="Microsoft Sans Serif"/>
                <a:cs typeface="Microsoft Sans Serif"/>
              </a:rPr>
              <a:t>Extraordina</a:t>
            </a:r>
            <a:r>
              <a:rPr dirty="0" sz="1200" spc="-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ria,</a:t>
            </a:r>
            <a:r>
              <a:rPr dirty="0" sz="1200" spc="3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especialmente</a:t>
            </a:r>
            <a:r>
              <a:rPr dirty="0" sz="1200" spc="95">
                <a:latin typeface="Microsoft Sans Serif"/>
                <a:cs typeface="Microsoft Sans Serif"/>
              </a:rPr>
              <a:t>  </a:t>
            </a:r>
            <a:r>
              <a:rPr dirty="0" sz="1200" spc="-10">
                <a:latin typeface="Microsoft Sans Serif"/>
                <a:cs typeface="Microsoft Sans Serif"/>
              </a:rPr>
              <a:t>convocada </a:t>
            </a:r>
            <a:r>
              <a:rPr dirty="0" sz="1200">
                <a:latin typeface="Microsoft Sans Serif"/>
                <a:cs typeface="Microsoft Sans Serif"/>
              </a:rPr>
              <a:t>composta</a:t>
            </a:r>
            <a:r>
              <a:rPr dirty="0" sz="1200" spc="12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0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associados</a:t>
            </a:r>
            <a:r>
              <a:rPr dirty="0" sz="1200" spc="114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contribuintes</a:t>
            </a:r>
            <a:r>
              <a:rPr dirty="0" sz="1200" spc="120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1C1C1C"/>
                </a:solidFill>
                <a:latin typeface="Microsoft Sans Serif"/>
                <a:cs typeface="Microsoft Sans Serif"/>
              </a:rPr>
              <a:t>em</a:t>
            </a:r>
            <a:r>
              <a:rPr dirty="0" sz="1200" spc="85">
                <a:solidFill>
                  <a:srgbClr val="1C1C1C"/>
                </a:solidFill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dia</a:t>
            </a:r>
            <a:r>
              <a:rPr dirty="0" sz="1200" spc="4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com</a:t>
            </a:r>
            <a:r>
              <a:rPr dirty="0" sz="1200" spc="95">
                <a:latin typeface="Microsoft Sans Serif"/>
                <a:cs typeface="Microsoft Sans Serif"/>
              </a:rPr>
              <a:t>  </a:t>
            </a:r>
            <a:r>
              <a:rPr dirty="0" sz="1200" spc="-20">
                <a:latin typeface="Microsoft Sans Serif"/>
                <a:cs typeface="Microsoft Sans Serif"/>
              </a:rPr>
              <a:t>suas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92612" y="7678069"/>
            <a:ext cx="5429885" cy="178181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7145" marR="5080" indent="4445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Microsoft Sans Serif"/>
                <a:cs typeface="Microsoft Sans Serif"/>
              </a:rPr>
              <a:t>obrigações</a:t>
            </a:r>
            <a:r>
              <a:rPr dirty="0" sz="1200" spc="1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sociais,</a:t>
            </a:r>
            <a:r>
              <a:rPr dirty="0" sz="1200" spc="1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não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podendo</a:t>
            </a:r>
            <a:r>
              <a:rPr dirty="0" sz="1200" spc="1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ela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deliberar</a:t>
            </a:r>
            <a:r>
              <a:rPr dirty="0" sz="1200" spc="1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sem</a:t>
            </a:r>
            <a:r>
              <a:rPr dirty="0" sz="1200" spc="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voto</a:t>
            </a:r>
            <a:r>
              <a:rPr dirty="0" sz="1200" spc="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concorde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2/3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(dois </a:t>
            </a:r>
            <a:r>
              <a:rPr dirty="0" sz="1200">
                <a:latin typeface="Microsoft Sans Serif"/>
                <a:cs typeface="Microsoft Sans Serif"/>
              </a:rPr>
              <a:t>terços)</a:t>
            </a:r>
            <a:r>
              <a:rPr dirty="0" sz="1200" spc="3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dos</a:t>
            </a:r>
            <a:r>
              <a:rPr dirty="0" sz="1200" spc="2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presentes,</a:t>
            </a:r>
            <a:r>
              <a:rPr dirty="0" sz="1200" spc="4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sendo</a:t>
            </a:r>
            <a:r>
              <a:rPr dirty="0" sz="1200" spc="3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em</a:t>
            </a:r>
            <a:r>
              <a:rPr dirty="0" sz="1200" spc="2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primeira</a:t>
            </a:r>
            <a:r>
              <a:rPr dirty="0" sz="1200" spc="3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chamada,</a:t>
            </a:r>
            <a:r>
              <a:rPr dirty="0" sz="1200" spc="40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com</a:t>
            </a:r>
            <a:r>
              <a:rPr dirty="0" sz="1200" spc="29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</a:t>
            </a:r>
            <a:r>
              <a:rPr dirty="0" sz="1200" spc="3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totalidade</a:t>
            </a:r>
            <a:r>
              <a:rPr dirty="0" sz="1200" spc="320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dos </a:t>
            </a:r>
            <a:r>
              <a:rPr dirty="0" sz="1200">
                <a:latin typeface="Microsoft Sans Serif"/>
                <a:cs typeface="Microsoft Sans Serif"/>
              </a:rPr>
              <a:t>associados</a:t>
            </a:r>
            <a:r>
              <a:rPr dirty="0" sz="1200" spc="105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181818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44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E0E0E"/>
                </a:solidFill>
                <a:latin typeface="Microsoft Sans Serif"/>
                <a:cs typeface="Microsoft Sans Serif"/>
              </a:rPr>
              <a:t>em</a:t>
            </a:r>
            <a:r>
              <a:rPr dirty="0" sz="1200" spc="465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C0C0C"/>
                </a:solidFill>
                <a:latin typeface="Microsoft Sans Serif"/>
                <a:cs typeface="Microsoft Sans Serif"/>
              </a:rPr>
              <a:t>seg</a:t>
            </a:r>
            <a:r>
              <a:rPr dirty="0" sz="1200">
                <a:latin typeface="Microsoft Sans Serif"/>
                <a:cs typeface="Microsoft Sans Serif"/>
              </a:rPr>
              <a:t>unda</a:t>
            </a:r>
            <a:r>
              <a:rPr dirty="0" sz="1200" spc="4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chamada,</a:t>
            </a:r>
            <a:r>
              <a:rPr dirty="0" sz="1200" spc="10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uma</a:t>
            </a:r>
            <a:r>
              <a:rPr dirty="0" sz="1200" spc="4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hora</a:t>
            </a:r>
            <a:r>
              <a:rPr dirty="0" sz="1200" spc="45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51515"/>
                </a:solidFill>
                <a:latin typeface="Microsoft Sans Serif"/>
                <a:cs typeface="Microsoft Sans Serif"/>
              </a:rPr>
              <a:t>após</a:t>
            </a:r>
            <a:r>
              <a:rPr dirty="0" sz="1200" spc="85">
                <a:solidFill>
                  <a:srgbClr val="151515"/>
                </a:solidFill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a</a:t>
            </a:r>
            <a:r>
              <a:rPr dirty="0" sz="1200" spc="4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primeira</a:t>
            </a:r>
            <a:r>
              <a:rPr dirty="0" sz="1200" spc="229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0C0C0C"/>
                </a:solidFill>
                <a:latin typeface="Microsoft Sans Serif"/>
                <a:cs typeface="Microsoft Sans Serif"/>
              </a:rPr>
              <a:t>com</a:t>
            </a:r>
            <a:r>
              <a:rPr dirty="0" sz="1200" spc="48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50">
                <a:solidFill>
                  <a:srgbClr val="0E0E0E"/>
                </a:solidFill>
                <a:latin typeface="Microsoft Sans Serif"/>
                <a:cs typeface="Microsoft Sans Serif"/>
              </a:rPr>
              <a:t>a </a:t>
            </a:r>
            <a:r>
              <a:rPr dirty="0" sz="1200">
                <a:latin typeface="Microsoft Sans Serif"/>
                <a:cs typeface="Microsoft Sans Serif"/>
              </a:rPr>
              <a:t>presença</a:t>
            </a:r>
            <a:r>
              <a:rPr dirty="0" sz="1200" spc="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de,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no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minimo,</a:t>
            </a:r>
            <a:r>
              <a:rPr dirty="0" sz="1200" spc="5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1/3</a:t>
            </a:r>
            <a:r>
              <a:rPr dirty="0" sz="1200" spc="-1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(um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terço)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dos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associados</a:t>
            </a:r>
            <a:endParaRPr sz="1200">
              <a:latin typeface="Microsoft Sans Serif"/>
              <a:cs typeface="Microsoft Sans Serif"/>
            </a:endParaRPr>
          </a:p>
          <a:p>
            <a:pPr algn="just" marL="12700" marR="5715" indent="2540">
              <a:lnSpc>
                <a:spcPct val="95700"/>
              </a:lnSpc>
              <a:spcBef>
                <a:spcPts val="1355"/>
              </a:spcBef>
            </a:pPr>
            <a:r>
              <a:rPr dirty="0" sz="1200">
                <a:latin typeface="Microsoft Sans Serif"/>
                <a:cs typeface="Microsoft Sans Serif"/>
              </a:rPr>
              <a:t>Parágrafo</a:t>
            </a:r>
            <a:r>
              <a:rPr dirty="0" sz="1200" spc="3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único</a:t>
            </a:r>
            <a:r>
              <a:rPr dirty="0" sz="1200" spc="27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E0E0E"/>
                </a:solidFill>
                <a:latin typeface="Microsoft Sans Serif"/>
                <a:cs typeface="Microsoft Sans Serif"/>
              </a:rPr>
              <a:t>-</a:t>
            </a:r>
            <a:r>
              <a:rPr dirty="0" sz="1200" spc="185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Em</a:t>
            </a:r>
            <a:r>
              <a:rPr dirty="0" sz="1200" spc="2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caso</a:t>
            </a:r>
            <a:r>
              <a:rPr dirty="0" sz="1200" spc="2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2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dissolução</a:t>
            </a:r>
            <a:r>
              <a:rPr dirty="0" sz="1200" spc="3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social</a:t>
            </a:r>
            <a:r>
              <a:rPr dirty="0" sz="1200" spc="2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2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Associação</a:t>
            </a:r>
            <a:r>
              <a:rPr dirty="0" sz="1200">
                <a:solidFill>
                  <a:srgbClr val="898989"/>
                </a:solidFill>
                <a:latin typeface="Microsoft Sans Serif"/>
                <a:cs typeface="Microsoft Sans Serif"/>
              </a:rPr>
              <a:t>,</a:t>
            </a:r>
            <a:r>
              <a:rPr dirty="0" sz="1200" spc="15">
                <a:solidFill>
                  <a:srgbClr val="898989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liquidado</a:t>
            </a:r>
            <a:r>
              <a:rPr dirty="0" sz="1200" spc="270">
                <a:latin typeface="Microsoft Sans Serif"/>
                <a:cs typeface="Microsoft Sans Serif"/>
              </a:rPr>
              <a:t> </a:t>
            </a:r>
            <a:r>
              <a:rPr dirty="0" sz="1200" spc="-50">
                <a:solidFill>
                  <a:srgbClr val="0C0C0C"/>
                </a:solidFill>
                <a:latin typeface="Microsoft Sans Serif"/>
                <a:cs typeface="Microsoft Sans Serif"/>
              </a:rPr>
              <a:t>o </a:t>
            </a:r>
            <a:r>
              <a:rPr dirty="0" sz="1200">
                <a:latin typeface="Microsoft Sans Serif"/>
                <a:cs typeface="Microsoft Sans Serif"/>
              </a:rPr>
              <a:t>passivo.</a:t>
            </a:r>
            <a:r>
              <a:rPr dirty="0" sz="1200" spc="140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0E0E0E"/>
                </a:solidFill>
                <a:latin typeface="Microsoft Sans Serif"/>
                <a:cs typeface="Microsoft Sans Serif"/>
              </a:rPr>
              <a:t>os</a:t>
            </a:r>
            <a:r>
              <a:rPr dirty="0" sz="1200" spc="105">
                <a:solidFill>
                  <a:srgbClr val="0E0E0E"/>
                </a:solidFill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bens</a:t>
            </a:r>
            <a:r>
              <a:rPr dirty="0" sz="1200" spc="12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remanescentes</a:t>
            </a:r>
            <a:r>
              <a:rPr dirty="0" sz="1200" spc="31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seráo</a:t>
            </a:r>
            <a:r>
              <a:rPr dirty="0" sz="1200" spc="12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destinados</a:t>
            </a:r>
            <a:r>
              <a:rPr dirty="0" sz="1200" spc="14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para</a:t>
            </a:r>
            <a:r>
              <a:rPr dirty="0" sz="1200" spc="12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outra</a:t>
            </a:r>
            <a:r>
              <a:rPr dirty="0" sz="1200" spc="125">
                <a:latin typeface="Microsoft Sans Serif"/>
                <a:cs typeface="Microsoft Sans Serif"/>
              </a:rPr>
              <a:t>  </a:t>
            </a:r>
            <a:r>
              <a:rPr dirty="0" sz="1200" spc="-10">
                <a:latin typeface="Microsoft Sans Serif"/>
                <a:cs typeface="Microsoft Sans Serif"/>
              </a:rPr>
              <a:t>entidade </a:t>
            </a:r>
            <a:r>
              <a:rPr dirty="0" sz="1200">
                <a:latin typeface="Microsoft Sans Serif"/>
                <a:cs typeface="Microsoft Sans Serif"/>
              </a:rPr>
              <a:t>assistencial</a:t>
            </a:r>
            <a:r>
              <a:rPr dirty="0" sz="1200" spc="13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congênere</a:t>
            </a:r>
            <a:r>
              <a:rPr dirty="0" sz="1200" spc="30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com</a:t>
            </a:r>
            <a:r>
              <a:rPr dirty="0" sz="1200" spc="12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personalidade</a:t>
            </a:r>
            <a:r>
              <a:rPr dirty="0" sz="1200" spc="16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juridica</a:t>
            </a:r>
            <a:r>
              <a:rPr dirty="0" sz="1200" spc="11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comprovada</a:t>
            </a:r>
            <a:r>
              <a:rPr dirty="0" sz="1200" spc="30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sede</a:t>
            </a:r>
            <a:r>
              <a:rPr dirty="0" sz="1200" spc="95">
                <a:latin typeface="Microsoft Sans Serif"/>
                <a:cs typeface="Microsoft Sans Serif"/>
              </a:rPr>
              <a:t>  </a:t>
            </a:r>
            <a:r>
              <a:rPr dirty="0" sz="1200" spc="-50">
                <a:latin typeface="Microsoft Sans Serif"/>
                <a:cs typeface="Microsoft Sans Serif"/>
              </a:rPr>
              <a:t>e </a:t>
            </a:r>
            <a:r>
              <a:rPr dirty="0" sz="1200">
                <a:latin typeface="Microsoft Sans Serif"/>
                <a:cs typeface="Microsoft Sans Serif"/>
              </a:rPr>
              <a:t>atividade</a:t>
            </a:r>
            <a:r>
              <a:rPr dirty="0" sz="1200" spc="2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preponderante</a:t>
            </a:r>
            <a:r>
              <a:rPr dirty="0" sz="1200" spc="3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nesta</a:t>
            </a:r>
            <a:r>
              <a:rPr dirty="0" sz="1200" spc="2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cidade</a:t>
            </a:r>
            <a:r>
              <a:rPr dirty="0" sz="1200" spc="2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2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devidamente</a:t>
            </a:r>
            <a:r>
              <a:rPr dirty="0" sz="1200" spc="2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registrada</a:t>
            </a:r>
            <a:r>
              <a:rPr dirty="0" sz="1200" spc="2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nos</a:t>
            </a:r>
            <a:r>
              <a:rPr dirty="0" sz="1200" spc="24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órgãos </a:t>
            </a:r>
            <a:r>
              <a:rPr dirty="0" sz="1200">
                <a:latin typeface="Microsoft Sans Serif"/>
                <a:cs typeface="Microsoft Sans Serif"/>
              </a:rPr>
              <a:t>públicos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competentes</a:t>
            </a:r>
            <a:endParaRPr sz="12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40481" y="8439678"/>
            <a:ext cx="828197" cy="111493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02073" y="5725455"/>
            <a:ext cx="3985416" cy="255886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1012750" y="6739862"/>
            <a:ext cx="3383279" cy="612775"/>
            <a:chOff x="1012750" y="6739862"/>
            <a:chExt cx="3383279" cy="612775"/>
          </a:xfrm>
        </p:grpSpPr>
        <p:sp>
          <p:nvSpPr>
            <p:cNvPr id="5" name="object 5" descr=""/>
            <p:cNvSpPr/>
            <p:nvPr/>
          </p:nvSpPr>
          <p:spPr>
            <a:xfrm>
              <a:off x="1012750" y="7346069"/>
              <a:ext cx="3383279" cy="0"/>
            </a:xfrm>
            <a:custGeom>
              <a:avLst/>
              <a:gdLst/>
              <a:ahLst/>
              <a:cxnLst/>
              <a:rect l="l" t="t" r="r" b="b"/>
              <a:pathLst>
                <a:path w="3383279" h="0">
                  <a:moveTo>
                    <a:pt x="0" y="0"/>
                  </a:moveTo>
                  <a:lnTo>
                    <a:pt x="3382953" y="0"/>
                  </a:lnTo>
                </a:path>
              </a:pathLst>
            </a:custGeom>
            <a:ln w="12185">
              <a:solidFill>
                <a:srgbClr val="484B5B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004147" y="6739862"/>
              <a:ext cx="736684" cy="612299"/>
            </a:xfrm>
            <a:prstGeom prst="rect">
              <a:avLst/>
            </a:prstGeom>
          </p:spPr>
        </p:pic>
      </p:grpSp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531995" y="7119122"/>
            <a:ext cx="265389" cy="447801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639309" y="7375009"/>
            <a:ext cx="91513" cy="91387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457140" y="822491"/>
            <a:ext cx="2374776" cy="383829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793666" y="7370438"/>
            <a:ext cx="732108" cy="159928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065276" y="4628800"/>
            <a:ext cx="1249160" cy="685409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934655" y="7448119"/>
            <a:ext cx="366054" cy="100526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545723" y="7571492"/>
            <a:ext cx="233359" cy="223900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6200044" y="7699436"/>
            <a:ext cx="27454" cy="68540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437980" y="7708575"/>
            <a:ext cx="50332" cy="73110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531995" y="7119122"/>
            <a:ext cx="265389" cy="447801"/>
          </a:xfrm>
          <a:prstGeom prst="rect">
            <a:avLst/>
          </a:prstGeom>
        </p:spPr>
      </p:pic>
      <p:grpSp>
        <p:nvGrpSpPr>
          <p:cNvPr id="17" name="object 17" descr=""/>
          <p:cNvGrpSpPr/>
          <p:nvPr/>
        </p:nvGrpSpPr>
        <p:grpSpPr>
          <a:xfrm>
            <a:off x="6630159" y="7375009"/>
            <a:ext cx="274955" cy="283845"/>
            <a:chOff x="6630159" y="7375009"/>
            <a:chExt cx="274955" cy="283845"/>
          </a:xfrm>
        </p:grpSpPr>
        <p:pic>
          <p:nvPicPr>
            <p:cNvPr id="18" name="object 18" descr="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630159" y="7379578"/>
              <a:ext cx="269965" cy="278733"/>
            </a:xfrm>
            <a:prstGeom prst="rect">
              <a:avLst/>
            </a:prstGeom>
          </p:spPr>
        </p:pic>
        <p:pic>
          <p:nvPicPr>
            <p:cNvPr id="19" name="object 19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639309" y="7375009"/>
              <a:ext cx="91513" cy="91387"/>
            </a:xfrm>
            <a:prstGeom prst="rect">
              <a:avLst/>
            </a:prstGeom>
          </p:spPr>
        </p:pic>
        <p:pic>
          <p:nvPicPr>
            <p:cNvPr id="20" name="object 20" descr="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813185" y="7379578"/>
              <a:ext cx="91513" cy="100526"/>
            </a:xfrm>
            <a:prstGeom prst="rect">
              <a:avLst/>
            </a:prstGeom>
          </p:spPr>
        </p:pic>
      </p:grpSp>
      <p:grpSp>
        <p:nvGrpSpPr>
          <p:cNvPr id="21" name="object 21" descr=""/>
          <p:cNvGrpSpPr/>
          <p:nvPr/>
        </p:nvGrpSpPr>
        <p:grpSpPr>
          <a:xfrm>
            <a:off x="855651" y="562035"/>
            <a:ext cx="4859655" cy="242570"/>
            <a:chOff x="855651" y="562035"/>
            <a:chExt cx="4859655" cy="242570"/>
          </a:xfrm>
        </p:grpSpPr>
        <p:pic>
          <p:nvPicPr>
            <p:cNvPr id="22" name="object 22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871452" y="562035"/>
              <a:ext cx="96089" cy="63971"/>
            </a:xfrm>
            <a:prstGeom prst="rect">
              <a:avLst/>
            </a:prstGeom>
          </p:spPr>
        </p:pic>
        <p:pic>
          <p:nvPicPr>
            <p:cNvPr id="23" name="object 23" descr="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855651" y="662562"/>
              <a:ext cx="4859371" cy="141651"/>
            </a:xfrm>
            <a:prstGeom prst="rect">
              <a:avLst/>
            </a:prstGeom>
          </p:spPr>
        </p:pic>
      </p:grpSp>
      <p:pic>
        <p:nvPicPr>
          <p:cNvPr id="24" name="object 24" descr="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6378496" y="859047"/>
            <a:ext cx="732108" cy="178206"/>
          </a:xfrm>
          <a:prstGeom prst="rect">
            <a:avLst/>
          </a:prstGeom>
        </p:spPr>
      </p:pic>
      <p:pic>
        <p:nvPicPr>
          <p:cNvPr id="25" name="object 25" descr="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6062774" y="1151488"/>
            <a:ext cx="1363552" cy="118804"/>
          </a:xfrm>
          <a:prstGeom prst="rect">
            <a:avLst/>
          </a:prstGeom>
        </p:spPr>
      </p:pic>
      <p:pic>
        <p:nvPicPr>
          <p:cNvPr id="26" name="object 26" descr="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5481663" y="7119122"/>
            <a:ext cx="1093587" cy="657993"/>
          </a:xfrm>
          <a:prstGeom prst="rect">
            <a:avLst/>
          </a:prstGeom>
        </p:spPr>
      </p:pic>
      <p:pic>
        <p:nvPicPr>
          <p:cNvPr id="27" name="object 27" descr="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5358119" y="8019294"/>
            <a:ext cx="1386431" cy="105096"/>
          </a:xfrm>
          <a:prstGeom prst="rect">
            <a:avLst/>
          </a:prstGeom>
        </p:spPr>
      </p:pic>
      <p:pic>
        <p:nvPicPr>
          <p:cNvPr id="28" name="object 28" descr="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2104811" y="7484674"/>
            <a:ext cx="475870" cy="196484"/>
          </a:xfrm>
          <a:prstGeom prst="rect">
            <a:avLst/>
          </a:prstGeom>
        </p:spPr>
      </p:pic>
      <p:sp>
        <p:nvSpPr>
          <p:cNvPr id="29" name="object 29" descr=""/>
          <p:cNvSpPr txBox="1"/>
          <p:nvPr/>
        </p:nvSpPr>
        <p:spPr>
          <a:xfrm>
            <a:off x="990886" y="1379443"/>
            <a:ext cx="5427980" cy="3708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Microsoft Sans Serif"/>
                <a:cs typeface="Microsoft Sans Serif"/>
              </a:rPr>
              <a:t>ARTIGO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28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—</a:t>
            </a:r>
            <a:r>
              <a:rPr dirty="0" sz="1200" spc="-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</a:t>
            </a:r>
            <a:r>
              <a:rPr dirty="0" sz="1200" spc="-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EXERCÍCIO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SOCIAL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19050" marR="5080" indent="3175">
              <a:lnSpc>
                <a:spcPts val="1370"/>
              </a:lnSpc>
              <a:spcBef>
                <a:spcPts val="5"/>
              </a:spcBef>
            </a:pPr>
            <a:r>
              <a:rPr dirty="0" sz="1200">
                <a:latin typeface="Microsoft Sans Serif"/>
                <a:cs typeface="Microsoft Sans Serif"/>
              </a:rPr>
              <a:t>O</a:t>
            </a:r>
            <a:r>
              <a:rPr dirty="0" sz="1200" spc="1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exercício</a:t>
            </a:r>
            <a:r>
              <a:rPr dirty="0" sz="1200" spc="1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social</a:t>
            </a:r>
            <a:r>
              <a:rPr dirty="0" sz="1200" spc="1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terminará</a:t>
            </a:r>
            <a:r>
              <a:rPr dirty="0" sz="1200" spc="1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em</a:t>
            </a:r>
            <a:r>
              <a:rPr dirty="0" sz="1200" spc="1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31</a:t>
            </a:r>
            <a:r>
              <a:rPr dirty="0" sz="1200" spc="13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51515"/>
                </a:solidFill>
                <a:latin typeface="Microsoft Sans Serif"/>
                <a:cs typeface="Microsoft Sans Serif"/>
              </a:rPr>
              <a:t>de</a:t>
            </a:r>
            <a:r>
              <a:rPr dirty="0" sz="1200" spc="95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dezembro</a:t>
            </a:r>
            <a:r>
              <a:rPr dirty="0" sz="1200" spc="2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cada</a:t>
            </a:r>
            <a:r>
              <a:rPr dirty="0" sz="1200" spc="1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ano,</a:t>
            </a:r>
            <a:r>
              <a:rPr dirty="0" sz="1200" spc="1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quando</a:t>
            </a:r>
            <a:r>
              <a:rPr dirty="0" sz="1200" spc="17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serão </a:t>
            </a:r>
            <a:r>
              <a:rPr dirty="0" sz="1200">
                <a:latin typeface="Microsoft Sans Serif"/>
                <a:cs typeface="Microsoft Sans Serif"/>
              </a:rPr>
              <a:t>elaboradas</a:t>
            </a:r>
            <a:r>
              <a:rPr dirty="0" sz="1200" spc="1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</a:t>
            </a:r>
            <a:r>
              <a:rPr dirty="0" sz="1200" spc="11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demonstraçÕes</a:t>
            </a:r>
            <a:r>
              <a:rPr dirty="0" sz="1200" spc="2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financeiras</a:t>
            </a:r>
            <a:r>
              <a:rPr dirty="0" sz="1200" spc="1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1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entidade</a:t>
            </a:r>
            <a:r>
              <a:rPr dirty="0" sz="1200">
                <a:solidFill>
                  <a:srgbClr val="525252"/>
                </a:solidFill>
                <a:latin typeface="Microsoft Sans Serif"/>
                <a:cs typeface="Microsoft Sans Serif"/>
              </a:rPr>
              <a:t>,</a:t>
            </a:r>
            <a:r>
              <a:rPr dirty="0" sz="1200" spc="-2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conformidade</a:t>
            </a:r>
            <a:r>
              <a:rPr dirty="0" sz="1200" spc="195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com </a:t>
            </a:r>
            <a:r>
              <a:rPr dirty="0" sz="1200">
                <a:latin typeface="Microsoft Sans Serif"/>
                <a:cs typeface="Microsoft Sans Serif"/>
              </a:rPr>
              <a:t>as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disposições</a:t>
            </a:r>
            <a:r>
              <a:rPr dirty="0" sz="1200" spc="13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legais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335"/>
              </a:spcBef>
            </a:pPr>
            <a:endParaRPr sz="1200">
              <a:latin typeface="Microsoft Sans Serif"/>
              <a:cs typeface="Microsoft Sans Serif"/>
            </a:endParaRPr>
          </a:p>
          <a:p>
            <a:pPr marL="24765">
              <a:lnSpc>
                <a:spcPct val="100000"/>
              </a:lnSpc>
            </a:pPr>
            <a:r>
              <a:rPr dirty="0" sz="1200" spc="-10">
                <a:latin typeface="Microsoft Sans Serif"/>
                <a:cs typeface="Microsoft Sans Serif"/>
              </a:rPr>
              <a:t>ARTIGO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29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-</a:t>
            </a:r>
            <a:r>
              <a:rPr dirty="0" sz="1200" spc="-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DAS</a:t>
            </a:r>
            <a:r>
              <a:rPr dirty="0" sz="1200" spc="2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DISPOSIÇÕES</a:t>
            </a:r>
            <a:r>
              <a:rPr dirty="0" sz="1200" spc="16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GERAIS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19050" marR="10795" indent="1270">
              <a:lnSpc>
                <a:spcPts val="1370"/>
              </a:lnSpc>
            </a:pPr>
            <a:r>
              <a:rPr dirty="0" sz="1200">
                <a:latin typeface="Microsoft Sans Serif"/>
                <a:cs typeface="Microsoft Sans Serif"/>
              </a:rPr>
              <a:t>A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Associação</a:t>
            </a:r>
            <a:r>
              <a:rPr dirty="0" sz="1200" spc="1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não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distribui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51515"/>
                </a:solidFill>
                <a:latin typeface="Microsoft Sans Serif"/>
                <a:cs typeface="Microsoft Sans Serif"/>
              </a:rPr>
              <a:t>lucros,</a:t>
            </a:r>
            <a:r>
              <a:rPr dirty="0" sz="1200" spc="70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bonificaçôes</a:t>
            </a:r>
            <a:r>
              <a:rPr dirty="0" sz="1200" spc="13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81818"/>
                </a:solidFill>
                <a:latin typeface="Microsoft Sans Serif"/>
                <a:cs typeface="Microsoft Sans Serif"/>
              </a:rPr>
              <a:t>ou</a:t>
            </a:r>
            <a:r>
              <a:rPr dirty="0" sz="1200" spc="8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vantagens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qualquer</a:t>
            </a:r>
            <a:r>
              <a:rPr dirty="0" sz="1200" spc="9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titulo </a:t>
            </a:r>
            <a:r>
              <a:rPr dirty="0" sz="1200">
                <a:latin typeface="Microsoft Sans Serif"/>
                <a:cs typeface="Microsoft Sans Serif"/>
              </a:rPr>
              <a:t>para</a:t>
            </a:r>
            <a:r>
              <a:rPr dirty="0" sz="1200" spc="-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dirigentes,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associados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ou</a:t>
            </a:r>
            <a:r>
              <a:rPr dirty="0" sz="1200" spc="-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mantenedores,</a:t>
            </a:r>
            <a:r>
              <a:rPr dirty="0" sz="1200" spc="12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sob</a:t>
            </a:r>
            <a:r>
              <a:rPr dirty="0" sz="1200" spc="1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nenhuma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forma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ou</a:t>
            </a:r>
            <a:r>
              <a:rPr dirty="0" sz="1200" spc="-5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pretexto, devendo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suas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rendas</a:t>
            </a:r>
            <a:r>
              <a:rPr dirty="0" sz="1200" spc="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ser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aplicadas,</a:t>
            </a:r>
            <a:r>
              <a:rPr dirty="0" sz="1200" spc="9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exclusivamente,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no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território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nacional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335"/>
              </a:spcBef>
            </a:pPr>
            <a:endParaRPr sz="1200">
              <a:latin typeface="Microsoft Sans Serif"/>
              <a:cs typeface="Microsoft Sans Serif"/>
            </a:endParaRPr>
          </a:p>
          <a:p>
            <a:pPr marL="20320">
              <a:lnSpc>
                <a:spcPct val="100000"/>
              </a:lnSpc>
            </a:pPr>
            <a:r>
              <a:rPr dirty="0" sz="1200" spc="-10">
                <a:latin typeface="Microsoft Sans Serif"/>
                <a:cs typeface="Microsoft Sans Serif"/>
              </a:rPr>
              <a:t>ARTIGO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30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-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DAS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OMISSÕES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12700" marR="13970" indent="4445">
              <a:lnSpc>
                <a:spcPts val="1370"/>
              </a:lnSpc>
            </a:pPr>
            <a:r>
              <a:rPr dirty="0" sz="1200">
                <a:latin typeface="Microsoft Sans Serif"/>
                <a:cs typeface="Microsoft Sans Serif"/>
              </a:rPr>
              <a:t>Os</a:t>
            </a:r>
            <a:r>
              <a:rPr dirty="0" sz="1200" spc="10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casos</a:t>
            </a:r>
            <a:r>
              <a:rPr dirty="0" sz="1200" spc="12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omissos</a:t>
            </a:r>
            <a:r>
              <a:rPr dirty="0" sz="1200" spc="130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1F1F1F"/>
                </a:solidFill>
                <a:latin typeface="Microsoft Sans Serif"/>
                <a:cs typeface="Microsoft Sans Serif"/>
              </a:rPr>
              <a:t>no</a:t>
            </a:r>
            <a:r>
              <a:rPr dirty="0" sz="1200" spc="49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presente</a:t>
            </a:r>
            <a:r>
              <a:rPr dirty="0" sz="1200" spc="12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Estatuto</a:t>
            </a:r>
            <a:r>
              <a:rPr dirty="0" sz="1200" spc="11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serão</a:t>
            </a:r>
            <a:r>
              <a:rPr dirty="0" sz="1200" spc="11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resolvidos</a:t>
            </a:r>
            <a:r>
              <a:rPr dirty="0" sz="1200" spc="13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pela</a:t>
            </a:r>
            <a:r>
              <a:rPr dirty="0" sz="1200" spc="49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Diretoria Executiva,</a:t>
            </a:r>
            <a:r>
              <a:rPr dirty="0" sz="1200" spc="11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“ad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referendum”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-3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Assembleia</a:t>
            </a:r>
            <a:r>
              <a:rPr dirty="0" sz="1200" spc="5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Geral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spc="-10">
                <a:latin typeface="Microsoft Sans Serif"/>
                <a:cs typeface="Microsoft Sans Serif"/>
              </a:rPr>
              <a:t>Guarulhos,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21</a:t>
            </a:r>
            <a:r>
              <a:rPr dirty="0" sz="1200" spc="-1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de</a:t>
            </a:r>
            <a:r>
              <a:rPr dirty="0" sz="1200" spc="1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setembro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 spc="-20">
                <a:latin typeface="Microsoft Sans Serif"/>
                <a:cs typeface="Microsoft Sans Serif"/>
              </a:rPr>
              <a:t>2014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6004816" y="505679"/>
            <a:ext cx="1464310" cy="859155"/>
          </a:xfrm>
          <a:prstGeom prst="rect">
            <a:avLst/>
          </a:prstGeom>
          <a:ln w="9151">
            <a:solidFill>
              <a:srgbClr val="3F3F44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304800">
              <a:lnSpc>
                <a:spcPts val="1095"/>
              </a:lnSpc>
            </a:pPr>
            <a:r>
              <a:rPr dirty="0" sz="800" spc="-310">
                <a:solidFill>
                  <a:srgbClr val="161616"/>
                </a:solidFill>
                <a:latin typeface="Microsoft Sans Serif"/>
                <a:cs typeface="Microsoft Sans Serif"/>
              </a:rPr>
              <a:t>G</a:t>
            </a:r>
            <a:r>
              <a:rPr dirty="0" baseline="-35353" sz="1650" spc="-525">
                <a:solidFill>
                  <a:srgbClr val="181818"/>
                </a:solidFill>
                <a:latin typeface="Microsoft Sans Serif"/>
                <a:cs typeface="Microsoft Sans Serif"/>
              </a:rPr>
              <a:t>u</a:t>
            </a:r>
            <a:r>
              <a:rPr dirty="0" sz="800" spc="-285">
                <a:solidFill>
                  <a:srgbClr val="161616"/>
                </a:solidFill>
                <a:latin typeface="Microsoft Sans Serif"/>
                <a:cs typeface="Microsoft Sans Serif"/>
              </a:rPr>
              <a:t>U</a:t>
            </a:r>
            <a:r>
              <a:rPr dirty="0" baseline="-35353" sz="1650" spc="-30">
                <a:solidFill>
                  <a:srgbClr val="181818"/>
                </a:solidFill>
                <a:latin typeface="Microsoft Sans Serif"/>
                <a:cs typeface="Microsoft Sans Serif"/>
              </a:rPr>
              <a:t>i</a:t>
            </a:r>
            <a:r>
              <a:rPr dirty="0" baseline="-35353" sz="1650" spc="-855">
                <a:solidFill>
                  <a:srgbClr val="181818"/>
                </a:solidFill>
                <a:latin typeface="Microsoft Sans Serif"/>
                <a:cs typeface="Microsoft Sans Serif"/>
              </a:rPr>
              <a:t>c</a:t>
            </a:r>
            <a:r>
              <a:rPr dirty="0" sz="800" spc="-30">
                <a:solidFill>
                  <a:srgbClr val="161616"/>
                </a:solidFill>
                <a:latin typeface="Microsoft Sans Serif"/>
                <a:cs typeface="Microsoft Sans Serif"/>
              </a:rPr>
              <a:t>A</a:t>
            </a:r>
            <a:r>
              <a:rPr dirty="0" sz="800" spc="-600">
                <a:solidFill>
                  <a:srgbClr val="161616"/>
                </a:solidFill>
                <a:latin typeface="Microsoft Sans Serif"/>
                <a:cs typeface="Microsoft Sans Serif"/>
              </a:rPr>
              <a:t>R</a:t>
            </a:r>
            <a:r>
              <a:rPr dirty="0" baseline="-35353" sz="1650" spc="-367">
                <a:solidFill>
                  <a:srgbClr val="181818"/>
                </a:solidFill>
                <a:latin typeface="Microsoft Sans Serif"/>
                <a:cs typeface="Microsoft Sans Serif"/>
              </a:rPr>
              <a:t>R</a:t>
            </a:r>
            <a:r>
              <a:rPr dirty="0" sz="800" spc="-385">
                <a:solidFill>
                  <a:srgbClr val="161616"/>
                </a:solidFill>
                <a:latin typeface="Microsoft Sans Serif"/>
                <a:cs typeface="Microsoft Sans Serif"/>
              </a:rPr>
              <a:t>U</a:t>
            </a:r>
            <a:r>
              <a:rPr dirty="0" baseline="-35353" sz="1650" spc="-405">
                <a:solidFill>
                  <a:srgbClr val="181818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229">
                <a:solidFill>
                  <a:srgbClr val="161616"/>
                </a:solidFill>
                <a:latin typeface="Microsoft Sans Serif"/>
                <a:cs typeface="Microsoft Sans Serif"/>
              </a:rPr>
              <a:t>L</a:t>
            </a:r>
            <a:r>
              <a:rPr dirty="0" baseline="-35353" sz="1650" spc="-277">
                <a:solidFill>
                  <a:srgbClr val="181818"/>
                </a:solidFill>
                <a:latin typeface="Microsoft Sans Serif"/>
                <a:cs typeface="Microsoft Sans Serif"/>
              </a:rPr>
              <a:t>r</a:t>
            </a:r>
            <a:r>
              <a:rPr dirty="0" sz="800" spc="-445">
                <a:solidFill>
                  <a:srgbClr val="161616"/>
                </a:solidFill>
                <a:latin typeface="Microsoft Sans Serif"/>
                <a:cs typeface="Microsoft Sans Serif"/>
              </a:rPr>
              <a:t>H</a:t>
            </a:r>
            <a:r>
              <a:rPr dirty="0" baseline="-35353" sz="1650" spc="-30">
                <a:solidFill>
                  <a:srgbClr val="181818"/>
                </a:solidFill>
                <a:latin typeface="Microsoft Sans Serif"/>
                <a:cs typeface="Microsoft Sans Serif"/>
              </a:rPr>
              <a:t>i</a:t>
            </a:r>
            <a:r>
              <a:rPr dirty="0" baseline="-35353" sz="1650" spc="-607">
                <a:solidFill>
                  <a:srgbClr val="181818"/>
                </a:solidFill>
                <a:latin typeface="Microsoft Sans Serif"/>
                <a:cs typeface="Microsoft Sans Serif"/>
              </a:rPr>
              <a:t>c</a:t>
            </a:r>
            <a:r>
              <a:rPr dirty="0" sz="800" spc="-275">
                <a:solidFill>
                  <a:srgbClr val="161616"/>
                </a:solidFill>
                <a:latin typeface="Microsoft Sans Serif"/>
                <a:cs typeface="Microsoft Sans Serif"/>
              </a:rPr>
              <a:t>O</a:t>
            </a:r>
            <a:r>
              <a:rPr dirty="0" baseline="-35353" sz="1650" spc="-585">
                <a:solidFill>
                  <a:srgbClr val="181818"/>
                </a:solidFill>
                <a:latin typeface="Microsoft Sans Serif"/>
                <a:cs typeface="Microsoft Sans Serif"/>
              </a:rPr>
              <a:t>u</a:t>
            </a:r>
            <a:r>
              <a:rPr dirty="0" sz="800" spc="-200">
                <a:solidFill>
                  <a:srgbClr val="161616"/>
                </a:solidFill>
                <a:latin typeface="Microsoft Sans Serif"/>
                <a:cs typeface="Microsoft Sans Serif"/>
              </a:rPr>
              <a:t>S</a:t>
            </a:r>
            <a:r>
              <a:rPr dirty="0" baseline="-35353" sz="1650" spc="97">
                <a:solidFill>
                  <a:srgbClr val="181818"/>
                </a:solidFill>
                <a:latin typeface="Microsoft Sans Serif"/>
                <a:cs typeface="Microsoft Sans Serif"/>
              </a:rPr>
              <a:t>c</a:t>
            </a:r>
            <a:r>
              <a:rPr dirty="0" sz="800" spc="25">
                <a:solidFill>
                  <a:srgbClr val="262626"/>
                </a:solidFill>
                <a:latin typeface="Microsoft Sans Serif"/>
                <a:cs typeface="Microsoft Sans Serif"/>
              </a:rPr>
              <a:t>-</a:t>
            </a:r>
            <a:r>
              <a:rPr dirty="0" baseline="-35353" sz="1650" spc="-30">
                <a:solidFill>
                  <a:srgbClr val="282828"/>
                </a:solidFill>
                <a:latin typeface="Microsoft Sans Serif"/>
                <a:cs typeface="Microsoft Sans Serif"/>
              </a:rPr>
              <a:t>u</a:t>
            </a:r>
            <a:r>
              <a:rPr dirty="0" sz="800" spc="-20">
                <a:solidFill>
                  <a:srgbClr val="232323"/>
                </a:solidFill>
                <a:latin typeface="Microsoft Sans Serif"/>
                <a:cs typeface="Microsoft Sans Serif"/>
              </a:rPr>
              <a:t>S</a:t>
            </a:r>
            <a:r>
              <a:rPr dirty="0" baseline="-35353" sz="1650" spc="-30">
                <a:solidFill>
                  <a:srgbClr val="282828"/>
                </a:solidFill>
                <a:latin typeface="Microsoft Sans Serif"/>
                <a:cs typeface="Microsoft Sans Serif"/>
              </a:rPr>
              <a:t>*</a:t>
            </a:r>
            <a:r>
              <a:rPr dirty="0" sz="800" spc="-20">
                <a:solidFill>
                  <a:srgbClr val="1A1A1A"/>
                </a:solidFill>
                <a:latin typeface="Microsoft Sans Serif"/>
                <a:cs typeface="Microsoft Sans Serif"/>
              </a:rPr>
              <a:t>P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986311" y="5935133"/>
            <a:ext cx="1604010" cy="38227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 indent="3175">
              <a:lnSpc>
                <a:spcPts val="1370"/>
              </a:lnSpc>
              <a:spcBef>
                <a:spcPts val="200"/>
              </a:spcBef>
            </a:pPr>
            <a:r>
              <a:rPr dirty="0" sz="1200">
                <a:latin typeface="Microsoft Sans Serif"/>
                <a:cs typeface="Microsoft Sans Serif"/>
              </a:rPr>
              <a:t>Antônio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Gomes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-45">
                <a:latin typeface="Microsoft Sans Serif"/>
                <a:cs typeface="Microsoft Sans Serif"/>
              </a:rPr>
              <a:t> </a:t>
            </a:r>
            <a:r>
              <a:rPr dirty="0" sz="1200" spc="-25">
                <a:solidFill>
                  <a:srgbClr val="0E0E0E"/>
                </a:solidFill>
                <a:latin typeface="Microsoft Sans Serif"/>
                <a:cs typeface="Microsoft Sans Serif"/>
              </a:rPr>
              <a:t>Sua </a:t>
            </a:r>
            <a:r>
              <a:rPr dirty="0" sz="1200" spc="-10">
                <a:latin typeface="Microsoft Sans Serif"/>
                <a:cs typeface="Microsoft Sans Serif"/>
              </a:rPr>
              <a:t>Presidente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956335" y="7337938"/>
            <a:ext cx="1449705" cy="55562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8100" marR="360680" indent="3175">
              <a:lnSpc>
                <a:spcPts val="1370"/>
              </a:lnSpc>
              <a:spcBef>
                <a:spcPts val="200"/>
              </a:spcBef>
            </a:pPr>
            <a:r>
              <a:rPr dirty="0" sz="1200" spc="-10">
                <a:latin typeface="Microsoft Sans Serif"/>
                <a:cs typeface="Microsoft Sans Serif"/>
              </a:rPr>
              <a:t>Advogado </a:t>
            </a:r>
            <a:r>
              <a:rPr dirty="0" sz="1200">
                <a:latin typeface="Microsoft Sans Serif"/>
                <a:cs typeface="Microsoft Sans Serif"/>
              </a:rPr>
              <a:t>Nome</a:t>
            </a:r>
            <a:r>
              <a:rPr dirty="0" sz="1200" spc="320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Graziele</a:t>
            </a:r>
            <a:endParaRPr sz="1200">
              <a:latin typeface="Microsoft Sans Serif"/>
              <a:cs typeface="Microsoft Sans Serif"/>
            </a:endParaRPr>
          </a:p>
          <a:p>
            <a:pPr marL="42545">
              <a:lnSpc>
                <a:spcPts val="1330"/>
              </a:lnSpc>
            </a:pPr>
            <a:r>
              <a:rPr dirty="0" sz="1200" spc="-10">
                <a:latin typeface="Microsoft Sans Serif"/>
                <a:cs typeface="Microsoft Sans Serif"/>
              </a:rPr>
              <a:t>OAB/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SP</a:t>
            </a:r>
            <a:r>
              <a:rPr dirty="0" sz="1200" spc="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n</a:t>
            </a:r>
            <a:r>
              <a:rPr dirty="0" baseline="27777" sz="1200">
                <a:solidFill>
                  <a:srgbClr val="131313"/>
                </a:solidFill>
                <a:latin typeface="Microsoft Sans Serif"/>
                <a:cs typeface="Microsoft Sans Serif"/>
              </a:rPr>
              <a:t>o</a:t>
            </a:r>
            <a:r>
              <a:rPr dirty="0" baseline="27777" sz="1200" spc="82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336.475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2617528" y="7511575"/>
            <a:ext cx="5664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Silva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3243070" y="7860118"/>
            <a:ext cx="31940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16129" sz="2325" spc="-37" i="1">
                <a:solidFill>
                  <a:srgbClr val="F65956"/>
                </a:solidFill>
                <a:latin typeface="Arial"/>
                <a:cs typeface="Arial"/>
              </a:rPr>
              <a:t>C</a:t>
            </a:r>
            <a:r>
              <a:rPr dirty="0" sz="1550" spc="-25" i="1">
                <a:solidFill>
                  <a:srgbClr val="F65956"/>
                </a:solidFill>
                <a:latin typeface="Arial"/>
                <a:cs typeface="Arial"/>
              </a:rPr>
              <a:t>d</a:t>
            </a:r>
            <a:endParaRPr sz="1550">
              <a:latin typeface="Arial"/>
              <a:cs typeface="Arial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3681900" y="7840572"/>
            <a:ext cx="2962275" cy="287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0">
              <a:lnSpc>
                <a:spcPts val="1330"/>
              </a:lnSpc>
              <a:spcBef>
                <a:spcPts val="100"/>
              </a:spcBef>
            </a:pPr>
            <a:r>
              <a:rPr dirty="0" sz="1200">
                <a:solidFill>
                  <a:srgbClr val="F02D2D"/>
                </a:solidFill>
                <a:latin typeface="Microsoft Sans Serif"/>
                <a:cs typeface="Microsoft Sans Serif"/>
              </a:rPr>
              <a:t>3º</a:t>
            </a:r>
            <a:r>
              <a:rPr dirty="0" sz="1200" spc="105">
                <a:solidFill>
                  <a:srgbClr val="F02D2D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F92A1A"/>
                </a:solidFill>
                <a:latin typeface="Microsoft Sans Serif"/>
                <a:cs typeface="Microsoft Sans Serif"/>
              </a:rPr>
              <a:t>Tabeliao</a:t>
            </a:r>
            <a:r>
              <a:rPr dirty="0" sz="1200" spc="200">
                <a:solidFill>
                  <a:srgbClr val="F92A1A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FD312F"/>
                </a:solidFill>
                <a:latin typeface="Microsoft Sans Serif"/>
                <a:cs typeface="Microsoft Sans Serif"/>
              </a:rPr>
              <a:t>de</a:t>
            </a:r>
            <a:r>
              <a:rPr dirty="0" sz="1200" spc="95">
                <a:solidFill>
                  <a:srgbClr val="FD312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FB2A26"/>
                </a:solidFill>
                <a:latin typeface="Microsoft Sans Serif"/>
                <a:cs typeface="Microsoft Sans Serif"/>
              </a:rPr>
              <a:t>Notas</a:t>
            </a:r>
            <a:r>
              <a:rPr dirty="0" sz="1200" spc="175">
                <a:solidFill>
                  <a:srgbClr val="FB2A26"/>
                </a:solidFill>
                <a:latin typeface="Microsoft Sans Serif"/>
                <a:cs typeface="Microsoft Sans Serif"/>
              </a:rPr>
              <a:t> </a:t>
            </a:r>
            <a:r>
              <a:rPr dirty="0" baseline="4629" sz="1800">
                <a:solidFill>
                  <a:srgbClr val="EB5959"/>
                </a:solidFill>
                <a:latin typeface="Microsoft Sans Serif"/>
                <a:cs typeface="Microsoft Sans Serif"/>
              </a:rPr>
              <a:t>de</a:t>
            </a:r>
            <a:r>
              <a:rPr dirty="0" baseline="4629" sz="1800" spc="209">
                <a:solidFill>
                  <a:srgbClr val="EB5959"/>
                </a:solidFill>
                <a:latin typeface="Microsoft Sans Serif"/>
                <a:cs typeface="Microsoft Sans Serif"/>
              </a:rPr>
              <a:t> </a:t>
            </a:r>
            <a:r>
              <a:rPr dirty="0" baseline="4629" sz="1800">
                <a:solidFill>
                  <a:srgbClr val="F62A24"/>
                </a:solidFill>
                <a:latin typeface="Microsoft Sans Serif"/>
                <a:cs typeface="Microsoft Sans Serif"/>
              </a:rPr>
              <a:t>Guarulhos</a:t>
            </a:r>
            <a:r>
              <a:rPr dirty="0" baseline="4629" sz="1800" spc="262">
                <a:solidFill>
                  <a:srgbClr val="F62A24"/>
                </a:solidFill>
                <a:latin typeface="Microsoft Sans Serif"/>
                <a:cs typeface="Microsoft Sans Serif"/>
              </a:rPr>
              <a:t> </a:t>
            </a:r>
            <a:r>
              <a:rPr dirty="0" baseline="4629" sz="1800">
                <a:solidFill>
                  <a:srgbClr val="ED2F2F"/>
                </a:solidFill>
                <a:latin typeface="Microsoft Sans Serif"/>
                <a:cs typeface="Microsoft Sans Serif"/>
              </a:rPr>
              <a:t>-</a:t>
            </a:r>
            <a:r>
              <a:rPr dirty="0" baseline="4629" sz="1800" spc="67">
                <a:solidFill>
                  <a:srgbClr val="ED2F2F"/>
                </a:solidFill>
                <a:latin typeface="Microsoft Sans Serif"/>
                <a:cs typeface="Microsoft Sans Serif"/>
              </a:rPr>
              <a:t> </a:t>
            </a:r>
            <a:r>
              <a:rPr dirty="0" baseline="4629" sz="1800" spc="-37">
                <a:solidFill>
                  <a:srgbClr val="FF232D"/>
                </a:solidFill>
                <a:latin typeface="Microsoft Sans Serif"/>
                <a:cs typeface="Microsoft Sans Serif"/>
              </a:rPr>
              <a:t>SP</a:t>
            </a:r>
            <a:endParaRPr baseline="4629" sz="1800">
              <a:latin typeface="Microsoft Sans Serif"/>
              <a:cs typeface="Microsoft Sans Serif"/>
            </a:endParaRPr>
          </a:p>
          <a:p>
            <a:pPr marL="12700">
              <a:lnSpc>
                <a:spcPts val="730"/>
              </a:lnSpc>
            </a:pPr>
            <a:r>
              <a:rPr dirty="0" sz="700">
                <a:solidFill>
                  <a:srgbClr val="FF443F"/>
                </a:solidFill>
                <a:latin typeface="Microsoft Sans Serif"/>
                <a:cs typeface="Microsoft Sans Serif"/>
              </a:rPr>
              <a:t>R</a:t>
            </a:r>
            <a:r>
              <a:rPr dirty="0" sz="700">
                <a:solidFill>
                  <a:srgbClr val="EB646B"/>
                </a:solidFill>
                <a:latin typeface="Microsoft Sans Serif"/>
                <a:cs typeface="Microsoft Sans Serif"/>
              </a:rPr>
              <a:t>u</a:t>
            </a:r>
            <a:r>
              <a:rPr dirty="0" sz="700" spc="-90">
                <a:solidFill>
                  <a:srgbClr val="EB646B"/>
                </a:solidFill>
                <a:latin typeface="Microsoft Sans Serif"/>
                <a:cs typeface="Microsoft Sans Serif"/>
              </a:rPr>
              <a:t> </a:t>
            </a:r>
            <a:r>
              <a:rPr dirty="0" sz="700">
                <a:solidFill>
                  <a:srgbClr val="F4263B"/>
                </a:solidFill>
                <a:latin typeface="Microsoft Sans Serif"/>
                <a:cs typeface="Microsoft Sans Serif"/>
              </a:rPr>
              <a:t>a</a:t>
            </a:r>
            <a:r>
              <a:rPr dirty="0" sz="700" spc="70">
                <a:solidFill>
                  <a:srgbClr val="F4263B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50">
                <a:solidFill>
                  <a:srgbClr val="FF6E72"/>
                </a:solidFill>
                <a:latin typeface="Microsoft Sans Serif"/>
                <a:cs typeface="Microsoft Sans Serif"/>
              </a:rPr>
              <a:t>L</a:t>
            </a:r>
            <a:r>
              <a:rPr dirty="0" sz="700" spc="-45">
                <a:solidFill>
                  <a:srgbClr val="FF6E72"/>
                </a:solidFill>
                <a:latin typeface="Microsoft Sans Serif"/>
                <a:cs typeface="Microsoft Sans Serif"/>
              </a:rPr>
              <a:t> </a:t>
            </a:r>
            <a:r>
              <a:rPr dirty="0" sz="700">
                <a:solidFill>
                  <a:srgbClr val="ED364D"/>
                </a:solidFill>
                <a:latin typeface="Microsoft Sans Serif"/>
                <a:cs typeface="Microsoft Sans Serif"/>
              </a:rPr>
              <a:t>u</a:t>
            </a:r>
            <a:r>
              <a:rPr dirty="0" sz="700">
                <a:solidFill>
                  <a:srgbClr val="F24450"/>
                </a:solidFill>
                <a:latin typeface="Microsoft Sans Serif"/>
                <a:cs typeface="Microsoft Sans Serif"/>
              </a:rPr>
              <a:t>iz</a:t>
            </a:r>
            <a:r>
              <a:rPr dirty="0" sz="700" spc="90">
                <a:solidFill>
                  <a:srgbClr val="F24450"/>
                </a:solidFill>
                <a:latin typeface="Microsoft Sans Serif"/>
                <a:cs typeface="Microsoft Sans Serif"/>
              </a:rPr>
              <a:t> </a:t>
            </a:r>
            <a:r>
              <a:rPr dirty="0" sz="700">
                <a:solidFill>
                  <a:srgbClr val="ED283A"/>
                </a:solidFill>
                <a:latin typeface="Microsoft Sans Serif"/>
                <a:cs typeface="Microsoft Sans Serif"/>
              </a:rPr>
              <a:t>F</a:t>
            </a:r>
            <a:r>
              <a:rPr dirty="0" sz="700">
                <a:solidFill>
                  <a:srgbClr val="FF4954"/>
                </a:solidFill>
                <a:latin typeface="Microsoft Sans Serif"/>
                <a:cs typeface="Microsoft Sans Serif"/>
              </a:rPr>
              <a:t>a</a:t>
            </a:r>
            <a:r>
              <a:rPr dirty="0" sz="700">
                <a:solidFill>
                  <a:srgbClr val="FF3A54"/>
                </a:solidFill>
                <a:latin typeface="Microsoft Sans Serif"/>
                <a:cs typeface="Microsoft Sans Serif"/>
              </a:rPr>
              <a:t>c</a:t>
            </a:r>
            <a:r>
              <a:rPr dirty="0" sz="700" spc="-95">
                <a:solidFill>
                  <a:srgbClr val="FF3A54"/>
                </a:solidFill>
                <a:latin typeface="Microsoft Sans Serif"/>
                <a:cs typeface="Microsoft Sans Serif"/>
              </a:rPr>
              <a:t> </a:t>
            </a:r>
            <a:r>
              <a:rPr dirty="0" sz="700">
                <a:solidFill>
                  <a:srgbClr val="E62D3F"/>
                </a:solidFill>
                <a:latin typeface="Microsoft Sans Serif"/>
                <a:cs typeface="Microsoft Sans Serif"/>
              </a:rPr>
              <a:t>c</a:t>
            </a:r>
            <a:r>
              <a:rPr dirty="0" sz="700">
                <a:solidFill>
                  <a:srgbClr val="E83148"/>
                </a:solidFill>
                <a:latin typeface="Microsoft Sans Serif"/>
                <a:cs typeface="Microsoft Sans Serif"/>
              </a:rPr>
              <a:t>i</a:t>
            </a:r>
            <a:r>
              <a:rPr dirty="0" sz="700">
                <a:solidFill>
                  <a:srgbClr val="F65D72"/>
                </a:solidFill>
                <a:latin typeface="Microsoft Sans Serif"/>
                <a:cs typeface="Microsoft Sans Serif"/>
              </a:rPr>
              <a:t>n</a:t>
            </a:r>
            <a:r>
              <a:rPr dirty="0" sz="700">
                <a:solidFill>
                  <a:srgbClr val="F45D69"/>
                </a:solidFill>
                <a:latin typeface="Microsoft Sans Serif"/>
                <a:cs typeface="Microsoft Sans Serif"/>
              </a:rPr>
              <a:t>i.</a:t>
            </a:r>
            <a:r>
              <a:rPr dirty="0" sz="700" spc="100">
                <a:solidFill>
                  <a:srgbClr val="F45D69"/>
                </a:solidFill>
                <a:latin typeface="Microsoft Sans Serif"/>
                <a:cs typeface="Microsoft Sans Serif"/>
              </a:rPr>
              <a:t> </a:t>
            </a:r>
            <a:r>
              <a:rPr dirty="0" sz="700">
                <a:solidFill>
                  <a:srgbClr val="F91626"/>
                </a:solidFill>
                <a:latin typeface="Microsoft Sans Serif"/>
                <a:cs typeface="Microsoft Sans Serif"/>
              </a:rPr>
              <a:t>476</a:t>
            </a:r>
            <a:r>
              <a:rPr dirty="0" sz="700" spc="220">
                <a:solidFill>
                  <a:srgbClr val="F91626"/>
                </a:solidFill>
                <a:latin typeface="Microsoft Sans Serif"/>
                <a:cs typeface="Microsoft Sans Serif"/>
              </a:rPr>
              <a:t>  </a:t>
            </a:r>
            <a:r>
              <a:rPr dirty="0" sz="700" spc="-50">
                <a:solidFill>
                  <a:srgbClr val="FB242B"/>
                </a:solidFill>
                <a:latin typeface="Microsoft Sans Serif"/>
                <a:cs typeface="Microsoft Sans Serif"/>
              </a:rPr>
              <a:t>C</a:t>
            </a:r>
            <a:r>
              <a:rPr dirty="0" sz="700" spc="-75">
                <a:solidFill>
                  <a:srgbClr val="FB242B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75">
                <a:solidFill>
                  <a:srgbClr val="E24B5B"/>
                </a:solidFill>
                <a:latin typeface="Microsoft Sans Serif"/>
                <a:cs typeface="Microsoft Sans Serif"/>
              </a:rPr>
              <a:t>e</a:t>
            </a:r>
            <a:r>
              <a:rPr dirty="0" sz="700" spc="-95">
                <a:solidFill>
                  <a:srgbClr val="E24B5B"/>
                </a:solidFill>
                <a:latin typeface="Microsoft Sans Serif"/>
                <a:cs typeface="Microsoft Sans Serif"/>
              </a:rPr>
              <a:t> </a:t>
            </a:r>
            <a:r>
              <a:rPr dirty="0" sz="700">
                <a:solidFill>
                  <a:srgbClr val="FBB1BF"/>
                </a:solidFill>
                <a:latin typeface="Microsoft Sans Serif"/>
                <a:cs typeface="Microsoft Sans Serif"/>
              </a:rPr>
              <a:t>n</a:t>
            </a:r>
            <a:r>
              <a:rPr dirty="0" sz="700">
                <a:solidFill>
                  <a:srgbClr val="FB242D"/>
                </a:solidFill>
                <a:latin typeface="Microsoft Sans Serif"/>
                <a:cs typeface="Microsoft Sans Serif"/>
              </a:rPr>
              <a:t>tro</a:t>
            </a:r>
            <a:r>
              <a:rPr dirty="0" sz="700" spc="310">
                <a:solidFill>
                  <a:srgbClr val="FB242D"/>
                </a:solidFill>
                <a:latin typeface="Microsoft Sans Serif"/>
                <a:cs typeface="Microsoft Sans Serif"/>
              </a:rPr>
              <a:t> </a:t>
            </a:r>
            <a:r>
              <a:rPr dirty="0" sz="700">
                <a:solidFill>
                  <a:srgbClr val="FF7274"/>
                </a:solidFill>
                <a:latin typeface="Microsoft Sans Serif"/>
                <a:cs typeface="Microsoft Sans Serif"/>
              </a:rPr>
              <a:t>•</a:t>
            </a:r>
            <a:r>
              <a:rPr dirty="0" sz="700" spc="70">
                <a:solidFill>
                  <a:srgbClr val="FF7274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25">
                <a:solidFill>
                  <a:srgbClr val="FF6E7C"/>
                </a:solidFill>
                <a:latin typeface="Microsoft Sans Serif"/>
                <a:cs typeface="Microsoft Sans Serif"/>
              </a:rPr>
              <a:t>CEP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5954279" y="7655511"/>
            <a:ext cx="46799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703" sz="1125">
                <a:solidFill>
                  <a:srgbClr val="8C7C75"/>
                </a:solidFill>
                <a:latin typeface="Microsoft Sans Serif"/>
                <a:cs typeface="Microsoft Sans Serif"/>
              </a:rPr>
              <a:t>0</a:t>
            </a:r>
            <a:r>
              <a:rPr dirty="0" baseline="3703" sz="1125" spc="-89">
                <a:solidFill>
                  <a:srgbClr val="8C7C75"/>
                </a:solidFill>
                <a:latin typeface="Microsoft Sans Serif"/>
                <a:cs typeface="Microsoft Sans Serif"/>
              </a:rPr>
              <a:t> </a:t>
            </a:r>
            <a:r>
              <a:rPr dirty="0" baseline="3703" sz="1125">
                <a:solidFill>
                  <a:srgbClr val="181818"/>
                </a:solidFill>
                <a:latin typeface="Microsoft Sans Serif"/>
                <a:cs typeface="Microsoft Sans Serif"/>
              </a:rPr>
              <a:t>3</a:t>
            </a:r>
            <a:r>
              <a:rPr dirty="0" baseline="3703" sz="1125" spc="-37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baseline="3703" sz="1125">
                <a:latin typeface="Microsoft Sans Serif"/>
                <a:cs typeface="Microsoft Sans Serif"/>
              </a:rPr>
              <a:t>7</a:t>
            </a:r>
            <a:r>
              <a:rPr dirty="0" baseline="3703" sz="1125" spc="270">
                <a:latin typeface="Microsoft Sans Serif"/>
                <a:cs typeface="Microsoft Sans Serif"/>
              </a:rPr>
              <a:t>  </a:t>
            </a:r>
            <a:r>
              <a:rPr dirty="0" sz="750">
                <a:solidFill>
                  <a:srgbClr val="282828"/>
                </a:solidFill>
                <a:latin typeface="Microsoft Sans Serif"/>
                <a:cs typeface="Microsoft Sans Serif"/>
              </a:rPr>
              <a:t>A </a:t>
            </a:r>
            <a:r>
              <a:rPr dirty="0" sz="750" spc="-50">
                <a:solidFill>
                  <a:srgbClr val="4F4F4F"/>
                </a:solidFill>
                <a:latin typeface="Microsoft Sans Serif"/>
                <a:cs typeface="Microsoft Sans Serif"/>
              </a:rPr>
              <a:t>A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6473084" y="7665665"/>
            <a:ext cx="43307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4273" sz="975">
                <a:solidFill>
                  <a:srgbClr val="151515"/>
                </a:solidFill>
                <a:latin typeface="Microsoft Sans Serif"/>
                <a:cs typeface="Microsoft Sans Serif"/>
              </a:rPr>
              <a:t>1</a:t>
            </a:r>
            <a:r>
              <a:rPr dirty="0" baseline="4273" sz="975" spc="52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262626"/>
                </a:solidFill>
                <a:latin typeface="Microsoft Sans Serif"/>
                <a:cs typeface="Microsoft Sans Serif"/>
              </a:rPr>
              <a:t>8</a:t>
            </a:r>
            <a:r>
              <a:rPr dirty="0" sz="850" spc="-85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0">
                <a:latin typeface="Microsoft Sans Serif"/>
                <a:cs typeface="Microsoft Sans Serif"/>
              </a:rPr>
              <a:t>4</a:t>
            </a:r>
            <a:r>
              <a:rPr dirty="0" sz="850" spc="-75"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050505"/>
                </a:solidFill>
                <a:latin typeface="Microsoft Sans Serif"/>
                <a:cs typeface="Microsoft Sans Serif"/>
              </a:rPr>
              <a:t>7</a:t>
            </a:r>
            <a:r>
              <a:rPr dirty="0" sz="850" spc="-114">
                <a:solidFill>
                  <a:srgbClr val="050505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0">
                <a:solidFill>
                  <a:srgbClr val="181818"/>
                </a:solidFill>
                <a:latin typeface="Microsoft Sans Serif"/>
                <a:cs typeface="Microsoft Sans Serif"/>
              </a:rPr>
              <a:t>7</a:t>
            </a:r>
            <a:endParaRPr sz="8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569200" cy="107061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981847" y="361341"/>
            <a:ext cx="0" cy="893444"/>
          </a:xfrm>
          <a:custGeom>
            <a:avLst/>
            <a:gdLst/>
            <a:ahLst/>
            <a:cxnLst/>
            <a:rect l="l" t="t" r="r" b="b"/>
            <a:pathLst>
              <a:path w="0" h="893444">
                <a:moveTo>
                  <a:pt x="0" y="893444"/>
                </a:moveTo>
                <a:lnTo>
                  <a:pt x="0" y="0"/>
                </a:lnTo>
              </a:path>
            </a:pathLst>
          </a:custGeom>
          <a:ln w="15248">
            <a:solidFill>
              <a:srgbClr val="3F3F44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5974223" y="361341"/>
            <a:ext cx="1473200" cy="893444"/>
            <a:chOff x="5974223" y="361341"/>
            <a:chExt cx="1473200" cy="893444"/>
          </a:xfrm>
        </p:grpSpPr>
        <p:sp>
          <p:nvSpPr>
            <p:cNvPr id="4" name="object 4" descr=""/>
            <p:cNvSpPr/>
            <p:nvPr/>
          </p:nvSpPr>
          <p:spPr>
            <a:xfrm>
              <a:off x="7439569" y="361341"/>
              <a:ext cx="0" cy="893444"/>
            </a:xfrm>
            <a:custGeom>
              <a:avLst/>
              <a:gdLst/>
              <a:ahLst/>
              <a:cxnLst/>
              <a:rect l="l" t="t" r="r" b="b"/>
              <a:pathLst>
                <a:path w="0" h="893444">
                  <a:moveTo>
                    <a:pt x="0" y="893444"/>
                  </a:moveTo>
                  <a:lnTo>
                    <a:pt x="0" y="0"/>
                  </a:lnTo>
                </a:path>
              </a:pathLst>
            </a:custGeom>
            <a:ln w="15248">
              <a:solidFill>
                <a:srgbClr val="3F3F4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5974223" y="368964"/>
              <a:ext cx="1473200" cy="0"/>
            </a:xfrm>
            <a:custGeom>
              <a:avLst/>
              <a:gdLst/>
              <a:ahLst/>
              <a:cxnLst/>
              <a:rect l="l" t="t" r="r" b="b"/>
              <a:pathLst>
                <a:path w="1473200" h="0">
                  <a:moveTo>
                    <a:pt x="0" y="0"/>
                  </a:moveTo>
                  <a:lnTo>
                    <a:pt x="1472971" y="0"/>
                  </a:lnTo>
                </a:path>
              </a:pathLst>
            </a:custGeom>
            <a:ln w="15246">
              <a:solidFill>
                <a:srgbClr val="3F3F4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5974223" y="1247163"/>
              <a:ext cx="1473200" cy="0"/>
            </a:xfrm>
            <a:custGeom>
              <a:avLst/>
              <a:gdLst/>
              <a:ahLst/>
              <a:cxnLst/>
              <a:rect l="l" t="t" r="r" b="b"/>
              <a:pathLst>
                <a:path w="1473200" h="0">
                  <a:moveTo>
                    <a:pt x="0" y="0"/>
                  </a:moveTo>
                  <a:lnTo>
                    <a:pt x="1472971" y="0"/>
                  </a:lnTo>
                </a:path>
              </a:pathLst>
            </a:custGeom>
            <a:ln w="15246">
              <a:solidFill>
                <a:srgbClr val="3F3F4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84451" y="846180"/>
            <a:ext cx="736485" cy="137218"/>
          </a:xfrm>
          <a:prstGeom prst="rect">
            <a:avLst/>
          </a:prstGeom>
        </p:spPr>
      </p:pic>
      <p:grpSp>
        <p:nvGrpSpPr>
          <p:cNvPr id="8" name="object 8" descr=""/>
          <p:cNvGrpSpPr/>
          <p:nvPr/>
        </p:nvGrpSpPr>
        <p:grpSpPr>
          <a:xfrm>
            <a:off x="1020100" y="1042859"/>
            <a:ext cx="5393690" cy="746125"/>
            <a:chOff x="1020100" y="1042859"/>
            <a:chExt cx="5393690" cy="746125"/>
          </a:xfrm>
        </p:grpSpPr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38178" y="1042859"/>
              <a:ext cx="2447326" cy="54887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20100" y="1116042"/>
              <a:ext cx="5393269" cy="672370"/>
            </a:xfrm>
            <a:prstGeom prst="rect">
              <a:avLst/>
            </a:prstGeom>
          </p:spPr>
        </p:pic>
      </p:grpSp>
      <p:pic>
        <p:nvPicPr>
          <p:cNvPr id="11" name="object 11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342114" y="699814"/>
            <a:ext cx="3192961" cy="146366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042840" y="1019989"/>
            <a:ext cx="1363183" cy="86904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902836" y="6636796"/>
            <a:ext cx="260743" cy="146366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651241" y="6828901"/>
            <a:ext cx="475742" cy="146366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875388" y="8800272"/>
            <a:ext cx="279041" cy="237845"/>
          </a:xfrm>
          <a:prstGeom prst="rect">
            <a:avLst/>
          </a:prstGeom>
        </p:spPr>
      </p:pic>
      <p:sp>
        <p:nvSpPr>
          <p:cNvPr id="16" name="object 16" descr=""/>
          <p:cNvSpPr txBox="1"/>
          <p:nvPr/>
        </p:nvSpPr>
        <p:spPr>
          <a:xfrm>
            <a:off x="6262947" y="354993"/>
            <a:ext cx="1078230" cy="566420"/>
          </a:xfrm>
          <a:prstGeom prst="rect">
            <a:avLst/>
          </a:prstGeom>
        </p:spPr>
        <p:txBody>
          <a:bodyPr wrap="square" lIns="0" tIns="36195" rIns="0" bIns="0" rtlCol="0" vert="horz">
            <a:spAutoFit/>
          </a:bodyPr>
          <a:lstStyle/>
          <a:p>
            <a:pPr marL="59055" marR="5080" indent="-46990">
              <a:lnSpc>
                <a:spcPts val="830"/>
              </a:lnSpc>
              <a:spcBef>
                <a:spcPts val="285"/>
              </a:spcBef>
            </a:pPr>
            <a:r>
              <a:rPr dirty="0" sz="850" spc="-50">
                <a:solidFill>
                  <a:srgbClr val="151515"/>
                </a:solidFill>
                <a:latin typeface="Microsoft Sans Serif"/>
                <a:cs typeface="Microsoft Sans Serif"/>
              </a:rPr>
              <a:t>GUARULHOS</a:t>
            </a:r>
            <a:r>
              <a:rPr dirty="0" sz="850" spc="175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282828"/>
                </a:solidFill>
                <a:latin typeface="Microsoft Sans Serif"/>
                <a:cs typeface="Microsoft Sans Serif"/>
              </a:rPr>
              <a:t>-</a:t>
            </a:r>
            <a:r>
              <a:rPr dirty="0" sz="850" spc="5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232323"/>
                </a:solidFill>
                <a:latin typeface="Microsoft Sans Serif"/>
                <a:cs typeface="Microsoft Sans Serif"/>
              </a:rPr>
              <a:t>CPF:; </a:t>
            </a:r>
            <a:r>
              <a:rPr dirty="0" sz="850" spc="-50">
                <a:solidFill>
                  <a:srgbClr val="1F1F1F"/>
                </a:solidFill>
                <a:latin typeface="Microsoft Sans Serif"/>
                <a:cs typeface="Microsoft Sans Serif"/>
              </a:rPr>
              <a:t>MICROF</a:t>
            </a:r>
            <a:r>
              <a:rPr dirty="0" sz="850" spc="3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1D1D1D"/>
                </a:solidFill>
                <a:latin typeface="Microsoft Sans Serif"/>
                <a:cs typeface="Microsoft Sans Serif"/>
              </a:rPr>
              <a:t>LME</a:t>
            </a:r>
            <a:r>
              <a:rPr dirty="0" sz="850" spc="45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181818"/>
                </a:solidFill>
                <a:latin typeface="Microsoft Sans Serif"/>
                <a:cs typeface="Microsoft Sans Serif"/>
              </a:rPr>
              <a:t>N*</a:t>
            </a:r>
            <a:endParaRPr sz="850">
              <a:latin typeface="Microsoft Sans Serif"/>
              <a:cs typeface="Microsoft Sans Serif"/>
            </a:endParaRPr>
          </a:p>
          <a:p>
            <a:pPr marL="64769">
              <a:lnSpc>
                <a:spcPct val="100000"/>
              </a:lnSpc>
              <a:spcBef>
                <a:spcPts val="550"/>
              </a:spcBef>
            </a:pPr>
            <a:r>
              <a:rPr dirty="0" sz="1550">
                <a:solidFill>
                  <a:srgbClr val="242424"/>
                </a:solidFill>
                <a:latin typeface="Arial MT"/>
                <a:cs typeface="Arial MT"/>
              </a:rPr>
              <a:t>15</a:t>
            </a:r>
            <a:r>
              <a:rPr dirty="0" sz="1550" spc="-1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1550" spc="-355">
                <a:solidFill>
                  <a:srgbClr val="282828"/>
                </a:solidFill>
                <a:latin typeface="Arial MT"/>
                <a:cs typeface="Arial MT"/>
              </a:rPr>
              <a:t>1</a:t>
            </a:r>
            <a:r>
              <a:rPr dirty="0" sz="1550" spc="25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550">
                <a:solidFill>
                  <a:srgbClr val="282828"/>
                </a:solidFill>
                <a:latin typeface="Arial MT"/>
                <a:cs typeface="Arial MT"/>
              </a:rPr>
              <a:t>\</a:t>
            </a:r>
            <a:r>
              <a:rPr dirty="0" sz="1550" spc="8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550" spc="-285">
                <a:solidFill>
                  <a:srgbClr val="1C1C1C"/>
                </a:solidFill>
                <a:latin typeface="Arial MT"/>
                <a:cs typeface="Arial MT"/>
              </a:rPr>
              <a:t>1</a:t>
            </a:r>
            <a:r>
              <a:rPr dirty="0" sz="1550" spc="10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550" spc="-345">
                <a:solidFill>
                  <a:srgbClr val="232323"/>
                </a:solidFill>
                <a:latin typeface="Arial MT"/>
                <a:cs typeface="Arial MT"/>
              </a:rPr>
              <a:t>$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909198" y="460194"/>
            <a:ext cx="6032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50">
                <a:solidFill>
                  <a:srgbClr val="828282"/>
                </a:solidFill>
                <a:latin typeface="Microsoft Sans Serif"/>
                <a:cs typeface="Microsoft Sans Serif"/>
              </a:rPr>
              <a:t>_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543501" y="659415"/>
            <a:ext cx="142875" cy="2622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50" spc="-25" i="1">
                <a:latin typeface="Arial"/>
                <a:cs typeface="Arial"/>
              </a:rPr>
              <a:t>’°</a:t>
            </a:r>
            <a:endParaRPr sz="155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969604" y="1938850"/>
            <a:ext cx="5464175" cy="774636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45085" marR="5080" indent="4445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Microsoft Sans Serif"/>
                <a:cs typeface="Microsoft Sans Serif"/>
              </a:rPr>
              <a:t>V.</a:t>
            </a:r>
            <a:r>
              <a:rPr dirty="0" sz="1200" spc="4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Oferecer</a:t>
            </a:r>
            <a:r>
              <a:rPr dirty="0" sz="1200" spc="12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cursos</a:t>
            </a:r>
            <a:r>
              <a:rPr dirty="0" sz="1200" spc="10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0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aprendizagem</a:t>
            </a:r>
            <a:r>
              <a:rPr dirty="0" sz="1200" spc="125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0E0E0E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480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profissionalização</a:t>
            </a:r>
            <a:r>
              <a:rPr dirty="0" sz="1200" spc="459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em</a:t>
            </a:r>
            <a:r>
              <a:rPr dirty="0" sz="1200" spc="85">
                <a:solidFill>
                  <a:srgbClr val="131313"/>
                </a:solidFill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ambos</a:t>
            </a:r>
            <a:r>
              <a:rPr dirty="0" sz="1200" spc="520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o</a:t>
            </a:r>
            <a:r>
              <a:rPr dirty="0" sz="1200" spc="-25">
                <a:latin typeface="Microsoft Sans Serif"/>
                <a:cs typeface="Microsoft Sans Serif"/>
              </a:rPr>
              <a:t>s</a:t>
            </a:r>
            <a:r>
              <a:rPr dirty="0" sz="1200" spc="-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sentidos</a:t>
            </a:r>
            <a:r>
              <a:rPr dirty="0" sz="1200" spc="40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profissionais,</a:t>
            </a:r>
            <a:r>
              <a:rPr dirty="0" sz="1200" spc="36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através</a:t>
            </a:r>
            <a:r>
              <a:rPr dirty="0" sz="1200" spc="39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36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parcerias</a:t>
            </a:r>
            <a:r>
              <a:rPr dirty="0" sz="1200" spc="40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com</a:t>
            </a:r>
            <a:r>
              <a:rPr dirty="0" sz="1200" spc="37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poderes</a:t>
            </a:r>
            <a:r>
              <a:rPr dirty="0" sz="1200" spc="395">
                <a:latin typeface="Microsoft Sans Serif"/>
                <a:cs typeface="Microsoft Sans Serif"/>
              </a:rPr>
              <a:t>  </a:t>
            </a:r>
            <a:r>
              <a:rPr dirty="0" sz="1200" spc="-10">
                <a:latin typeface="Microsoft Sans Serif"/>
                <a:cs typeface="Microsoft Sans Serif"/>
              </a:rPr>
              <a:t>públicos </a:t>
            </a:r>
            <a:r>
              <a:rPr dirty="0" sz="1200">
                <a:latin typeface="Microsoft Sans Serif"/>
                <a:cs typeface="Microsoft Sans Serif"/>
              </a:rPr>
              <a:t>diversificados</a:t>
            </a:r>
            <a:r>
              <a:rPr dirty="0" sz="1200" spc="9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ou</a:t>
            </a:r>
            <a:r>
              <a:rPr dirty="0" sz="1200" spc="95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0C0C0C"/>
                </a:solidFill>
                <a:latin typeface="Microsoft Sans Serif"/>
                <a:cs typeface="Microsoft Sans Serif"/>
              </a:rPr>
              <a:t>por</a:t>
            </a:r>
            <a:r>
              <a:rPr dirty="0" sz="1200" spc="100">
                <a:solidFill>
                  <a:srgbClr val="0C0C0C"/>
                </a:solidFill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iniciativas</a:t>
            </a:r>
            <a:r>
              <a:rPr dirty="0" sz="1200" spc="11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privadas,</a:t>
            </a:r>
            <a:r>
              <a:rPr dirty="0" sz="1200" spc="13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oferecendo</a:t>
            </a:r>
            <a:r>
              <a:rPr dirty="0" sz="1200" spc="14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assim</a:t>
            </a:r>
            <a:r>
              <a:rPr dirty="0" sz="1200" spc="11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uma</a:t>
            </a:r>
            <a:r>
              <a:rPr dirty="0" sz="1200" spc="105">
                <a:latin typeface="Microsoft Sans Serif"/>
                <a:cs typeface="Microsoft Sans Serif"/>
              </a:rPr>
              <a:t>  </a:t>
            </a:r>
            <a:r>
              <a:rPr dirty="0" sz="1200" spc="-10">
                <a:latin typeface="Microsoft Sans Serif"/>
                <a:cs typeface="Microsoft Sans Serif"/>
              </a:rPr>
              <a:t>melhor qualidade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de</a:t>
            </a:r>
            <a:r>
              <a:rPr dirty="0" sz="1200" spc="2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20">
                <a:latin typeface="Microsoft Sans Serif"/>
                <a:cs typeface="Microsoft Sans Serif"/>
              </a:rPr>
              <a:t>Vida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>
              <a:latin typeface="Microsoft Sans Serif"/>
              <a:cs typeface="Microsoft Sans Serif"/>
            </a:endParaRPr>
          </a:p>
          <a:p>
            <a:pPr marL="44450" marR="20320">
              <a:lnSpc>
                <a:spcPts val="1370"/>
              </a:lnSpc>
            </a:pPr>
            <a:r>
              <a:rPr dirty="0" sz="1200">
                <a:latin typeface="Microsoft Sans Serif"/>
                <a:cs typeface="Microsoft Sans Serif"/>
              </a:rPr>
              <a:t>Vl.</a:t>
            </a:r>
            <a:r>
              <a:rPr dirty="0" sz="1200" spc="4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Promover</a:t>
            </a:r>
            <a:r>
              <a:rPr dirty="0" sz="1200" spc="10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ações</a:t>
            </a:r>
            <a:r>
              <a:rPr dirty="0" sz="1200" spc="4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4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prevenção,</a:t>
            </a:r>
            <a:r>
              <a:rPr dirty="0" sz="1200" spc="4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habilitação</a:t>
            </a:r>
            <a:r>
              <a:rPr dirty="0" sz="1200" spc="4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43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reabilitação</a:t>
            </a:r>
            <a:r>
              <a:rPr dirty="0" sz="1200" spc="48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41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pessoas </a:t>
            </a:r>
            <a:r>
              <a:rPr dirty="0" sz="1200">
                <a:latin typeface="Microsoft Sans Serif"/>
                <a:cs typeface="Microsoft Sans Serif"/>
              </a:rPr>
              <a:t>portadoras</a:t>
            </a:r>
            <a:r>
              <a:rPr dirty="0" sz="1200" spc="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deficiências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45720" marR="14604" indent="-1270">
              <a:lnSpc>
                <a:spcPts val="1370"/>
              </a:lnSpc>
              <a:buAutoNum type="romanUcPeriod" startAt="7"/>
              <a:tabLst>
                <a:tab pos="45720" algn="l"/>
                <a:tab pos="347980" algn="l"/>
              </a:tabLst>
            </a:pP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>
                <a:latin typeface="Microsoft Sans Serif"/>
                <a:cs typeface="Microsoft Sans Serif"/>
              </a:rPr>
              <a:t>PromoVer</a:t>
            </a:r>
            <a:r>
              <a:rPr dirty="0" sz="1200" spc="3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campanhas</a:t>
            </a:r>
            <a:r>
              <a:rPr dirty="0" sz="1200" spc="3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educatiVas</a:t>
            </a:r>
            <a:r>
              <a:rPr dirty="0" sz="1200" spc="11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preventiva</a:t>
            </a:r>
            <a:r>
              <a:rPr dirty="0" sz="1200" spc="29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C0C0C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26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assistencial</a:t>
            </a:r>
            <a:r>
              <a:rPr dirty="0" sz="1200" spc="2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na</a:t>
            </a:r>
            <a:r>
              <a:rPr dirty="0" sz="1200" spc="2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ãrea</a:t>
            </a:r>
            <a:r>
              <a:rPr dirty="0" sz="1200" spc="229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da </a:t>
            </a:r>
            <a:r>
              <a:rPr dirty="0" sz="1200" spc="-10">
                <a:latin typeface="Microsoft Sans Serif"/>
                <a:cs typeface="Microsoft Sans Serif"/>
              </a:rPr>
              <a:t>saúde:</a:t>
            </a:r>
            <a:endParaRPr sz="1200">
              <a:latin typeface="Microsoft Sans Serif"/>
              <a:cs typeface="Microsoft Sans Serif"/>
            </a:endParaRPr>
          </a:p>
          <a:p>
            <a:pPr algn="just" marL="35560" marR="15240" indent="339725">
              <a:lnSpc>
                <a:spcPct val="96000"/>
              </a:lnSpc>
              <a:spcBef>
                <a:spcPts val="1320"/>
              </a:spcBef>
              <a:buAutoNum type="romanUcPeriod" startAt="7"/>
              <a:tabLst>
                <a:tab pos="375285" algn="l"/>
              </a:tabLst>
            </a:pPr>
            <a:r>
              <a:rPr dirty="0" sz="1200">
                <a:latin typeface="Microsoft Sans Serif"/>
                <a:cs typeface="Microsoft Sans Serif"/>
              </a:rPr>
              <a:t>Defender</a:t>
            </a:r>
            <a:r>
              <a:rPr dirty="0" sz="1200" spc="20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maneira</a:t>
            </a:r>
            <a:r>
              <a:rPr dirty="0" sz="1200" spc="1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preventiva</a:t>
            </a:r>
            <a:r>
              <a:rPr dirty="0" sz="1200" spc="2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1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assistencial</a:t>
            </a:r>
            <a:r>
              <a:rPr dirty="0" sz="1200" spc="24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a</a:t>
            </a:r>
            <a:r>
              <a:rPr dirty="0" sz="1200" spc="17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concessão</a:t>
            </a:r>
            <a:r>
              <a:rPr dirty="0" sz="1200" spc="23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de</a:t>
            </a:r>
            <a:r>
              <a:rPr dirty="0" sz="1200" spc="19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uso</a:t>
            </a:r>
            <a:r>
              <a:rPr dirty="0" sz="1200" spc="170">
                <a:latin typeface="Microsoft Sans Serif"/>
                <a:cs typeface="Microsoft Sans Serif"/>
              </a:rPr>
              <a:t> </a:t>
            </a:r>
            <a:r>
              <a:rPr dirty="0" sz="1200" spc="-20">
                <a:latin typeface="Microsoft Sans Serif"/>
                <a:cs typeface="Microsoft Sans Serif"/>
              </a:rPr>
              <a:t>real </a:t>
            </a:r>
            <a:r>
              <a:rPr dirty="0" sz="1200">
                <a:latin typeface="Microsoft Sans Serif"/>
                <a:cs typeface="Microsoft Sans Serif"/>
              </a:rPr>
              <a:t>das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Áreas</a:t>
            </a:r>
            <a:r>
              <a:rPr dirty="0" sz="1200" spc="11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Públicas,</a:t>
            </a:r>
            <a:r>
              <a:rPr dirty="0" sz="1200" spc="1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aos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moradores</a:t>
            </a:r>
            <a:r>
              <a:rPr dirty="0" sz="1200" spc="1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das</a:t>
            </a:r>
            <a:r>
              <a:rPr dirty="0" sz="1200" spc="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comunidades</a:t>
            </a:r>
            <a:r>
              <a:rPr dirty="0" sz="1200" spc="1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carentes,</a:t>
            </a:r>
            <a:r>
              <a:rPr dirty="0" sz="1200" spc="11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exercendo</a:t>
            </a:r>
            <a:r>
              <a:rPr dirty="0" sz="1200" spc="165">
                <a:latin typeface="Microsoft Sans Serif"/>
                <a:cs typeface="Microsoft Sans Serif"/>
              </a:rPr>
              <a:t> </a:t>
            </a:r>
            <a:r>
              <a:rPr dirty="0" sz="1200" spc="-25">
                <a:solidFill>
                  <a:srgbClr val="111111"/>
                </a:solidFill>
                <a:latin typeface="Microsoft Sans Serif"/>
                <a:cs typeface="Microsoft Sans Serif"/>
              </a:rPr>
              <a:t>os </a:t>
            </a:r>
            <a:r>
              <a:rPr dirty="0" sz="1200">
                <a:latin typeface="Microsoft Sans Serif"/>
                <a:cs typeface="Microsoft Sans Serif"/>
              </a:rPr>
              <a:t>dispostos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lei</a:t>
            </a:r>
            <a:r>
              <a:rPr dirty="0" sz="1200" spc="-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Municipal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A1A1A"/>
                </a:solidFill>
                <a:latin typeface="Microsoft Sans Serif"/>
                <a:cs typeface="Microsoft Sans Serif"/>
              </a:rPr>
              <a:t>n°</a:t>
            </a:r>
            <a:r>
              <a:rPr dirty="0" sz="1200" spc="-2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3283/87,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bem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como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os</a:t>
            </a:r>
            <a:r>
              <a:rPr dirty="0" sz="1200" spc="-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direitos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-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defesa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uso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1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terra</a:t>
            </a:r>
            <a:r>
              <a:rPr dirty="0" sz="1200" spc="1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(solo),</a:t>
            </a:r>
            <a:r>
              <a:rPr dirty="0" sz="1200" spc="25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para</a:t>
            </a:r>
            <a:r>
              <a:rPr dirty="0" sz="1200" spc="2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moradias</a:t>
            </a:r>
            <a:r>
              <a:rPr dirty="0" sz="1200" spc="2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às</a:t>
            </a:r>
            <a:r>
              <a:rPr dirty="0" sz="1200" spc="2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famílias</a:t>
            </a:r>
            <a:r>
              <a:rPr dirty="0" sz="1200" spc="2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carentes</a:t>
            </a:r>
            <a:r>
              <a:rPr dirty="0" sz="1200" spc="2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para</a:t>
            </a:r>
            <a:r>
              <a:rPr dirty="0" sz="1200" spc="20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que</a:t>
            </a:r>
            <a:r>
              <a:rPr dirty="0" sz="1200" spc="2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possa</a:t>
            </a:r>
            <a:r>
              <a:rPr dirty="0" sz="1200" spc="23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oferecer </a:t>
            </a:r>
            <a:r>
              <a:rPr dirty="0" sz="1200">
                <a:latin typeface="Microsoft Sans Serif"/>
                <a:cs typeface="Microsoft Sans Serif"/>
              </a:rPr>
              <a:t>melhor</a:t>
            </a:r>
            <a:r>
              <a:rPr dirty="0" sz="1200" spc="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qualidade</a:t>
            </a:r>
            <a:r>
              <a:rPr dirty="0" sz="1200" spc="9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de</a:t>
            </a:r>
            <a:r>
              <a:rPr dirty="0" sz="1200" spc="3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vida,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seja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A1A1A"/>
                </a:solidFill>
                <a:latin typeface="Microsoft Sans Serif"/>
                <a:cs typeface="Microsoft Sans Serif"/>
              </a:rPr>
              <a:t>ela</a:t>
            </a:r>
            <a:r>
              <a:rPr dirty="0" sz="1200" spc="3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junto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ao</a:t>
            </a:r>
            <a:r>
              <a:rPr dirty="0" sz="1200" spc="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poder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público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privado</a:t>
            </a:r>
            <a:r>
              <a:rPr dirty="0" sz="1200" spc="3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através</a:t>
            </a:r>
            <a:r>
              <a:rPr dirty="0" sz="1200" spc="95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de </a:t>
            </a:r>
            <a:r>
              <a:rPr dirty="0" sz="1200" spc="-10">
                <a:latin typeface="Microsoft Sans Serif"/>
                <a:cs typeface="Microsoft Sans Serif"/>
              </a:rPr>
              <a:t>negociação</a:t>
            </a:r>
            <a:r>
              <a:rPr dirty="0" sz="1200" spc="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ou</a:t>
            </a:r>
            <a:r>
              <a:rPr dirty="0" sz="1200" spc="-10">
                <a:latin typeface="Microsoft Sans Serif"/>
                <a:cs typeface="Microsoft Sans Serif"/>
              </a:rPr>
              <a:t> concessões,</a:t>
            </a:r>
            <a:r>
              <a:rPr dirty="0" sz="1200" spc="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bem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como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C0C0C"/>
                </a:solidFill>
                <a:latin typeface="Microsoft Sans Serif"/>
                <a:cs typeface="Microsoft Sans Serif"/>
              </a:rPr>
              <a:t>em</a:t>
            </a:r>
            <a:r>
              <a:rPr dirty="0" sz="1200" spc="-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formas</a:t>
            </a:r>
            <a:r>
              <a:rPr dirty="0" sz="1200" spc="2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51515"/>
                </a:solidFill>
                <a:latin typeface="Microsoft Sans Serif"/>
                <a:cs typeface="Microsoft Sans Serif"/>
              </a:rPr>
              <a:t>de</a:t>
            </a:r>
            <a:r>
              <a:rPr dirty="0" sz="1200" spc="-15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cooperativas.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80"/>
              </a:spcBef>
              <a:buFont typeface="Microsoft Sans Serif"/>
              <a:buAutoNum type="romanUcPeriod" startAt="7"/>
            </a:pPr>
            <a:endParaRPr sz="1200">
              <a:latin typeface="Microsoft Sans Serif"/>
              <a:cs typeface="Microsoft Sans Serif"/>
            </a:endParaRPr>
          </a:p>
          <a:p>
            <a:pPr algn="just" marL="31750" marR="22860" indent="276225">
              <a:lnSpc>
                <a:spcPts val="1370"/>
              </a:lnSpc>
              <a:buAutoNum type="romanUcPeriod" startAt="7"/>
              <a:tabLst>
                <a:tab pos="307975" algn="l"/>
              </a:tabLst>
            </a:pPr>
            <a:r>
              <a:rPr dirty="0" sz="1200">
                <a:latin typeface="Microsoft Sans Serif"/>
                <a:cs typeface="Microsoft Sans Serif"/>
              </a:rPr>
              <a:t>Desenvolver</a:t>
            </a:r>
            <a:r>
              <a:rPr dirty="0" sz="1200" spc="4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projetos</a:t>
            </a:r>
            <a:r>
              <a:rPr dirty="0" sz="1200" spc="3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3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firmar</a:t>
            </a:r>
            <a:r>
              <a:rPr dirty="0" sz="1200" spc="3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convênios</a:t>
            </a:r>
            <a:r>
              <a:rPr dirty="0" sz="1200" spc="3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2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moradia</a:t>
            </a:r>
            <a:r>
              <a:rPr dirty="0" sz="1200" spc="3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popular</a:t>
            </a:r>
            <a:r>
              <a:rPr dirty="0" sz="1200" spc="3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junto</a:t>
            </a:r>
            <a:r>
              <a:rPr dirty="0" sz="1200" spc="320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aos </a:t>
            </a:r>
            <a:r>
              <a:rPr dirty="0" sz="1200">
                <a:latin typeface="Microsoft Sans Serif"/>
                <a:cs typeface="Microsoft Sans Serif"/>
              </a:rPr>
              <a:t>associados,</a:t>
            </a:r>
            <a:r>
              <a:rPr dirty="0" sz="1200" spc="18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representando-os</a:t>
            </a:r>
            <a:r>
              <a:rPr dirty="0" sz="1200" spc="13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junto</a:t>
            </a:r>
            <a:r>
              <a:rPr dirty="0" sz="1200" spc="15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aos</a:t>
            </a:r>
            <a:r>
              <a:rPr dirty="0" sz="1200" spc="12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órgãos</a:t>
            </a:r>
            <a:r>
              <a:rPr dirty="0" sz="1200" spc="14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Municipais,</a:t>
            </a:r>
            <a:r>
              <a:rPr dirty="0" sz="1200" spc="17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Estaduais</a:t>
            </a:r>
            <a:r>
              <a:rPr dirty="0" sz="1200" spc="145">
                <a:latin typeface="Microsoft Sans Serif"/>
                <a:cs typeface="Microsoft Sans Serif"/>
              </a:rPr>
              <a:t>  </a:t>
            </a:r>
            <a:r>
              <a:rPr dirty="0" sz="1200" spc="-50">
                <a:latin typeface="Microsoft Sans Serif"/>
                <a:cs typeface="Microsoft Sans Serif"/>
              </a:rPr>
              <a:t>e </a:t>
            </a:r>
            <a:r>
              <a:rPr dirty="0" sz="1200">
                <a:latin typeface="Microsoft Sans Serif"/>
                <a:cs typeface="Microsoft Sans Serif"/>
              </a:rPr>
              <a:t>Federais,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bem</a:t>
            </a:r>
            <a:r>
              <a:rPr dirty="0" sz="1200" spc="4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como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CDHU,</a:t>
            </a:r>
            <a:r>
              <a:rPr dirty="0" sz="1200" spc="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COHAB</a:t>
            </a:r>
            <a:r>
              <a:rPr dirty="0" sz="1200" spc="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 a</a:t>
            </a:r>
            <a:r>
              <a:rPr dirty="0" sz="1200" spc="-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Iniciativa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Privada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em</a:t>
            </a:r>
            <a:r>
              <a:rPr dirty="0" sz="1200" spc="-2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N</a:t>
            </a:r>
            <a:r>
              <a:rPr dirty="0" sz="1200">
                <a:latin typeface="Microsoft Sans Serif"/>
                <a:cs typeface="Microsoft Sans Serif"/>
              </a:rPr>
              <a:t>íve!</a:t>
            </a:r>
            <a:r>
              <a:rPr dirty="0" sz="1200" spc="-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Nacional</a:t>
            </a:r>
            <a:r>
              <a:rPr dirty="0" sz="1200" spc="20">
                <a:latin typeface="Microsoft Sans Serif"/>
                <a:cs typeface="Microsoft Sans Serif"/>
              </a:rPr>
              <a:t> </a:t>
            </a:r>
            <a:r>
              <a:rPr dirty="0" sz="1200" spc="-50">
                <a:latin typeface="Microsoft Sans Serif"/>
                <a:cs typeface="Microsoft Sans Serif"/>
              </a:rPr>
              <a:t>e </a:t>
            </a:r>
            <a:r>
              <a:rPr dirty="0" sz="1200" spc="-10">
                <a:latin typeface="Microsoft Sans Serif"/>
                <a:cs typeface="Microsoft Sans Serif"/>
              </a:rPr>
              <a:t>Internacional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Microsoft Sans Serif"/>
              <a:buAutoNum type="romanUcPeriod" startAt="7"/>
            </a:pPr>
            <a:endParaRPr sz="1200">
              <a:latin typeface="Microsoft Sans Serif"/>
              <a:cs typeface="Microsoft Sans Serif"/>
            </a:endParaRPr>
          </a:p>
          <a:p>
            <a:pPr algn="just" marL="27940" marR="28575" indent="220345">
              <a:lnSpc>
                <a:spcPct val="95500"/>
              </a:lnSpc>
              <a:buAutoNum type="romanUcPeriod" startAt="7"/>
              <a:tabLst>
                <a:tab pos="248285" algn="l"/>
              </a:tabLst>
            </a:pPr>
            <a:r>
              <a:rPr dirty="0" sz="1200">
                <a:latin typeface="Microsoft Sans Serif"/>
                <a:cs typeface="Microsoft Sans Serif"/>
              </a:rPr>
              <a:t>Possibilitar</a:t>
            </a:r>
            <a:r>
              <a:rPr dirty="0" sz="1200" spc="2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condiçoes</a:t>
            </a:r>
            <a:r>
              <a:rPr dirty="0" sz="1200" spc="29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em</a:t>
            </a:r>
            <a:r>
              <a:rPr dirty="0" sz="1200" spc="21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caso</a:t>
            </a:r>
            <a:r>
              <a:rPr dirty="0" sz="1200" spc="2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2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assentamento</a:t>
            </a:r>
            <a:r>
              <a:rPr dirty="0" sz="1200" spc="3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à</a:t>
            </a:r>
            <a:r>
              <a:rPr dirty="0" sz="1200" spc="1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garantia</a:t>
            </a:r>
            <a:r>
              <a:rPr dirty="0" sz="1200" spc="2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17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aquisição </a:t>
            </a:r>
            <a:r>
              <a:rPr dirty="0" sz="1200">
                <a:latin typeface="Microsoft Sans Serif"/>
                <a:cs typeface="Microsoft Sans Serif"/>
              </a:rPr>
              <a:t>junto</a:t>
            </a:r>
            <a:r>
              <a:rPr dirty="0" sz="1200" spc="12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às</a:t>
            </a:r>
            <a:r>
              <a:rPr dirty="0" sz="1200" spc="4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partes,</a:t>
            </a:r>
            <a:r>
              <a:rPr dirty="0" sz="1200" spc="13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onde</a:t>
            </a:r>
            <a:r>
              <a:rPr dirty="0" sz="1200" spc="140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0E0E0E"/>
                </a:solidFill>
                <a:latin typeface="Microsoft Sans Serif"/>
                <a:cs typeface="Microsoft Sans Serif"/>
              </a:rPr>
              <a:t>ã</a:t>
            </a:r>
            <a:r>
              <a:rPr dirty="0" sz="1200" spc="110">
                <a:solidFill>
                  <a:srgbClr val="0E0E0E"/>
                </a:solidFill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instituição</a:t>
            </a:r>
            <a:r>
              <a:rPr dirty="0" sz="1200" spc="14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após</a:t>
            </a:r>
            <a:r>
              <a:rPr dirty="0" sz="1200" spc="120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151515"/>
                </a:solidFill>
                <a:latin typeface="Microsoft Sans Serif"/>
                <a:cs typeface="Microsoft Sans Serif"/>
              </a:rPr>
              <a:t>a</a:t>
            </a:r>
            <a:r>
              <a:rPr dirty="0" sz="1200" spc="110">
                <a:solidFill>
                  <a:srgbClr val="151515"/>
                </a:solidFill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efetivaçâo</a:t>
            </a:r>
            <a:r>
              <a:rPr dirty="0" sz="1200" spc="14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das</a:t>
            </a:r>
            <a:r>
              <a:rPr dirty="0" sz="1200" spc="120">
                <a:latin typeface="Microsoft Sans Serif"/>
                <a:cs typeface="Microsoft Sans Serif"/>
              </a:rPr>
              <a:t>  </a:t>
            </a:r>
            <a:r>
              <a:rPr dirty="0" sz="1200" spc="-10">
                <a:latin typeface="Microsoft Sans Serif"/>
                <a:cs typeface="Microsoft Sans Serif"/>
              </a:rPr>
              <a:t>negociações </a:t>
            </a:r>
            <a:r>
              <a:rPr dirty="0" sz="1200">
                <a:latin typeface="Microsoft Sans Serif"/>
                <a:cs typeface="Microsoft Sans Serif"/>
              </a:rPr>
              <a:t>implantarÓ</a:t>
            </a:r>
            <a:r>
              <a:rPr dirty="0" sz="1200" spc="10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formas</a:t>
            </a:r>
            <a:r>
              <a:rPr dirty="0" sz="1200" spc="4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para</a:t>
            </a:r>
            <a:r>
              <a:rPr dirty="0" sz="1200" spc="4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tal</a:t>
            </a:r>
            <a:r>
              <a:rPr dirty="0" sz="1200" spc="3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quitação;</a:t>
            </a:r>
            <a:r>
              <a:rPr dirty="0" sz="1200" spc="459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409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</a:t>
            </a:r>
            <a:r>
              <a:rPr dirty="0" sz="1200" spc="3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mesma</a:t>
            </a:r>
            <a:r>
              <a:rPr dirty="0" sz="1200" spc="4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poderã</a:t>
            </a:r>
            <a:r>
              <a:rPr dirty="0" sz="1200" spc="4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criar</a:t>
            </a:r>
            <a:r>
              <a:rPr dirty="0" sz="1200" spc="4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un</a:t>
            </a:r>
            <a:r>
              <a:rPr dirty="0" sz="1200" spc="215">
                <a:latin typeface="Microsoft Sans Serif"/>
                <a:cs typeface="Microsoft Sans Serif"/>
              </a:rPr>
              <a:t>  </a:t>
            </a:r>
            <a:r>
              <a:rPr dirty="0" sz="1200" spc="-10">
                <a:latin typeface="Microsoft Sans Serif"/>
                <a:cs typeface="Microsoft Sans Serif"/>
              </a:rPr>
              <a:t>órgão </a:t>
            </a:r>
            <a:r>
              <a:rPr dirty="0" sz="1200">
                <a:latin typeface="Microsoft Sans Serif"/>
                <a:cs typeface="Microsoft Sans Serif"/>
              </a:rPr>
              <a:t>assessor</a:t>
            </a:r>
            <a:r>
              <a:rPr dirty="0" sz="1200" spc="1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para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Administrar</a:t>
            </a:r>
            <a:r>
              <a:rPr dirty="0" sz="1200" spc="1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todas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quaisquer</a:t>
            </a:r>
            <a:r>
              <a:rPr dirty="0" sz="1200" spc="1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situações</a:t>
            </a:r>
            <a:r>
              <a:rPr dirty="0" sz="1200" spc="11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relacionadas</a:t>
            </a:r>
            <a:r>
              <a:rPr dirty="0" sz="1200" spc="1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á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ãrea</a:t>
            </a:r>
            <a:r>
              <a:rPr dirty="0" sz="1200" spc="90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se </a:t>
            </a:r>
            <a:r>
              <a:rPr dirty="0" sz="1200">
                <a:latin typeface="Microsoft Sans Serif"/>
                <a:cs typeface="Microsoft Sans Serif"/>
              </a:rPr>
              <a:t>for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caso,</a:t>
            </a:r>
            <a:r>
              <a:rPr dirty="0" sz="1200" spc="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podendo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ser</a:t>
            </a:r>
            <a:r>
              <a:rPr dirty="0" sz="1200" spc="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ocupante</a:t>
            </a:r>
            <a:r>
              <a:rPr dirty="0" sz="1200" spc="8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C0C0C"/>
                </a:solidFill>
                <a:latin typeface="Microsoft Sans Serif"/>
                <a:cs typeface="Microsoft Sans Serif"/>
              </a:rPr>
              <a:t>de</a:t>
            </a:r>
            <a:r>
              <a:rPr dirty="0" sz="1200" spc="3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cargo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na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própria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direção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desta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instituição </a:t>
            </a:r>
            <a:r>
              <a:rPr dirty="0" sz="1200">
                <a:latin typeface="Microsoft Sans Serif"/>
                <a:cs typeface="Microsoft Sans Serif"/>
              </a:rPr>
              <a:t>uma</a:t>
            </a:r>
            <a:r>
              <a:rPr dirty="0" sz="1200" spc="-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vez</a:t>
            </a:r>
            <a:r>
              <a:rPr dirty="0" sz="1200" spc="-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designado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pela</a:t>
            </a:r>
            <a:r>
              <a:rPr dirty="0" sz="1200" spc="-3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assembleia;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Microsoft Sans Serif"/>
              <a:buAutoNum type="romanUcPeriod" startAt="7"/>
            </a:pPr>
            <a:endParaRPr sz="1200">
              <a:latin typeface="Microsoft Sans Serif"/>
              <a:cs typeface="Microsoft Sans Serif"/>
            </a:endParaRPr>
          </a:p>
          <a:p>
            <a:pPr algn="just" marL="21590" marR="29845" indent="243840">
              <a:lnSpc>
                <a:spcPct val="96300"/>
              </a:lnSpc>
              <a:buAutoNum type="romanUcPeriod" startAt="7"/>
              <a:tabLst>
                <a:tab pos="265430" algn="l"/>
              </a:tabLst>
            </a:pPr>
            <a:r>
              <a:rPr dirty="0" sz="1200">
                <a:latin typeface="Microsoft Sans Serif"/>
                <a:cs typeface="Microsoft Sans Serif"/>
              </a:rPr>
              <a:t>Defender</a:t>
            </a:r>
            <a:r>
              <a:rPr dirty="0" sz="1200" spc="1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os</a:t>
            </a:r>
            <a:r>
              <a:rPr dirty="0" sz="1200" spc="1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interesses</a:t>
            </a:r>
            <a:r>
              <a:rPr dirty="0" sz="1200" spc="15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61616"/>
                </a:solidFill>
                <a:latin typeface="Microsoft Sans Serif"/>
                <a:cs typeface="Microsoft Sans Serif"/>
              </a:rPr>
              <a:t>comuns</a:t>
            </a:r>
            <a:r>
              <a:rPr dirty="0" sz="1200" spc="12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população</a:t>
            </a:r>
            <a:r>
              <a:rPr dirty="0" sz="1200" spc="12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6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dos</a:t>
            </a:r>
            <a:r>
              <a:rPr dirty="0" sz="1200" spc="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associados,</a:t>
            </a:r>
            <a:r>
              <a:rPr dirty="0" sz="1200" spc="2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junto</a:t>
            </a:r>
            <a:r>
              <a:rPr dirty="0" sz="1200" spc="95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aos </a:t>
            </a:r>
            <a:r>
              <a:rPr dirty="0" sz="1200">
                <a:latin typeface="Microsoft Sans Serif"/>
                <a:cs typeface="Microsoft Sans Serif"/>
              </a:rPr>
              <a:t>poderes</a:t>
            </a:r>
            <a:r>
              <a:rPr dirty="0" sz="1200" spc="26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públicos,</a:t>
            </a:r>
            <a:r>
              <a:rPr dirty="0" sz="1200" spc="28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onde</a:t>
            </a:r>
            <a:r>
              <a:rPr dirty="0" sz="1200" spc="27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se</a:t>
            </a:r>
            <a:r>
              <a:rPr dirty="0" sz="1200" spc="24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encontre</a:t>
            </a:r>
            <a:r>
              <a:rPr dirty="0" sz="1200" spc="28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instalada</a:t>
            </a:r>
            <a:r>
              <a:rPr dirty="0" sz="1200" spc="265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a</a:t>
            </a:r>
            <a:r>
              <a:rPr dirty="0" sz="1200" spc="229">
                <a:solidFill>
                  <a:srgbClr val="111111"/>
                </a:solidFill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sede</a:t>
            </a:r>
            <a:r>
              <a:rPr dirty="0" sz="1200" spc="23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entidade</a:t>
            </a:r>
            <a:r>
              <a:rPr dirty="0" sz="1200" spc="270">
                <a:latin typeface="Microsoft Sans Serif"/>
                <a:cs typeface="Microsoft Sans Serif"/>
              </a:rPr>
              <a:t>  </a:t>
            </a:r>
            <a:r>
              <a:rPr dirty="0" sz="1200" spc="-25">
                <a:latin typeface="Microsoft Sans Serif"/>
                <a:cs typeface="Microsoft Sans Serif"/>
              </a:rPr>
              <a:t>em </a:t>
            </a:r>
            <a:r>
              <a:rPr dirty="0" sz="1200" spc="-10">
                <a:latin typeface="Microsoft Sans Serif"/>
                <a:cs typeface="Microsoft Sans Serif"/>
              </a:rPr>
              <a:t>funcionamento,</a:t>
            </a:r>
            <a:r>
              <a:rPr dirty="0" sz="1200" spc="-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bem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como dos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C0C0C"/>
                </a:solidFill>
                <a:latin typeface="Microsoft Sans Serif"/>
                <a:cs typeface="Microsoft Sans Serif"/>
              </a:rPr>
              <a:t>locais</a:t>
            </a:r>
            <a:r>
              <a:rPr dirty="0" sz="1200" spc="3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onde</a:t>
            </a:r>
            <a:r>
              <a:rPr dirty="0" sz="1200" spc="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estejam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instaladas</a:t>
            </a:r>
            <a:r>
              <a:rPr dirty="0" sz="1200" spc="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suas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filiais;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80"/>
              </a:spcBef>
              <a:buFont typeface="Microsoft Sans Serif"/>
              <a:buAutoNum type="romanUcPeriod" startAt="7"/>
            </a:pPr>
            <a:endParaRPr sz="1200">
              <a:latin typeface="Microsoft Sans Serif"/>
              <a:cs typeface="Microsoft Sans Serif"/>
            </a:endParaRPr>
          </a:p>
          <a:p>
            <a:pPr algn="just" marL="17145" marR="40005" indent="293370">
              <a:lnSpc>
                <a:spcPts val="1370"/>
              </a:lnSpc>
              <a:buAutoNum type="romanUcPeriod" startAt="7"/>
              <a:tabLst>
                <a:tab pos="310515" algn="l"/>
              </a:tabLst>
            </a:pPr>
            <a:r>
              <a:rPr dirty="0" sz="1200">
                <a:latin typeface="Microsoft Sans Serif"/>
                <a:cs typeface="Microsoft Sans Serif"/>
              </a:rPr>
              <a:t>À</a:t>
            </a:r>
            <a:r>
              <a:rPr dirty="0" sz="1200" spc="1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instituição</a:t>
            </a:r>
            <a:r>
              <a:rPr dirty="0" sz="1200" spc="2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sempre</a:t>
            </a:r>
            <a:r>
              <a:rPr dirty="0" sz="1200" spc="1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que</a:t>
            </a:r>
            <a:r>
              <a:rPr dirty="0" sz="1200" spc="1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possível</a:t>
            </a:r>
            <a:r>
              <a:rPr dirty="0" sz="1200" spc="1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1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necessário</a:t>
            </a:r>
            <a:r>
              <a:rPr dirty="0" sz="1200" spc="20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poderã</a:t>
            </a:r>
            <a:r>
              <a:rPr dirty="0" sz="1200" spc="1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contratar</a:t>
            </a:r>
            <a:r>
              <a:rPr dirty="0" sz="1200" spc="19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serviços </a:t>
            </a:r>
            <a:r>
              <a:rPr dirty="0" sz="1200">
                <a:latin typeface="Microsoft Sans Serif"/>
                <a:cs typeface="Microsoft Sans Serif"/>
              </a:rPr>
              <a:t>profissionais</a:t>
            </a:r>
            <a:r>
              <a:rPr dirty="0" sz="1200" spc="1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Assessoria</a:t>
            </a:r>
            <a:r>
              <a:rPr dirty="0" sz="1200" spc="1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Consultoria</a:t>
            </a:r>
            <a:r>
              <a:rPr dirty="0" sz="1200" spc="1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Empresarial,</a:t>
            </a:r>
            <a:r>
              <a:rPr dirty="0" sz="1200" spc="1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desde</a:t>
            </a:r>
            <a:r>
              <a:rPr dirty="0" sz="1200" spc="11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que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não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C0C0C"/>
                </a:solidFill>
                <a:latin typeface="Microsoft Sans Serif"/>
                <a:cs typeface="Microsoft Sans Serif"/>
              </a:rPr>
              <a:t>se</a:t>
            </a:r>
            <a:r>
              <a:rPr dirty="0" sz="1200" spc="10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20">
                <a:latin typeface="Microsoft Sans Serif"/>
                <a:cs typeface="Microsoft Sans Serif"/>
              </a:rPr>
              <a:t>faça </a:t>
            </a:r>
            <a:r>
              <a:rPr dirty="0" sz="1200">
                <a:latin typeface="Microsoft Sans Serif"/>
                <a:cs typeface="Microsoft Sans Serif"/>
              </a:rPr>
              <a:t>com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caráter</a:t>
            </a:r>
            <a:r>
              <a:rPr dirty="0" sz="1200" spc="-10">
                <a:latin typeface="Microsoft Sans Serif"/>
                <a:cs typeface="Microsoft Sans Serif"/>
              </a:rPr>
              <a:t> empregatício;</a:t>
            </a:r>
            <a:endParaRPr sz="1200">
              <a:latin typeface="Microsoft Sans Serif"/>
              <a:cs typeface="Microsoft Sans Serif"/>
            </a:endParaRPr>
          </a:p>
          <a:p>
            <a:pPr algn="just" marL="12700" marR="42545" indent="335280">
              <a:lnSpc>
                <a:spcPct val="96500"/>
              </a:lnSpc>
              <a:spcBef>
                <a:spcPts val="1275"/>
              </a:spcBef>
              <a:buAutoNum type="romanUcPeriod" startAt="7"/>
              <a:tabLst>
                <a:tab pos="347980" algn="l"/>
              </a:tabLst>
            </a:pPr>
            <a:r>
              <a:rPr dirty="0" sz="1200">
                <a:latin typeface="Microsoft Sans Serif"/>
                <a:cs typeface="Microsoft Sans Serif"/>
              </a:rPr>
              <a:t>Promover,</a:t>
            </a:r>
            <a:r>
              <a:rPr dirty="0" sz="1200" spc="229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defender</a:t>
            </a:r>
            <a:r>
              <a:rPr dirty="0" sz="1200" spc="229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1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assistir</a:t>
            </a:r>
            <a:r>
              <a:rPr dirty="0" sz="1200" spc="2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</a:t>
            </a:r>
            <a:r>
              <a:rPr dirty="0" sz="1200" spc="1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defesa</a:t>
            </a:r>
            <a:r>
              <a:rPr dirty="0" sz="1200" spc="2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dos</a:t>
            </a:r>
            <a:r>
              <a:rPr dirty="0" sz="1200" spc="1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direitos</a:t>
            </a:r>
            <a:r>
              <a:rPr dirty="0" sz="1200" spc="1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</a:t>
            </a:r>
            <a:r>
              <a:rPr dirty="0" sz="1200" spc="1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consumidor</a:t>
            </a:r>
            <a:r>
              <a:rPr dirty="0" sz="1200" spc="25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135">
                <a:latin typeface="Microsoft Sans Serif"/>
                <a:cs typeface="Microsoft Sans Serif"/>
              </a:rPr>
              <a:t> </a:t>
            </a:r>
            <a:r>
              <a:rPr dirty="0" sz="1200" spc="-25">
                <a:solidFill>
                  <a:srgbClr val="151515"/>
                </a:solidFill>
                <a:latin typeface="Microsoft Sans Serif"/>
                <a:cs typeface="Microsoft Sans Serif"/>
              </a:rPr>
              <a:t>do </a:t>
            </a:r>
            <a:r>
              <a:rPr dirty="0" sz="1200">
                <a:latin typeface="Microsoft Sans Serif"/>
                <a:cs typeface="Microsoft Sans Serif"/>
              </a:rPr>
              <a:t>meio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ambiente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em</a:t>
            </a:r>
            <a:r>
              <a:rPr dirty="0" sz="1200" spc="-1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consonância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com</a:t>
            </a:r>
            <a:r>
              <a:rPr dirty="0" sz="1200" spc="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F1F1F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-4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Artigo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5º</a:t>
            </a:r>
            <a:r>
              <a:rPr dirty="0" sz="1200" spc="-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Inciso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XXXII,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Artigo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170,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Inciso </a:t>
            </a:r>
            <a:r>
              <a:rPr dirty="0" sz="1200">
                <a:latin typeface="Microsoft Sans Serif"/>
                <a:cs typeface="Microsoft Sans Serif"/>
              </a:rPr>
              <a:t>V</a:t>
            </a:r>
            <a:r>
              <a:rPr dirty="0" sz="1200" spc="-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Vl</a:t>
            </a:r>
            <a:r>
              <a:rPr dirty="0" sz="1200" spc="-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-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Constituição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-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República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Federativa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</a:t>
            </a:r>
            <a:r>
              <a:rPr dirty="0" sz="1200" spc="-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Brasil,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consubstanciado</a:t>
            </a:r>
            <a:r>
              <a:rPr dirty="0" sz="1200" spc="-10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com </a:t>
            </a:r>
            <a:r>
              <a:rPr dirty="0" sz="1200">
                <a:latin typeface="Microsoft Sans Serif"/>
                <a:cs typeface="Microsoft Sans Serif"/>
              </a:rPr>
              <a:t>o</a:t>
            </a:r>
            <a:r>
              <a:rPr dirty="0" sz="1200" spc="1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código</a:t>
            </a:r>
            <a:r>
              <a:rPr dirty="0" sz="1200" spc="2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defesa</a:t>
            </a:r>
            <a:r>
              <a:rPr dirty="0" sz="1200" spc="2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</a:t>
            </a:r>
            <a:r>
              <a:rPr dirty="0" sz="1200" spc="20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consumidor</a:t>
            </a:r>
            <a:r>
              <a:rPr dirty="0" sz="1200" spc="27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lei</a:t>
            </a:r>
            <a:r>
              <a:rPr dirty="0" sz="1200" spc="17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n°</a:t>
            </a:r>
            <a:r>
              <a:rPr dirty="0" sz="1200" spc="1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8.078/90,</a:t>
            </a:r>
            <a:r>
              <a:rPr dirty="0" sz="1200" spc="2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</a:t>
            </a:r>
            <a:r>
              <a:rPr dirty="0" sz="1200" spc="1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consumidor,</a:t>
            </a:r>
            <a:r>
              <a:rPr dirty="0" sz="1200" spc="254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incluindo </a:t>
            </a:r>
            <a:r>
              <a:rPr dirty="0" sz="1200">
                <a:latin typeface="Microsoft Sans Serif"/>
                <a:cs typeface="Microsoft Sans Serif"/>
              </a:rPr>
              <a:t>entre</a:t>
            </a:r>
            <a:r>
              <a:rPr dirty="0" sz="1200" spc="43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outras</a:t>
            </a:r>
            <a:r>
              <a:rPr dirty="0" sz="1200" spc="459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</a:t>
            </a:r>
            <a:r>
              <a:rPr dirty="0" sz="1200" spc="39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C1C1C"/>
                </a:solidFill>
                <a:latin typeface="Microsoft Sans Serif"/>
                <a:cs typeface="Microsoft Sans Serif"/>
              </a:rPr>
              <a:t>lei</a:t>
            </a:r>
            <a:r>
              <a:rPr dirty="0" sz="1200" spc="35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4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n°</a:t>
            </a:r>
            <a:r>
              <a:rPr dirty="0" sz="1200" spc="3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7.347/85</a:t>
            </a:r>
            <a:r>
              <a:rPr dirty="0" sz="1200" spc="44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A1A1A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39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lei</a:t>
            </a:r>
            <a:r>
              <a:rPr dirty="0" sz="1200" spc="31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n°</a:t>
            </a:r>
            <a:r>
              <a:rPr dirty="0" sz="1200" spc="35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30">
                <a:latin typeface="Microsoft Sans Serif"/>
                <a:cs typeface="Microsoft Sans Serif"/>
              </a:rPr>
              <a:t>9.605-</a:t>
            </a:r>
            <a:r>
              <a:rPr dirty="0" sz="1200">
                <a:latin typeface="Microsoft Sans Serif"/>
                <a:cs typeface="Microsoft Sans Serif"/>
              </a:rPr>
              <a:t>98</a:t>
            </a:r>
            <a:r>
              <a:rPr dirty="0" sz="1200" spc="4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3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4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toda</a:t>
            </a:r>
            <a:r>
              <a:rPr dirty="0" sz="1200" spc="409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legislação pertinente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ãs</a:t>
            </a:r>
            <a:r>
              <a:rPr dirty="0" sz="1200" spc="-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matérias</a:t>
            </a:r>
            <a:r>
              <a:rPr dirty="0" sz="1200" spc="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previstas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no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ordenamento</a:t>
            </a:r>
            <a:r>
              <a:rPr dirty="0" sz="1200" spc="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jurídico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brasileiro;</a:t>
            </a:r>
            <a:endParaRPr sz="12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985704" y="416228"/>
            <a:ext cx="0" cy="887730"/>
          </a:xfrm>
          <a:custGeom>
            <a:avLst/>
            <a:gdLst/>
            <a:ahLst/>
            <a:cxnLst/>
            <a:rect l="l" t="t" r="r" b="b"/>
            <a:pathLst>
              <a:path w="0" h="887730">
                <a:moveTo>
                  <a:pt x="0" y="887345"/>
                </a:moveTo>
                <a:lnTo>
                  <a:pt x="0" y="0"/>
                </a:lnTo>
              </a:path>
            </a:pathLst>
          </a:custGeom>
          <a:ln w="15250">
            <a:solidFill>
              <a:srgbClr val="3F3F44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5978079" y="416228"/>
            <a:ext cx="1485900" cy="887730"/>
            <a:chOff x="5978079" y="416228"/>
            <a:chExt cx="1485900" cy="887730"/>
          </a:xfrm>
        </p:grpSpPr>
        <p:sp>
          <p:nvSpPr>
            <p:cNvPr id="4" name="object 4" descr=""/>
            <p:cNvSpPr/>
            <p:nvPr/>
          </p:nvSpPr>
          <p:spPr>
            <a:xfrm>
              <a:off x="7455823" y="416228"/>
              <a:ext cx="0" cy="887730"/>
            </a:xfrm>
            <a:custGeom>
              <a:avLst/>
              <a:gdLst/>
              <a:ahLst/>
              <a:cxnLst/>
              <a:rect l="l" t="t" r="r" b="b"/>
              <a:pathLst>
                <a:path w="0" h="887730">
                  <a:moveTo>
                    <a:pt x="0" y="887345"/>
                  </a:moveTo>
                  <a:lnTo>
                    <a:pt x="0" y="0"/>
                  </a:lnTo>
                </a:path>
              </a:pathLst>
            </a:custGeom>
            <a:ln w="15250">
              <a:solidFill>
                <a:srgbClr val="3F3F4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5978079" y="423851"/>
              <a:ext cx="1485900" cy="0"/>
            </a:xfrm>
            <a:custGeom>
              <a:avLst/>
              <a:gdLst/>
              <a:ahLst/>
              <a:cxnLst/>
              <a:rect l="l" t="t" r="r" b="b"/>
              <a:pathLst>
                <a:path w="1485900" h="0">
                  <a:moveTo>
                    <a:pt x="0" y="0"/>
                  </a:moveTo>
                  <a:lnTo>
                    <a:pt x="1485369" y="0"/>
                  </a:lnTo>
                </a:path>
              </a:pathLst>
            </a:custGeom>
            <a:ln w="15246">
              <a:solidFill>
                <a:srgbClr val="3F3F4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5978079" y="1295951"/>
              <a:ext cx="1485900" cy="0"/>
            </a:xfrm>
            <a:custGeom>
              <a:avLst/>
              <a:gdLst/>
              <a:ahLst/>
              <a:cxnLst/>
              <a:rect l="l" t="t" r="r" b="b"/>
              <a:pathLst>
                <a:path w="1485900" h="0">
                  <a:moveTo>
                    <a:pt x="0" y="0"/>
                  </a:moveTo>
                  <a:lnTo>
                    <a:pt x="1485369" y="0"/>
                  </a:lnTo>
                </a:path>
              </a:pathLst>
            </a:custGeom>
            <a:ln w="15246">
              <a:solidFill>
                <a:srgbClr val="3F3F4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56712" y="6938676"/>
            <a:ext cx="512406" cy="553447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75742" y="827883"/>
            <a:ext cx="741159" cy="146366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766514" y="7332036"/>
            <a:ext cx="91501" cy="128070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903765" y="8836864"/>
            <a:ext cx="343129" cy="283584"/>
          </a:xfrm>
          <a:prstGeom prst="rect">
            <a:avLst/>
          </a:prstGeom>
        </p:spPr>
      </p:pic>
      <p:grpSp>
        <p:nvGrpSpPr>
          <p:cNvPr id="11" name="object 11" descr=""/>
          <p:cNvGrpSpPr/>
          <p:nvPr/>
        </p:nvGrpSpPr>
        <p:grpSpPr>
          <a:xfrm>
            <a:off x="1866624" y="571743"/>
            <a:ext cx="3856990" cy="247015"/>
            <a:chOff x="1866624" y="571743"/>
            <a:chExt cx="3856990" cy="247015"/>
          </a:xfrm>
        </p:grpSpPr>
        <p:pic>
          <p:nvPicPr>
            <p:cNvPr id="12" name="object 12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66624" y="571743"/>
              <a:ext cx="105226" cy="82331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985576" y="686092"/>
              <a:ext cx="3737824" cy="132644"/>
            </a:xfrm>
            <a:prstGeom prst="rect">
              <a:avLst/>
            </a:prstGeom>
          </p:spPr>
        </p:pic>
      </p:grpSp>
      <p:pic>
        <p:nvPicPr>
          <p:cNvPr id="14" name="object 14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359334" y="772996"/>
            <a:ext cx="741159" cy="182957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228595" y="452821"/>
            <a:ext cx="187577" cy="173809"/>
          </a:xfrm>
          <a:prstGeom prst="rect">
            <a:avLst/>
          </a:prstGeom>
        </p:spPr>
      </p:pic>
      <p:sp>
        <p:nvSpPr>
          <p:cNvPr id="16" name="object 16" descr=""/>
          <p:cNvSpPr txBox="1"/>
          <p:nvPr/>
        </p:nvSpPr>
        <p:spPr>
          <a:xfrm>
            <a:off x="6281491" y="382691"/>
            <a:ext cx="902335" cy="2933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ts val="1175"/>
              </a:lnSpc>
              <a:spcBef>
                <a:spcPts val="100"/>
              </a:spcBef>
            </a:pPr>
            <a:r>
              <a:rPr dirty="0" sz="1100" spc="-95">
                <a:solidFill>
                  <a:srgbClr val="1A1A1A"/>
                </a:solidFill>
                <a:latin typeface="Arial MT"/>
                <a:cs typeface="Arial MT"/>
              </a:rPr>
              <a:t>ouxRULuos</a:t>
            </a:r>
            <a:r>
              <a:rPr dirty="0" sz="1100" spc="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282828"/>
                </a:solidFill>
                <a:latin typeface="Arial MT"/>
                <a:cs typeface="Arial MT"/>
              </a:rPr>
              <a:t>-</a:t>
            </a:r>
            <a:r>
              <a:rPr dirty="0" sz="1100" spc="-5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100" spc="-25">
                <a:solidFill>
                  <a:srgbClr val="111111"/>
                </a:solidFill>
                <a:latin typeface="Arial MT"/>
                <a:cs typeface="Arial MT"/>
              </a:rPr>
              <a:t>se</a:t>
            </a:r>
            <a:endParaRPr sz="1100">
              <a:latin typeface="Arial MT"/>
              <a:cs typeface="Arial MT"/>
            </a:endParaRPr>
          </a:p>
          <a:p>
            <a:pPr marL="45720">
              <a:lnSpc>
                <a:spcPts val="935"/>
              </a:lnSpc>
            </a:pPr>
            <a:r>
              <a:rPr dirty="0" sz="900" spc="-80">
                <a:solidFill>
                  <a:srgbClr val="1D1D1D"/>
                </a:solidFill>
                <a:latin typeface="Microsoft Sans Serif"/>
                <a:cs typeface="Microsoft Sans Serif"/>
              </a:rPr>
              <a:t>MIGROFILME</a:t>
            </a:r>
            <a:r>
              <a:rPr dirty="0" sz="900" spc="105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25">
                <a:solidFill>
                  <a:srgbClr val="282828"/>
                </a:solidFill>
                <a:latin typeface="Microsoft Sans Serif"/>
                <a:cs typeface="Microsoft Sans Serif"/>
              </a:rPr>
              <a:t>N^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616381" y="970189"/>
            <a:ext cx="221996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56764" algn="l"/>
              </a:tabLst>
            </a:pPr>
            <a:r>
              <a:rPr dirty="0" sz="1300" spc="-10">
                <a:solidFill>
                  <a:srgbClr val="1A1A1A"/>
                </a:solidFill>
                <a:latin typeface="Microsoft Sans Serif"/>
                <a:cs typeface="Microsoft Sans Serif"/>
              </a:rPr>
              <a:t>°,°,“</a:t>
            </a:r>
            <a:r>
              <a:rPr dirty="0" sz="1300">
                <a:solidFill>
                  <a:srgbClr val="1A1A1A"/>
                </a:solidFill>
                <a:latin typeface="Microsoft Sans Serif"/>
                <a:cs typeface="Microsoft Sans Serif"/>
              </a:rPr>
              <a:t>	</a:t>
            </a:r>
            <a:r>
              <a:rPr dirty="0" sz="1300" spc="120">
                <a:solidFill>
                  <a:srgbClr val="1A1A1A"/>
                </a:solidFill>
                <a:latin typeface="Microsoft Sans Serif"/>
                <a:cs typeface="Microsoft Sans Serif"/>
              </a:rPr>
              <a:t>““</a:t>
            </a:r>
            <a:endParaRPr sz="1300">
              <a:latin typeface="Microsoft Sans Serif"/>
              <a:cs typeface="Microsoft Sans Serif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085590" y="970189"/>
            <a:ext cx="6350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300" spc="-50">
                <a:solidFill>
                  <a:srgbClr val="131313"/>
                </a:solidFill>
                <a:latin typeface="Microsoft Sans Serif"/>
                <a:cs typeface="Microsoft Sans Serif"/>
              </a:rPr>
              <a:t>•</a:t>
            </a:r>
            <a:endParaRPr sz="1300">
              <a:latin typeface="Microsoft Sans Serif"/>
              <a:cs typeface="Microsoft Sans Serif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907383" y="970189"/>
            <a:ext cx="52705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300" spc="-50">
                <a:solidFill>
                  <a:srgbClr val="131313"/>
                </a:solidFill>
                <a:latin typeface="Microsoft Sans Serif"/>
                <a:cs typeface="Microsoft Sans Serif"/>
              </a:rPr>
              <a:t>.</a:t>
            </a:r>
            <a:endParaRPr sz="1300">
              <a:latin typeface="Microsoft Sans Serif"/>
              <a:cs typeface="Microsoft Sans Serif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072025" y="1038799"/>
            <a:ext cx="357886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3218180" algn="l"/>
              </a:tabLst>
            </a:pPr>
            <a:r>
              <a:rPr dirty="0" sz="1250" spc="-245">
                <a:solidFill>
                  <a:srgbClr val="313131"/>
                </a:solidFill>
                <a:latin typeface="Microsoft Sans Serif"/>
                <a:cs typeface="Microsoft Sans Serif"/>
              </a:rPr>
              <a:t>”.8</a:t>
            </a:r>
            <a:r>
              <a:rPr dirty="0" sz="1250" spc="-1019">
                <a:solidFill>
                  <a:srgbClr val="313131"/>
                </a:solidFill>
                <a:latin typeface="Microsoft Sans Serif"/>
                <a:cs typeface="Microsoft Sans Serif"/>
              </a:rPr>
              <a:t>Ú</a:t>
            </a:r>
            <a:r>
              <a:rPr dirty="0" baseline="23504" sz="1950" spc="-345">
                <a:solidFill>
                  <a:srgbClr val="1A1A1A"/>
                </a:solidFill>
                <a:latin typeface="Microsoft Sans Serif"/>
                <a:cs typeface="Microsoft Sans Serif"/>
              </a:rPr>
              <a:t>”</a:t>
            </a:r>
            <a:r>
              <a:rPr dirty="0" baseline="23504" sz="1950" spc="22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280">
                <a:solidFill>
                  <a:srgbClr val="4B4B4B"/>
                </a:solidFill>
                <a:latin typeface="Microsoft Sans Serif"/>
                <a:cs typeface="Microsoft Sans Serif"/>
              </a:rPr>
              <a:t>0</a:t>
            </a:r>
            <a:r>
              <a:rPr dirty="0" baseline="23504" sz="1950" spc="-419">
                <a:solidFill>
                  <a:srgbClr val="1A1A1A"/>
                </a:solidFill>
                <a:latin typeface="Microsoft Sans Serif"/>
                <a:cs typeface="Microsoft Sans Serif"/>
              </a:rPr>
              <a:t>.›°“</a:t>
            </a:r>
            <a:r>
              <a:rPr dirty="0" sz="1250" spc="-280" b="1">
                <a:solidFill>
                  <a:srgbClr val="242424"/>
                </a:solidFill>
                <a:latin typeface="Arial"/>
                <a:cs typeface="Arial"/>
              </a:rPr>
              <a:t>WJ5</a:t>
            </a:r>
            <a:r>
              <a:rPr dirty="0" sz="1250" spc="90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1250" spc="-245" b="1">
                <a:solidFill>
                  <a:srgbClr val="3F3F3F"/>
                </a:solidFill>
                <a:latin typeface="Arial"/>
                <a:cs typeface="Arial"/>
              </a:rPr>
              <a:t>9</a:t>
            </a:r>
            <a:r>
              <a:rPr dirty="0" baseline="23504" sz="1950" spc="-367">
                <a:solidFill>
                  <a:srgbClr val="1A1A1A"/>
                </a:solidFill>
                <a:latin typeface="Microsoft Sans Serif"/>
                <a:cs typeface="Microsoft Sans Serif"/>
              </a:rPr>
              <a:t>”</a:t>
            </a:r>
            <a:r>
              <a:rPr dirty="0" sz="1250" spc="-245" b="1">
                <a:solidFill>
                  <a:srgbClr val="3F3F3F"/>
                </a:solidFill>
                <a:latin typeface="Arial"/>
                <a:cs typeface="Arial"/>
              </a:rPr>
              <a:t>fi</a:t>
            </a:r>
            <a:r>
              <a:rPr dirty="0" baseline="23504" sz="1950" spc="-367">
                <a:solidFill>
                  <a:srgbClr val="1A1A1A"/>
                </a:solidFill>
                <a:latin typeface="Microsoft Sans Serif"/>
                <a:cs typeface="Microsoft Sans Serif"/>
              </a:rPr>
              <a:t>-</a:t>
            </a:r>
            <a:r>
              <a:rPr dirty="0" sz="1250" spc="-70" b="1">
                <a:solidFill>
                  <a:srgbClr val="6B6B6B"/>
                </a:solidFill>
                <a:latin typeface="Arial"/>
                <a:cs typeface="Arial"/>
              </a:rPr>
              <a:t>' </a:t>
            </a:r>
            <a:r>
              <a:rPr dirty="0" baseline="23504" sz="1950" spc="-712">
                <a:solidFill>
                  <a:srgbClr val="1A1A1A"/>
                </a:solidFill>
                <a:latin typeface="Microsoft Sans Serif"/>
                <a:cs typeface="Microsoft Sans Serif"/>
              </a:rPr>
              <a:t>.</a:t>
            </a:r>
            <a:r>
              <a:rPr dirty="0" sz="1250" spc="-270" b="1">
                <a:solidFill>
                  <a:srgbClr val="262626"/>
                </a:solidFill>
                <a:latin typeface="Arial"/>
                <a:cs typeface="Arial"/>
              </a:rPr>
              <a:t>D</a:t>
            </a:r>
            <a:r>
              <a:rPr dirty="0" baseline="23504" sz="1950" spc="-622">
                <a:solidFill>
                  <a:srgbClr val="1A1A1A"/>
                </a:solidFill>
                <a:latin typeface="Microsoft Sans Serif"/>
                <a:cs typeface="Microsoft Sans Serif"/>
              </a:rPr>
              <a:t>:</a:t>
            </a:r>
            <a:r>
              <a:rPr dirty="0" sz="1250" spc="-465" b="1">
                <a:solidFill>
                  <a:srgbClr val="262626"/>
                </a:solidFill>
                <a:latin typeface="Arial"/>
                <a:cs typeface="Arial"/>
              </a:rPr>
              <a:t>G</a:t>
            </a:r>
            <a:r>
              <a:rPr dirty="0" baseline="23504" sz="1950" spc="-487">
                <a:solidFill>
                  <a:srgbClr val="1A1A1A"/>
                </a:solidFill>
                <a:latin typeface="Microsoft Sans Serif"/>
                <a:cs typeface="Microsoft Sans Serif"/>
              </a:rPr>
              <a:t>:</a:t>
            </a:r>
            <a:r>
              <a:rPr dirty="0" sz="1250" spc="-125" b="1">
                <a:solidFill>
                  <a:srgbClr val="262626"/>
                </a:solidFill>
                <a:latin typeface="Arial"/>
                <a:cs typeface="Arial"/>
              </a:rPr>
              <a:t>O</a:t>
            </a:r>
            <a:r>
              <a:rPr dirty="0" sz="1250" spc="-345" b="1">
                <a:solidFill>
                  <a:srgbClr val="262626"/>
                </a:solidFill>
                <a:latin typeface="Arial"/>
                <a:cs typeface="Arial"/>
              </a:rPr>
              <a:t>/</a:t>
            </a:r>
            <a:r>
              <a:rPr dirty="0" baseline="23504" sz="1950" spc="-1117">
                <a:solidFill>
                  <a:srgbClr val="1A1A1A"/>
                </a:solidFill>
                <a:latin typeface="Microsoft Sans Serif"/>
                <a:cs typeface="Microsoft Sans Serif"/>
              </a:rPr>
              <a:t>»</a:t>
            </a:r>
            <a:r>
              <a:rPr dirty="0" sz="1250" spc="-125" b="1">
                <a:solidFill>
                  <a:srgbClr val="262626"/>
                </a:solidFill>
                <a:latin typeface="Arial"/>
                <a:cs typeface="Arial"/>
              </a:rPr>
              <a:t>.Ü</a:t>
            </a:r>
            <a:r>
              <a:rPr dirty="0" sz="1250" spc="-375" b="1">
                <a:solidFill>
                  <a:srgbClr val="262626"/>
                </a:solidFill>
                <a:latin typeface="Arial"/>
                <a:cs typeface="Arial"/>
              </a:rPr>
              <a:t>/</a:t>
            </a:r>
            <a:r>
              <a:rPr dirty="0" baseline="23504" sz="1950" spc="-179">
                <a:solidFill>
                  <a:srgbClr val="1A1A1A"/>
                </a:solidFill>
                <a:latin typeface="Microsoft Sans Serif"/>
                <a:cs typeface="Microsoft Sans Serif"/>
              </a:rPr>
              <a:t>-</a:t>
            </a:r>
            <a:r>
              <a:rPr dirty="0" baseline="23504" sz="1950" spc="172">
                <a:solidFill>
                  <a:srgbClr val="1A1A1A"/>
                </a:solidFill>
                <a:latin typeface="Microsoft Sans Serif"/>
                <a:cs typeface="Microsoft Sans Serif"/>
              </a:rPr>
              <a:t>•</a:t>
            </a:r>
            <a:r>
              <a:rPr dirty="0" baseline="23504" sz="1950">
                <a:solidFill>
                  <a:srgbClr val="1A1A1A"/>
                </a:solidFill>
                <a:latin typeface="Microsoft Sans Serif"/>
                <a:cs typeface="Microsoft Sans Serif"/>
              </a:rPr>
              <a:t>	</a:t>
            </a:r>
            <a:r>
              <a:rPr dirty="0" sz="1250" spc="-85" b="1">
                <a:solidFill>
                  <a:srgbClr val="161616"/>
                </a:solidFill>
                <a:latin typeface="Arial"/>
                <a:cs typeface="Arial"/>
              </a:rPr>
              <a:t>,Ç/</a:t>
            </a:r>
            <a:r>
              <a:rPr dirty="0" sz="1250" spc="-1095" b="1">
                <a:solidFill>
                  <a:srgbClr val="161616"/>
                </a:solidFill>
                <a:latin typeface="Arial"/>
                <a:cs typeface="Arial"/>
              </a:rPr>
              <a:t>@</a:t>
            </a:r>
            <a:r>
              <a:rPr dirty="0" baseline="23504" sz="1950" spc="-112">
                <a:solidFill>
                  <a:srgbClr val="161616"/>
                </a:solidFill>
                <a:latin typeface="Microsoft Sans Serif"/>
                <a:cs typeface="Microsoft Sans Serif"/>
              </a:rPr>
              <a:t>w</a:t>
            </a:r>
            <a:endParaRPr baseline="23504" sz="1950">
              <a:latin typeface="Microsoft Sans Serif"/>
              <a:cs typeface="Microsoft Sans Serif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969461" y="1392772"/>
            <a:ext cx="5462270" cy="844931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just" marL="40005" marR="5080" indent="5080">
              <a:lnSpc>
                <a:spcPct val="92400"/>
              </a:lnSpc>
              <a:spcBef>
                <a:spcPts val="215"/>
              </a:spcBef>
            </a:pPr>
            <a:r>
              <a:rPr dirty="0" sz="1250">
                <a:latin typeface="Microsoft Sans Serif"/>
                <a:cs typeface="Microsoft Sans Serif"/>
              </a:rPr>
              <a:t>XIV.</a:t>
            </a:r>
            <a:r>
              <a:rPr dirty="0" sz="1250" spc="15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Assegurar</a:t>
            </a:r>
            <a:r>
              <a:rPr dirty="0" sz="1250" spc="60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neste</a:t>
            </a:r>
            <a:r>
              <a:rPr dirty="0" sz="1250" spc="45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Estatuto</a:t>
            </a:r>
            <a:r>
              <a:rPr dirty="0" sz="1250" spc="90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81818"/>
                </a:solidFill>
                <a:latin typeface="Microsoft Sans Serif"/>
                <a:cs typeface="Microsoft Sans Serif"/>
              </a:rPr>
              <a:t>que</a:t>
            </a:r>
            <a:r>
              <a:rPr dirty="0" sz="1250" spc="4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0F0F0F"/>
                </a:solidFill>
                <a:latin typeface="Microsoft Sans Serif"/>
                <a:cs typeface="Microsoft Sans Serif"/>
              </a:rPr>
              <a:t>a </a:t>
            </a:r>
            <a:r>
              <a:rPr dirty="0" sz="1250">
                <a:latin typeface="Microsoft Sans Serif"/>
                <a:cs typeface="Microsoft Sans Serif"/>
              </a:rPr>
              <a:t>entidade</a:t>
            </a:r>
            <a:r>
              <a:rPr dirty="0" sz="1250" spc="95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dentro</a:t>
            </a:r>
            <a:r>
              <a:rPr dirty="0" sz="1250" spc="60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31313"/>
                </a:solidFill>
                <a:latin typeface="Microsoft Sans Serif"/>
                <a:cs typeface="Microsoft Sans Serif"/>
              </a:rPr>
              <a:t>de</a:t>
            </a:r>
            <a:r>
              <a:rPr dirty="0" sz="1250" spc="6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suas</a:t>
            </a:r>
            <a:r>
              <a:rPr dirty="0" sz="1250" spc="55"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necessidades </a:t>
            </a:r>
            <a:r>
              <a:rPr dirty="0" sz="1250">
                <a:latin typeface="Microsoft Sans Serif"/>
                <a:cs typeface="Microsoft Sans Serif"/>
              </a:rPr>
              <a:t>básicas</a:t>
            </a:r>
            <a:r>
              <a:rPr dirty="0" sz="1250" spc="190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poderá</a:t>
            </a:r>
            <a:r>
              <a:rPr dirty="0" sz="1250" spc="160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implantar</a:t>
            </a:r>
            <a:r>
              <a:rPr dirty="0" sz="1250" spc="220"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departamentos</a:t>
            </a:r>
            <a:r>
              <a:rPr dirty="0" sz="1250" spc="215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A1A1A"/>
                </a:solidFill>
                <a:latin typeface="Microsoft Sans Serif"/>
                <a:cs typeface="Microsoft Sans Serif"/>
              </a:rPr>
              <a:t>e</a:t>
            </a:r>
            <a:r>
              <a:rPr dirty="0" sz="1250" spc="13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61616"/>
                </a:solidFill>
                <a:latin typeface="Microsoft Sans Serif"/>
                <a:cs typeface="Microsoft Sans Serif"/>
              </a:rPr>
              <a:t>ou</a:t>
            </a:r>
            <a:r>
              <a:rPr dirty="0" sz="1250" spc="16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0E0E0E"/>
                </a:solidFill>
                <a:latin typeface="Microsoft Sans Serif"/>
                <a:cs typeface="Microsoft Sans Serif"/>
              </a:rPr>
              <a:t>criar</a:t>
            </a:r>
            <a:r>
              <a:rPr dirty="0" sz="1250" spc="160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cargos</a:t>
            </a:r>
            <a:r>
              <a:rPr dirty="0" sz="1250" spc="204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que</a:t>
            </a:r>
            <a:r>
              <a:rPr dirty="0" sz="1250" spc="175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11111"/>
                </a:solidFill>
                <a:latin typeface="Microsoft Sans Serif"/>
                <a:cs typeface="Microsoft Sans Serif"/>
              </a:rPr>
              <a:t>venham</a:t>
            </a:r>
            <a:r>
              <a:rPr dirty="0" sz="1250" spc="19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50">
                <a:latin typeface="Microsoft Sans Serif"/>
                <a:cs typeface="Microsoft Sans Serif"/>
              </a:rPr>
              <a:t>a </a:t>
            </a:r>
            <a:r>
              <a:rPr dirty="0" sz="1250" spc="-30">
                <a:latin typeface="Microsoft Sans Serif"/>
                <a:cs typeface="Microsoft Sans Serif"/>
              </a:rPr>
              <a:t>atender</a:t>
            </a:r>
            <a:r>
              <a:rPr dirty="0" sz="1250" spc="-35"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aos</a:t>
            </a:r>
            <a:r>
              <a:rPr dirty="0" sz="1250" spc="-25">
                <a:latin typeface="Microsoft Sans Serif"/>
                <a:cs typeface="Microsoft Sans Serif"/>
              </a:rPr>
              <a:t> anseios</a:t>
            </a:r>
            <a:r>
              <a:rPr dirty="0" sz="1250" spc="5"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das</a:t>
            </a:r>
            <a:r>
              <a:rPr dirty="0" sz="1250" spc="-25">
                <a:latin typeface="Microsoft Sans Serif"/>
                <a:cs typeface="Microsoft Sans Serif"/>
              </a:rPr>
              <a:t> </a:t>
            </a:r>
            <a:r>
              <a:rPr dirty="0" sz="1250" spc="-40">
                <a:latin typeface="Microsoft Sans Serif"/>
                <a:cs typeface="Microsoft Sans Serif"/>
              </a:rPr>
              <a:t>demandas</a:t>
            </a:r>
            <a:r>
              <a:rPr dirty="0" sz="1250" spc="45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e</a:t>
            </a:r>
            <a:r>
              <a:rPr dirty="0" sz="1250" spc="-70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333333"/>
                </a:solidFill>
                <a:latin typeface="Microsoft Sans Serif"/>
                <a:cs typeface="Microsoft Sans Serif"/>
              </a:rPr>
              <a:t>o</a:t>
            </a:r>
            <a:r>
              <a:rPr dirty="0" sz="1250" spc="-1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50">
                <a:latin typeface="Microsoft Sans Serif"/>
                <a:cs typeface="Microsoft Sans Serif"/>
              </a:rPr>
              <a:t>funcionamento</a:t>
            </a:r>
            <a:r>
              <a:rPr dirty="0" sz="1250" spc="55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da</a:t>
            </a:r>
            <a:r>
              <a:rPr dirty="0" sz="1250" spc="-65"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instituição;</a:t>
            </a:r>
            <a:endParaRPr sz="1250">
              <a:latin typeface="Microsoft Sans Serif"/>
              <a:cs typeface="Microsoft Sans Serif"/>
            </a:endParaRPr>
          </a:p>
          <a:p>
            <a:pPr algn="just" marL="39370" marR="5715" indent="3175">
              <a:lnSpc>
                <a:spcPct val="91800"/>
              </a:lnSpc>
              <a:spcBef>
                <a:spcPts val="1360"/>
              </a:spcBef>
            </a:pPr>
            <a:r>
              <a:rPr dirty="0" sz="1250" b="1">
                <a:latin typeface="Arial"/>
                <a:cs typeface="Arial"/>
              </a:rPr>
              <a:t>Parágrafo</a:t>
            </a:r>
            <a:r>
              <a:rPr dirty="0" sz="1250" spc="155" b="1">
                <a:latin typeface="Arial"/>
                <a:cs typeface="Arial"/>
              </a:rPr>
              <a:t> </a:t>
            </a:r>
            <a:r>
              <a:rPr dirty="0" sz="1250" b="1">
                <a:latin typeface="Arial"/>
                <a:cs typeface="Arial"/>
              </a:rPr>
              <a:t>Único</a:t>
            </a:r>
            <a:r>
              <a:rPr dirty="0" sz="1250" spc="120" b="1">
                <a:latin typeface="Arial"/>
                <a:cs typeface="Arial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-</a:t>
            </a:r>
            <a:r>
              <a:rPr dirty="0" sz="1250" spc="30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Para</a:t>
            </a:r>
            <a:r>
              <a:rPr dirty="0" sz="1250" spc="90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cumprir</a:t>
            </a:r>
            <a:r>
              <a:rPr dirty="0" sz="1250" spc="95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suas</a:t>
            </a:r>
            <a:r>
              <a:rPr dirty="0" sz="1250" spc="90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finalidades</a:t>
            </a:r>
            <a:r>
              <a:rPr dirty="0" sz="1250" spc="145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sociais,</a:t>
            </a:r>
            <a:r>
              <a:rPr dirty="0" sz="1250" spc="110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F1F1F"/>
                </a:solidFill>
                <a:latin typeface="Microsoft Sans Serif"/>
                <a:cs typeface="Microsoft Sans Serif"/>
              </a:rPr>
              <a:t>a</a:t>
            </a:r>
            <a:r>
              <a:rPr dirty="0" sz="1250" spc="5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Associação</a:t>
            </a:r>
            <a:r>
              <a:rPr dirty="0" sz="1250" spc="135">
                <a:latin typeface="Microsoft Sans Serif"/>
                <a:cs typeface="Microsoft Sans Serif"/>
              </a:rPr>
              <a:t> </a:t>
            </a:r>
            <a:r>
              <a:rPr dirty="0" sz="1250" spc="-25">
                <a:solidFill>
                  <a:srgbClr val="0F0F0F"/>
                </a:solidFill>
                <a:latin typeface="Microsoft Sans Serif"/>
                <a:cs typeface="Microsoft Sans Serif"/>
              </a:rPr>
              <a:t>se </a:t>
            </a:r>
            <a:r>
              <a:rPr dirty="0" sz="1250" spc="-10">
                <a:latin typeface="Microsoft Sans Serif"/>
                <a:cs typeface="Microsoft Sans Serif"/>
              </a:rPr>
              <a:t>organizará</a:t>
            </a:r>
            <a:r>
              <a:rPr dirty="0" sz="1250" spc="120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em</a:t>
            </a:r>
            <a:r>
              <a:rPr dirty="0" sz="1250" spc="90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tantas</a:t>
            </a:r>
            <a:r>
              <a:rPr dirty="0" sz="1250" spc="114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unidades</a:t>
            </a:r>
            <a:r>
              <a:rPr dirty="0" sz="1250" spc="114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quantas</a:t>
            </a:r>
            <a:r>
              <a:rPr dirty="0" sz="1250" spc="130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se</a:t>
            </a:r>
            <a:r>
              <a:rPr dirty="0" sz="1250" spc="95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fizerem</a:t>
            </a:r>
            <a:r>
              <a:rPr dirty="0" sz="1250" spc="105"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necessárias,</a:t>
            </a:r>
            <a:r>
              <a:rPr dirty="0" sz="1250" spc="175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A1A1A"/>
                </a:solidFill>
                <a:latin typeface="Microsoft Sans Serif"/>
                <a:cs typeface="Microsoft Sans Serif"/>
              </a:rPr>
              <a:t>em</a:t>
            </a:r>
            <a:r>
              <a:rPr dirty="0" sz="1250" spc="9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todo</a:t>
            </a:r>
            <a:r>
              <a:rPr dirty="0" sz="1250" spc="80">
                <a:latin typeface="Microsoft Sans Serif"/>
                <a:cs typeface="Microsoft Sans Serif"/>
              </a:rPr>
              <a:t> </a:t>
            </a:r>
            <a:r>
              <a:rPr dirty="0" sz="1250" spc="-50">
                <a:latin typeface="Microsoft Sans Serif"/>
                <a:cs typeface="Microsoft Sans Serif"/>
              </a:rPr>
              <a:t>o </a:t>
            </a:r>
            <a:r>
              <a:rPr dirty="0" sz="1250">
                <a:latin typeface="Microsoft Sans Serif"/>
                <a:cs typeface="Microsoft Sans Serif"/>
              </a:rPr>
              <a:t>território</a:t>
            </a:r>
            <a:r>
              <a:rPr dirty="0" sz="1250" spc="190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0C0C0C"/>
                </a:solidFill>
                <a:latin typeface="Microsoft Sans Serif"/>
                <a:cs typeface="Microsoft Sans Serif"/>
              </a:rPr>
              <a:t>nacional,</a:t>
            </a:r>
            <a:r>
              <a:rPr dirty="0" sz="1250" spc="204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as</a:t>
            </a:r>
            <a:r>
              <a:rPr dirty="0" sz="1250" spc="140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quais</a:t>
            </a:r>
            <a:r>
              <a:rPr dirty="0" sz="1250" spc="175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funcionarão</a:t>
            </a:r>
            <a:r>
              <a:rPr dirty="0" sz="1250" spc="204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mediante</a:t>
            </a:r>
            <a:r>
              <a:rPr dirty="0" sz="1250" spc="195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delegação</a:t>
            </a:r>
            <a:r>
              <a:rPr dirty="0" sz="1250" spc="204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expressa</a:t>
            </a:r>
            <a:r>
              <a:rPr dirty="0" sz="1250" spc="175">
                <a:latin typeface="Microsoft Sans Serif"/>
                <a:cs typeface="Microsoft Sans Serif"/>
              </a:rPr>
              <a:t> </a:t>
            </a:r>
            <a:r>
              <a:rPr dirty="0" sz="1250" spc="-25">
                <a:solidFill>
                  <a:srgbClr val="131313"/>
                </a:solidFill>
                <a:latin typeface="Microsoft Sans Serif"/>
                <a:cs typeface="Microsoft Sans Serif"/>
              </a:rPr>
              <a:t>da </a:t>
            </a:r>
            <a:r>
              <a:rPr dirty="0" sz="1250" spc="-30">
                <a:latin typeface="Microsoft Sans Serif"/>
                <a:cs typeface="Microsoft Sans Serif"/>
              </a:rPr>
              <a:t>matriz,</a:t>
            </a:r>
            <a:r>
              <a:rPr dirty="0" sz="1250" spc="-20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0F0F0F"/>
                </a:solidFill>
                <a:latin typeface="Microsoft Sans Serif"/>
                <a:cs typeface="Microsoft Sans Serif"/>
              </a:rPr>
              <a:t>e</a:t>
            </a:r>
            <a:r>
              <a:rPr dirty="0" sz="1250" spc="-7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81818"/>
                </a:solidFill>
                <a:latin typeface="Microsoft Sans Serif"/>
                <a:cs typeface="Microsoft Sans Serif"/>
              </a:rPr>
              <a:t>se</a:t>
            </a:r>
            <a:r>
              <a:rPr dirty="0" sz="1250" spc="-7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20">
                <a:latin typeface="Microsoft Sans Serif"/>
                <a:cs typeface="Microsoft Sans Serif"/>
              </a:rPr>
              <a:t>regerão</a:t>
            </a:r>
            <a:r>
              <a:rPr dirty="0" sz="1250" spc="-10">
                <a:latin typeface="Microsoft Sans Serif"/>
                <a:cs typeface="Microsoft Sans Serif"/>
              </a:rPr>
              <a:t> </a:t>
            </a:r>
            <a:r>
              <a:rPr dirty="0" sz="1250" spc="-10">
                <a:solidFill>
                  <a:srgbClr val="0C0C0C"/>
                </a:solidFill>
                <a:latin typeface="Microsoft Sans Serif"/>
                <a:cs typeface="Microsoft Sans Serif"/>
              </a:rPr>
              <a:t>pelas</a:t>
            </a:r>
            <a:r>
              <a:rPr dirty="0" sz="1250" spc="-4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25">
                <a:latin typeface="Microsoft Sans Serif"/>
                <a:cs typeface="Microsoft Sans Serif"/>
              </a:rPr>
              <a:t>disposiçaes</a:t>
            </a:r>
            <a:r>
              <a:rPr dirty="0" sz="1250" spc="35">
                <a:latin typeface="Microsoft Sans Serif"/>
                <a:cs typeface="Microsoft Sans Serif"/>
              </a:rPr>
              <a:t> </a:t>
            </a:r>
            <a:r>
              <a:rPr dirty="0" sz="1250" spc="-30">
                <a:solidFill>
                  <a:srgbClr val="0F0F0F"/>
                </a:solidFill>
                <a:latin typeface="Microsoft Sans Serif"/>
                <a:cs typeface="Microsoft Sans Serif"/>
              </a:rPr>
              <a:t>contidas</a:t>
            </a:r>
            <a:r>
              <a:rPr dirty="0" sz="1250" spc="-1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25">
                <a:latin typeface="Microsoft Sans Serif"/>
                <a:cs typeface="Microsoft Sans Serif"/>
              </a:rPr>
              <a:t>neste</a:t>
            </a:r>
            <a:r>
              <a:rPr dirty="0" sz="1250" spc="-35">
                <a:latin typeface="Microsoft Sans Serif"/>
                <a:cs typeface="Microsoft Sans Serif"/>
              </a:rPr>
              <a:t> </a:t>
            </a:r>
            <a:r>
              <a:rPr dirty="0" sz="1250" spc="-25">
                <a:latin typeface="Microsoft Sans Serif"/>
                <a:cs typeface="Microsoft Sans Serif"/>
              </a:rPr>
              <a:t>estatuto</a:t>
            </a:r>
            <a:r>
              <a:rPr dirty="0" sz="1250" spc="-30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282828"/>
                </a:solidFill>
                <a:latin typeface="Microsoft Sans Serif"/>
                <a:cs typeface="Microsoft Sans Serif"/>
              </a:rPr>
              <a:t>e,</a:t>
            </a:r>
            <a:r>
              <a:rPr dirty="0" sz="1250" spc="-7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20">
                <a:solidFill>
                  <a:srgbClr val="0F0F0F"/>
                </a:solidFill>
                <a:latin typeface="Microsoft Sans Serif"/>
                <a:cs typeface="Microsoft Sans Serif"/>
              </a:rPr>
              <a:t>ainda, </a:t>
            </a:r>
            <a:r>
              <a:rPr dirty="0" sz="1250">
                <a:solidFill>
                  <a:srgbClr val="131313"/>
                </a:solidFill>
                <a:latin typeface="Microsoft Sans Serif"/>
                <a:cs typeface="Microsoft Sans Serif"/>
              </a:rPr>
              <a:t>por</a:t>
            </a:r>
            <a:r>
              <a:rPr dirty="0" sz="1250" spc="-2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25">
                <a:solidFill>
                  <a:srgbClr val="161616"/>
                </a:solidFill>
                <a:latin typeface="Microsoft Sans Serif"/>
                <a:cs typeface="Microsoft Sans Serif"/>
              </a:rPr>
              <a:t>um </a:t>
            </a:r>
            <a:r>
              <a:rPr dirty="0" sz="1250" spc="-40">
                <a:latin typeface="Microsoft Sans Serif"/>
                <a:cs typeface="Microsoft Sans Serif"/>
              </a:rPr>
              <a:t>regimento</a:t>
            </a:r>
            <a:r>
              <a:rPr dirty="0" sz="1250" spc="5">
                <a:latin typeface="Microsoft Sans Serif"/>
                <a:cs typeface="Microsoft Sans Serif"/>
              </a:rPr>
              <a:t> </a:t>
            </a:r>
            <a:r>
              <a:rPr dirty="0" sz="1250" spc="-30">
                <a:latin typeface="Microsoft Sans Serif"/>
                <a:cs typeface="Microsoft Sans Serif"/>
              </a:rPr>
              <a:t>interno</a:t>
            </a:r>
            <a:r>
              <a:rPr dirty="0" sz="1250" spc="15">
                <a:latin typeface="Microsoft Sans Serif"/>
                <a:cs typeface="Microsoft Sans Serif"/>
              </a:rPr>
              <a:t> </a:t>
            </a:r>
            <a:r>
              <a:rPr dirty="0" sz="1250" spc="-40">
                <a:latin typeface="Microsoft Sans Serif"/>
                <a:cs typeface="Microsoft Sans Serif"/>
              </a:rPr>
              <a:t>aprovado</a:t>
            </a:r>
            <a:r>
              <a:rPr dirty="0" sz="1250" spc="15">
                <a:latin typeface="Microsoft Sans Serif"/>
                <a:cs typeface="Microsoft Sans Serif"/>
              </a:rPr>
              <a:t> </a:t>
            </a:r>
            <a:r>
              <a:rPr dirty="0" sz="1250" spc="-10">
                <a:solidFill>
                  <a:srgbClr val="181818"/>
                </a:solidFill>
                <a:latin typeface="Microsoft Sans Serif"/>
                <a:cs typeface="Microsoft Sans Serif"/>
              </a:rPr>
              <a:t>pela</a:t>
            </a:r>
            <a:r>
              <a:rPr dirty="0" sz="1250" spc="-3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45">
                <a:latin typeface="Microsoft Sans Serif"/>
                <a:cs typeface="Microsoft Sans Serif"/>
              </a:rPr>
              <a:t>Assembleia</a:t>
            </a:r>
            <a:r>
              <a:rPr dirty="0" sz="1250" spc="-5">
                <a:latin typeface="Microsoft Sans Serif"/>
                <a:cs typeface="Microsoft Sans Serif"/>
              </a:rPr>
              <a:t> </a:t>
            </a:r>
            <a:r>
              <a:rPr dirty="0" sz="1250" spc="-20">
                <a:latin typeface="Microsoft Sans Serif"/>
                <a:cs typeface="Microsoft Sans Serif"/>
              </a:rPr>
              <a:t>Geral</a:t>
            </a:r>
            <a:endParaRPr sz="12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125"/>
              </a:spcBef>
            </a:pPr>
            <a:endParaRPr sz="1250">
              <a:latin typeface="Microsoft Sans Serif"/>
              <a:cs typeface="Microsoft Sans Serif"/>
            </a:endParaRPr>
          </a:p>
          <a:p>
            <a:pPr algn="just" marL="46355">
              <a:lnSpc>
                <a:spcPct val="100000"/>
              </a:lnSpc>
            </a:pPr>
            <a:r>
              <a:rPr dirty="0" sz="1350" spc="-110">
                <a:latin typeface="Microsoft Sans Serif"/>
                <a:cs typeface="Microsoft Sans Serif"/>
              </a:rPr>
              <a:t>ARTIGO</a:t>
            </a:r>
            <a:r>
              <a:rPr dirty="0" sz="1350" spc="15">
                <a:latin typeface="Microsoft Sans Serif"/>
                <a:cs typeface="Microsoft Sans Serif"/>
              </a:rPr>
              <a:t> </a:t>
            </a:r>
            <a:r>
              <a:rPr dirty="0" sz="1350" spc="-60">
                <a:latin typeface="Microsoft Sans Serif"/>
                <a:cs typeface="Microsoft Sans Serif"/>
              </a:rPr>
              <a:t>3•</a:t>
            </a:r>
            <a:r>
              <a:rPr dirty="0" sz="1350" spc="-45">
                <a:latin typeface="Microsoft Sans Serif"/>
                <a:cs typeface="Microsoft Sans Serif"/>
              </a:rPr>
              <a:t> </a:t>
            </a:r>
            <a:r>
              <a:rPr dirty="0" sz="1350" spc="-110">
                <a:solidFill>
                  <a:srgbClr val="151515"/>
                </a:solidFill>
                <a:latin typeface="Microsoft Sans Serif"/>
                <a:cs typeface="Microsoft Sans Serif"/>
              </a:rPr>
              <a:t>-</a:t>
            </a:r>
            <a:r>
              <a:rPr dirty="0" sz="1350" spc="-5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-160">
                <a:latin typeface="Microsoft Sans Serif"/>
                <a:cs typeface="Microsoft Sans Serif"/>
              </a:rPr>
              <a:t>OOS</a:t>
            </a:r>
            <a:r>
              <a:rPr dirty="0" sz="1350" spc="45">
                <a:latin typeface="Microsoft Sans Serif"/>
                <a:cs typeface="Microsoft Sans Serif"/>
              </a:rPr>
              <a:t> </a:t>
            </a:r>
            <a:r>
              <a:rPr dirty="0" sz="1350" spc="-120">
                <a:latin typeface="Microsoft Sans Serif"/>
                <a:cs typeface="Microsoft Sans Serif"/>
              </a:rPr>
              <a:t>COMPROMISSOS</a:t>
            </a:r>
            <a:r>
              <a:rPr dirty="0" sz="1350" spc="70">
                <a:latin typeface="Microsoft Sans Serif"/>
                <a:cs typeface="Microsoft Sans Serif"/>
              </a:rPr>
              <a:t> </a:t>
            </a:r>
            <a:r>
              <a:rPr dirty="0" sz="1350" spc="-40">
                <a:latin typeface="Microsoft Sans Serif"/>
                <a:cs typeface="Microsoft Sans Serif"/>
              </a:rPr>
              <a:t>DA</a:t>
            </a:r>
            <a:r>
              <a:rPr dirty="0" sz="1350" spc="70">
                <a:latin typeface="Microsoft Sans Serif"/>
                <a:cs typeface="Microsoft Sans Serif"/>
              </a:rPr>
              <a:t> </a:t>
            </a:r>
            <a:r>
              <a:rPr dirty="0" sz="1350" spc="-10">
                <a:latin typeface="Microsoft Sans Serif"/>
                <a:cs typeface="Microsoft Sans Serif"/>
              </a:rPr>
              <a:t>ASSOCIAÇÃO</a:t>
            </a:r>
            <a:endParaRPr sz="1350">
              <a:latin typeface="Microsoft Sans Serif"/>
              <a:cs typeface="Microsoft Sans Serif"/>
            </a:endParaRPr>
          </a:p>
          <a:p>
            <a:pPr algn="just" marL="34925" marR="8255" indent="6350">
              <a:lnSpc>
                <a:spcPct val="92200"/>
              </a:lnSpc>
              <a:spcBef>
                <a:spcPts val="1335"/>
              </a:spcBef>
            </a:pPr>
            <a:r>
              <a:rPr dirty="0" sz="1250">
                <a:latin typeface="Microsoft Sans Serif"/>
                <a:cs typeface="Microsoft Sans Serif"/>
              </a:rPr>
              <a:t>A</a:t>
            </a:r>
            <a:r>
              <a:rPr dirty="0" sz="1250" spc="-50">
                <a:latin typeface="Microsoft Sans Serif"/>
                <a:cs typeface="Microsoft Sans Serif"/>
              </a:rPr>
              <a:t> </a:t>
            </a:r>
            <a:r>
              <a:rPr dirty="0" sz="1250" spc="-30">
                <a:solidFill>
                  <a:srgbClr val="0C0C0C"/>
                </a:solidFill>
                <a:latin typeface="Microsoft Sans Serif"/>
                <a:cs typeface="Microsoft Sans Serif"/>
              </a:rPr>
              <a:t>Associação</a:t>
            </a:r>
            <a:r>
              <a:rPr dirty="0" sz="1250" spc="5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0F0F0F"/>
                </a:solidFill>
                <a:latin typeface="Microsoft Sans Serif"/>
                <a:cs typeface="Microsoft Sans Serif"/>
              </a:rPr>
              <a:t>se</a:t>
            </a:r>
            <a:r>
              <a:rPr dirty="0" sz="1250" spc="-4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10">
                <a:solidFill>
                  <a:srgbClr val="131313"/>
                </a:solidFill>
                <a:latin typeface="Microsoft Sans Serif"/>
                <a:cs typeface="Microsoft Sans Serif"/>
              </a:rPr>
              <a:t>dedicara</a:t>
            </a:r>
            <a:r>
              <a:rPr dirty="0" sz="1250" spc="-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2A2A2A"/>
                </a:solidFill>
                <a:latin typeface="Microsoft Sans Serif"/>
                <a:cs typeface="Microsoft Sans Serif"/>
              </a:rPr>
              <a:t>ãs</a:t>
            </a:r>
            <a:r>
              <a:rPr dirty="0" sz="1250" spc="-2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suas </a:t>
            </a:r>
            <a:r>
              <a:rPr dirty="0" sz="1250" spc="-25">
                <a:latin typeface="Microsoft Sans Serif"/>
                <a:cs typeface="Microsoft Sans Serif"/>
              </a:rPr>
              <a:t>atividades</a:t>
            </a:r>
            <a:r>
              <a:rPr dirty="0" sz="1250" spc="-5">
                <a:latin typeface="Microsoft Sans Serif"/>
                <a:cs typeface="Microsoft Sans Serif"/>
              </a:rPr>
              <a:t> </a:t>
            </a:r>
            <a:r>
              <a:rPr dirty="0" sz="1250" spc="-10">
                <a:solidFill>
                  <a:srgbClr val="0A0A0A"/>
                </a:solidFill>
                <a:latin typeface="Microsoft Sans Serif"/>
                <a:cs typeface="Microsoft Sans Serif"/>
              </a:rPr>
              <a:t>através</a:t>
            </a:r>
            <a:r>
              <a:rPr dirty="0" sz="1250" spc="-5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0E0E0E"/>
                </a:solidFill>
                <a:latin typeface="Microsoft Sans Serif"/>
                <a:cs typeface="Microsoft Sans Serif"/>
              </a:rPr>
              <a:t>de</a:t>
            </a:r>
            <a:r>
              <a:rPr dirty="0" sz="1250" spc="-45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seus</a:t>
            </a:r>
            <a:r>
              <a:rPr dirty="0" sz="1250" spc="-40">
                <a:latin typeface="Microsoft Sans Serif"/>
                <a:cs typeface="Microsoft Sans Serif"/>
              </a:rPr>
              <a:t> </a:t>
            </a:r>
            <a:r>
              <a:rPr dirty="0" sz="1250" spc="-20">
                <a:solidFill>
                  <a:srgbClr val="0C0C0C"/>
                </a:solidFill>
                <a:latin typeface="Microsoft Sans Serif"/>
                <a:cs typeface="Microsoft Sans Serif"/>
              </a:rPr>
              <a:t>administradores </a:t>
            </a:r>
            <a:r>
              <a:rPr dirty="0" sz="1250">
                <a:solidFill>
                  <a:srgbClr val="151515"/>
                </a:solidFill>
                <a:latin typeface="Microsoft Sans Serif"/>
                <a:cs typeface="Microsoft Sans Serif"/>
              </a:rPr>
              <a:t>e</a:t>
            </a:r>
            <a:r>
              <a:rPr dirty="0" sz="1250" spc="-70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35">
                <a:latin typeface="Microsoft Sans Serif"/>
                <a:cs typeface="Microsoft Sans Serif"/>
              </a:rPr>
              <a:t>associados,</a:t>
            </a:r>
            <a:r>
              <a:rPr dirty="0" sz="1250" spc="70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31313"/>
                </a:solidFill>
                <a:latin typeface="Microsoft Sans Serif"/>
                <a:cs typeface="Microsoft Sans Serif"/>
              </a:rPr>
              <a:t>e</a:t>
            </a:r>
            <a:r>
              <a:rPr dirty="0" sz="1250" spc="-4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20">
                <a:latin typeface="Microsoft Sans Serif"/>
                <a:cs typeface="Microsoft Sans Serif"/>
              </a:rPr>
              <a:t>adotará</a:t>
            </a:r>
            <a:r>
              <a:rPr dirty="0" sz="1250" spc="30">
                <a:latin typeface="Microsoft Sans Serif"/>
                <a:cs typeface="Microsoft Sans Serif"/>
              </a:rPr>
              <a:t> </a:t>
            </a:r>
            <a:r>
              <a:rPr dirty="0" sz="1250" spc="-25">
                <a:latin typeface="Microsoft Sans Serif"/>
                <a:cs typeface="Microsoft Sans Serif"/>
              </a:rPr>
              <a:t>práticas</a:t>
            </a:r>
            <a:r>
              <a:rPr dirty="0" sz="1250" spc="-15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C1C1C"/>
                </a:solidFill>
                <a:latin typeface="Microsoft Sans Serif"/>
                <a:cs typeface="Microsoft Sans Serif"/>
              </a:rPr>
              <a:t>de</a:t>
            </a:r>
            <a:r>
              <a:rPr dirty="0" sz="1250" spc="-2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25">
                <a:solidFill>
                  <a:srgbClr val="0F0F0F"/>
                </a:solidFill>
                <a:latin typeface="Microsoft Sans Serif"/>
                <a:cs typeface="Microsoft Sans Serif"/>
              </a:rPr>
              <a:t>gestão</a:t>
            </a:r>
            <a:r>
              <a:rPr dirty="0" sz="1250" spc="2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30">
                <a:latin typeface="Microsoft Sans Serif"/>
                <a:cs typeface="Microsoft Sans Serif"/>
              </a:rPr>
              <a:t>administrativa,</a:t>
            </a:r>
            <a:r>
              <a:rPr dirty="0" sz="1250">
                <a:latin typeface="Microsoft Sans Serif"/>
                <a:cs typeface="Microsoft Sans Serif"/>
              </a:rPr>
              <a:t> </a:t>
            </a:r>
            <a:r>
              <a:rPr dirty="0" sz="1250" spc="-25">
                <a:latin typeface="Microsoft Sans Serif"/>
                <a:cs typeface="Microsoft Sans Serif"/>
              </a:rPr>
              <a:t>suficientes</a:t>
            </a:r>
            <a:r>
              <a:rPr dirty="0" sz="1250" spc="25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A1A1A"/>
                </a:solidFill>
                <a:latin typeface="Microsoft Sans Serif"/>
                <a:cs typeface="Microsoft Sans Serif"/>
              </a:rPr>
              <a:t>a</a:t>
            </a:r>
            <a:r>
              <a:rPr dirty="0" sz="1250" spc="-6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20">
                <a:solidFill>
                  <a:srgbClr val="151515"/>
                </a:solidFill>
                <a:latin typeface="Microsoft Sans Serif"/>
                <a:cs typeface="Microsoft Sans Serif"/>
              </a:rPr>
              <a:t>coibir</a:t>
            </a:r>
            <a:r>
              <a:rPr dirty="0" sz="1250" spc="-45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50">
                <a:latin typeface="Microsoft Sans Serif"/>
                <a:cs typeface="Microsoft Sans Serif"/>
              </a:rPr>
              <a:t>a </a:t>
            </a:r>
            <a:r>
              <a:rPr dirty="0" sz="1250" spc="-35">
                <a:latin typeface="Microsoft Sans Serif"/>
                <a:cs typeface="Microsoft Sans Serif"/>
              </a:rPr>
              <a:t>obtenção,</a:t>
            </a:r>
            <a:r>
              <a:rPr dirty="0" sz="1250" spc="15">
                <a:latin typeface="Microsoft Sans Serif"/>
                <a:cs typeface="Microsoft Sans Serif"/>
              </a:rPr>
              <a:t> </a:t>
            </a:r>
            <a:r>
              <a:rPr dirty="0" sz="1250" spc="-10">
                <a:solidFill>
                  <a:srgbClr val="151515"/>
                </a:solidFill>
                <a:latin typeface="Microsoft Sans Serif"/>
                <a:cs typeface="Microsoft Sans Serif"/>
              </a:rPr>
              <a:t>de</a:t>
            </a:r>
            <a:r>
              <a:rPr dirty="0" sz="1250" spc="-50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20">
                <a:latin typeface="Microsoft Sans Serif"/>
                <a:cs typeface="Microsoft Sans Serif"/>
              </a:rPr>
              <a:t>forma</a:t>
            </a:r>
            <a:r>
              <a:rPr dirty="0" sz="1250" spc="-45">
                <a:latin typeface="Microsoft Sans Serif"/>
                <a:cs typeface="Microsoft Sans Serif"/>
              </a:rPr>
              <a:t> </a:t>
            </a:r>
            <a:r>
              <a:rPr dirty="0" sz="1250" spc="-30">
                <a:latin typeface="Microsoft Sans Serif"/>
                <a:cs typeface="Microsoft Sans Serif"/>
              </a:rPr>
              <a:t>individual</a:t>
            </a:r>
            <a:r>
              <a:rPr dirty="0" sz="1250" spc="-25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0F0F0F"/>
                </a:solidFill>
                <a:latin typeface="Microsoft Sans Serif"/>
                <a:cs typeface="Microsoft Sans Serif"/>
              </a:rPr>
              <a:t>ou</a:t>
            </a:r>
            <a:r>
              <a:rPr dirty="0" sz="1250" spc="-5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35">
                <a:latin typeface="Microsoft Sans Serif"/>
                <a:cs typeface="Microsoft Sans Serif"/>
              </a:rPr>
              <a:t>coletiva,</a:t>
            </a:r>
            <a:r>
              <a:rPr dirty="0" sz="1250" spc="-25"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de</a:t>
            </a:r>
            <a:r>
              <a:rPr dirty="0" sz="1250" spc="-75">
                <a:latin typeface="Microsoft Sans Serif"/>
                <a:cs typeface="Microsoft Sans Serif"/>
              </a:rPr>
              <a:t> </a:t>
            </a:r>
            <a:r>
              <a:rPr dirty="0" sz="1250" spc="-20">
                <a:latin typeface="Microsoft Sans Serif"/>
                <a:cs typeface="Microsoft Sans Serif"/>
              </a:rPr>
              <a:t>beneficios</a:t>
            </a:r>
            <a:r>
              <a:rPr dirty="0" sz="1250" spc="25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0F0F0F"/>
                </a:solidFill>
                <a:latin typeface="Microsoft Sans Serif"/>
                <a:cs typeface="Microsoft Sans Serif"/>
              </a:rPr>
              <a:t>ou</a:t>
            </a:r>
            <a:r>
              <a:rPr dirty="0" sz="1250" spc="-6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40">
                <a:latin typeface="Microsoft Sans Serif"/>
                <a:cs typeface="Microsoft Sans Serif"/>
              </a:rPr>
              <a:t>vantagens,</a:t>
            </a:r>
            <a:r>
              <a:rPr dirty="0" sz="1250" spc="-10">
                <a:latin typeface="Microsoft Sans Serif"/>
                <a:cs typeface="Microsoft Sans Serif"/>
              </a:rPr>
              <a:t> </a:t>
            </a:r>
            <a:r>
              <a:rPr dirty="0" sz="1250" spc="-20">
                <a:latin typeface="Microsoft Sans Serif"/>
                <a:cs typeface="Microsoft Sans Serif"/>
              </a:rPr>
              <a:t>Iícitas</a:t>
            </a:r>
            <a:r>
              <a:rPr dirty="0" sz="1250" spc="-35">
                <a:latin typeface="Microsoft Sans Serif"/>
                <a:cs typeface="Microsoft Sans Serif"/>
              </a:rPr>
              <a:t> </a:t>
            </a:r>
            <a:r>
              <a:rPr dirty="0" sz="1250" spc="-25">
                <a:latin typeface="Microsoft Sans Serif"/>
                <a:cs typeface="Microsoft Sans Serif"/>
              </a:rPr>
              <a:t>ou </a:t>
            </a:r>
            <a:r>
              <a:rPr dirty="0" sz="1250">
                <a:latin typeface="Microsoft Sans Serif"/>
                <a:cs typeface="Microsoft Sans Serif"/>
              </a:rPr>
              <a:t>ilícitas,</a:t>
            </a:r>
            <a:r>
              <a:rPr dirty="0" sz="1250" spc="204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0E0E0E"/>
                </a:solidFill>
                <a:latin typeface="Microsoft Sans Serif"/>
                <a:cs typeface="Microsoft Sans Serif"/>
              </a:rPr>
              <a:t>de</a:t>
            </a:r>
            <a:r>
              <a:rPr dirty="0" sz="1250" spc="150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qualquer</a:t>
            </a:r>
            <a:r>
              <a:rPr dirty="0" sz="1250" spc="204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forma,</a:t>
            </a:r>
            <a:r>
              <a:rPr dirty="0" sz="1250" spc="160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81818"/>
                </a:solidFill>
                <a:latin typeface="Microsoft Sans Serif"/>
                <a:cs typeface="Microsoft Sans Serif"/>
              </a:rPr>
              <a:t>em</a:t>
            </a:r>
            <a:r>
              <a:rPr dirty="0" sz="1250" spc="16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decorrência</a:t>
            </a:r>
            <a:r>
              <a:rPr dirty="0" sz="1250" spc="195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da</a:t>
            </a:r>
            <a:r>
              <a:rPr dirty="0" sz="1250" spc="100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participação</a:t>
            </a:r>
            <a:r>
              <a:rPr dirty="0" sz="1250" spc="210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nos</a:t>
            </a:r>
            <a:r>
              <a:rPr dirty="0" sz="1250" spc="125"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processos </a:t>
            </a:r>
            <a:r>
              <a:rPr dirty="0" sz="1250" spc="-25">
                <a:latin typeface="Microsoft Sans Serif"/>
                <a:cs typeface="Microsoft Sans Serif"/>
              </a:rPr>
              <a:t>decisórios,</a:t>
            </a:r>
            <a:r>
              <a:rPr dirty="0" sz="1250" spc="30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C1C1C"/>
                </a:solidFill>
                <a:latin typeface="Microsoft Sans Serif"/>
                <a:cs typeface="Microsoft Sans Serif"/>
              </a:rPr>
              <a:t>e</a:t>
            </a:r>
            <a:r>
              <a:rPr dirty="0" sz="1250" spc="-4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suas</a:t>
            </a:r>
            <a:r>
              <a:rPr dirty="0" sz="1250" spc="-35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rendas</a:t>
            </a:r>
            <a:r>
              <a:rPr dirty="0" sz="1250" spc="-15"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serão</a:t>
            </a:r>
            <a:r>
              <a:rPr dirty="0" sz="1250" spc="-30">
                <a:latin typeface="Microsoft Sans Serif"/>
                <a:cs typeface="Microsoft Sans Serif"/>
              </a:rPr>
              <a:t> </a:t>
            </a:r>
            <a:r>
              <a:rPr dirty="0" sz="1250" spc="-35">
                <a:latin typeface="Microsoft Sans Serif"/>
                <a:cs typeface="Microsoft Sans Serif"/>
              </a:rPr>
              <a:t>integralmente</a:t>
            </a:r>
            <a:r>
              <a:rPr dirty="0" sz="1250" spc="-5">
                <a:latin typeface="Microsoft Sans Serif"/>
                <a:cs typeface="Microsoft Sans Serif"/>
              </a:rPr>
              <a:t> </a:t>
            </a:r>
            <a:r>
              <a:rPr dirty="0" sz="1250" spc="-20">
                <a:latin typeface="Microsoft Sans Serif"/>
                <a:cs typeface="Microsoft Sans Serif"/>
              </a:rPr>
              <a:t>aplicadas</a:t>
            </a:r>
            <a:r>
              <a:rPr dirty="0" sz="1250" spc="-10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em</a:t>
            </a:r>
            <a:r>
              <a:rPr dirty="0" sz="1250" spc="-40">
                <a:latin typeface="Microsoft Sans Serif"/>
                <a:cs typeface="Microsoft Sans Serif"/>
              </a:rPr>
              <a:t> </a:t>
            </a:r>
            <a:r>
              <a:rPr dirty="0" sz="1250" spc="-20">
                <a:latin typeface="Microsoft Sans Serif"/>
                <a:cs typeface="Microsoft Sans Serif"/>
              </a:rPr>
              <a:t>território</a:t>
            </a:r>
            <a:r>
              <a:rPr dirty="0" sz="1250" spc="-25"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nacional, </a:t>
            </a:r>
            <a:r>
              <a:rPr dirty="0" sz="1250">
                <a:solidFill>
                  <a:srgbClr val="161616"/>
                </a:solidFill>
                <a:latin typeface="Microsoft Sans Serif"/>
                <a:cs typeface="Microsoft Sans Serif"/>
              </a:rPr>
              <a:t>na</a:t>
            </a:r>
            <a:r>
              <a:rPr dirty="0" sz="1250" spc="-8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45">
                <a:latin typeface="Microsoft Sans Serif"/>
                <a:cs typeface="Microsoft Sans Serif"/>
              </a:rPr>
              <a:t>consecução</a:t>
            </a:r>
            <a:r>
              <a:rPr dirty="0" sz="1250" spc="50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e</a:t>
            </a:r>
            <a:r>
              <a:rPr dirty="0" sz="1250" spc="-70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31313"/>
                </a:solidFill>
                <a:latin typeface="Microsoft Sans Serif"/>
                <a:cs typeface="Microsoft Sans Serif"/>
              </a:rPr>
              <a:t>no</a:t>
            </a:r>
            <a:r>
              <a:rPr dirty="0" sz="1250" spc="-2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40">
                <a:latin typeface="Microsoft Sans Serif"/>
                <a:cs typeface="Microsoft Sans Serif"/>
              </a:rPr>
              <a:t>desenvolvimento</a:t>
            </a:r>
            <a:r>
              <a:rPr dirty="0" sz="1250" spc="-45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de</a:t>
            </a:r>
            <a:r>
              <a:rPr dirty="0" sz="1250" spc="-15">
                <a:latin typeface="Microsoft Sans Serif"/>
                <a:cs typeface="Microsoft Sans Serif"/>
              </a:rPr>
              <a:t> </a:t>
            </a:r>
            <a:r>
              <a:rPr dirty="0" sz="1250" spc="-30">
                <a:latin typeface="Microsoft Sans Serif"/>
                <a:cs typeface="Microsoft Sans Serif"/>
              </a:rPr>
              <a:t>seus</a:t>
            </a:r>
            <a:r>
              <a:rPr dirty="0" sz="1250" spc="5">
                <a:latin typeface="Microsoft Sans Serif"/>
                <a:cs typeface="Microsoft Sans Serif"/>
              </a:rPr>
              <a:t> </a:t>
            </a:r>
            <a:r>
              <a:rPr dirty="0" sz="1250" spc="-90">
                <a:latin typeface="Microsoft Sans Serif"/>
                <a:cs typeface="Microsoft Sans Serif"/>
              </a:rPr>
              <a:t>objetivOS</a:t>
            </a:r>
            <a:r>
              <a:rPr dirty="0" sz="1250" spc="60"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sociais.</a:t>
            </a:r>
            <a:endParaRPr sz="12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225"/>
              </a:spcBef>
            </a:pPr>
            <a:endParaRPr sz="1250">
              <a:latin typeface="Microsoft Sans Serif"/>
              <a:cs typeface="Microsoft Sans Serif"/>
            </a:endParaRPr>
          </a:p>
          <a:p>
            <a:pPr algn="just" marL="36830">
              <a:lnSpc>
                <a:spcPct val="100000"/>
              </a:lnSpc>
            </a:pPr>
            <a:r>
              <a:rPr dirty="0" sz="1250" spc="-55" b="1">
                <a:latin typeface="Arial"/>
                <a:cs typeface="Arial"/>
              </a:rPr>
              <a:t>ARTIGO</a:t>
            </a:r>
            <a:r>
              <a:rPr dirty="0" sz="1250" spc="-35" b="1">
                <a:latin typeface="Arial"/>
                <a:cs typeface="Arial"/>
              </a:rPr>
              <a:t> </a:t>
            </a:r>
            <a:r>
              <a:rPr dirty="0" sz="1250" b="1">
                <a:latin typeface="Arial"/>
                <a:cs typeface="Arial"/>
              </a:rPr>
              <a:t>4º</a:t>
            </a:r>
            <a:r>
              <a:rPr dirty="0" sz="1250" spc="-40" b="1">
                <a:latin typeface="Arial"/>
                <a:cs typeface="Arial"/>
              </a:rPr>
              <a:t> </a:t>
            </a:r>
            <a:r>
              <a:rPr dirty="0" sz="1250" spc="-120">
                <a:solidFill>
                  <a:srgbClr val="161616"/>
                </a:solidFill>
                <a:latin typeface="Microsoft Sans Serif"/>
                <a:cs typeface="Microsoft Sans Serif"/>
              </a:rPr>
              <a:t>—</a:t>
            </a:r>
            <a:r>
              <a:rPr dirty="0" sz="1250" spc="2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50" b="1">
                <a:latin typeface="Arial"/>
                <a:cs typeface="Arial"/>
              </a:rPr>
              <a:t>DA</a:t>
            </a:r>
            <a:r>
              <a:rPr dirty="0" sz="1250" spc="-10" b="1">
                <a:latin typeface="Arial"/>
                <a:cs typeface="Arial"/>
              </a:rPr>
              <a:t> </a:t>
            </a:r>
            <a:r>
              <a:rPr dirty="0" sz="1250" spc="-60" b="1">
                <a:latin typeface="Arial"/>
                <a:cs typeface="Arial"/>
              </a:rPr>
              <a:t>ASSEMBLÉIA</a:t>
            </a:r>
            <a:r>
              <a:rPr dirty="0" sz="1250" spc="100" b="1">
                <a:latin typeface="Arial"/>
                <a:cs typeface="Arial"/>
              </a:rPr>
              <a:t> </a:t>
            </a:r>
            <a:r>
              <a:rPr dirty="0" sz="1250" spc="-10" b="1">
                <a:latin typeface="Arial"/>
                <a:cs typeface="Arial"/>
              </a:rPr>
              <a:t>GERAL</a:t>
            </a:r>
            <a:endParaRPr sz="1250">
              <a:latin typeface="Arial"/>
              <a:cs typeface="Arial"/>
            </a:endParaRPr>
          </a:p>
          <a:p>
            <a:pPr algn="just" marL="26670" marR="26034" indent="5715">
              <a:lnSpc>
                <a:spcPct val="92300"/>
              </a:lnSpc>
              <a:spcBef>
                <a:spcPts val="1355"/>
              </a:spcBef>
            </a:pPr>
            <a:r>
              <a:rPr dirty="0" sz="1250">
                <a:latin typeface="Microsoft Sans Serif"/>
                <a:cs typeface="Microsoft Sans Serif"/>
              </a:rPr>
              <a:t>A</a:t>
            </a:r>
            <a:r>
              <a:rPr dirty="0" sz="1250" spc="-5">
                <a:latin typeface="Microsoft Sans Serif"/>
                <a:cs typeface="Microsoft Sans Serif"/>
              </a:rPr>
              <a:t> </a:t>
            </a:r>
            <a:r>
              <a:rPr dirty="0" sz="1250" spc="-35">
                <a:latin typeface="Microsoft Sans Serif"/>
                <a:cs typeface="Microsoft Sans Serif"/>
              </a:rPr>
              <a:t>Assembleia</a:t>
            </a:r>
            <a:r>
              <a:rPr dirty="0" sz="1250" spc="45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0C0C0C"/>
                </a:solidFill>
                <a:latin typeface="Microsoft Sans Serif"/>
                <a:cs typeface="Microsoft Sans Serif"/>
              </a:rPr>
              <a:t>Geral</a:t>
            </a:r>
            <a:r>
              <a:rPr dirty="0" sz="1250" spc="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20">
                <a:latin typeface="Microsoft Sans Serif"/>
                <a:cs typeface="Microsoft Sans Serif"/>
              </a:rPr>
              <a:t>deliberativa</a:t>
            </a:r>
            <a:r>
              <a:rPr dirty="0" sz="1250" spc="15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0F0F0F"/>
                </a:solidFill>
                <a:latin typeface="Microsoft Sans Serif"/>
                <a:cs typeface="Microsoft Sans Serif"/>
              </a:rPr>
              <a:t>é</a:t>
            </a:r>
            <a:r>
              <a:rPr dirty="0" sz="1250" spc="-5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o</a:t>
            </a:r>
            <a:r>
              <a:rPr dirty="0" sz="1250" spc="-20">
                <a:latin typeface="Microsoft Sans Serif"/>
                <a:cs typeface="Microsoft Sans Serif"/>
              </a:rPr>
              <a:t> </a:t>
            </a:r>
            <a:r>
              <a:rPr dirty="0" sz="1250" spc="-40">
                <a:latin typeface="Microsoft Sans Serif"/>
                <a:cs typeface="Microsoft Sans Serif"/>
              </a:rPr>
              <a:t>ôrgão</a:t>
            </a:r>
            <a:r>
              <a:rPr dirty="0" sz="1250" spc="-15">
                <a:latin typeface="Microsoft Sans Serif"/>
                <a:cs typeface="Microsoft Sans Serif"/>
              </a:rPr>
              <a:t> </a:t>
            </a:r>
            <a:r>
              <a:rPr dirty="0" sz="1250" spc="-30">
                <a:latin typeface="Microsoft Sans Serif"/>
                <a:cs typeface="Microsoft Sans Serif"/>
              </a:rPr>
              <a:t>mãximo</a:t>
            </a:r>
            <a:r>
              <a:rPr dirty="0" sz="1250" spc="30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212121"/>
                </a:solidFill>
                <a:latin typeface="Microsoft Sans Serif"/>
                <a:cs typeface="Microsoft Sans Serif"/>
              </a:rPr>
              <a:t>e</a:t>
            </a:r>
            <a:r>
              <a:rPr dirty="0" sz="1250" spc="-2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25">
                <a:latin typeface="Microsoft Sans Serif"/>
                <a:cs typeface="Microsoft Sans Serif"/>
              </a:rPr>
              <a:t>soberano</a:t>
            </a:r>
            <a:r>
              <a:rPr dirty="0" sz="1250" spc="20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11111"/>
                </a:solidFill>
                <a:latin typeface="Microsoft Sans Serif"/>
                <a:cs typeface="Microsoft Sans Serif"/>
              </a:rPr>
              <a:t>da</a:t>
            </a:r>
            <a:r>
              <a:rPr dirty="0" sz="1250" spc="-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Associação, </a:t>
            </a:r>
            <a:r>
              <a:rPr dirty="0" sz="1250">
                <a:solidFill>
                  <a:srgbClr val="1F1F1F"/>
                </a:solidFill>
                <a:latin typeface="Microsoft Sans Serif"/>
                <a:cs typeface="Microsoft Sans Serif"/>
              </a:rPr>
              <a:t>e</a:t>
            </a:r>
            <a:r>
              <a:rPr dirty="0" sz="1250" spc="13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será</a:t>
            </a:r>
            <a:r>
              <a:rPr dirty="0" sz="1250" spc="155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constituída</a:t>
            </a:r>
            <a:r>
              <a:rPr dirty="0" sz="1250" spc="180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0C0C0C"/>
                </a:solidFill>
                <a:latin typeface="Microsoft Sans Serif"/>
                <a:cs typeface="Microsoft Sans Serif"/>
              </a:rPr>
              <a:t>pelos</a:t>
            </a:r>
            <a:r>
              <a:rPr dirty="0" sz="1250" spc="17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seus</a:t>
            </a:r>
            <a:r>
              <a:rPr dirty="0" sz="1250" spc="150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0E0E0E"/>
                </a:solidFill>
                <a:latin typeface="Microsoft Sans Serif"/>
                <a:cs typeface="Microsoft Sans Serif"/>
              </a:rPr>
              <a:t>associados</a:t>
            </a:r>
            <a:r>
              <a:rPr dirty="0" sz="1250" spc="165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em</a:t>
            </a:r>
            <a:r>
              <a:rPr dirty="0" sz="1250" spc="114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pleno</a:t>
            </a:r>
            <a:r>
              <a:rPr dirty="0" sz="1250" spc="155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gozo</a:t>
            </a:r>
            <a:r>
              <a:rPr dirty="0" sz="1250" spc="160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81818"/>
                </a:solidFill>
                <a:latin typeface="Microsoft Sans Serif"/>
                <a:cs typeface="Microsoft Sans Serif"/>
              </a:rPr>
              <a:t>de</a:t>
            </a:r>
            <a:r>
              <a:rPr dirty="0" sz="1250" spc="16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seus</a:t>
            </a:r>
            <a:r>
              <a:rPr dirty="0" sz="1250" spc="150"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direitos. </a:t>
            </a:r>
            <a:r>
              <a:rPr dirty="0" sz="1250" spc="-55">
                <a:latin typeface="Microsoft Sans Serif"/>
                <a:cs typeface="Microsoft Sans Serif"/>
              </a:rPr>
              <a:t>Reunir-se-</a:t>
            </a:r>
            <a:r>
              <a:rPr dirty="0" sz="1250">
                <a:latin typeface="Microsoft Sans Serif"/>
                <a:cs typeface="Microsoft Sans Serif"/>
              </a:rPr>
              <a:t>á</a:t>
            </a:r>
            <a:r>
              <a:rPr dirty="0" sz="1250" spc="125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0F0F0F"/>
                </a:solidFill>
                <a:latin typeface="Microsoft Sans Serif"/>
                <a:cs typeface="Microsoft Sans Serif"/>
              </a:rPr>
              <a:t>na</a:t>
            </a:r>
            <a:r>
              <a:rPr dirty="0" sz="1250" spc="5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segunda</a:t>
            </a:r>
            <a:r>
              <a:rPr dirty="0" sz="1250" spc="125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quinzena</a:t>
            </a:r>
            <a:r>
              <a:rPr dirty="0" sz="1250" spc="95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C1C1C"/>
                </a:solidFill>
                <a:latin typeface="Microsoft Sans Serif"/>
                <a:cs typeface="Microsoft Sans Serif"/>
              </a:rPr>
              <a:t>de</a:t>
            </a:r>
            <a:r>
              <a:rPr dirty="0" sz="1250" spc="8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janeiro,</a:t>
            </a:r>
            <a:r>
              <a:rPr dirty="0" sz="1250" spc="100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11111"/>
                </a:solidFill>
                <a:latin typeface="Microsoft Sans Serif"/>
                <a:cs typeface="Microsoft Sans Serif"/>
              </a:rPr>
              <a:t>para</a:t>
            </a:r>
            <a:r>
              <a:rPr dirty="0" sz="1250" spc="8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0E0E0E"/>
                </a:solidFill>
                <a:latin typeface="Microsoft Sans Serif"/>
                <a:cs typeface="Microsoft Sans Serif"/>
              </a:rPr>
              <a:t>tomar</a:t>
            </a:r>
            <a:r>
              <a:rPr dirty="0" sz="1250" spc="85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conhecimento</a:t>
            </a:r>
            <a:r>
              <a:rPr dirty="0" sz="1250" spc="145">
                <a:latin typeface="Microsoft Sans Serif"/>
                <a:cs typeface="Microsoft Sans Serif"/>
              </a:rPr>
              <a:t> </a:t>
            </a:r>
            <a:r>
              <a:rPr dirty="0" sz="1250" spc="-25">
                <a:solidFill>
                  <a:srgbClr val="161616"/>
                </a:solidFill>
                <a:latin typeface="Microsoft Sans Serif"/>
                <a:cs typeface="Microsoft Sans Serif"/>
              </a:rPr>
              <a:t>das </a:t>
            </a:r>
            <a:r>
              <a:rPr dirty="0" sz="1250">
                <a:latin typeface="Microsoft Sans Serif"/>
                <a:cs typeface="Microsoft Sans Serif"/>
              </a:rPr>
              <a:t>ações</a:t>
            </a:r>
            <a:r>
              <a:rPr dirty="0" sz="1250" spc="235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0F0F0F"/>
                </a:solidFill>
                <a:latin typeface="Microsoft Sans Serif"/>
                <a:cs typeface="Microsoft Sans Serif"/>
              </a:rPr>
              <a:t>da</a:t>
            </a:r>
            <a:r>
              <a:rPr dirty="0" sz="1250" spc="17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Diretoria</a:t>
            </a:r>
            <a:r>
              <a:rPr dirty="0" sz="1250" spc="210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Executiva</a:t>
            </a:r>
            <a:r>
              <a:rPr dirty="0" sz="1250" spc="240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81818"/>
                </a:solidFill>
                <a:latin typeface="Microsoft Sans Serif"/>
                <a:cs typeface="Microsoft Sans Serif"/>
              </a:rPr>
              <a:t>e,</a:t>
            </a:r>
            <a:r>
              <a:rPr dirty="0" sz="1250" spc="20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extraordinariamente,</a:t>
            </a:r>
            <a:r>
              <a:rPr dirty="0" sz="1250" spc="175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quando</a:t>
            </a:r>
            <a:r>
              <a:rPr dirty="0" sz="1250" spc="204"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devidamente </a:t>
            </a:r>
            <a:r>
              <a:rPr dirty="0" sz="1250" spc="-20">
                <a:latin typeface="Microsoft Sans Serif"/>
                <a:cs typeface="Microsoft Sans Serif"/>
              </a:rPr>
              <a:t>convocada.</a:t>
            </a:r>
            <a:r>
              <a:rPr dirty="0" sz="1250" spc="85"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Constituirá</a:t>
            </a:r>
            <a:r>
              <a:rPr dirty="0" sz="1250" spc="75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C1C1C"/>
                </a:solidFill>
                <a:latin typeface="Microsoft Sans Serif"/>
                <a:cs typeface="Microsoft Sans Serif"/>
              </a:rPr>
              <a:t>em </a:t>
            </a:r>
            <a:r>
              <a:rPr dirty="0" sz="1250">
                <a:latin typeface="Microsoft Sans Serif"/>
                <a:cs typeface="Microsoft Sans Serif"/>
              </a:rPr>
              <a:t>primeira</a:t>
            </a:r>
            <a:r>
              <a:rPr dirty="0" sz="1250" spc="50">
                <a:latin typeface="Microsoft Sans Serif"/>
                <a:cs typeface="Microsoft Sans Serif"/>
              </a:rPr>
              <a:t> </a:t>
            </a:r>
            <a:r>
              <a:rPr dirty="0" sz="1250" spc="-20">
                <a:latin typeface="Microsoft Sans Serif"/>
                <a:cs typeface="Microsoft Sans Serif"/>
              </a:rPr>
              <a:t>convocação</a:t>
            </a:r>
            <a:r>
              <a:rPr dirty="0" sz="1250" spc="45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31313"/>
                </a:solidFill>
                <a:latin typeface="Microsoft Sans Serif"/>
                <a:cs typeface="Microsoft Sans Serif"/>
              </a:rPr>
              <a:t>com </a:t>
            </a:r>
            <a:r>
              <a:rPr dirty="0" sz="1250">
                <a:solidFill>
                  <a:srgbClr val="0F0F0F"/>
                </a:solidFill>
                <a:latin typeface="Microsoft Sans Serif"/>
                <a:cs typeface="Microsoft Sans Serif"/>
              </a:rPr>
              <a:t>a</a:t>
            </a:r>
            <a:r>
              <a:rPr dirty="0" sz="1250" spc="-2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100">
                <a:latin typeface="Microsoft Sans Serif"/>
                <a:cs typeface="Microsoft Sans Serif"/>
              </a:rPr>
              <a:t>maiOFia</a:t>
            </a:r>
            <a:r>
              <a:rPr dirty="0" sz="1250" spc="65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absoluta</a:t>
            </a:r>
            <a:r>
              <a:rPr dirty="0" sz="1250" spc="40">
                <a:latin typeface="Microsoft Sans Serif"/>
                <a:cs typeface="Microsoft Sans Serif"/>
              </a:rPr>
              <a:t> </a:t>
            </a:r>
            <a:r>
              <a:rPr dirty="0" sz="1250" spc="-25">
                <a:latin typeface="Microsoft Sans Serif"/>
                <a:cs typeface="Microsoft Sans Serif"/>
              </a:rPr>
              <a:t>dos </a:t>
            </a:r>
            <a:r>
              <a:rPr dirty="0" sz="1250">
                <a:latin typeface="Microsoft Sans Serif"/>
                <a:cs typeface="Microsoft Sans Serif"/>
              </a:rPr>
              <a:t>associados</a:t>
            </a:r>
            <a:r>
              <a:rPr dirty="0" sz="1250" spc="265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262626"/>
                </a:solidFill>
                <a:latin typeface="Microsoft Sans Serif"/>
                <a:cs typeface="Microsoft Sans Serif"/>
              </a:rPr>
              <a:t>e,</a:t>
            </a:r>
            <a:r>
              <a:rPr dirty="0" sz="1250" spc="170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em</a:t>
            </a:r>
            <a:r>
              <a:rPr dirty="0" sz="1250" spc="195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segunda</a:t>
            </a:r>
            <a:r>
              <a:rPr dirty="0" sz="1250" spc="220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convocação,</a:t>
            </a:r>
            <a:r>
              <a:rPr dirty="0" sz="1250" spc="275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61616"/>
                </a:solidFill>
                <a:latin typeface="Microsoft Sans Serif"/>
                <a:cs typeface="Microsoft Sans Serif"/>
              </a:rPr>
              <a:t>meia</a:t>
            </a:r>
            <a:r>
              <a:rPr dirty="0" sz="1250" spc="17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F1F1F"/>
                </a:solidFill>
                <a:latin typeface="Microsoft Sans Serif"/>
                <a:cs typeface="Microsoft Sans Serif"/>
              </a:rPr>
              <a:t>hora</a:t>
            </a:r>
            <a:r>
              <a:rPr dirty="0" sz="1250" spc="18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0C0C0C"/>
                </a:solidFill>
                <a:latin typeface="Microsoft Sans Serif"/>
                <a:cs typeface="Microsoft Sans Serif"/>
              </a:rPr>
              <a:t>após</a:t>
            </a:r>
            <a:r>
              <a:rPr dirty="0" sz="1250" spc="21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C1C1C"/>
                </a:solidFill>
                <a:latin typeface="Microsoft Sans Serif"/>
                <a:cs typeface="Microsoft Sans Serif"/>
              </a:rPr>
              <a:t>a</a:t>
            </a:r>
            <a:r>
              <a:rPr dirty="0" sz="1250" spc="17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0F0F0F"/>
                </a:solidFill>
                <a:latin typeface="Microsoft Sans Serif"/>
                <a:cs typeface="Microsoft Sans Serif"/>
              </a:rPr>
              <a:t>primeira,</a:t>
            </a:r>
            <a:r>
              <a:rPr dirty="0" sz="1250" spc="26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25">
                <a:solidFill>
                  <a:srgbClr val="181818"/>
                </a:solidFill>
                <a:latin typeface="Microsoft Sans Serif"/>
                <a:cs typeface="Microsoft Sans Serif"/>
              </a:rPr>
              <a:t>com </a:t>
            </a:r>
            <a:r>
              <a:rPr dirty="0" sz="1250" spc="-10">
                <a:latin typeface="Microsoft Sans Serif"/>
                <a:cs typeface="Microsoft Sans Serif"/>
              </a:rPr>
              <a:t>qualquer</a:t>
            </a:r>
            <a:r>
              <a:rPr dirty="0" sz="1250" spc="10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número,</a:t>
            </a:r>
            <a:r>
              <a:rPr dirty="0" sz="1250" spc="25">
                <a:latin typeface="Microsoft Sans Serif"/>
                <a:cs typeface="Microsoft Sans Serif"/>
              </a:rPr>
              <a:t> </a:t>
            </a:r>
            <a:r>
              <a:rPr dirty="0" sz="1250" spc="-20">
                <a:latin typeface="Microsoft Sans Serif"/>
                <a:cs typeface="Microsoft Sans Serif"/>
              </a:rPr>
              <a:t>deliberando</a:t>
            </a:r>
            <a:r>
              <a:rPr dirty="0" sz="1250" spc="30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pela</a:t>
            </a:r>
            <a:r>
              <a:rPr dirty="0" sz="1250" spc="-30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11111"/>
                </a:solidFill>
                <a:latin typeface="Microsoft Sans Serif"/>
                <a:cs typeface="Microsoft Sans Serif"/>
              </a:rPr>
              <a:t>maioria</a:t>
            </a:r>
            <a:r>
              <a:rPr dirty="0" sz="1250" spc="-1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simples</a:t>
            </a:r>
            <a:r>
              <a:rPr dirty="0" sz="1250" spc="-10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11111"/>
                </a:solidFill>
                <a:latin typeface="Microsoft Sans Serif"/>
                <a:cs typeface="Microsoft Sans Serif"/>
              </a:rPr>
              <a:t>dos</a:t>
            </a:r>
            <a:r>
              <a:rPr dirty="0" sz="1250" spc="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votos</a:t>
            </a:r>
            <a:r>
              <a:rPr dirty="0" sz="1250" spc="-15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0F0F0F"/>
                </a:solidFill>
                <a:latin typeface="Microsoft Sans Serif"/>
                <a:cs typeface="Microsoft Sans Serif"/>
              </a:rPr>
              <a:t>dos</a:t>
            </a:r>
            <a:r>
              <a:rPr dirty="0" sz="1250" spc="-2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presentes, </a:t>
            </a:r>
            <a:r>
              <a:rPr dirty="0" sz="1250" spc="-30">
                <a:latin typeface="Microsoft Sans Serif"/>
                <a:cs typeface="Microsoft Sans Serif"/>
              </a:rPr>
              <a:t>salvo</a:t>
            </a:r>
            <a:r>
              <a:rPr dirty="0" sz="1250" spc="-25"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nos</a:t>
            </a:r>
            <a:r>
              <a:rPr dirty="0" sz="1250" spc="-40">
                <a:latin typeface="Microsoft Sans Serif"/>
                <a:cs typeface="Microsoft Sans Serif"/>
              </a:rPr>
              <a:t> </a:t>
            </a:r>
            <a:r>
              <a:rPr dirty="0" sz="1250" spc="-30">
                <a:latin typeface="Microsoft Sans Serif"/>
                <a:cs typeface="Microsoft Sans Serif"/>
              </a:rPr>
              <a:t>casos</a:t>
            </a:r>
            <a:r>
              <a:rPr dirty="0" sz="1250" spc="-40">
                <a:latin typeface="Microsoft Sans Serif"/>
                <a:cs typeface="Microsoft Sans Serif"/>
              </a:rPr>
              <a:t> </a:t>
            </a:r>
            <a:r>
              <a:rPr dirty="0" sz="1250" spc="-30">
                <a:latin typeface="Microsoft Sans Serif"/>
                <a:cs typeface="Microsoft Sans Serif"/>
              </a:rPr>
              <a:t>previsto</a:t>
            </a:r>
            <a:r>
              <a:rPr dirty="0" sz="1250" spc="15">
                <a:latin typeface="Microsoft Sans Serif"/>
                <a:cs typeface="Microsoft Sans Serif"/>
              </a:rPr>
              <a:t> </a:t>
            </a:r>
            <a:r>
              <a:rPr dirty="0" sz="1250" spc="-25">
                <a:latin typeface="Microsoft Sans Serif"/>
                <a:cs typeface="Microsoft Sans Serif"/>
              </a:rPr>
              <a:t>neste</a:t>
            </a:r>
            <a:r>
              <a:rPr dirty="0" sz="1250" spc="-15">
                <a:latin typeface="Microsoft Sans Serif"/>
                <a:cs typeface="Microsoft Sans Serif"/>
              </a:rPr>
              <a:t> </a:t>
            </a:r>
            <a:r>
              <a:rPr dirty="0" sz="1250" spc="-35">
                <a:latin typeface="Microsoft Sans Serif"/>
                <a:cs typeface="Microsoft Sans Serif"/>
              </a:rPr>
              <a:t>estatuto,</a:t>
            </a:r>
            <a:r>
              <a:rPr dirty="0" sz="1250" spc="-10">
                <a:latin typeface="Microsoft Sans Serif"/>
                <a:cs typeface="Microsoft Sans Serif"/>
              </a:rPr>
              <a:t> </a:t>
            </a:r>
            <a:r>
              <a:rPr dirty="0" sz="1250" spc="-35">
                <a:latin typeface="Microsoft Sans Serif"/>
                <a:cs typeface="Microsoft Sans Serif"/>
              </a:rPr>
              <a:t>tendo</a:t>
            </a:r>
            <a:r>
              <a:rPr dirty="0" sz="1250" spc="-10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11111"/>
                </a:solidFill>
                <a:latin typeface="Microsoft Sans Serif"/>
                <a:cs typeface="Microsoft Sans Serif"/>
              </a:rPr>
              <a:t>as</a:t>
            </a:r>
            <a:r>
              <a:rPr dirty="0" sz="1250" spc="-7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35">
                <a:latin typeface="Microsoft Sans Serif"/>
                <a:cs typeface="Microsoft Sans Serif"/>
              </a:rPr>
              <a:t>seguintes</a:t>
            </a:r>
            <a:r>
              <a:rPr dirty="0" sz="1250" spc="-5"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prerrogativas.</a:t>
            </a:r>
            <a:endParaRPr sz="1250">
              <a:latin typeface="Microsoft Sans Serif"/>
              <a:cs typeface="Microsoft Sans Serif"/>
            </a:endParaRPr>
          </a:p>
          <a:p>
            <a:pPr marL="26034">
              <a:lnSpc>
                <a:spcPts val="1450"/>
              </a:lnSpc>
              <a:spcBef>
                <a:spcPts val="1270"/>
              </a:spcBef>
            </a:pPr>
            <a:r>
              <a:rPr dirty="0" sz="1250">
                <a:latin typeface="Microsoft Sans Serif"/>
                <a:cs typeface="Microsoft Sans Serif"/>
              </a:rPr>
              <a:t>i.</a:t>
            </a:r>
            <a:r>
              <a:rPr dirty="0" sz="1250" spc="-55">
                <a:latin typeface="Microsoft Sans Serif"/>
                <a:cs typeface="Microsoft Sans Serif"/>
              </a:rPr>
              <a:t> </a:t>
            </a:r>
            <a:r>
              <a:rPr dirty="0" sz="1250" spc="-35">
                <a:latin typeface="Microsoft Sans Serif"/>
                <a:cs typeface="Microsoft Sans Serif"/>
              </a:rPr>
              <a:t>Fiscalizar</a:t>
            </a:r>
            <a:r>
              <a:rPr dirty="0" sz="1250" spc="35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os</a:t>
            </a:r>
            <a:r>
              <a:rPr dirty="0" sz="1250" spc="-40">
                <a:latin typeface="Microsoft Sans Serif"/>
                <a:cs typeface="Microsoft Sans Serif"/>
              </a:rPr>
              <a:t> </a:t>
            </a:r>
            <a:r>
              <a:rPr dirty="0" sz="1250" spc="-30">
                <a:latin typeface="Microsoft Sans Serif"/>
                <a:cs typeface="Microsoft Sans Serif"/>
              </a:rPr>
              <a:t>membros</a:t>
            </a:r>
            <a:r>
              <a:rPr dirty="0" sz="1250" spc="5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61616"/>
                </a:solidFill>
                <a:latin typeface="Microsoft Sans Serif"/>
                <a:cs typeface="Microsoft Sans Serif"/>
              </a:rPr>
              <a:t>da</a:t>
            </a:r>
            <a:r>
              <a:rPr dirty="0" sz="1250" spc="-6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45">
                <a:latin typeface="Microsoft Sans Serif"/>
                <a:cs typeface="Microsoft Sans Serif"/>
              </a:rPr>
              <a:t>Associação,</a:t>
            </a:r>
            <a:r>
              <a:rPr dirty="0" sz="1250" spc="65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51515"/>
                </a:solidFill>
                <a:latin typeface="Microsoft Sans Serif"/>
                <a:cs typeface="Microsoft Sans Serif"/>
              </a:rPr>
              <a:t>na</a:t>
            </a:r>
            <a:r>
              <a:rPr dirty="0" sz="1250" spc="-60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45">
                <a:latin typeface="Microsoft Sans Serif"/>
                <a:cs typeface="Microsoft Sans Serif"/>
              </a:rPr>
              <a:t>consecução</a:t>
            </a:r>
            <a:r>
              <a:rPr dirty="0" sz="1250" spc="40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81818"/>
                </a:solidFill>
                <a:latin typeface="Microsoft Sans Serif"/>
                <a:cs typeface="Microsoft Sans Serif"/>
              </a:rPr>
              <a:t>de</a:t>
            </a:r>
            <a:r>
              <a:rPr dirty="0" sz="1250" spc="-6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20">
                <a:solidFill>
                  <a:srgbClr val="0E0E0E"/>
                </a:solidFill>
                <a:latin typeface="Microsoft Sans Serif"/>
                <a:cs typeface="Microsoft Sans Serif"/>
              </a:rPr>
              <a:t>seus</a:t>
            </a:r>
            <a:r>
              <a:rPr dirty="0" sz="1250" spc="-15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objetivos;</a:t>
            </a:r>
            <a:endParaRPr sz="1250">
              <a:latin typeface="Microsoft Sans Serif"/>
              <a:cs typeface="Microsoft Sans Serif"/>
            </a:endParaRPr>
          </a:p>
          <a:p>
            <a:pPr marL="192405" indent="-170180">
              <a:lnSpc>
                <a:spcPts val="1385"/>
              </a:lnSpc>
              <a:buAutoNum type="romanUcPeriod" startAt="2"/>
              <a:tabLst>
                <a:tab pos="192405" algn="l"/>
              </a:tabLst>
            </a:pPr>
            <a:r>
              <a:rPr dirty="0" sz="1250" spc="-30">
                <a:latin typeface="Microsoft Sans Serif"/>
                <a:cs typeface="Microsoft Sans Serif"/>
              </a:rPr>
              <a:t>Eleger</a:t>
            </a:r>
            <a:r>
              <a:rPr dirty="0" sz="1250" spc="5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81818"/>
                </a:solidFill>
                <a:latin typeface="Microsoft Sans Serif"/>
                <a:cs typeface="Microsoft Sans Serif"/>
              </a:rPr>
              <a:t>e</a:t>
            </a:r>
            <a:r>
              <a:rPr dirty="0" sz="1250" spc="-8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20">
                <a:latin typeface="Microsoft Sans Serif"/>
                <a:cs typeface="Microsoft Sans Serif"/>
              </a:rPr>
              <a:t>destituir </a:t>
            </a:r>
            <a:r>
              <a:rPr dirty="0" sz="1250">
                <a:latin typeface="Microsoft Sans Serif"/>
                <a:cs typeface="Microsoft Sans Serif"/>
              </a:rPr>
              <a:t>os</a:t>
            </a:r>
            <a:r>
              <a:rPr dirty="0" sz="1250" spc="-50"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administradores;</a:t>
            </a:r>
            <a:endParaRPr sz="1250">
              <a:latin typeface="Microsoft Sans Serif"/>
              <a:cs typeface="Microsoft Sans Serif"/>
            </a:endParaRPr>
          </a:p>
          <a:p>
            <a:pPr marL="233045" indent="-210820">
              <a:lnSpc>
                <a:spcPts val="1385"/>
              </a:lnSpc>
              <a:buAutoNum type="romanUcPeriod" startAt="2"/>
              <a:tabLst>
                <a:tab pos="233045" algn="l"/>
              </a:tabLst>
            </a:pPr>
            <a:r>
              <a:rPr dirty="0" sz="1250" spc="-35">
                <a:latin typeface="Microsoft Sans Serif"/>
                <a:cs typeface="Microsoft Sans Serif"/>
              </a:rPr>
              <a:t>Deliberar</a:t>
            </a:r>
            <a:r>
              <a:rPr dirty="0" sz="1250" spc="35">
                <a:latin typeface="Microsoft Sans Serif"/>
                <a:cs typeface="Microsoft Sans Serif"/>
              </a:rPr>
              <a:t> </a:t>
            </a:r>
            <a:r>
              <a:rPr dirty="0" sz="1250" spc="-25">
                <a:latin typeface="Microsoft Sans Serif"/>
                <a:cs typeface="Microsoft Sans Serif"/>
              </a:rPr>
              <a:t>sobre</a:t>
            </a:r>
            <a:r>
              <a:rPr dirty="0" sz="1250" spc="25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a</a:t>
            </a:r>
            <a:r>
              <a:rPr dirty="0" sz="1250" spc="-85">
                <a:latin typeface="Microsoft Sans Serif"/>
                <a:cs typeface="Microsoft Sans Serif"/>
              </a:rPr>
              <a:t> </a:t>
            </a:r>
            <a:r>
              <a:rPr dirty="0" sz="1250" spc="-40">
                <a:latin typeface="Microsoft Sans Serif"/>
                <a:cs typeface="Microsoft Sans Serif"/>
              </a:rPr>
              <a:t>pre\/isào</a:t>
            </a:r>
            <a:r>
              <a:rPr dirty="0" sz="1250" spc="30">
                <a:latin typeface="Microsoft Sans Serif"/>
                <a:cs typeface="Microsoft Sans Serif"/>
              </a:rPr>
              <a:t> </a:t>
            </a:r>
            <a:r>
              <a:rPr dirty="0" sz="1250" spc="-40">
                <a:latin typeface="Microsoft Sans Serif"/>
                <a:cs typeface="Microsoft Sans Serif"/>
              </a:rPr>
              <a:t>orçamentária</a:t>
            </a:r>
            <a:r>
              <a:rPr dirty="0" sz="1250" spc="30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e</a:t>
            </a:r>
            <a:r>
              <a:rPr dirty="0" sz="1250" spc="-40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51515"/>
                </a:solidFill>
                <a:latin typeface="Microsoft Sans Serif"/>
                <a:cs typeface="Microsoft Sans Serif"/>
              </a:rPr>
              <a:t>a</a:t>
            </a:r>
            <a:r>
              <a:rPr dirty="0" sz="1250" spc="-70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35">
                <a:latin typeface="Microsoft Sans Serif"/>
                <a:cs typeface="Microsoft Sans Serif"/>
              </a:rPr>
              <a:t>prestação</a:t>
            </a:r>
            <a:r>
              <a:rPr dirty="0" sz="1250" spc="5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de</a:t>
            </a:r>
            <a:r>
              <a:rPr dirty="0" sz="1250" spc="-30"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contas;</a:t>
            </a:r>
            <a:endParaRPr sz="1250">
              <a:latin typeface="Microsoft Sans Serif"/>
              <a:cs typeface="Microsoft Sans Serif"/>
            </a:endParaRPr>
          </a:p>
          <a:p>
            <a:pPr marL="247650" indent="-229870">
              <a:lnSpc>
                <a:spcPts val="1385"/>
              </a:lnSpc>
              <a:buAutoNum type="romanUcPeriod" startAt="2"/>
              <a:tabLst>
                <a:tab pos="247650" algn="l"/>
              </a:tabLst>
            </a:pPr>
            <a:r>
              <a:rPr dirty="0" sz="1250" spc="-35">
                <a:latin typeface="Microsoft Sans Serif"/>
                <a:cs typeface="Microsoft Sans Serif"/>
              </a:rPr>
              <a:t>Estabelecer</a:t>
            </a:r>
            <a:r>
              <a:rPr dirty="0" sz="1250" spc="40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262626"/>
                </a:solidFill>
                <a:latin typeface="Microsoft Sans Serif"/>
                <a:cs typeface="Microsoft Sans Serif"/>
              </a:rPr>
              <a:t>o</a:t>
            </a:r>
            <a:r>
              <a:rPr dirty="0" sz="1250" spc="-20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30">
                <a:latin typeface="Microsoft Sans Serif"/>
                <a:cs typeface="Microsoft Sans Serif"/>
              </a:rPr>
              <a:t>valor</a:t>
            </a:r>
            <a:r>
              <a:rPr dirty="0" sz="1250" spc="-40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das</a:t>
            </a:r>
            <a:r>
              <a:rPr dirty="0" sz="1250" spc="-25">
                <a:latin typeface="Microsoft Sans Serif"/>
                <a:cs typeface="Microsoft Sans Serif"/>
              </a:rPr>
              <a:t> </a:t>
            </a:r>
            <a:r>
              <a:rPr dirty="0" sz="1250" spc="-45">
                <a:latin typeface="Microsoft Sans Serif"/>
                <a:cs typeface="Microsoft Sans Serif"/>
              </a:rPr>
              <a:t>mensalidades</a:t>
            </a:r>
            <a:r>
              <a:rPr dirty="0" sz="1250" spc="85">
                <a:latin typeface="Microsoft Sans Serif"/>
                <a:cs typeface="Microsoft Sans Serif"/>
              </a:rPr>
              <a:t> </a:t>
            </a:r>
            <a:r>
              <a:rPr dirty="0" sz="1250" spc="-20">
                <a:solidFill>
                  <a:srgbClr val="1D1D1D"/>
                </a:solidFill>
                <a:latin typeface="Microsoft Sans Serif"/>
                <a:cs typeface="Microsoft Sans Serif"/>
              </a:rPr>
              <a:t>dos</a:t>
            </a:r>
            <a:r>
              <a:rPr dirty="0" sz="1250" spc="-35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associados</a:t>
            </a:r>
            <a:r>
              <a:rPr dirty="0" sz="1250" spc="-10">
                <a:solidFill>
                  <a:srgbClr val="3F3F3F"/>
                </a:solidFill>
                <a:latin typeface="Microsoft Sans Serif"/>
                <a:cs typeface="Microsoft Sans Serif"/>
              </a:rPr>
              <a:t>;</a:t>
            </a:r>
            <a:endParaRPr sz="1250">
              <a:latin typeface="Microsoft Sans Serif"/>
              <a:cs typeface="Microsoft Sans Serif"/>
            </a:endParaRPr>
          </a:p>
          <a:p>
            <a:pPr marL="207010" indent="-180340">
              <a:lnSpc>
                <a:spcPts val="1370"/>
              </a:lnSpc>
              <a:buAutoNum type="romanUcPeriod" startAt="2"/>
              <a:tabLst>
                <a:tab pos="207010" algn="l"/>
              </a:tabLst>
            </a:pPr>
            <a:r>
              <a:rPr dirty="0" sz="1250" spc="-35">
                <a:latin typeface="Microsoft Sans Serif"/>
                <a:cs typeface="Microsoft Sans Serif"/>
              </a:rPr>
              <a:t>Deliberar</a:t>
            </a:r>
            <a:r>
              <a:rPr dirty="0" sz="1250" spc="5">
                <a:latin typeface="Microsoft Sans Serif"/>
                <a:cs typeface="Microsoft Sans Serif"/>
              </a:rPr>
              <a:t> </a:t>
            </a:r>
            <a:r>
              <a:rPr dirty="0" sz="1250" spc="-25">
                <a:latin typeface="Microsoft Sans Serif"/>
                <a:cs typeface="Microsoft Sans Serif"/>
              </a:rPr>
              <a:t>quanto</a:t>
            </a:r>
            <a:r>
              <a:rPr dirty="0" sz="1250" spc="5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0C0C0C"/>
                </a:solidFill>
                <a:latin typeface="Microsoft Sans Serif"/>
                <a:cs typeface="Microsoft Sans Serif"/>
              </a:rPr>
              <a:t>à</a:t>
            </a:r>
            <a:r>
              <a:rPr dirty="0" sz="1250" spc="-5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35">
                <a:solidFill>
                  <a:srgbClr val="181818"/>
                </a:solidFill>
                <a:latin typeface="Microsoft Sans Serif"/>
                <a:cs typeface="Microsoft Sans Serif"/>
              </a:rPr>
              <a:t>compra</a:t>
            </a:r>
            <a:r>
              <a:rPr dirty="0" sz="1250" spc="-2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212121"/>
                </a:solidFill>
                <a:latin typeface="Microsoft Sans Serif"/>
                <a:cs typeface="Microsoft Sans Serif"/>
              </a:rPr>
              <a:t>e</a:t>
            </a:r>
            <a:r>
              <a:rPr dirty="0" sz="1250" spc="-3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35">
                <a:solidFill>
                  <a:srgbClr val="0E0E0E"/>
                </a:solidFill>
                <a:latin typeface="Microsoft Sans Serif"/>
                <a:cs typeface="Microsoft Sans Serif"/>
              </a:rPr>
              <a:t>venda</a:t>
            </a:r>
            <a:r>
              <a:rPr dirty="0" sz="1250" spc="-45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de</a:t>
            </a:r>
            <a:r>
              <a:rPr dirty="0" sz="1250" spc="-45">
                <a:latin typeface="Microsoft Sans Serif"/>
                <a:cs typeface="Microsoft Sans Serif"/>
              </a:rPr>
              <a:t> </a:t>
            </a:r>
            <a:r>
              <a:rPr dirty="0" sz="1250" spc="-40">
                <a:latin typeface="Microsoft Sans Serif"/>
                <a:cs typeface="Microsoft Sans Serif"/>
              </a:rPr>
              <a:t>imóveis</a:t>
            </a:r>
            <a:r>
              <a:rPr dirty="0" sz="1250" spc="15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81818"/>
                </a:solidFill>
                <a:latin typeface="Microsoft Sans Serif"/>
                <a:cs typeface="Microsoft Sans Serif"/>
              </a:rPr>
              <a:t>da</a:t>
            </a:r>
            <a:r>
              <a:rPr dirty="0" sz="1250" spc="-3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Associação;</a:t>
            </a:r>
            <a:endParaRPr sz="1250">
              <a:latin typeface="Microsoft Sans Serif"/>
              <a:cs typeface="Microsoft Sans Serif"/>
            </a:endParaRPr>
          </a:p>
          <a:p>
            <a:pPr marL="17145" marR="43815" indent="4445">
              <a:lnSpc>
                <a:spcPts val="1370"/>
              </a:lnSpc>
              <a:spcBef>
                <a:spcPts val="90"/>
              </a:spcBef>
            </a:pPr>
            <a:r>
              <a:rPr dirty="0" sz="1250">
                <a:latin typeface="Microsoft Sans Serif"/>
                <a:cs typeface="Microsoft Sans Serif"/>
              </a:rPr>
              <a:t>Vl.</a:t>
            </a:r>
            <a:r>
              <a:rPr dirty="0" sz="1250" spc="-40">
                <a:latin typeface="Microsoft Sans Serif"/>
                <a:cs typeface="Microsoft Sans Serif"/>
              </a:rPr>
              <a:t> </a:t>
            </a:r>
            <a:r>
              <a:rPr dirty="0" sz="1250" spc="-35">
                <a:latin typeface="Microsoft Sans Serif"/>
                <a:cs typeface="Microsoft Sans Serif"/>
              </a:rPr>
              <a:t>Aprovar</a:t>
            </a:r>
            <a:r>
              <a:rPr dirty="0" sz="1250" spc="25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232323"/>
                </a:solidFill>
                <a:latin typeface="Microsoft Sans Serif"/>
                <a:cs typeface="Microsoft Sans Serif"/>
              </a:rPr>
              <a:t>o</a:t>
            </a:r>
            <a:r>
              <a:rPr dirty="0" sz="1250" spc="-5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35">
                <a:latin typeface="Microsoft Sans Serif"/>
                <a:cs typeface="Microsoft Sans Serif"/>
              </a:rPr>
              <a:t>regimento</a:t>
            </a:r>
            <a:r>
              <a:rPr dirty="0" sz="1250" spc="25">
                <a:latin typeface="Microsoft Sans Serif"/>
                <a:cs typeface="Microsoft Sans Serif"/>
              </a:rPr>
              <a:t> </a:t>
            </a:r>
            <a:r>
              <a:rPr dirty="0" sz="1250" spc="-30">
                <a:solidFill>
                  <a:srgbClr val="181818"/>
                </a:solidFill>
                <a:latin typeface="Microsoft Sans Serif"/>
                <a:cs typeface="Microsoft Sans Serif"/>
              </a:rPr>
              <a:t>interno,</a:t>
            </a:r>
            <a:r>
              <a:rPr dirty="0" sz="1250" spc="-1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20">
                <a:latin typeface="Microsoft Sans Serif"/>
                <a:cs typeface="Microsoft Sans Serif"/>
              </a:rPr>
              <a:t>que</a:t>
            </a:r>
            <a:r>
              <a:rPr dirty="0" sz="1250" spc="-50">
                <a:latin typeface="Microsoft Sans Serif"/>
                <a:cs typeface="Microsoft Sans Serif"/>
              </a:rPr>
              <a:t> </a:t>
            </a:r>
            <a:r>
              <a:rPr dirty="0" sz="1250" spc="-40">
                <a:latin typeface="Microsoft Sans Serif"/>
                <a:cs typeface="Microsoft Sans Serif"/>
              </a:rPr>
              <a:t>disciplinará</a:t>
            </a:r>
            <a:r>
              <a:rPr dirty="0" sz="1250" spc="55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0F0F0F"/>
                </a:solidFill>
                <a:latin typeface="Microsoft Sans Serif"/>
                <a:cs typeface="Microsoft Sans Serif"/>
              </a:rPr>
              <a:t>os</a:t>
            </a:r>
            <a:r>
              <a:rPr dirty="0" sz="1250" spc="-2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30">
                <a:latin typeface="Microsoft Sans Serif"/>
                <a:cs typeface="Microsoft Sans Serif"/>
              </a:rPr>
              <a:t>vãrios</a:t>
            </a:r>
            <a:r>
              <a:rPr dirty="0" sz="1250" spc="-20">
                <a:latin typeface="Microsoft Sans Serif"/>
                <a:cs typeface="Microsoft Sans Serif"/>
              </a:rPr>
              <a:t> </a:t>
            </a:r>
            <a:r>
              <a:rPr dirty="0" sz="1250" spc="-25">
                <a:latin typeface="Microsoft Sans Serif"/>
                <a:cs typeface="Microsoft Sans Serif"/>
              </a:rPr>
              <a:t>setores</a:t>
            </a:r>
            <a:r>
              <a:rPr dirty="0" sz="1250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242424"/>
                </a:solidFill>
                <a:latin typeface="Microsoft Sans Serif"/>
                <a:cs typeface="Microsoft Sans Serif"/>
              </a:rPr>
              <a:t>de</a:t>
            </a:r>
            <a:r>
              <a:rPr dirty="0" sz="1250" spc="-45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20">
                <a:latin typeface="Microsoft Sans Serif"/>
                <a:cs typeface="Microsoft Sans Serif"/>
              </a:rPr>
              <a:t>atividades </a:t>
            </a:r>
            <a:r>
              <a:rPr dirty="0" sz="1250">
                <a:solidFill>
                  <a:srgbClr val="111111"/>
                </a:solidFill>
                <a:latin typeface="Microsoft Sans Serif"/>
                <a:cs typeface="Microsoft Sans Serif"/>
              </a:rPr>
              <a:t>da</a:t>
            </a:r>
            <a:r>
              <a:rPr dirty="0" sz="1250" spc="-4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Associação;</a:t>
            </a:r>
            <a:endParaRPr sz="1250">
              <a:latin typeface="Microsoft Sans Serif"/>
              <a:cs typeface="Microsoft Sans Serif"/>
            </a:endParaRPr>
          </a:p>
          <a:p>
            <a:pPr marL="292100" indent="-269875">
              <a:lnSpc>
                <a:spcPts val="1275"/>
              </a:lnSpc>
              <a:buAutoNum type="romanUcPeriod" startAt="7"/>
              <a:tabLst>
                <a:tab pos="292100" algn="l"/>
              </a:tabLst>
            </a:pPr>
            <a:r>
              <a:rPr dirty="0" sz="1250" spc="-35">
                <a:latin typeface="Microsoft Sans Serif"/>
                <a:cs typeface="Microsoft Sans Serif"/>
              </a:rPr>
              <a:t>Alterar,</a:t>
            </a:r>
            <a:r>
              <a:rPr dirty="0" sz="1250" spc="-25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D1D1D"/>
                </a:solidFill>
                <a:latin typeface="Microsoft Sans Serif"/>
                <a:cs typeface="Microsoft Sans Serif"/>
              </a:rPr>
              <a:t>no</a:t>
            </a:r>
            <a:r>
              <a:rPr dirty="0" sz="1250" spc="-25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20">
                <a:latin typeface="Microsoft Sans Serif"/>
                <a:cs typeface="Microsoft Sans Serif"/>
              </a:rPr>
              <a:t>todo</a:t>
            </a:r>
            <a:r>
              <a:rPr dirty="0" sz="1250" spc="-50"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ou</a:t>
            </a:r>
            <a:r>
              <a:rPr dirty="0" sz="1250" spc="-75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2D2D2D"/>
                </a:solidFill>
                <a:latin typeface="Microsoft Sans Serif"/>
                <a:cs typeface="Microsoft Sans Serif"/>
              </a:rPr>
              <a:t>em</a:t>
            </a:r>
            <a:r>
              <a:rPr dirty="0" sz="1250" spc="-70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25">
                <a:latin typeface="Microsoft Sans Serif"/>
                <a:cs typeface="Microsoft Sans Serif"/>
              </a:rPr>
              <a:t>parte,</a:t>
            </a:r>
            <a:r>
              <a:rPr dirty="0" sz="1250" spc="-10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212121"/>
                </a:solidFill>
                <a:latin typeface="Microsoft Sans Serif"/>
                <a:cs typeface="Microsoft Sans Serif"/>
              </a:rPr>
              <a:t>o</a:t>
            </a:r>
            <a:r>
              <a:rPr dirty="0" sz="12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35">
                <a:solidFill>
                  <a:srgbClr val="0F0F0F"/>
                </a:solidFill>
                <a:latin typeface="Microsoft Sans Serif"/>
                <a:cs typeface="Microsoft Sans Serif"/>
              </a:rPr>
              <a:t>presente</a:t>
            </a:r>
            <a:r>
              <a:rPr dirty="0" sz="1250" spc="-3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30">
                <a:latin typeface="Microsoft Sans Serif"/>
                <a:cs typeface="Microsoft Sans Serif"/>
              </a:rPr>
              <a:t>estatuto</a:t>
            </a:r>
            <a:r>
              <a:rPr dirty="0" sz="1250" spc="30"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social,</a:t>
            </a:r>
            <a:endParaRPr sz="1250">
              <a:latin typeface="Microsoft Sans Serif"/>
              <a:cs typeface="Microsoft Sans Serif"/>
            </a:endParaRPr>
          </a:p>
          <a:p>
            <a:pPr marL="333375" indent="-311150">
              <a:lnSpc>
                <a:spcPts val="1385"/>
              </a:lnSpc>
              <a:buAutoNum type="romanUcPeriod" startAt="7"/>
              <a:tabLst>
                <a:tab pos="333375" algn="l"/>
              </a:tabLst>
            </a:pPr>
            <a:r>
              <a:rPr dirty="0" sz="1250" spc="-35">
                <a:latin typeface="Microsoft Sans Serif"/>
                <a:cs typeface="Microsoft Sans Serif"/>
              </a:rPr>
              <a:t>Deliberar</a:t>
            </a:r>
            <a:r>
              <a:rPr dirty="0" sz="1250" spc="15">
                <a:latin typeface="Microsoft Sans Serif"/>
                <a:cs typeface="Microsoft Sans Serif"/>
              </a:rPr>
              <a:t> </a:t>
            </a:r>
            <a:r>
              <a:rPr dirty="0" sz="1250" spc="-30">
                <a:solidFill>
                  <a:srgbClr val="131313"/>
                </a:solidFill>
                <a:latin typeface="Microsoft Sans Serif"/>
                <a:cs typeface="Microsoft Sans Serif"/>
              </a:rPr>
              <a:t>quanto</a:t>
            </a:r>
            <a:r>
              <a:rPr dirty="0" sz="1250" spc="1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81818"/>
                </a:solidFill>
                <a:latin typeface="Microsoft Sans Serif"/>
                <a:cs typeface="Microsoft Sans Serif"/>
              </a:rPr>
              <a:t>à</a:t>
            </a:r>
            <a:r>
              <a:rPr dirty="0" sz="1250" spc="-4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40">
                <a:latin typeface="Microsoft Sans Serif"/>
                <a:cs typeface="Microsoft Sans Serif"/>
              </a:rPr>
              <a:t>dissolução</a:t>
            </a:r>
            <a:r>
              <a:rPr dirty="0" sz="1250" spc="25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0F0F0F"/>
                </a:solidFill>
                <a:latin typeface="Microsoft Sans Serif"/>
                <a:cs typeface="Microsoft Sans Serif"/>
              </a:rPr>
              <a:t>da</a:t>
            </a:r>
            <a:r>
              <a:rPr dirty="0" sz="1250" spc="-6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10">
                <a:solidFill>
                  <a:srgbClr val="0E0E0E"/>
                </a:solidFill>
                <a:latin typeface="Microsoft Sans Serif"/>
                <a:cs typeface="Microsoft Sans Serif"/>
              </a:rPr>
              <a:t>Associação;</a:t>
            </a:r>
            <a:endParaRPr sz="1250">
              <a:latin typeface="Microsoft Sans Serif"/>
              <a:cs typeface="Microsoft Sans Serif"/>
            </a:endParaRPr>
          </a:p>
          <a:p>
            <a:pPr marL="18415" marR="51435" indent="-5715">
              <a:lnSpc>
                <a:spcPts val="1370"/>
              </a:lnSpc>
              <a:spcBef>
                <a:spcPts val="105"/>
              </a:spcBef>
              <a:buAutoNum type="romanUcPeriod" startAt="7"/>
              <a:tabLst>
                <a:tab pos="18415" algn="l"/>
                <a:tab pos="274955" algn="l"/>
              </a:tabLst>
            </a:pPr>
            <a:r>
              <a:rPr dirty="0" sz="1250" spc="-25">
                <a:latin typeface="Microsoft Sans Serif"/>
                <a:cs typeface="Microsoft Sans Serif"/>
              </a:rPr>
              <a:t>	</a:t>
            </a:r>
            <a:r>
              <a:rPr dirty="0" sz="1250" spc="-25">
                <a:latin typeface="Microsoft Sans Serif"/>
                <a:cs typeface="Microsoft Sans Serif"/>
              </a:rPr>
              <a:t>Decidir,</a:t>
            </a:r>
            <a:r>
              <a:rPr dirty="0" sz="1250" spc="150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em</a:t>
            </a:r>
            <a:r>
              <a:rPr dirty="0" sz="1250" spc="90">
                <a:latin typeface="Microsoft Sans Serif"/>
                <a:cs typeface="Microsoft Sans Serif"/>
              </a:rPr>
              <a:t> </a:t>
            </a:r>
            <a:r>
              <a:rPr dirty="0" sz="1250" spc="-10">
                <a:solidFill>
                  <a:srgbClr val="111111"/>
                </a:solidFill>
                <a:latin typeface="Microsoft Sans Serif"/>
                <a:cs typeface="Microsoft Sans Serif"/>
              </a:rPr>
              <a:t>ultima</a:t>
            </a:r>
            <a:r>
              <a:rPr dirty="0" sz="1250" spc="114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30">
                <a:solidFill>
                  <a:srgbClr val="0F0F0F"/>
                </a:solidFill>
                <a:latin typeface="Microsoft Sans Serif"/>
                <a:cs typeface="Microsoft Sans Serif"/>
              </a:rPr>
              <a:t>instância,</a:t>
            </a:r>
            <a:r>
              <a:rPr dirty="0" sz="1250" spc="20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sobre</a:t>
            </a:r>
            <a:r>
              <a:rPr dirty="0" sz="1250" spc="145"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todo</a:t>
            </a:r>
            <a:r>
              <a:rPr dirty="0" sz="1250" spc="105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51515"/>
                </a:solidFill>
                <a:latin typeface="Microsoft Sans Serif"/>
                <a:cs typeface="Microsoft Sans Serif"/>
              </a:rPr>
              <a:t>e</a:t>
            </a:r>
            <a:r>
              <a:rPr dirty="0" sz="1250" spc="100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20">
                <a:latin typeface="Microsoft Sans Serif"/>
                <a:cs typeface="Microsoft Sans Serif"/>
              </a:rPr>
              <a:t>qualquer</a:t>
            </a:r>
            <a:r>
              <a:rPr dirty="0" sz="1250" spc="145">
                <a:latin typeface="Microsoft Sans Serif"/>
                <a:cs typeface="Microsoft Sans Serif"/>
              </a:rPr>
              <a:t> </a:t>
            </a:r>
            <a:r>
              <a:rPr dirty="0" sz="1250" spc="-20">
                <a:latin typeface="Microsoft Sans Serif"/>
                <a:cs typeface="Microsoft Sans Serif"/>
              </a:rPr>
              <a:t>assunto</a:t>
            </a:r>
            <a:r>
              <a:rPr dirty="0" sz="1250" spc="114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81818"/>
                </a:solidFill>
                <a:latin typeface="Microsoft Sans Serif"/>
                <a:cs typeface="Microsoft Sans Serif"/>
              </a:rPr>
              <a:t>de</a:t>
            </a:r>
            <a:r>
              <a:rPr dirty="0" sz="1250" spc="8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20">
                <a:latin typeface="Microsoft Sans Serif"/>
                <a:cs typeface="Microsoft Sans Serif"/>
              </a:rPr>
              <a:t>interesse </a:t>
            </a:r>
            <a:r>
              <a:rPr dirty="0" sz="1250" spc="-35">
                <a:solidFill>
                  <a:srgbClr val="111111"/>
                </a:solidFill>
                <a:latin typeface="Microsoft Sans Serif"/>
                <a:cs typeface="Microsoft Sans Serif"/>
              </a:rPr>
              <a:t>social,</a:t>
            </a:r>
            <a:r>
              <a:rPr dirty="0" sz="1250" spc="-5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bem</a:t>
            </a:r>
            <a:r>
              <a:rPr dirty="0" sz="1250" spc="-35">
                <a:latin typeface="Microsoft Sans Serif"/>
                <a:cs typeface="Microsoft Sans Serif"/>
              </a:rPr>
              <a:t> </a:t>
            </a:r>
            <a:r>
              <a:rPr dirty="0" sz="1250" spc="-30">
                <a:solidFill>
                  <a:srgbClr val="181818"/>
                </a:solidFill>
                <a:latin typeface="Microsoft Sans Serif"/>
                <a:cs typeface="Microsoft Sans Serif"/>
              </a:rPr>
              <a:t>como </a:t>
            </a:r>
            <a:r>
              <a:rPr dirty="0" sz="1250" spc="-30">
                <a:solidFill>
                  <a:srgbClr val="1F1F1F"/>
                </a:solidFill>
                <a:latin typeface="Microsoft Sans Serif"/>
                <a:cs typeface="Microsoft Sans Serif"/>
              </a:rPr>
              <a:t>sobre</a:t>
            </a:r>
            <a:r>
              <a:rPr dirty="0" sz="1250" spc="-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os</a:t>
            </a:r>
            <a:r>
              <a:rPr dirty="0" sz="1250" spc="-60">
                <a:latin typeface="Microsoft Sans Serif"/>
                <a:cs typeface="Microsoft Sans Serif"/>
              </a:rPr>
              <a:t> </a:t>
            </a:r>
            <a:r>
              <a:rPr dirty="0" sz="1250" spc="-30">
                <a:latin typeface="Microsoft Sans Serif"/>
                <a:cs typeface="Microsoft Sans Serif"/>
              </a:rPr>
              <a:t>casos</a:t>
            </a:r>
            <a:r>
              <a:rPr dirty="0" sz="1250" spc="-20">
                <a:latin typeface="Microsoft Sans Serif"/>
                <a:cs typeface="Microsoft Sans Serif"/>
              </a:rPr>
              <a:t> </a:t>
            </a:r>
            <a:r>
              <a:rPr dirty="0" sz="1250" spc="-40">
                <a:solidFill>
                  <a:srgbClr val="0F0F0F"/>
                </a:solidFill>
                <a:latin typeface="Microsoft Sans Serif"/>
                <a:cs typeface="Microsoft Sans Serif"/>
              </a:rPr>
              <a:t>omissos</a:t>
            </a:r>
            <a:r>
              <a:rPr dirty="0" sz="125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10">
                <a:solidFill>
                  <a:srgbClr val="1F1F1F"/>
                </a:solidFill>
                <a:latin typeface="Microsoft Sans Serif"/>
                <a:cs typeface="Microsoft Sans Serif"/>
              </a:rPr>
              <a:t>no</a:t>
            </a:r>
            <a:r>
              <a:rPr dirty="0" sz="1250" spc="-7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35">
                <a:latin typeface="Microsoft Sans Serif"/>
                <a:cs typeface="Microsoft Sans Serif"/>
              </a:rPr>
              <a:t>presente</a:t>
            </a:r>
            <a:r>
              <a:rPr dirty="0" sz="1250" spc="-5"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estatuto.</a:t>
            </a:r>
            <a:endParaRPr sz="1250">
              <a:latin typeface="Microsoft Sans Serif"/>
              <a:cs typeface="Microsoft Sans Serif"/>
            </a:endParaRPr>
          </a:p>
          <a:p>
            <a:pPr algn="just" marL="12700" marR="43815" indent="3175">
              <a:lnSpc>
                <a:spcPts val="1370"/>
              </a:lnSpc>
              <a:spcBef>
                <a:spcPts val="1405"/>
              </a:spcBef>
            </a:pPr>
            <a:r>
              <a:rPr dirty="0" sz="1250" b="1">
                <a:latin typeface="Arial"/>
                <a:cs typeface="Arial"/>
              </a:rPr>
              <a:t>Parágrafo</a:t>
            </a:r>
            <a:r>
              <a:rPr dirty="0" sz="1250" spc="345" b="1">
                <a:latin typeface="Arial"/>
                <a:cs typeface="Arial"/>
              </a:rPr>
              <a:t> </a:t>
            </a:r>
            <a:r>
              <a:rPr dirty="0" sz="1250" b="1">
                <a:latin typeface="Arial"/>
                <a:cs typeface="Arial"/>
              </a:rPr>
              <a:t>Primeiro</a:t>
            </a:r>
            <a:r>
              <a:rPr dirty="0" sz="1250" spc="340" b="1">
                <a:latin typeface="Arial"/>
                <a:cs typeface="Arial"/>
              </a:rPr>
              <a:t> </a:t>
            </a:r>
            <a:r>
              <a:rPr dirty="0" sz="1250">
                <a:solidFill>
                  <a:srgbClr val="3D3D3D"/>
                </a:solidFill>
                <a:latin typeface="Microsoft Sans Serif"/>
                <a:cs typeface="Microsoft Sans Serif"/>
              </a:rPr>
              <a:t>-</a:t>
            </a:r>
            <a:r>
              <a:rPr dirty="0" sz="1250" spc="260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C1C1C"/>
                </a:solidFill>
                <a:latin typeface="Microsoft Sans Serif"/>
                <a:cs typeface="Microsoft Sans Serif"/>
              </a:rPr>
              <a:t>As</a:t>
            </a:r>
            <a:r>
              <a:rPr dirty="0" sz="1250" spc="29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assembleias</a:t>
            </a:r>
            <a:r>
              <a:rPr dirty="0" sz="1250" spc="360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gerais</a:t>
            </a:r>
            <a:r>
              <a:rPr dirty="0" sz="1250" spc="275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11111"/>
                </a:solidFill>
                <a:latin typeface="Microsoft Sans Serif"/>
                <a:cs typeface="Microsoft Sans Serif"/>
              </a:rPr>
              <a:t>poderão</a:t>
            </a:r>
            <a:r>
              <a:rPr dirty="0" sz="1250" spc="31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ser</a:t>
            </a:r>
            <a:r>
              <a:rPr dirty="0" sz="1250" spc="254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ordinárias</a:t>
            </a:r>
            <a:r>
              <a:rPr dirty="0" sz="1250" spc="315">
                <a:latin typeface="Microsoft Sans Serif"/>
                <a:cs typeface="Microsoft Sans Serif"/>
              </a:rPr>
              <a:t> </a:t>
            </a:r>
            <a:r>
              <a:rPr dirty="0" sz="1250" spc="-25" i="1">
                <a:latin typeface="Arial"/>
                <a:cs typeface="Arial"/>
              </a:rPr>
              <a:t>ou </a:t>
            </a:r>
            <a:r>
              <a:rPr dirty="0" sz="1250">
                <a:latin typeface="Microsoft Sans Serif"/>
                <a:cs typeface="Microsoft Sans Serif"/>
              </a:rPr>
              <a:t>extraordinárias,</a:t>
            </a:r>
            <a:r>
              <a:rPr dirty="0" sz="1250" spc="415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2F2F2F"/>
                </a:solidFill>
                <a:latin typeface="Microsoft Sans Serif"/>
                <a:cs typeface="Microsoft Sans Serif"/>
              </a:rPr>
              <a:t>e</a:t>
            </a:r>
            <a:r>
              <a:rPr dirty="0" sz="1250" spc="465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61616"/>
                </a:solidFill>
                <a:latin typeface="Microsoft Sans Serif"/>
                <a:cs typeface="Microsoft Sans Serif"/>
              </a:rPr>
              <a:t>serão</a:t>
            </a:r>
            <a:r>
              <a:rPr dirty="0" sz="1250" spc="49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convocadas,</a:t>
            </a:r>
            <a:r>
              <a:rPr dirty="0" sz="1250" spc="114">
                <a:latin typeface="Microsoft Sans Serif"/>
                <a:cs typeface="Microsoft Sans Serif"/>
              </a:rPr>
              <a:t>  </a:t>
            </a:r>
            <a:r>
              <a:rPr dirty="0" sz="1250">
                <a:solidFill>
                  <a:srgbClr val="0F0F0F"/>
                </a:solidFill>
                <a:latin typeface="Microsoft Sans Serif"/>
                <a:cs typeface="Microsoft Sans Serif"/>
              </a:rPr>
              <a:t>pelo</a:t>
            </a:r>
            <a:r>
              <a:rPr dirty="0" sz="1250" spc="48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Presidente</a:t>
            </a:r>
            <a:r>
              <a:rPr dirty="0" sz="1250" spc="110">
                <a:latin typeface="Microsoft Sans Serif"/>
                <a:cs typeface="Microsoft Sans Serif"/>
              </a:rPr>
              <a:t>  </a:t>
            </a:r>
            <a:r>
              <a:rPr dirty="0" sz="1250">
                <a:latin typeface="Microsoft Sans Serif"/>
                <a:cs typeface="Microsoft Sans Serif"/>
              </a:rPr>
              <a:t>ou</a:t>
            </a:r>
            <a:r>
              <a:rPr dirty="0" sz="1250" spc="440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0F0F0F"/>
                </a:solidFill>
                <a:latin typeface="Microsoft Sans Serif"/>
                <a:cs typeface="Microsoft Sans Serif"/>
              </a:rPr>
              <a:t>por</a:t>
            </a:r>
            <a:r>
              <a:rPr dirty="0" sz="1250" spc="47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1/5</a:t>
            </a:r>
            <a:r>
              <a:rPr dirty="0" sz="1250" spc="445">
                <a:latin typeface="Microsoft Sans Serif"/>
                <a:cs typeface="Microsoft Sans Serif"/>
              </a:rPr>
              <a:t> </a:t>
            </a:r>
            <a:r>
              <a:rPr dirty="0" sz="1250" spc="-25">
                <a:latin typeface="Microsoft Sans Serif"/>
                <a:cs typeface="Microsoft Sans Serif"/>
              </a:rPr>
              <a:t>dos </a:t>
            </a:r>
            <a:r>
              <a:rPr dirty="0" sz="1250">
                <a:latin typeface="Microsoft Sans Serif"/>
                <a:cs typeface="Microsoft Sans Serif"/>
              </a:rPr>
              <a:t>associados,</a:t>
            </a:r>
            <a:r>
              <a:rPr dirty="0" sz="1250" spc="425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mediante</a:t>
            </a:r>
            <a:r>
              <a:rPr dirty="0" sz="1250" spc="375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edital</a:t>
            </a:r>
            <a:r>
              <a:rPr dirty="0" sz="1250" spc="335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fixado</a:t>
            </a:r>
            <a:r>
              <a:rPr dirty="0" sz="1250" spc="375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na</a:t>
            </a:r>
            <a:r>
              <a:rPr dirty="0" sz="1250" spc="330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sede</a:t>
            </a:r>
            <a:r>
              <a:rPr dirty="0" sz="1250" spc="370"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social</a:t>
            </a:r>
            <a:r>
              <a:rPr dirty="0" sz="1250" spc="340"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A1A1A"/>
                </a:solidFill>
                <a:latin typeface="Microsoft Sans Serif"/>
                <a:cs typeface="Microsoft Sans Serif"/>
              </a:rPr>
              <a:t>da</a:t>
            </a:r>
            <a:r>
              <a:rPr dirty="0" sz="1250" spc="33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latin typeface="Microsoft Sans Serif"/>
                <a:cs typeface="Microsoft Sans Serif"/>
              </a:rPr>
              <a:t>Associação,</a:t>
            </a:r>
            <a:r>
              <a:rPr dirty="0" sz="1250" spc="409">
                <a:latin typeface="Microsoft Sans Serif"/>
                <a:cs typeface="Microsoft Sans Serif"/>
              </a:rPr>
              <a:t> </a:t>
            </a:r>
            <a:r>
              <a:rPr dirty="0" sz="1250" spc="-25">
                <a:solidFill>
                  <a:srgbClr val="161616"/>
                </a:solidFill>
                <a:latin typeface="Microsoft Sans Serif"/>
                <a:cs typeface="Microsoft Sans Serif"/>
              </a:rPr>
              <a:t>com </a:t>
            </a:r>
            <a:r>
              <a:rPr dirty="0" sz="1250" spc="-40">
                <a:latin typeface="Microsoft Sans Serif"/>
                <a:cs typeface="Microsoft Sans Serif"/>
              </a:rPr>
              <a:t>antecedência</a:t>
            </a:r>
            <a:r>
              <a:rPr dirty="0" sz="1250" spc="35">
                <a:latin typeface="Microsoft Sans Serif"/>
                <a:cs typeface="Microsoft Sans Serif"/>
              </a:rPr>
              <a:t> </a:t>
            </a:r>
            <a:r>
              <a:rPr dirty="0" sz="1250" spc="-10">
                <a:solidFill>
                  <a:srgbClr val="111111"/>
                </a:solidFill>
                <a:latin typeface="Microsoft Sans Serif"/>
                <a:cs typeface="Microsoft Sans Serif"/>
              </a:rPr>
              <a:t>mínima</a:t>
            </a:r>
            <a:r>
              <a:rPr dirty="0" sz="125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2B2B2B"/>
                </a:solidFill>
                <a:latin typeface="Microsoft Sans Serif"/>
                <a:cs typeface="Microsoft Sans Serif"/>
              </a:rPr>
              <a:t>de</a:t>
            </a:r>
            <a:r>
              <a:rPr dirty="0" sz="1250" spc="15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1250">
                <a:solidFill>
                  <a:srgbClr val="1D1D1D"/>
                </a:solidFill>
                <a:latin typeface="Microsoft Sans Serif"/>
                <a:cs typeface="Microsoft Sans Serif"/>
              </a:rPr>
              <a:t>10</a:t>
            </a:r>
            <a:r>
              <a:rPr dirty="0" sz="1250" spc="-20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20">
                <a:latin typeface="Microsoft Sans Serif"/>
                <a:cs typeface="Microsoft Sans Serif"/>
              </a:rPr>
              <a:t>(dez)</a:t>
            </a:r>
            <a:r>
              <a:rPr dirty="0" sz="1250" spc="5">
                <a:latin typeface="Microsoft Sans Serif"/>
                <a:cs typeface="Microsoft Sans Serif"/>
              </a:rPr>
              <a:t> </a:t>
            </a:r>
            <a:r>
              <a:rPr dirty="0" sz="1250" spc="-10">
                <a:solidFill>
                  <a:srgbClr val="0A0A0A"/>
                </a:solidFill>
                <a:latin typeface="Microsoft Sans Serif"/>
                <a:cs typeface="Microsoft Sans Serif"/>
              </a:rPr>
              <a:t>dias </a:t>
            </a:r>
            <a:r>
              <a:rPr dirty="0" sz="1250">
                <a:solidFill>
                  <a:srgbClr val="161616"/>
                </a:solidFill>
                <a:latin typeface="Microsoft Sans Serif"/>
                <a:cs typeface="Microsoft Sans Serif"/>
              </a:rPr>
              <a:t>de</a:t>
            </a:r>
            <a:r>
              <a:rPr dirty="0" sz="1250" spc="1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10">
                <a:solidFill>
                  <a:srgbClr val="131313"/>
                </a:solidFill>
                <a:latin typeface="Microsoft Sans Serif"/>
                <a:cs typeface="Microsoft Sans Serif"/>
              </a:rPr>
              <a:t>sua</a:t>
            </a:r>
            <a:r>
              <a:rPr dirty="0" sz="1250" spc="-1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50" spc="-35">
                <a:latin typeface="Microsoft Sans Serif"/>
                <a:cs typeface="Microsoft Sans Serif"/>
              </a:rPr>
              <a:t>realização,</a:t>
            </a:r>
            <a:r>
              <a:rPr dirty="0" sz="1250" spc="80">
                <a:latin typeface="Microsoft Sans Serif"/>
                <a:cs typeface="Microsoft Sans Serif"/>
              </a:rPr>
              <a:t> </a:t>
            </a:r>
            <a:r>
              <a:rPr dirty="0" sz="1250" spc="-25">
                <a:latin typeface="Microsoft Sans Serif"/>
                <a:cs typeface="Microsoft Sans Serif"/>
              </a:rPr>
              <a:t>onde</a:t>
            </a:r>
            <a:r>
              <a:rPr dirty="0" sz="1250" spc="30">
                <a:latin typeface="Microsoft Sans Serif"/>
                <a:cs typeface="Microsoft Sans Serif"/>
              </a:rPr>
              <a:t> </a:t>
            </a:r>
            <a:r>
              <a:rPr dirty="0" sz="1250" spc="-30">
                <a:latin typeface="Microsoft Sans Serif"/>
                <a:cs typeface="Microsoft Sans Serif"/>
              </a:rPr>
              <a:t>constará:</a:t>
            </a:r>
            <a:r>
              <a:rPr dirty="0" sz="1250">
                <a:latin typeface="Microsoft Sans Serif"/>
                <a:cs typeface="Microsoft Sans Serif"/>
              </a:rPr>
              <a:t> </a:t>
            </a:r>
            <a:r>
              <a:rPr dirty="0" sz="1250" spc="-10">
                <a:latin typeface="Microsoft Sans Serif"/>
                <a:cs typeface="Microsoft Sans Serif"/>
              </a:rPr>
              <a:t>local,</a:t>
            </a:r>
            <a:endParaRPr sz="12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991804" y="315602"/>
            <a:ext cx="0" cy="869315"/>
          </a:xfrm>
          <a:custGeom>
            <a:avLst/>
            <a:gdLst/>
            <a:ahLst/>
            <a:cxnLst/>
            <a:rect l="l" t="t" r="r" b="b"/>
            <a:pathLst>
              <a:path w="0" h="869315">
                <a:moveTo>
                  <a:pt x="0" y="869050"/>
                </a:moveTo>
                <a:lnTo>
                  <a:pt x="0" y="0"/>
                </a:lnTo>
              </a:path>
            </a:pathLst>
          </a:custGeom>
          <a:ln w="15250">
            <a:solidFill>
              <a:srgbClr val="3F3F44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2452232" y="294257"/>
            <a:ext cx="5002530" cy="890905"/>
            <a:chOff x="2452232" y="294257"/>
            <a:chExt cx="5002530" cy="890905"/>
          </a:xfrm>
        </p:grpSpPr>
        <p:sp>
          <p:nvSpPr>
            <p:cNvPr id="4" name="object 4" descr=""/>
            <p:cNvSpPr/>
            <p:nvPr/>
          </p:nvSpPr>
          <p:spPr>
            <a:xfrm>
              <a:off x="7446672" y="315602"/>
              <a:ext cx="0" cy="869315"/>
            </a:xfrm>
            <a:custGeom>
              <a:avLst/>
              <a:gdLst/>
              <a:ahLst/>
              <a:cxnLst/>
              <a:rect l="l" t="t" r="r" b="b"/>
              <a:pathLst>
                <a:path w="0" h="869315">
                  <a:moveTo>
                    <a:pt x="0" y="869050"/>
                  </a:moveTo>
                  <a:lnTo>
                    <a:pt x="0" y="0"/>
                  </a:lnTo>
                </a:path>
              </a:pathLst>
            </a:custGeom>
            <a:ln w="15250">
              <a:solidFill>
                <a:srgbClr val="3F3F4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5984178" y="323225"/>
              <a:ext cx="1470660" cy="0"/>
            </a:xfrm>
            <a:custGeom>
              <a:avLst/>
              <a:gdLst/>
              <a:ahLst/>
              <a:cxnLst/>
              <a:rect l="l" t="t" r="r" b="b"/>
              <a:pathLst>
                <a:path w="1470659" h="0">
                  <a:moveTo>
                    <a:pt x="0" y="0"/>
                  </a:moveTo>
                  <a:lnTo>
                    <a:pt x="1470118" y="0"/>
                  </a:lnTo>
                </a:path>
              </a:pathLst>
            </a:custGeom>
            <a:ln w="15246">
              <a:solidFill>
                <a:srgbClr val="3F3F4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5984178" y="1177029"/>
              <a:ext cx="1470660" cy="0"/>
            </a:xfrm>
            <a:custGeom>
              <a:avLst/>
              <a:gdLst/>
              <a:ahLst/>
              <a:cxnLst/>
              <a:rect l="l" t="t" r="r" b="b"/>
              <a:pathLst>
                <a:path w="1470659" h="0">
                  <a:moveTo>
                    <a:pt x="0" y="0"/>
                  </a:moveTo>
                  <a:lnTo>
                    <a:pt x="1470118" y="0"/>
                  </a:lnTo>
                </a:path>
              </a:pathLst>
            </a:custGeom>
            <a:ln w="15246">
              <a:solidFill>
                <a:srgbClr val="3F3F4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6932740" y="300356"/>
              <a:ext cx="509905" cy="0"/>
            </a:xfrm>
            <a:custGeom>
              <a:avLst/>
              <a:gdLst/>
              <a:ahLst/>
              <a:cxnLst/>
              <a:rect l="l" t="t" r="r" b="b"/>
              <a:pathLst>
                <a:path w="509904" h="0">
                  <a:moveTo>
                    <a:pt x="0" y="0"/>
                  </a:moveTo>
                  <a:lnTo>
                    <a:pt x="509356" y="0"/>
                  </a:lnTo>
                </a:path>
              </a:pathLst>
            </a:custGeom>
            <a:ln w="12197">
              <a:solidFill>
                <a:srgbClr val="4B4B5B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52232" y="983397"/>
              <a:ext cx="4721462" cy="173809"/>
            </a:xfrm>
            <a:prstGeom prst="rect">
              <a:avLst/>
            </a:prstGeom>
          </p:spPr>
        </p:pic>
      </p:grpSp>
      <p:grpSp>
        <p:nvGrpSpPr>
          <p:cNvPr id="9" name="object 9" descr=""/>
          <p:cNvGrpSpPr/>
          <p:nvPr/>
        </p:nvGrpSpPr>
        <p:grpSpPr>
          <a:xfrm>
            <a:off x="6798540" y="7062172"/>
            <a:ext cx="86995" cy="187960"/>
            <a:chOff x="6798540" y="7062172"/>
            <a:chExt cx="86995" cy="187960"/>
          </a:xfrm>
        </p:grpSpPr>
        <p:pic>
          <p:nvPicPr>
            <p:cNvPr id="10" name="object 1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807690" y="7062172"/>
              <a:ext cx="77776" cy="68609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98540" y="7139929"/>
              <a:ext cx="68625" cy="109774"/>
            </a:xfrm>
            <a:prstGeom prst="rect">
              <a:avLst/>
            </a:prstGeom>
          </p:spPr>
        </p:pic>
      </p:grpSp>
      <p:pic>
        <p:nvPicPr>
          <p:cNvPr id="12" name="object 12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898650" y="571743"/>
            <a:ext cx="5206418" cy="402507"/>
          </a:xfrm>
          <a:prstGeom prst="rect">
            <a:avLst/>
          </a:prstGeom>
        </p:spPr>
      </p:pic>
      <p:grpSp>
        <p:nvGrpSpPr>
          <p:cNvPr id="13" name="object 13" descr=""/>
          <p:cNvGrpSpPr/>
          <p:nvPr/>
        </p:nvGrpSpPr>
        <p:grpSpPr>
          <a:xfrm>
            <a:off x="6871740" y="6979842"/>
            <a:ext cx="379730" cy="398145"/>
            <a:chOff x="6871740" y="6979842"/>
            <a:chExt cx="379730" cy="398145"/>
          </a:xfrm>
        </p:grpSpPr>
        <p:pic>
          <p:nvPicPr>
            <p:cNvPr id="14" name="object 14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908341" y="6979842"/>
              <a:ext cx="233328" cy="233271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871740" y="7217686"/>
              <a:ext cx="379729" cy="160088"/>
            </a:xfrm>
            <a:prstGeom prst="rect">
              <a:avLst/>
            </a:prstGeom>
          </p:spPr>
        </p:pic>
      </p:grpSp>
      <p:pic>
        <p:nvPicPr>
          <p:cNvPr id="16" name="object 16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835140" y="8855160"/>
            <a:ext cx="343129" cy="274436"/>
          </a:xfrm>
          <a:prstGeom prst="rect">
            <a:avLst/>
          </a:prstGeom>
        </p:spPr>
      </p:pic>
      <p:sp>
        <p:nvSpPr>
          <p:cNvPr id="17" name="object 17" descr=""/>
          <p:cNvSpPr txBox="1"/>
          <p:nvPr/>
        </p:nvSpPr>
        <p:spPr>
          <a:xfrm>
            <a:off x="6272943" y="300107"/>
            <a:ext cx="914400" cy="260350"/>
          </a:xfrm>
          <a:prstGeom prst="rect">
            <a:avLst/>
          </a:prstGeom>
        </p:spPr>
        <p:txBody>
          <a:bodyPr wrap="square" lIns="0" tIns="36195" rIns="0" bIns="0" rtlCol="0" vert="horz">
            <a:spAutoFit/>
          </a:bodyPr>
          <a:lstStyle/>
          <a:p>
            <a:pPr marL="59055" marR="5080" indent="-46990">
              <a:lnSpc>
                <a:spcPts val="830"/>
              </a:lnSpc>
              <a:spcBef>
                <a:spcPts val="285"/>
              </a:spcBef>
            </a:pPr>
            <a:r>
              <a:rPr dirty="0" sz="850" spc="-50">
                <a:latin typeface="Microsoft Sans Serif"/>
                <a:cs typeface="Microsoft Sans Serif"/>
              </a:rPr>
              <a:t>GUARULHOS</a:t>
            </a:r>
            <a:r>
              <a:rPr dirty="0" sz="850" spc="175"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232323"/>
                </a:solidFill>
                <a:latin typeface="Microsoft Sans Serif"/>
                <a:cs typeface="Microsoft Sans Serif"/>
              </a:rPr>
              <a:t>-</a:t>
            </a:r>
            <a:r>
              <a:rPr dirty="0" sz="850" spc="5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282828"/>
                </a:solidFill>
                <a:latin typeface="Microsoft Sans Serif"/>
                <a:cs typeface="Microsoft Sans Serif"/>
              </a:rPr>
              <a:t>SP</a:t>
            </a:r>
            <a:r>
              <a:rPr dirty="0" sz="85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2B2B2B"/>
                </a:solidFill>
                <a:latin typeface="Microsoft Sans Serif"/>
                <a:cs typeface="Microsoft Sans Serif"/>
              </a:rPr>
              <a:t>UICROI</a:t>
            </a:r>
            <a:r>
              <a:rPr dirty="0" sz="850">
                <a:solidFill>
                  <a:srgbClr val="232323"/>
                </a:solidFill>
                <a:latin typeface="Microsoft Sans Serif"/>
                <a:cs typeface="Microsoft Sans Serif"/>
              </a:rPr>
              <a:t>QUE</a:t>
            </a:r>
            <a:r>
              <a:rPr dirty="0" sz="850" spc="24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2B2B2B"/>
                </a:solidFill>
                <a:latin typeface="Microsoft Sans Serif"/>
                <a:cs typeface="Microsoft Sans Serif"/>
              </a:rPr>
              <a:t>N*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979814" y="1051505"/>
            <a:ext cx="5454650" cy="86245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52069">
              <a:lnSpc>
                <a:spcPct val="100000"/>
              </a:lnSpc>
              <a:spcBef>
                <a:spcPts val="100"/>
              </a:spcBef>
              <a:tabLst>
                <a:tab pos="739140" algn="l"/>
              </a:tabLst>
            </a:pPr>
            <a:r>
              <a:rPr dirty="0" sz="1200" spc="-385">
                <a:solidFill>
                  <a:srgbClr val="212121"/>
                </a:solidFill>
                <a:latin typeface="Microsoft Sans Serif"/>
                <a:cs typeface="Microsoft Sans Serif"/>
              </a:rPr>
              <a:t>T”</a:t>
            </a:r>
            <a:r>
              <a:rPr dirty="0" sz="1200" spc="-385">
                <a:solidFill>
                  <a:srgbClr val="595959"/>
                </a:solidFill>
                <a:latin typeface="Microsoft Sans Serif"/>
                <a:cs typeface="Microsoft Sans Serif"/>
              </a:rPr>
              <a:t>_</a:t>
            </a:r>
            <a:r>
              <a:rPr dirty="0" sz="1200" spc="-385">
                <a:solidFill>
                  <a:srgbClr val="212121"/>
                </a:solidFill>
                <a:latin typeface="Microsoft Sans Serif"/>
                <a:cs typeface="Microsoft Sans Serif"/>
              </a:rPr>
              <a:t>V</a:t>
            </a:r>
            <a:r>
              <a:rPr dirty="0" sz="1200" spc="3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400">
                <a:solidFill>
                  <a:srgbClr val="565656"/>
                </a:solidFill>
                <a:latin typeface="Microsoft Sans Serif"/>
                <a:cs typeface="Microsoft Sans Serif"/>
              </a:rPr>
              <a:t>&lt;</a:t>
            </a:r>
            <a:r>
              <a:rPr dirty="0" sz="1200" spc="140">
                <a:solidFill>
                  <a:srgbClr val="565656"/>
                </a:solidFill>
                <a:latin typeface="Microsoft Sans Serif"/>
                <a:cs typeface="Microsoft Sans Serif"/>
              </a:rPr>
              <a:t>  </a:t>
            </a:r>
            <a:r>
              <a:rPr dirty="0" sz="1200" spc="-254">
                <a:solidFill>
                  <a:srgbClr val="2F2F2F"/>
                </a:solidFill>
                <a:latin typeface="Microsoft Sans Serif"/>
                <a:cs typeface="Microsoft Sans Serif"/>
              </a:rPr>
              <a:t>g-</a:t>
            </a:r>
            <a:r>
              <a:rPr dirty="0" sz="1200" spc="-165">
                <a:solidFill>
                  <a:srgbClr val="2F2F2F"/>
                </a:solidFill>
                <a:latin typeface="Microsoft Sans Serif"/>
                <a:cs typeface="Microsoft Sans Serif"/>
              </a:rPr>
              <a:t>.</a:t>
            </a:r>
            <a:r>
              <a:rPr dirty="0" sz="1200" spc="-120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350">
                <a:solidFill>
                  <a:srgbClr val="5E5E5E"/>
                </a:solidFill>
                <a:latin typeface="Microsoft Sans Serif"/>
                <a:cs typeface="Microsoft Sans Serif"/>
              </a:rPr>
              <a:t>ü</a:t>
            </a:r>
            <a:r>
              <a:rPr dirty="0" sz="1200">
                <a:solidFill>
                  <a:srgbClr val="5E5E5E"/>
                </a:solidFill>
                <a:latin typeface="Microsoft Sans Serif"/>
                <a:cs typeface="Microsoft Sans Serif"/>
              </a:rPr>
              <a:t>	</a:t>
            </a:r>
            <a:r>
              <a:rPr dirty="0" sz="1200" spc="-195">
                <a:solidFill>
                  <a:srgbClr val="545454"/>
                </a:solidFill>
                <a:latin typeface="Microsoft Sans Serif"/>
                <a:cs typeface="Microsoft Sans Serif"/>
              </a:rPr>
              <a:t>-</a:t>
            </a:r>
            <a:r>
              <a:rPr dirty="0" sz="1200" spc="55">
                <a:solidFill>
                  <a:srgbClr val="545454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75">
                <a:solidFill>
                  <a:srgbClr val="1C1C1C"/>
                </a:solidFill>
                <a:latin typeface="Microsoft Sans Serif"/>
                <a:cs typeface="Microsoft Sans Serif"/>
              </a:rPr>
              <a:t>°-</a:t>
            </a:r>
            <a:r>
              <a:rPr dirty="0" sz="1200" spc="-10">
                <a:solidFill>
                  <a:srgbClr val="1C1C1C"/>
                </a:solidFill>
                <a:latin typeface="Microsoft Sans Serif"/>
                <a:cs typeface="Microsoft Sans Serif"/>
              </a:rPr>
              <a:t>üZ.”.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48260" marR="5080" indent="4445">
              <a:lnSpc>
                <a:spcPts val="1400"/>
              </a:lnSpc>
              <a:spcBef>
                <a:spcPts val="5"/>
              </a:spcBef>
            </a:pPr>
            <a:r>
              <a:rPr dirty="0" sz="1200">
                <a:latin typeface="Microsoft Sans Serif"/>
                <a:cs typeface="Microsoft Sans Serif"/>
              </a:rPr>
              <a:t>dia</a:t>
            </a:r>
            <a:r>
              <a:rPr dirty="0" sz="1200" spc="3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mês,</a:t>
            </a:r>
            <a:r>
              <a:rPr dirty="0" sz="1200" spc="1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ano,</a:t>
            </a:r>
            <a:r>
              <a:rPr dirty="0" sz="1200" spc="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hora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primeira</a:t>
            </a:r>
            <a:r>
              <a:rPr dirty="0" sz="1200" spc="14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D1D1D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140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segunda</a:t>
            </a:r>
            <a:r>
              <a:rPr dirty="0" sz="1200" spc="1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chamada,</a:t>
            </a:r>
            <a:r>
              <a:rPr dirty="0" sz="1200" spc="1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ordem</a:t>
            </a:r>
            <a:r>
              <a:rPr dirty="0" sz="1200" spc="1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dia</a:t>
            </a:r>
            <a:r>
              <a:rPr dirty="0" sz="1200" spc="409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</a:t>
            </a:r>
            <a:r>
              <a:rPr dirty="0" sz="1200" spc="95">
                <a:latin typeface="Microsoft Sans Serif"/>
                <a:cs typeface="Microsoft Sans Serif"/>
              </a:rPr>
              <a:t> </a:t>
            </a:r>
            <a:r>
              <a:rPr dirty="0" sz="1200" spc="-20">
                <a:latin typeface="Microsoft Sans Serif"/>
                <a:cs typeface="Microsoft Sans Serif"/>
              </a:rPr>
              <a:t>nome </a:t>
            </a:r>
            <a:r>
              <a:rPr dirty="0" sz="1200">
                <a:latin typeface="Microsoft Sans Serif"/>
                <a:cs typeface="Microsoft Sans Serif"/>
              </a:rPr>
              <a:t>de </a:t>
            </a:r>
            <a:r>
              <a:rPr dirty="0" sz="1200">
                <a:solidFill>
                  <a:srgbClr val="1A1A1A"/>
                </a:solidFill>
                <a:latin typeface="Microsoft Sans Serif"/>
                <a:cs typeface="Microsoft Sans Serif"/>
              </a:rPr>
              <a:t>quem</a:t>
            </a:r>
            <a:r>
              <a:rPr dirty="0" sz="1200" spc="5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</a:t>
            </a:r>
            <a:r>
              <a:rPr dirty="0" sz="1200" spc="-5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convocou,</a:t>
            </a:r>
            <a:endParaRPr sz="1200">
              <a:latin typeface="Microsoft Sans Serif"/>
              <a:cs typeface="Microsoft Sans Serif"/>
            </a:endParaRPr>
          </a:p>
          <a:p>
            <a:pPr algn="just" marL="48260" marR="5080" indent="-1905">
              <a:lnSpc>
                <a:spcPct val="96300"/>
              </a:lnSpc>
              <a:spcBef>
                <a:spcPts val="1315"/>
              </a:spcBef>
            </a:pPr>
            <a:r>
              <a:rPr dirty="0" sz="1200">
                <a:latin typeface="Microsoft Sans Serif"/>
                <a:cs typeface="Microsoft Sans Serif"/>
              </a:rPr>
              <a:t>Parágrafo</a:t>
            </a:r>
            <a:r>
              <a:rPr dirty="0" sz="1200" spc="16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Segundo</a:t>
            </a:r>
            <a:r>
              <a:rPr dirty="0" sz="1200" spc="18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-</a:t>
            </a:r>
            <a:r>
              <a:rPr dirty="0" sz="1200" spc="11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Quando</a:t>
            </a:r>
            <a:r>
              <a:rPr dirty="0" sz="1200" spc="145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212121"/>
                </a:solidFill>
                <a:latin typeface="Microsoft Sans Serif"/>
                <a:cs typeface="Microsoft Sans Serif"/>
              </a:rPr>
              <a:t>a</a:t>
            </a:r>
            <a:r>
              <a:rPr dirty="0" sz="1200" spc="95">
                <a:solidFill>
                  <a:srgbClr val="212121"/>
                </a:solidFill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assembleia</a:t>
            </a:r>
            <a:r>
              <a:rPr dirty="0" sz="1200" spc="15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geral</a:t>
            </a:r>
            <a:r>
              <a:rPr dirty="0" sz="1200" spc="12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for</a:t>
            </a:r>
            <a:r>
              <a:rPr dirty="0" sz="1200" spc="10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convocada</a:t>
            </a:r>
            <a:r>
              <a:rPr dirty="0" sz="1200" spc="125">
                <a:latin typeface="Microsoft Sans Serif"/>
                <a:cs typeface="Microsoft Sans Serif"/>
              </a:rPr>
              <a:t>  </a:t>
            </a:r>
            <a:r>
              <a:rPr dirty="0" sz="1200" spc="-10">
                <a:latin typeface="Microsoft Sans Serif"/>
                <a:cs typeface="Microsoft Sans Serif"/>
              </a:rPr>
              <a:t>pelos </a:t>
            </a:r>
            <a:r>
              <a:rPr dirty="0" sz="1200">
                <a:latin typeface="Microsoft Sans Serif"/>
                <a:cs typeface="Microsoft Sans Serif"/>
              </a:rPr>
              <a:t>associados,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deverã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Presidente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 spc="-30">
                <a:latin typeface="Microsoft Sans Serif"/>
                <a:cs typeface="Microsoft Sans Serif"/>
              </a:rPr>
              <a:t>convocã-</a:t>
            </a:r>
            <a:r>
              <a:rPr dirty="0" sz="1200">
                <a:latin typeface="Microsoft Sans Serif"/>
                <a:cs typeface="Microsoft Sans Serif"/>
              </a:rPr>
              <a:t>la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61616"/>
                </a:solidFill>
                <a:latin typeface="Microsoft Sans Serif"/>
                <a:cs typeface="Microsoft Sans Serif"/>
              </a:rPr>
              <a:t>no</a:t>
            </a:r>
            <a:r>
              <a:rPr dirty="0" sz="1200" spc="1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prazo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3</a:t>
            </a:r>
            <a:r>
              <a:rPr dirty="0" sz="1200" spc="-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E0E0E"/>
                </a:solidFill>
                <a:latin typeface="Microsoft Sans Serif"/>
                <a:cs typeface="Microsoft Sans Serif"/>
              </a:rPr>
              <a:t>(três)</a:t>
            </a:r>
            <a:r>
              <a:rPr dirty="0" sz="1200" spc="10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dias,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contados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data</a:t>
            </a:r>
            <a:r>
              <a:rPr dirty="0" sz="1200" spc="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entrega</a:t>
            </a:r>
            <a:r>
              <a:rPr dirty="0" sz="1200" spc="1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requerimento,</a:t>
            </a:r>
            <a:r>
              <a:rPr dirty="0" sz="1200" spc="1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que</a:t>
            </a:r>
            <a:r>
              <a:rPr dirty="0" sz="1200" spc="11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deverá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ser</a:t>
            </a:r>
            <a:r>
              <a:rPr dirty="0" sz="1200" spc="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encaminhado</a:t>
            </a:r>
            <a:r>
              <a:rPr dirty="0" sz="1200" spc="1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ao</a:t>
            </a:r>
            <a:r>
              <a:rPr dirty="0" sz="1200" spc="114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presidente </a:t>
            </a:r>
            <a:r>
              <a:rPr dirty="0" sz="1200">
                <a:latin typeface="Microsoft Sans Serif"/>
                <a:cs typeface="Microsoft Sans Serif"/>
              </a:rPr>
              <a:t>através</a:t>
            </a:r>
            <a:r>
              <a:rPr dirty="0" sz="1200" spc="22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8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notificação</a:t>
            </a:r>
            <a:r>
              <a:rPr dirty="0" sz="1200" spc="21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extrajudicial.</a:t>
            </a:r>
            <a:r>
              <a:rPr dirty="0" sz="1200" spc="160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0E0E0E"/>
                </a:solidFill>
                <a:latin typeface="Microsoft Sans Serif"/>
                <a:cs typeface="Microsoft Sans Serif"/>
              </a:rPr>
              <a:t>Se</a:t>
            </a:r>
            <a:r>
              <a:rPr dirty="0" sz="1200" spc="180">
                <a:solidFill>
                  <a:srgbClr val="0E0E0E"/>
                </a:solidFill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o</a:t>
            </a:r>
            <a:r>
              <a:rPr dirty="0" sz="1200" spc="16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Presidente</a:t>
            </a:r>
            <a:r>
              <a:rPr dirty="0" sz="1200" spc="21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não</a:t>
            </a:r>
            <a:r>
              <a:rPr dirty="0" sz="1200" spc="20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convocar</a:t>
            </a:r>
            <a:r>
              <a:rPr dirty="0" sz="1200" spc="225">
                <a:latin typeface="Microsoft Sans Serif"/>
                <a:cs typeface="Microsoft Sans Serif"/>
              </a:rPr>
              <a:t>  </a:t>
            </a:r>
            <a:r>
              <a:rPr dirty="0" sz="1200" spc="-50">
                <a:latin typeface="Microsoft Sans Serif"/>
                <a:cs typeface="Microsoft Sans Serif"/>
              </a:rPr>
              <a:t>a </a:t>
            </a:r>
            <a:r>
              <a:rPr dirty="0" sz="1200" spc="-10">
                <a:latin typeface="Microsoft Sans Serif"/>
                <a:cs typeface="Microsoft Sans Serif"/>
              </a:rPr>
              <a:t>assembleia,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aqueles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que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deliberam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por</a:t>
            </a:r>
            <a:r>
              <a:rPr dirty="0" sz="1200" spc="-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sua</a:t>
            </a:r>
            <a:r>
              <a:rPr dirty="0" sz="1200" spc="-10">
                <a:latin typeface="Microsoft Sans Serif"/>
                <a:cs typeface="Microsoft Sans Serif"/>
              </a:rPr>
              <a:t> realização,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farão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212121"/>
                </a:solidFill>
                <a:latin typeface="Microsoft Sans Serif"/>
                <a:cs typeface="Microsoft Sans Serif"/>
              </a:rPr>
              <a:t>a</a:t>
            </a:r>
            <a:r>
              <a:rPr dirty="0" sz="1200" spc="-4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convocação;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43815" marR="6350" indent="1905">
              <a:lnSpc>
                <a:spcPts val="1370"/>
              </a:lnSpc>
            </a:pPr>
            <a:r>
              <a:rPr dirty="0" sz="1200">
                <a:latin typeface="Microsoft Sans Serif"/>
                <a:cs typeface="Microsoft Sans Serif"/>
              </a:rPr>
              <a:t>Parágrafo</a:t>
            </a:r>
            <a:r>
              <a:rPr dirty="0" sz="1200" spc="3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Terceiro</a:t>
            </a:r>
            <a:r>
              <a:rPr dirty="0" sz="1200" spc="3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-</a:t>
            </a:r>
            <a:r>
              <a:rPr dirty="0" sz="1200" spc="2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Seráo</a:t>
            </a:r>
            <a:r>
              <a:rPr dirty="0" sz="1200" spc="2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tomadas</a:t>
            </a:r>
            <a:r>
              <a:rPr dirty="0" sz="1200" spc="31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81818"/>
                </a:solidFill>
                <a:latin typeface="Microsoft Sans Serif"/>
                <a:cs typeface="Microsoft Sans Serif"/>
              </a:rPr>
              <a:t>por</a:t>
            </a:r>
            <a:r>
              <a:rPr dirty="0" sz="1200" spc="26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escrutínio</a:t>
            </a:r>
            <a:r>
              <a:rPr dirty="0" sz="1200" spc="3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secreto</a:t>
            </a:r>
            <a:r>
              <a:rPr dirty="0" sz="1200" spc="3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</a:t>
            </a:r>
            <a:r>
              <a:rPr dirty="0" sz="1200" spc="21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deliberações </a:t>
            </a:r>
            <a:r>
              <a:rPr dirty="0" sz="1200">
                <a:latin typeface="Microsoft Sans Serif"/>
                <a:cs typeface="Microsoft Sans Serif"/>
              </a:rPr>
              <a:t>que</a:t>
            </a:r>
            <a:r>
              <a:rPr dirty="0" sz="1200" spc="-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envolvam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eleições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-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diretoria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-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conselho</a:t>
            </a:r>
            <a:r>
              <a:rPr dirty="0" sz="1200" spc="9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fiscal</a:t>
            </a:r>
            <a:r>
              <a:rPr dirty="0" sz="1200" spc="-2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81818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-1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D1D1D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-40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julgamento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dos</a:t>
            </a:r>
            <a:r>
              <a:rPr dirty="0" sz="1200" spc="-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atos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da </a:t>
            </a:r>
            <a:r>
              <a:rPr dirty="0" sz="1200">
                <a:latin typeface="Microsoft Sans Serif"/>
                <a:cs typeface="Microsoft Sans Serif"/>
              </a:rPr>
              <a:t>diretoria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quanto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E0E0E"/>
                </a:solidFill>
                <a:latin typeface="Microsoft Sans Serif"/>
                <a:cs typeface="Microsoft Sans Serif"/>
              </a:rPr>
              <a:t>á</a:t>
            </a:r>
            <a:r>
              <a:rPr dirty="0" sz="1200" spc="-35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aplicação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penalidades.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49530">
              <a:lnSpc>
                <a:spcPts val="1405"/>
              </a:lnSpc>
            </a:pPr>
            <a:r>
              <a:rPr dirty="0" sz="1200" spc="-10">
                <a:latin typeface="Microsoft Sans Serif"/>
                <a:cs typeface="Microsoft Sans Serif"/>
              </a:rPr>
              <a:t>ARTIGO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5º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-</a:t>
            </a:r>
            <a:r>
              <a:rPr dirty="0" sz="1200" spc="-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DOS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ASSOCIADOS</a:t>
            </a:r>
            <a:endParaRPr sz="1200">
              <a:latin typeface="Microsoft Sans Serif"/>
              <a:cs typeface="Microsoft Sans Serif"/>
            </a:endParaRPr>
          </a:p>
          <a:p>
            <a:pPr algn="just" marL="46990">
              <a:lnSpc>
                <a:spcPts val="1405"/>
              </a:lnSpc>
            </a:pPr>
            <a:r>
              <a:rPr dirty="0" sz="1200">
                <a:latin typeface="Microsoft Sans Serif"/>
                <a:cs typeface="Microsoft Sans Serif"/>
              </a:rPr>
              <a:t>Os</a:t>
            </a:r>
            <a:r>
              <a:rPr dirty="0" sz="1200" spc="-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associados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seráo</a:t>
            </a:r>
            <a:r>
              <a:rPr dirty="0" sz="1200" spc="-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divididos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nas</a:t>
            </a:r>
            <a:r>
              <a:rPr dirty="0" sz="1200" spc="-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seguintes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categorias: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39370" marR="8890" indent="160655">
              <a:lnSpc>
                <a:spcPts val="1370"/>
              </a:lnSpc>
              <a:spcBef>
                <a:spcPts val="5"/>
              </a:spcBef>
              <a:buAutoNum type="romanUcPeriod"/>
              <a:tabLst>
                <a:tab pos="200025" algn="l"/>
              </a:tabLst>
            </a:pPr>
            <a:r>
              <a:rPr dirty="0" sz="1200">
                <a:latin typeface="Microsoft Sans Serif"/>
                <a:cs typeface="Microsoft Sans Serif"/>
              </a:rPr>
              <a:t>Associados</a:t>
            </a:r>
            <a:r>
              <a:rPr dirty="0" sz="1200" spc="3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Fundadores:</a:t>
            </a:r>
            <a:r>
              <a:rPr dirty="0" sz="1200" spc="3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os</a:t>
            </a:r>
            <a:r>
              <a:rPr dirty="0" sz="1200" spc="19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que</a:t>
            </a:r>
            <a:r>
              <a:rPr dirty="0" sz="1200" spc="204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ajudaram</a:t>
            </a:r>
            <a:r>
              <a:rPr dirty="0" sz="1200" spc="2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na</a:t>
            </a:r>
            <a:r>
              <a:rPr dirty="0" sz="1200" spc="2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fundação</a:t>
            </a:r>
            <a:r>
              <a:rPr dirty="0" sz="1200" spc="2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2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Associação,</a:t>
            </a:r>
            <a:r>
              <a:rPr dirty="0" sz="1200" spc="310">
                <a:latin typeface="Microsoft Sans Serif"/>
                <a:cs typeface="Microsoft Sans Serif"/>
              </a:rPr>
              <a:t> </a:t>
            </a:r>
            <a:r>
              <a:rPr dirty="0" sz="1200" spc="-50">
                <a:solidFill>
                  <a:srgbClr val="1D1D1D"/>
                </a:solidFill>
                <a:latin typeface="Microsoft Sans Serif"/>
                <a:cs typeface="Microsoft Sans Serif"/>
              </a:rPr>
              <a:t>e </a:t>
            </a:r>
            <a:r>
              <a:rPr dirty="0" sz="1200">
                <a:latin typeface="Microsoft Sans Serif"/>
                <a:cs typeface="Microsoft Sans Serif"/>
              </a:rPr>
              <a:t>que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sáo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relacionados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em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folha</a:t>
            </a:r>
            <a:r>
              <a:rPr dirty="0" sz="1200" spc="-3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anexa</a:t>
            </a:r>
            <a:endParaRPr sz="1200">
              <a:latin typeface="Microsoft Sans Serif"/>
              <a:cs typeface="Microsoft Sans Serif"/>
            </a:endParaRPr>
          </a:p>
          <a:p>
            <a:pPr algn="just" marL="213360" indent="-173355">
              <a:lnSpc>
                <a:spcPct val="100000"/>
              </a:lnSpc>
              <a:spcBef>
                <a:spcPts val="1295"/>
              </a:spcBef>
              <a:buAutoNum type="romanUcPeriod"/>
              <a:tabLst>
                <a:tab pos="213360" algn="l"/>
              </a:tabLst>
            </a:pPr>
            <a:r>
              <a:rPr dirty="0" sz="1200">
                <a:latin typeface="Microsoft Sans Serif"/>
                <a:cs typeface="Microsoft Sans Serif"/>
              </a:rPr>
              <a:t>Associados</a:t>
            </a:r>
            <a:r>
              <a:rPr dirty="0" sz="1200" spc="1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Beneméritos:</a:t>
            </a:r>
            <a:r>
              <a:rPr dirty="0" sz="1200" spc="2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os</a:t>
            </a:r>
            <a:r>
              <a:rPr dirty="0" sz="1200" spc="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que</a:t>
            </a:r>
            <a:r>
              <a:rPr dirty="0" sz="1200" spc="10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contribuem</a:t>
            </a:r>
            <a:r>
              <a:rPr dirty="0" sz="1200" spc="1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com</a:t>
            </a:r>
            <a:r>
              <a:rPr dirty="0" sz="1200" spc="11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donativos</a:t>
            </a:r>
            <a:r>
              <a:rPr dirty="0" sz="1200" spc="20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D1D1D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85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doações</a:t>
            </a:r>
            <a:r>
              <a:rPr dirty="0" sz="1200" spc="-10">
                <a:solidFill>
                  <a:srgbClr val="838383"/>
                </a:solidFill>
                <a:latin typeface="Microsoft Sans Serif"/>
                <a:cs typeface="Microsoft Sans Serif"/>
              </a:rPr>
              <a:t>;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80"/>
              </a:spcBef>
              <a:buFont typeface="Microsoft Sans Serif"/>
              <a:buAutoNum type="romanUcPeriod"/>
            </a:pPr>
            <a:endParaRPr sz="1200">
              <a:latin typeface="Microsoft Sans Serif"/>
              <a:cs typeface="Microsoft Sans Serif"/>
            </a:endParaRPr>
          </a:p>
          <a:p>
            <a:pPr algn="just" marL="34290" marR="27305" indent="224154">
              <a:lnSpc>
                <a:spcPts val="1370"/>
              </a:lnSpc>
              <a:buAutoNum type="romanUcPeriod"/>
              <a:tabLst>
                <a:tab pos="258445" algn="l"/>
              </a:tabLst>
            </a:pPr>
            <a:r>
              <a:rPr dirty="0" sz="1200">
                <a:latin typeface="Microsoft Sans Serif"/>
                <a:cs typeface="Microsoft Sans Serif"/>
              </a:rPr>
              <a:t>Associados</a:t>
            </a:r>
            <a:r>
              <a:rPr dirty="0" sz="1200" spc="185">
                <a:latin typeface="Microsoft Sans Serif"/>
                <a:cs typeface="Microsoft Sans Serif"/>
              </a:rPr>
              <a:t> </a:t>
            </a:r>
            <a:r>
              <a:rPr dirty="0" sz="1200" spc="45">
                <a:latin typeface="Microsoft Sans Serif"/>
                <a:cs typeface="Microsoft Sans Serif"/>
              </a:rPr>
              <a:t>Contribuintes: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</a:t>
            </a:r>
            <a:r>
              <a:rPr dirty="0" sz="1200" spc="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pessoas</a:t>
            </a:r>
            <a:r>
              <a:rPr dirty="0" sz="1200" spc="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físicas</a:t>
            </a:r>
            <a:r>
              <a:rPr dirty="0" sz="1200" spc="11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ou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jurídicas</a:t>
            </a:r>
            <a:r>
              <a:rPr dirty="0" sz="1200" spc="1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que</a:t>
            </a:r>
            <a:r>
              <a:rPr dirty="0" sz="1200" spc="10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contribuem, </a:t>
            </a:r>
            <a:r>
              <a:rPr dirty="0" sz="1200">
                <a:latin typeface="Microsoft Sans Serif"/>
                <a:cs typeface="Microsoft Sans Serif"/>
              </a:rPr>
              <a:t>mensalmente</a:t>
            </a:r>
            <a:r>
              <a:rPr dirty="0" sz="1200">
                <a:solidFill>
                  <a:srgbClr val="464646"/>
                </a:solidFill>
                <a:latin typeface="Microsoft Sans Serif"/>
                <a:cs typeface="Microsoft Sans Serif"/>
              </a:rPr>
              <a:t>,</a:t>
            </a:r>
            <a:r>
              <a:rPr dirty="0" sz="1200" spc="-85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com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a</a:t>
            </a:r>
            <a:r>
              <a:rPr dirty="0" sz="1200" spc="-1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quantia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fixada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pela</a:t>
            </a:r>
            <a:r>
              <a:rPr dirty="0" sz="1200" spc="-2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Assembleia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Geral;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Microsoft Sans Serif"/>
              <a:buAutoNum type="romanUcPeriod"/>
            </a:pPr>
            <a:endParaRPr sz="1200">
              <a:latin typeface="Microsoft Sans Serif"/>
              <a:cs typeface="Microsoft Sans Serif"/>
            </a:endParaRPr>
          </a:p>
          <a:p>
            <a:pPr algn="just" marL="34290" marR="22225" indent="270510">
              <a:lnSpc>
                <a:spcPts val="1370"/>
              </a:lnSpc>
              <a:spcBef>
                <a:spcPts val="5"/>
              </a:spcBef>
              <a:buAutoNum type="romanUcPeriod"/>
              <a:tabLst>
                <a:tab pos="304800" algn="l"/>
              </a:tabLst>
            </a:pPr>
            <a:r>
              <a:rPr dirty="0" sz="1200">
                <a:latin typeface="Microsoft Sans Serif"/>
                <a:cs typeface="Microsoft Sans Serif"/>
              </a:rPr>
              <a:t>Associados</a:t>
            </a:r>
            <a:r>
              <a:rPr dirty="0" sz="1200" spc="48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Beneficiados</a:t>
            </a:r>
            <a:r>
              <a:rPr dirty="0" sz="1200" spc="24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os</a:t>
            </a:r>
            <a:r>
              <a:rPr dirty="0" sz="1200" spc="3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que</a:t>
            </a:r>
            <a:r>
              <a:rPr dirty="0" sz="1200" spc="30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recebem</a:t>
            </a:r>
            <a:r>
              <a:rPr dirty="0" sz="1200" spc="409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gratuitamente</a:t>
            </a:r>
            <a:r>
              <a:rPr dirty="0" sz="1200" spc="44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os</a:t>
            </a:r>
            <a:r>
              <a:rPr dirty="0" sz="1200" spc="29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benefícios </a:t>
            </a:r>
            <a:r>
              <a:rPr dirty="0" sz="1200">
                <a:latin typeface="Microsoft Sans Serif"/>
                <a:cs typeface="Microsoft Sans Serif"/>
              </a:rPr>
              <a:t>alcançados</a:t>
            </a:r>
            <a:r>
              <a:rPr dirty="0" sz="1200" spc="1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pela</a:t>
            </a:r>
            <a:r>
              <a:rPr dirty="0" sz="1200" spc="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entidade</a:t>
            </a:r>
            <a:r>
              <a:rPr dirty="0" sz="1200">
                <a:solidFill>
                  <a:srgbClr val="6E6E6E"/>
                </a:solidFill>
                <a:latin typeface="Microsoft Sans Serif"/>
                <a:cs typeface="Microsoft Sans Serif"/>
              </a:rPr>
              <a:t>,</a:t>
            </a:r>
            <a:r>
              <a:rPr dirty="0" sz="1200" spc="-50">
                <a:solidFill>
                  <a:srgbClr val="6E6E6E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junto</a:t>
            </a:r>
            <a:r>
              <a:rPr dirty="0" sz="1200" spc="1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aos</a:t>
            </a:r>
            <a:r>
              <a:rPr dirty="0" sz="1200" spc="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associados</a:t>
            </a:r>
            <a:r>
              <a:rPr dirty="0" sz="1200" spc="1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contribuintes,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órgãos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públicos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e</a:t>
            </a:r>
            <a:r>
              <a:rPr dirty="0" sz="1250" spc="18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priUados</a:t>
            </a:r>
            <a:r>
              <a:rPr dirty="0" sz="1250" spc="-10">
                <a:solidFill>
                  <a:srgbClr val="626262"/>
                </a:solidFill>
                <a:latin typeface="Times New Roman"/>
                <a:cs typeface="Times New Roman"/>
              </a:rPr>
              <a:t>;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2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40005">
              <a:lnSpc>
                <a:spcPct val="100000"/>
              </a:lnSpc>
            </a:pPr>
            <a:r>
              <a:rPr dirty="0" sz="1200" spc="-10">
                <a:latin typeface="Microsoft Sans Serif"/>
                <a:cs typeface="Microsoft Sans Serif"/>
              </a:rPr>
              <a:t>ARTIGO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6º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61616"/>
                </a:solidFill>
                <a:latin typeface="Microsoft Sans Serif"/>
                <a:cs typeface="Microsoft Sans Serif"/>
              </a:rPr>
              <a:t>—</a:t>
            </a:r>
            <a:r>
              <a:rPr dirty="0" sz="1200" spc="-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ADMISSÃO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</a:t>
            </a:r>
            <a:r>
              <a:rPr dirty="0" sz="1200" spc="8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ASSOCIADO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25400" marR="24130" indent="6985">
              <a:lnSpc>
                <a:spcPct val="95800"/>
              </a:lnSpc>
            </a:pPr>
            <a:r>
              <a:rPr dirty="0" sz="1200">
                <a:latin typeface="Microsoft Sans Serif"/>
                <a:cs typeface="Microsoft Sans Serif"/>
              </a:rPr>
              <a:t>Poderão</a:t>
            </a:r>
            <a:r>
              <a:rPr dirty="0" sz="1200" spc="200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filiar-</a:t>
            </a:r>
            <a:r>
              <a:rPr dirty="0" sz="1200">
                <a:latin typeface="Microsoft Sans Serif"/>
                <a:cs typeface="Microsoft Sans Serif"/>
              </a:rPr>
              <a:t>se</a:t>
            </a:r>
            <a:r>
              <a:rPr dirty="0" sz="1200" spc="1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somente</a:t>
            </a:r>
            <a:r>
              <a:rPr dirty="0" sz="1200" spc="1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pessoas</a:t>
            </a:r>
            <a:r>
              <a:rPr dirty="0" sz="1200" spc="1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maiores</a:t>
            </a:r>
            <a:r>
              <a:rPr dirty="0" sz="1200" spc="1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18</a:t>
            </a:r>
            <a:r>
              <a:rPr dirty="0" sz="1200" spc="1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(dezoito)</a:t>
            </a:r>
            <a:r>
              <a:rPr dirty="0" sz="1200" spc="22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C0C0C"/>
                </a:solidFill>
                <a:latin typeface="Microsoft Sans Serif"/>
                <a:cs typeface="Microsoft Sans Serif"/>
              </a:rPr>
              <a:t>anos,</a:t>
            </a:r>
            <a:r>
              <a:rPr dirty="0" sz="1200" spc="14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ou</a:t>
            </a:r>
            <a:r>
              <a:rPr dirty="0" sz="1200" spc="12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maiores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50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0E0E0E"/>
                </a:solidFill>
                <a:latin typeface="Microsoft Sans Serif"/>
                <a:cs typeface="Microsoft Sans Serif"/>
              </a:rPr>
              <a:t>16</a:t>
            </a:r>
            <a:r>
              <a:rPr dirty="0" sz="1200" spc="145">
                <a:solidFill>
                  <a:srgbClr val="0E0E0E"/>
                </a:solidFill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(dezesseis)</a:t>
            </a:r>
            <a:r>
              <a:rPr dirty="0" sz="1200" spc="17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13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menores</a:t>
            </a:r>
            <a:r>
              <a:rPr dirty="0" sz="1200" spc="17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30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1A1A1A"/>
                </a:solidFill>
                <a:latin typeface="Microsoft Sans Serif"/>
                <a:cs typeface="Microsoft Sans Serif"/>
              </a:rPr>
              <a:t>18</a:t>
            </a:r>
            <a:r>
              <a:rPr dirty="0" sz="1200" spc="145">
                <a:solidFill>
                  <a:srgbClr val="1A1A1A"/>
                </a:solidFill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(dezoito)</a:t>
            </a:r>
            <a:r>
              <a:rPr dirty="0" sz="1200" spc="16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legalmente</a:t>
            </a:r>
            <a:r>
              <a:rPr dirty="0" sz="1200" spc="185">
                <a:latin typeface="Microsoft Sans Serif"/>
                <a:cs typeface="Microsoft Sans Serif"/>
              </a:rPr>
              <a:t>  </a:t>
            </a:r>
            <a:r>
              <a:rPr dirty="0" sz="1200" spc="-10">
                <a:latin typeface="Microsoft Sans Serif"/>
                <a:cs typeface="Microsoft Sans Serif"/>
              </a:rPr>
              <a:t>autorizadas, </a:t>
            </a:r>
            <a:r>
              <a:rPr dirty="0" sz="1200">
                <a:latin typeface="Microsoft Sans Serif"/>
                <a:cs typeface="Microsoft Sans Serif"/>
              </a:rPr>
              <a:t>independente</a:t>
            </a:r>
            <a:r>
              <a:rPr dirty="0" sz="1200" spc="114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4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classe</a:t>
            </a:r>
            <a:r>
              <a:rPr dirty="0" sz="1200" spc="47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social</a:t>
            </a:r>
            <a:r>
              <a:rPr dirty="0" sz="1200" spc="220">
                <a:solidFill>
                  <a:srgbClr val="111111"/>
                </a:solidFill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nacionalidade</a:t>
            </a:r>
            <a:r>
              <a:rPr dirty="0" sz="1200" spc="24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sexo,</a:t>
            </a:r>
            <a:r>
              <a:rPr dirty="0" sz="1200" spc="4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raça,</a:t>
            </a:r>
            <a:r>
              <a:rPr dirty="0" sz="1200" spc="4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cor</a:t>
            </a:r>
            <a:r>
              <a:rPr dirty="0" sz="1200" spc="459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ou</a:t>
            </a:r>
            <a:r>
              <a:rPr dirty="0" sz="1200" spc="44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crença </a:t>
            </a:r>
            <a:r>
              <a:rPr dirty="0" sz="1200">
                <a:latin typeface="Microsoft Sans Serif"/>
                <a:cs typeface="Microsoft Sans Serif"/>
              </a:rPr>
              <a:t>religiosa</a:t>
            </a:r>
            <a:r>
              <a:rPr dirty="0" sz="1200" spc="4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e,</a:t>
            </a:r>
            <a:r>
              <a:rPr dirty="0" sz="1200" spc="4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para</a:t>
            </a:r>
            <a:r>
              <a:rPr dirty="0" sz="1200" spc="45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seu</a:t>
            </a:r>
            <a:r>
              <a:rPr dirty="0" sz="1200" spc="46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ingresso,</a:t>
            </a:r>
            <a:r>
              <a:rPr dirty="0" sz="1200" spc="10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o</a:t>
            </a:r>
            <a:r>
              <a:rPr dirty="0" sz="1200" spc="4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interessado</a:t>
            </a:r>
            <a:r>
              <a:rPr dirty="0" sz="1200" spc="4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deverá</a:t>
            </a:r>
            <a:r>
              <a:rPr dirty="0" sz="1200" spc="4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preencher</a:t>
            </a:r>
            <a:r>
              <a:rPr dirty="0" sz="1200" spc="11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ficha</a:t>
            </a:r>
            <a:r>
              <a:rPr dirty="0" sz="1200" spc="465">
                <a:latin typeface="Microsoft Sans Serif"/>
                <a:cs typeface="Microsoft Sans Serif"/>
              </a:rPr>
              <a:t> </a:t>
            </a:r>
            <a:r>
              <a:rPr dirty="0" sz="1200" spc="-25">
                <a:solidFill>
                  <a:srgbClr val="151515"/>
                </a:solidFill>
                <a:latin typeface="Microsoft Sans Serif"/>
                <a:cs typeface="Microsoft Sans Serif"/>
              </a:rPr>
              <a:t>de </a:t>
            </a:r>
            <a:r>
              <a:rPr dirty="0" sz="1200">
                <a:latin typeface="Microsoft Sans Serif"/>
                <a:cs typeface="Microsoft Sans Serif"/>
              </a:rPr>
              <a:t>inscrição</a:t>
            </a:r>
            <a:r>
              <a:rPr dirty="0" sz="1200" spc="1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na</a:t>
            </a:r>
            <a:r>
              <a:rPr dirty="0" sz="1200" spc="1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secretaria</a:t>
            </a:r>
            <a:r>
              <a:rPr dirty="0" sz="1200" spc="11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entidade,</a:t>
            </a:r>
            <a:r>
              <a:rPr dirty="0" sz="1200" spc="1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que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</a:t>
            </a:r>
            <a:r>
              <a:rPr dirty="0" sz="1200" spc="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submeterá</a:t>
            </a:r>
            <a:r>
              <a:rPr dirty="0" sz="1200" spc="1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ã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Diretoria</a:t>
            </a:r>
            <a:r>
              <a:rPr dirty="0" sz="1200" spc="1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Executiva</a:t>
            </a:r>
            <a:r>
              <a:rPr dirty="0" sz="1200" spc="110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e, </a:t>
            </a:r>
            <a:r>
              <a:rPr dirty="0" sz="1200">
                <a:solidFill>
                  <a:srgbClr val="0C0C0C"/>
                </a:solidFill>
                <a:latin typeface="Microsoft Sans Serif"/>
                <a:cs typeface="Microsoft Sans Serif"/>
              </a:rPr>
              <a:t>uma</a:t>
            </a:r>
            <a:r>
              <a:rPr dirty="0" sz="1200" spc="484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vez</a:t>
            </a:r>
            <a:r>
              <a:rPr dirty="0" sz="1200" spc="4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aprovada,</a:t>
            </a:r>
            <a:r>
              <a:rPr dirty="0" sz="1200" spc="12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terã</a:t>
            </a:r>
            <a:r>
              <a:rPr dirty="0" sz="1200" spc="10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seu</a:t>
            </a:r>
            <a:r>
              <a:rPr dirty="0" sz="1200" spc="4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nome,</a:t>
            </a:r>
            <a:r>
              <a:rPr dirty="0" sz="1200" spc="9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imediatamente,</a:t>
            </a:r>
            <a:r>
              <a:rPr dirty="0" sz="1200" spc="4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lançado</a:t>
            </a:r>
            <a:r>
              <a:rPr dirty="0" sz="1200" spc="105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no</a:t>
            </a:r>
            <a:r>
              <a:rPr dirty="0" sz="1200" spc="48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livro</a:t>
            </a:r>
            <a:r>
              <a:rPr dirty="0" sz="1200" spc="105">
                <a:latin typeface="Microsoft Sans Serif"/>
                <a:cs typeface="Microsoft Sans Serif"/>
              </a:rPr>
              <a:t>  </a:t>
            </a:r>
            <a:r>
              <a:rPr dirty="0" sz="1200" spc="-25">
                <a:latin typeface="Microsoft Sans Serif"/>
                <a:cs typeface="Microsoft Sans Serif"/>
              </a:rPr>
              <a:t>de </a:t>
            </a:r>
            <a:r>
              <a:rPr dirty="0" sz="1200">
                <a:latin typeface="Microsoft Sans Serif"/>
                <a:cs typeface="Microsoft Sans Serif"/>
              </a:rPr>
              <a:t>associados,</a:t>
            </a:r>
            <a:r>
              <a:rPr dirty="0" sz="1200" spc="3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com</a:t>
            </a:r>
            <a:r>
              <a:rPr dirty="0" sz="1200" spc="2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indicação</a:t>
            </a:r>
            <a:r>
              <a:rPr dirty="0" sz="1200" spc="3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2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seu</a:t>
            </a:r>
            <a:r>
              <a:rPr dirty="0" sz="1200" spc="2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número</a:t>
            </a:r>
            <a:r>
              <a:rPr dirty="0" sz="1200" spc="33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61616"/>
                </a:solidFill>
                <a:latin typeface="Microsoft Sans Serif"/>
                <a:cs typeface="Microsoft Sans Serif"/>
              </a:rPr>
              <a:t>de</a:t>
            </a:r>
            <a:r>
              <a:rPr dirty="0" sz="1200" spc="19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matrícula</a:t>
            </a:r>
            <a:r>
              <a:rPr dirty="0" sz="1200" spc="2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2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categoria</a:t>
            </a:r>
            <a:r>
              <a:rPr dirty="0" sz="1200" spc="33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81818"/>
                </a:solidFill>
                <a:latin typeface="Microsoft Sans Serif"/>
                <a:cs typeface="Microsoft Sans Serif"/>
              </a:rPr>
              <a:t>à</a:t>
            </a:r>
            <a:r>
              <a:rPr dirty="0" sz="1200" spc="254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20">
                <a:latin typeface="Microsoft Sans Serif"/>
                <a:cs typeface="Microsoft Sans Serif"/>
              </a:rPr>
              <a:t>qual </a:t>
            </a:r>
            <a:r>
              <a:rPr dirty="0" sz="1200" spc="-10">
                <a:latin typeface="Microsoft Sans Serif"/>
                <a:cs typeface="Microsoft Sans Serif"/>
              </a:rPr>
              <a:t>pertence,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devendo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81818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-1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interessado: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25400" marR="35560" indent="-3810">
              <a:lnSpc>
                <a:spcPts val="1370"/>
              </a:lnSpc>
              <a:buAutoNum type="romanUcPeriod"/>
              <a:tabLst>
                <a:tab pos="25400" algn="l"/>
                <a:tab pos="182880" algn="l"/>
              </a:tabLst>
            </a:pP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>
                <a:latin typeface="Microsoft Sans Serif"/>
                <a:cs typeface="Microsoft Sans Serif"/>
              </a:rPr>
              <a:t>Apresentar</a:t>
            </a:r>
            <a:r>
              <a:rPr dirty="0" sz="1200" spc="2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</a:t>
            </a:r>
            <a:r>
              <a:rPr dirty="0" sz="1200" spc="20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cédula</a:t>
            </a:r>
            <a:r>
              <a:rPr dirty="0" sz="1200" spc="2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2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identidade</a:t>
            </a:r>
            <a:r>
              <a:rPr dirty="0" sz="1200" spc="25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e,</a:t>
            </a:r>
            <a:r>
              <a:rPr dirty="0" sz="1200" spc="1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no</a:t>
            </a:r>
            <a:r>
              <a:rPr dirty="0" sz="1200" spc="1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caso</a:t>
            </a:r>
            <a:r>
              <a:rPr dirty="0" sz="1200" spc="2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menor</a:t>
            </a:r>
            <a:r>
              <a:rPr dirty="0" sz="1200" spc="2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dezoito</a:t>
            </a:r>
            <a:r>
              <a:rPr dirty="0" sz="1200" spc="25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anos, autorização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dos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pais</a:t>
            </a:r>
            <a:r>
              <a:rPr dirty="0" sz="1200" spc="2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ou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A1A1A"/>
                </a:solidFill>
                <a:latin typeface="Microsoft Sans Serif"/>
                <a:cs typeface="Microsoft Sans Serif"/>
              </a:rPr>
              <a:t>seu</a:t>
            </a:r>
            <a:r>
              <a:rPr dirty="0" sz="1200" spc="-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responsável</a:t>
            </a:r>
            <a:r>
              <a:rPr dirty="0" sz="1200" spc="9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legal</a:t>
            </a:r>
            <a:endParaRPr sz="1200">
              <a:latin typeface="Microsoft Sans Serif"/>
              <a:cs typeface="Microsoft Sans Serif"/>
            </a:endParaRPr>
          </a:p>
          <a:p>
            <a:pPr algn="just" marL="17145">
              <a:lnSpc>
                <a:spcPct val="100000"/>
              </a:lnSpc>
              <a:spcBef>
                <a:spcPts val="1300"/>
              </a:spcBef>
            </a:pPr>
            <a:r>
              <a:rPr dirty="0" sz="1200">
                <a:latin typeface="Microsoft Sans Serif"/>
                <a:cs typeface="Microsoft Sans Serif"/>
              </a:rPr>
              <a:t>Il.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Concordar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com</a:t>
            </a:r>
            <a:r>
              <a:rPr dirty="0" sz="1200" spc="-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</a:t>
            </a:r>
            <a:r>
              <a:rPr dirty="0" sz="1200" spc="-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presente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estatuto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81818"/>
                </a:solidFill>
                <a:latin typeface="Microsoft Sans Serif"/>
                <a:cs typeface="Microsoft Sans Serif"/>
              </a:rPr>
              <a:t>os</a:t>
            </a:r>
            <a:r>
              <a:rPr dirty="0" sz="1200" spc="-3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principios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nele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definidos</a:t>
            </a:r>
            <a:r>
              <a:rPr dirty="0" sz="1200" spc="-10">
                <a:solidFill>
                  <a:srgbClr val="828282"/>
                </a:solidFill>
                <a:latin typeface="Microsoft Sans Serif"/>
                <a:cs typeface="Microsoft Sans Serif"/>
              </a:rPr>
              <a:t>;</a:t>
            </a:r>
            <a:endParaRPr sz="1200">
              <a:latin typeface="Microsoft Sans Serif"/>
              <a:cs typeface="Microsoft Sans Serif"/>
            </a:endParaRPr>
          </a:p>
          <a:p>
            <a:pPr algn="just" marL="12700">
              <a:lnSpc>
                <a:spcPct val="100000"/>
              </a:lnSpc>
              <a:spcBef>
                <a:spcPts val="1335"/>
              </a:spcBef>
            </a:pPr>
            <a:r>
              <a:rPr dirty="0" sz="1200">
                <a:latin typeface="Microsoft Sans Serif"/>
                <a:cs typeface="Microsoft Sans Serif"/>
              </a:rPr>
              <a:t>III.</a:t>
            </a:r>
            <a:r>
              <a:rPr dirty="0" sz="1200" spc="-3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A1A1A"/>
                </a:solidFill>
                <a:latin typeface="Microsoft Sans Serif"/>
                <a:cs typeface="Microsoft Sans Serif"/>
              </a:rPr>
              <a:t>Ter</a:t>
            </a:r>
            <a:r>
              <a:rPr dirty="0" sz="1200" spc="2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idoneidade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C0C0C"/>
                </a:solidFill>
                <a:latin typeface="Microsoft Sans Serif"/>
                <a:cs typeface="Microsoft Sans Serif"/>
              </a:rPr>
              <a:t>moral</a:t>
            </a:r>
            <a:r>
              <a:rPr dirty="0" sz="1200" spc="3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81818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2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reputação</a:t>
            </a:r>
            <a:r>
              <a:rPr dirty="0" sz="1200" spc="90">
                <a:latin typeface="Microsoft Sans Serif"/>
                <a:cs typeface="Microsoft Sans Serif"/>
              </a:rPr>
              <a:t> </a:t>
            </a:r>
            <a:r>
              <a:rPr dirty="0" sz="1200" spc="-35">
                <a:latin typeface="Microsoft Sans Serif"/>
                <a:cs typeface="Microsoft Sans Serif"/>
              </a:rPr>
              <a:t>ilibada</a:t>
            </a:r>
            <a:r>
              <a:rPr dirty="0" sz="1200" spc="-170">
                <a:latin typeface="Microsoft Sans Serif"/>
                <a:cs typeface="Microsoft Sans Serif"/>
              </a:rPr>
              <a:t> </a:t>
            </a:r>
            <a:r>
              <a:rPr dirty="0" sz="1200" spc="-50">
                <a:solidFill>
                  <a:srgbClr val="575757"/>
                </a:solidFill>
                <a:latin typeface="Microsoft Sans Serif"/>
                <a:cs typeface="Microsoft Sans Serif"/>
              </a:rPr>
              <a:t>,</a:t>
            </a:r>
            <a:endParaRPr sz="12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38506" y="1029235"/>
            <a:ext cx="2433932" cy="196698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80318" y="832537"/>
            <a:ext cx="736584" cy="137231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940365" y="1971558"/>
            <a:ext cx="178427" cy="17840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746274" y="2552505"/>
            <a:ext cx="1358793" cy="173826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908341" y="8787387"/>
            <a:ext cx="283653" cy="224144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930675" y="690731"/>
            <a:ext cx="3788149" cy="128082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998114" y="1399258"/>
            <a:ext cx="5425440" cy="38227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20320" marR="5080" indent="-8255">
              <a:lnSpc>
                <a:spcPts val="1370"/>
              </a:lnSpc>
              <a:spcBef>
                <a:spcPts val="204"/>
              </a:spcBef>
            </a:pPr>
            <a:r>
              <a:rPr dirty="0" sz="1200">
                <a:latin typeface="Microsoft Sans Serif"/>
                <a:cs typeface="Microsoft Sans Serif"/>
              </a:rPr>
              <a:t>IV,</a:t>
            </a:r>
            <a:r>
              <a:rPr dirty="0" sz="1200" spc="4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Caso</a:t>
            </a:r>
            <a:r>
              <a:rPr dirty="0" sz="1200" spc="3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seja</a:t>
            </a:r>
            <a:r>
              <a:rPr dirty="0" sz="1200" spc="3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"associado</a:t>
            </a:r>
            <a:r>
              <a:rPr dirty="0" sz="1200" spc="4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contribuinte",</a:t>
            </a:r>
            <a:r>
              <a:rPr dirty="0" sz="1200" spc="3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assumir</a:t>
            </a:r>
            <a:r>
              <a:rPr dirty="0" sz="1200" spc="40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</a:t>
            </a:r>
            <a:r>
              <a:rPr dirty="0" sz="1200" spc="3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compromisso</a:t>
            </a:r>
            <a:r>
              <a:rPr dirty="0" sz="1200" spc="43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36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honrar pontualmente</a:t>
            </a:r>
            <a:r>
              <a:rPr dirty="0" sz="1200" spc="1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com</a:t>
            </a:r>
            <a:r>
              <a:rPr dirty="0" sz="1200" spc="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contribuiçôes</a:t>
            </a:r>
            <a:r>
              <a:rPr dirty="0" sz="1200" spc="114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associativas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07688" y="2099138"/>
            <a:ext cx="345186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Microsoft Sans Serif"/>
                <a:cs typeface="Microsoft Sans Serif"/>
              </a:rPr>
              <a:t>ARTIGO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7º</a:t>
            </a:r>
            <a:r>
              <a:rPr dirty="0" sz="1200" spc="-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-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SÃO</a:t>
            </a:r>
            <a:r>
              <a:rPr dirty="0" sz="1200" spc="-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DEVERES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DOS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ASSOCIADOS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996364" y="2427733"/>
            <a:ext cx="3136900" cy="231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Microsoft Sans Serif"/>
                <a:cs typeface="Microsoft Sans Serif"/>
              </a:rPr>
              <a:t>I.</a:t>
            </a:r>
            <a:r>
              <a:rPr dirty="0" sz="1350" spc="-95">
                <a:latin typeface="Microsoft Sans Serif"/>
                <a:cs typeface="Microsoft Sans Serif"/>
              </a:rPr>
              <a:t> </a:t>
            </a:r>
            <a:r>
              <a:rPr dirty="0" sz="1350" spc="-100">
                <a:latin typeface="Microsoft Sans Serif"/>
                <a:cs typeface="Microsoft Sans Serif"/>
              </a:rPr>
              <a:t>Cumprir</a:t>
            </a:r>
            <a:r>
              <a:rPr dirty="0" sz="1350" spc="15">
                <a:latin typeface="Microsoft Sans Serif"/>
                <a:cs typeface="Microsoft Sans Serif"/>
              </a:rPr>
              <a:t> </a:t>
            </a:r>
            <a:r>
              <a:rPr dirty="0" sz="1350" spc="-110">
                <a:latin typeface="Microsoft Sans Serif"/>
                <a:cs typeface="Microsoft Sans Serif"/>
              </a:rPr>
              <a:t>e</a:t>
            </a:r>
            <a:r>
              <a:rPr dirty="0" sz="1350">
                <a:latin typeface="Microsoft Sans Serif"/>
                <a:cs typeface="Microsoft Sans Serif"/>
              </a:rPr>
              <a:t> </a:t>
            </a:r>
            <a:r>
              <a:rPr dirty="0" sz="1350" spc="-65">
                <a:latin typeface="Microsoft Sans Serif"/>
                <a:cs typeface="Microsoft Sans Serif"/>
              </a:rPr>
              <a:t>fazer</a:t>
            </a:r>
            <a:r>
              <a:rPr dirty="0" sz="1350" spc="-5">
                <a:latin typeface="Microsoft Sans Serif"/>
                <a:cs typeface="Microsoft Sans Serif"/>
              </a:rPr>
              <a:t> </a:t>
            </a:r>
            <a:r>
              <a:rPr dirty="0" sz="1350" spc="-85">
                <a:latin typeface="Microsoft Sans Serif"/>
                <a:cs typeface="Microsoft Sans Serif"/>
              </a:rPr>
              <a:t>cumprir</a:t>
            </a:r>
            <a:r>
              <a:rPr dirty="0" sz="1350" spc="40">
                <a:latin typeface="Microsoft Sans Serif"/>
                <a:cs typeface="Microsoft Sans Serif"/>
              </a:rPr>
              <a:t> </a:t>
            </a:r>
            <a:r>
              <a:rPr dirty="0" sz="1350" spc="-150">
                <a:solidFill>
                  <a:srgbClr val="181818"/>
                </a:solidFill>
                <a:latin typeface="Microsoft Sans Serif"/>
                <a:cs typeface="Microsoft Sans Serif"/>
              </a:rPr>
              <a:t>o</a:t>
            </a:r>
            <a:r>
              <a:rPr dirty="0" sz="1350" spc="4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-85">
                <a:latin typeface="Microsoft Sans Serif"/>
                <a:cs typeface="Microsoft Sans Serif"/>
              </a:rPr>
              <a:t>presente</a:t>
            </a:r>
            <a:r>
              <a:rPr dirty="0" sz="1350" spc="70">
                <a:latin typeface="Microsoft Sans Serif"/>
                <a:cs typeface="Microsoft Sans Serif"/>
              </a:rPr>
              <a:t> </a:t>
            </a:r>
            <a:r>
              <a:rPr dirty="0" sz="1350" spc="-60">
                <a:latin typeface="Microsoft Sans Serif"/>
                <a:cs typeface="Microsoft Sans Serif"/>
              </a:rPr>
              <a:t>estatuto;</a:t>
            </a:r>
            <a:endParaRPr sz="1350">
              <a:latin typeface="Microsoft Sans Serif"/>
              <a:cs typeface="Microsoft Sans Serif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77026" y="2799021"/>
            <a:ext cx="5697855" cy="70472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381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Microsoft Sans Serif"/>
                <a:cs typeface="Microsoft Sans Serif"/>
              </a:rPr>
              <a:t>Il.</a:t>
            </a:r>
            <a:r>
              <a:rPr dirty="0" sz="1200" spc="-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Respeitar</a:t>
            </a:r>
            <a:r>
              <a:rPr dirty="0" sz="1200" spc="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-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cumprir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decisões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Assembleia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Geral;</a:t>
            </a:r>
            <a:endParaRPr sz="1200">
              <a:latin typeface="Microsoft Sans Serif"/>
              <a:cs typeface="Microsoft Sans Serif"/>
            </a:endParaRPr>
          </a:p>
          <a:p>
            <a:pPr marL="249554" indent="-215900">
              <a:lnSpc>
                <a:spcPct val="100000"/>
              </a:lnSpc>
              <a:spcBef>
                <a:spcPts val="1335"/>
              </a:spcBef>
              <a:buAutoNum type="romanUcPeriod" startAt="3"/>
              <a:tabLst>
                <a:tab pos="249554" algn="l"/>
              </a:tabLst>
            </a:pPr>
            <a:r>
              <a:rPr dirty="0" sz="1200">
                <a:latin typeface="Microsoft Sans Serif"/>
                <a:cs typeface="Microsoft Sans Serif"/>
              </a:rPr>
              <a:t>Zelar</a:t>
            </a:r>
            <a:r>
              <a:rPr dirty="0" sz="1200" spc="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pelo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bom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E0E0E"/>
                </a:solidFill>
                <a:latin typeface="Microsoft Sans Serif"/>
                <a:cs typeface="Microsoft Sans Serif"/>
              </a:rPr>
              <a:t>nome</a:t>
            </a:r>
            <a:r>
              <a:rPr dirty="0" sz="1200" spc="30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Associação</a:t>
            </a:r>
            <a:endParaRPr sz="1200">
              <a:latin typeface="Microsoft Sans Serif"/>
              <a:cs typeface="Microsoft Sans Serif"/>
            </a:endParaRPr>
          </a:p>
          <a:p>
            <a:pPr marL="263525" indent="-229870">
              <a:lnSpc>
                <a:spcPct val="100000"/>
              </a:lnSpc>
              <a:spcBef>
                <a:spcPts val="1330"/>
              </a:spcBef>
              <a:buAutoNum type="romanUcPeriod" startAt="3"/>
              <a:tabLst>
                <a:tab pos="263525" algn="l"/>
              </a:tabLst>
            </a:pPr>
            <a:r>
              <a:rPr dirty="0" sz="1200">
                <a:latin typeface="Microsoft Sans Serif"/>
                <a:cs typeface="Microsoft Sans Serif"/>
              </a:rPr>
              <a:t>Defender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</a:t>
            </a:r>
            <a:r>
              <a:rPr dirty="0" sz="1200" spc="-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patrimônio</a:t>
            </a:r>
            <a:r>
              <a:rPr dirty="0" sz="1200" spc="11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os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interesses</a:t>
            </a:r>
            <a:r>
              <a:rPr dirty="0" sz="1200" spc="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-4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Associação;</a:t>
            </a:r>
            <a:endParaRPr sz="1200">
              <a:latin typeface="Microsoft Sans Serif"/>
              <a:cs typeface="Microsoft Sans Serif"/>
            </a:endParaRPr>
          </a:p>
          <a:p>
            <a:pPr marL="222885" indent="-185420">
              <a:lnSpc>
                <a:spcPct val="100000"/>
              </a:lnSpc>
              <a:spcBef>
                <a:spcPts val="1300"/>
              </a:spcBef>
              <a:buAutoNum type="romanUcPeriod" startAt="3"/>
              <a:tabLst>
                <a:tab pos="222885" algn="l"/>
              </a:tabLst>
            </a:pPr>
            <a:r>
              <a:rPr dirty="0" sz="1200">
                <a:latin typeface="Microsoft Sans Serif"/>
                <a:cs typeface="Microsoft Sans Serif"/>
              </a:rPr>
              <a:t>Cumprir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 fazer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cumprir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313131"/>
                </a:solidFill>
                <a:latin typeface="Microsoft Sans Serif"/>
                <a:cs typeface="Microsoft Sans Serif"/>
              </a:rPr>
              <a:t>o </a:t>
            </a:r>
            <a:r>
              <a:rPr dirty="0" sz="1200" spc="-10">
                <a:latin typeface="Microsoft Sans Serif"/>
                <a:cs typeface="Microsoft Sans Serif"/>
              </a:rPr>
              <a:t>regimento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interno;</a:t>
            </a:r>
            <a:endParaRPr sz="1200">
              <a:latin typeface="Microsoft Sans Serif"/>
              <a:cs typeface="Microsoft Sans Serif"/>
            </a:endParaRPr>
          </a:p>
          <a:p>
            <a:pPr marL="262255" indent="-224790">
              <a:lnSpc>
                <a:spcPct val="100000"/>
              </a:lnSpc>
              <a:spcBef>
                <a:spcPts val="1195"/>
              </a:spcBef>
              <a:buAutoNum type="romanUcPeriod" startAt="3"/>
              <a:tabLst>
                <a:tab pos="262255" algn="l"/>
              </a:tabLst>
            </a:pPr>
            <a:r>
              <a:rPr dirty="0" sz="1300" spc="-70">
                <a:latin typeface="Microsoft Sans Serif"/>
                <a:cs typeface="Microsoft Sans Serif"/>
              </a:rPr>
              <a:t>Comparecer</a:t>
            </a:r>
            <a:r>
              <a:rPr dirty="0" sz="1300" spc="25">
                <a:latin typeface="Microsoft Sans Serif"/>
                <a:cs typeface="Microsoft Sans Serif"/>
              </a:rPr>
              <a:t> </a:t>
            </a:r>
            <a:r>
              <a:rPr dirty="0" sz="1300" spc="-40">
                <a:latin typeface="Microsoft Sans Serif"/>
                <a:cs typeface="Microsoft Sans Serif"/>
              </a:rPr>
              <a:t>por</a:t>
            </a:r>
            <a:r>
              <a:rPr dirty="0" sz="1300" spc="-30">
                <a:latin typeface="Microsoft Sans Serif"/>
                <a:cs typeface="Microsoft Sans Serif"/>
              </a:rPr>
              <a:t> </a:t>
            </a:r>
            <a:r>
              <a:rPr dirty="0" sz="1300" spc="-60">
                <a:latin typeface="Microsoft Sans Serif"/>
                <a:cs typeface="Microsoft Sans Serif"/>
              </a:rPr>
              <a:t>ocasião</a:t>
            </a:r>
            <a:r>
              <a:rPr dirty="0" sz="1300" spc="-10">
                <a:latin typeface="Microsoft Sans Serif"/>
                <a:cs typeface="Microsoft Sans Serif"/>
              </a:rPr>
              <a:t> </a:t>
            </a:r>
            <a:r>
              <a:rPr dirty="0" sz="1300" spc="-55">
                <a:solidFill>
                  <a:srgbClr val="0F0F0F"/>
                </a:solidFill>
                <a:latin typeface="Microsoft Sans Serif"/>
                <a:cs typeface="Microsoft Sans Serif"/>
              </a:rPr>
              <a:t>das</a:t>
            </a:r>
            <a:r>
              <a:rPr dirty="0" sz="1300" spc="-3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300" spc="-10">
                <a:latin typeface="Microsoft Sans Serif"/>
                <a:cs typeface="Microsoft Sans Serif"/>
              </a:rPr>
              <a:t>eleições</a:t>
            </a:r>
            <a:endParaRPr sz="1300">
              <a:latin typeface="Microsoft Sans Serif"/>
              <a:cs typeface="Microsoft Sans Serif"/>
            </a:endParaRPr>
          </a:p>
          <a:p>
            <a:pPr marL="305435" indent="-267970">
              <a:lnSpc>
                <a:spcPct val="100000"/>
              </a:lnSpc>
              <a:spcBef>
                <a:spcPts val="1315"/>
              </a:spcBef>
              <a:buAutoNum type="romanUcPeriod" startAt="3"/>
              <a:tabLst>
                <a:tab pos="305435" algn="l"/>
              </a:tabLst>
            </a:pPr>
            <a:r>
              <a:rPr dirty="0" sz="1200">
                <a:latin typeface="Microsoft Sans Serif"/>
                <a:cs typeface="Microsoft Sans Serif"/>
              </a:rPr>
              <a:t>Votar</a:t>
            </a:r>
            <a:r>
              <a:rPr dirty="0" sz="1200" spc="-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por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ocasião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das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 spc="-10">
                <a:solidFill>
                  <a:srgbClr val="0F0F0F"/>
                </a:solidFill>
                <a:latin typeface="Microsoft Sans Serif"/>
                <a:cs typeface="Microsoft Sans Serif"/>
              </a:rPr>
              <a:t>eleições: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80"/>
              </a:spcBef>
              <a:buAutoNum type="romanUcPeriod" startAt="3"/>
            </a:pPr>
            <a:endParaRPr sz="1200">
              <a:latin typeface="Microsoft Sans Serif"/>
              <a:cs typeface="Microsoft Sans Serif"/>
            </a:endParaRPr>
          </a:p>
          <a:p>
            <a:pPr marL="33020" marR="260985" indent="339725">
              <a:lnSpc>
                <a:spcPts val="1370"/>
              </a:lnSpc>
              <a:buAutoNum type="romanUcPeriod" startAt="3"/>
              <a:tabLst>
                <a:tab pos="372745" algn="l"/>
              </a:tabLst>
            </a:pPr>
            <a:r>
              <a:rPr dirty="0" sz="1200">
                <a:latin typeface="Microsoft Sans Serif"/>
                <a:cs typeface="Microsoft Sans Serif"/>
              </a:rPr>
              <a:t>Denunciar</a:t>
            </a:r>
            <a:r>
              <a:rPr dirty="0" sz="1200" spc="2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qualquer</a:t>
            </a:r>
            <a:r>
              <a:rPr dirty="0" sz="1200" spc="2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irregularidade</a:t>
            </a:r>
            <a:r>
              <a:rPr dirty="0" sz="1200" spc="1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verificada</a:t>
            </a:r>
            <a:r>
              <a:rPr dirty="0" sz="1200" spc="1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dentro</a:t>
            </a:r>
            <a:r>
              <a:rPr dirty="0" sz="1200" spc="17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C0C0C"/>
                </a:solidFill>
                <a:latin typeface="Microsoft Sans Serif"/>
                <a:cs typeface="Microsoft Sans Serif"/>
              </a:rPr>
              <a:t>da</a:t>
            </a:r>
            <a:r>
              <a:rPr dirty="0" sz="1200" spc="12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Associação,</a:t>
            </a:r>
            <a:r>
              <a:rPr dirty="0" sz="1200" spc="175">
                <a:latin typeface="Microsoft Sans Serif"/>
                <a:cs typeface="Microsoft Sans Serif"/>
              </a:rPr>
              <a:t> </a:t>
            </a:r>
            <a:r>
              <a:rPr dirty="0" sz="1200" spc="-20">
                <a:latin typeface="Microsoft Sans Serif"/>
                <a:cs typeface="Microsoft Sans Serif"/>
              </a:rPr>
              <a:t>para </a:t>
            </a:r>
            <a:r>
              <a:rPr dirty="0" sz="1200">
                <a:latin typeface="Microsoft Sans Serif"/>
                <a:cs typeface="Microsoft Sans Serif"/>
              </a:rPr>
              <a:t>que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Assembleia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81818"/>
                </a:solidFill>
                <a:latin typeface="Microsoft Sans Serif"/>
                <a:cs typeface="Microsoft Sans Serif"/>
              </a:rPr>
              <a:t>Geral</a:t>
            </a:r>
            <a:r>
              <a:rPr dirty="0" sz="1200" spc="3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tome</a:t>
            </a:r>
            <a:r>
              <a:rPr dirty="0" sz="1200" spc="-2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pro\/idências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32384" marR="267970" indent="-6985">
              <a:lnSpc>
                <a:spcPts val="1370"/>
              </a:lnSpc>
            </a:pPr>
            <a:r>
              <a:rPr dirty="0" sz="1200">
                <a:latin typeface="Microsoft Sans Serif"/>
                <a:cs typeface="Microsoft Sans Serif"/>
              </a:rPr>
              <a:t>Parágrafo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Único</a:t>
            </a:r>
            <a:r>
              <a:rPr dirty="0" sz="1200" spc="11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-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É</a:t>
            </a:r>
            <a:r>
              <a:rPr dirty="0" sz="1200" spc="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dever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associado</a:t>
            </a:r>
            <a:r>
              <a:rPr dirty="0" sz="1200" spc="1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contribuinte</a:t>
            </a:r>
            <a:r>
              <a:rPr dirty="0" sz="1200" spc="1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honrar</a:t>
            </a:r>
            <a:r>
              <a:rPr dirty="0" sz="1200" spc="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pontualmente</a:t>
            </a:r>
            <a:r>
              <a:rPr dirty="0" sz="1200" spc="95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com </a:t>
            </a:r>
            <a:r>
              <a:rPr dirty="0" sz="1200">
                <a:latin typeface="Microsoft Sans Serif"/>
                <a:cs typeface="Microsoft Sans Serif"/>
              </a:rPr>
              <a:t>as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contribuições</a:t>
            </a:r>
            <a:r>
              <a:rPr dirty="0" sz="1200" spc="12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associativas</a:t>
            </a:r>
            <a:endParaRPr sz="1200">
              <a:latin typeface="Microsoft Sans Serif"/>
              <a:cs typeface="Microsoft Sans Serif"/>
            </a:endParaRPr>
          </a:p>
          <a:p>
            <a:pPr marL="33655">
              <a:lnSpc>
                <a:spcPct val="100000"/>
              </a:lnSpc>
              <a:spcBef>
                <a:spcPts val="1300"/>
              </a:spcBef>
            </a:pPr>
            <a:r>
              <a:rPr dirty="0" sz="1200" spc="-10">
                <a:latin typeface="Microsoft Sans Serif"/>
                <a:cs typeface="Microsoft Sans Serif"/>
              </a:rPr>
              <a:t>ARTIGO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8º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-</a:t>
            </a:r>
            <a:r>
              <a:rPr dirty="0" sz="1200" spc="-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SÃO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DIREITOS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DOS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ASSOCIADOS</a:t>
            </a:r>
            <a:endParaRPr sz="1200">
              <a:latin typeface="Microsoft Sans Serif"/>
              <a:cs typeface="Microsoft Sans Serif"/>
            </a:endParaRPr>
          </a:p>
          <a:p>
            <a:pPr algn="just" marL="31750">
              <a:lnSpc>
                <a:spcPct val="100000"/>
              </a:lnSpc>
              <a:spcBef>
                <a:spcPts val="1335"/>
              </a:spcBef>
            </a:pPr>
            <a:r>
              <a:rPr dirty="0" sz="1200">
                <a:latin typeface="Microsoft Sans Serif"/>
                <a:cs typeface="Microsoft Sans Serif"/>
              </a:rPr>
              <a:t>São</a:t>
            </a:r>
            <a:r>
              <a:rPr dirty="0" sz="1200" spc="-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direitos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dos</a:t>
            </a:r>
            <a:r>
              <a:rPr dirty="0" sz="1200" spc="-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associados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quites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com</a:t>
            </a:r>
            <a:r>
              <a:rPr dirty="0" sz="1200" spc="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suas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obrigações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sociais: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200">
              <a:latin typeface="Microsoft Sans Serif"/>
              <a:cs typeface="Microsoft Sans Serif"/>
            </a:endParaRPr>
          </a:p>
          <a:p>
            <a:pPr marL="26670" marR="268605" indent="-2540">
              <a:lnSpc>
                <a:spcPts val="1370"/>
              </a:lnSpc>
              <a:spcBef>
                <a:spcPts val="5"/>
              </a:spcBef>
              <a:buAutoNum type="romanUcPeriod"/>
              <a:tabLst>
                <a:tab pos="26670" algn="l"/>
                <a:tab pos="212090" algn="l"/>
              </a:tabLst>
            </a:pP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>
                <a:latin typeface="Microsoft Sans Serif"/>
                <a:cs typeface="Microsoft Sans Serif"/>
              </a:rPr>
              <a:t>Votar</a:t>
            </a:r>
            <a:r>
              <a:rPr dirty="0" sz="1200" spc="44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C0C0C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40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E0E0E"/>
                </a:solidFill>
                <a:latin typeface="Microsoft Sans Serif"/>
                <a:cs typeface="Microsoft Sans Serif"/>
              </a:rPr>
              <a:t>ser</a:t>
            </a:r>
            <a:r>
              <a:rPr dirty="0" sz="1200" spc="455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\/otado</a:t>
            </a:r>
            <a:r>
              <a:rPr dirty="0" sz="1200" spc="48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para</a:t>
            </a:r>
            <a:r>
              <a:rPr dirty="0" sz="1200" spc="4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qualquer</a:t>
            </a:r>
            <a:r>
              <a:rPr dirty="0" sz="1200" spc="48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cargo</a:t>
            </a:r>
            <a:r>
              <a:rPr dirty="0" sz="1200" spc="45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A1A1A"/>
                </a:solidFill>
                <a:latin typeface="Microsoft Sans Serif"/>
                <a:cs typeface="Microsoft Sans Serif"/>
              </a:rPr>
              <a:t>da</a:t>
            </a:r>
            <a:r>
              <a:rPr dirty="0" sz="1200" spc="37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Diretoria</a:t>
            </a:r>
            <a:r>
              <a:rPr dirty="0" sz="1200" spc="4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Executiva</a:t>
            </a:r>
            <a:r>
              <a:rPr dirty="0" sz="1200" spc="4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ou</a:t>
            </a:r>
            <a:r>
              <a:rPr dirty="0" sz="1200" spc="405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do </a:t>
            </a:r>
            <a:r>
              <a:rPr dirty="0" sz="1200" spc="-10">
                <a:latin typeface="Microsoft Sans Serif"/>
                <a:cs typeface="Microsoft Sans Serif"/>
              </a:rPr>
              <a:t>Conselho</a:t>
            </a:r>
            <a:r>
              <a:rPr dirty="0" sz="1200" spc="2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Fiscal,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61616"/>
                </a:solidFill>
                <a:latin typeface="Microsoft Sans Serif"/>
                <a:cs typeface="Microsoft Sans Serif"/>
              </a:rPr>
              <a:t>na</a:t>
            </a:r>
            <a:r>
              <a:rPr dirty="0" sz="1200" spc="-2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forma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pre\lista</a:t>
            </a:r>
            <a:r>
              <a:rPr dirty="0" sz="1200">
                <a:latin typeface="Microsoft Sans Serif"/>
                <a:cs typeface="Microsoft Sans Serif"/>
              </a:rPr>
              <a:t> neste</a:t>
            </a:r>
            <a:r>
              <a:rPr dirty="0" sz="1200" spc="-10">
                <a:latin typeface="Microsoft Sans Serif"/>
                <a:cs typeface="Microsoft Sans Serif"/>
              </a:rPr>
              <a:t> estatuto;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Microsoft Sans Serif"/>
              <a:buAutoNum type="romanUcPeriod"/>
            </a:pPr>
            <a:endParaRPr sz="1200">
              <a:latin typeface="Microsoft Sans Serif"/>
              <a:cs typeface="Microsoft Sans Serif"/>
            </a:endParaRPr>
          </a:p>
          <a:p>
            <a:pPr marL="23495" marR="276225" indent="-4445">
              <a:lnSpc>
                <a:spcPts val="1370"/>
              </a:lnSpc>
              <a:buAutoNum type="romanUcPeriod"/>
              <a:tabLst>
                <a:tab pos="23495" algn="l"/>
                <a:tab pos="213360" algn="l"/>
              </a:tabLst>
            </a:pP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>
                <a:latin typeface="Microsoft Sans Serif"/>
                <a:cs typeface="Microsoft Sans Serif"/>
              </a:rPr>
              <a:t>Usufruir</a:t>
            </a:r>
            <a:r>
              <a:rPr dirty="0" sz="1200" spc="1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os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benefícios</a:t>
            </a:r>
            <a:r>
              <a:rPr dirty="0" sz="1200" spc="2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oferecidos</a:t>
            </a:r>
            <a:r>
              <a:rPr dirty="0" sz="1200" spc="1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pela</a:t>
            </a:r>
            <a:r>
              <a:rPr dirty="0" sz="1200" spc="13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Associação,</a:t>
            </a:r>
            <a:r>
              <a:rPr dirty="0" sz="1200" spc="2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na</a:t>
            </a:r>
            <a:r>
              <a:rPr dirty="0" sz="1200" spc="1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forma</a:t>
            </a:r>
            <a:r>
              <a:rPr dirty="0" sz="1200" spc="11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prevista</a:t>
            </a:r>
            <a:r>
              <a:rPr dirty="0" sz="1200" spc="14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neste estatuto;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Microsoft Sans Serif"/>
              <a:buAutoNum type="romanUcPeriod"/>
            </a:pPr>
            <a:endParaRPr sz="1200">
              <a:latin typeface="Microsoft Sans Serif"/>
              <a:cs typeface="Microsoft Sans Serif"/>
            </a:endParaRPr>
          </a:p>
          <a:p>
            <a:pPr marL="22225" marR="5080" indent="-2540">
              <a:lnSpc>
                <a:spcPts val="1370"/>
              </a:lnSpc>
              <a:buAutoNum type="romanUcPeriod"/>
              <a:tabLst>
                <a:tab pos="22225" algn="l"/>
                <a:tab pos="295910" algn="l"/>
                <a:tab pos="5637530" algn="l"/>
              </a:tabLst>
            </a:pP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>
                <a:latin typeface="Microsoft Sans Serif"/>
                <a:cs typeface="Microsoft Sans Serif"/>
              </a:rPr>
              <a:t>Recorrer</a:t>
            </a:r>
            <a:r>
              <a:rPr dirty="0" sz="1200" spc="90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á</a:t>
            </a:r>
            <a:r>
              <a:rPr dirty="0" sz="1200" spc="40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Assembleia</a:t>
            </a:r>
            <a:r>
              <a:rPr dirty="0" sz="1200" spc="4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Geral</a:t>
            </a:r>
            <a:r>
              <a:rPr dirty="0" sz="1200" spc="4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contra</a:t>
            </a:r>
            <a:r>
              <a:rPr dirty="0" sz="1200" spc="3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qualquer</a:t>
            </a:r>
            <a:r>
              <a:rPr dirty="0" sz="1200" spc="95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ato</a:t>
            </a:r>
            <a:r>
              <a:rPr dirty="0" sz="1200" spc="40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4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Diretoria</a:t>
            </a:r>
            <a:r>
              <a:rPr dirty="0" sz="1200" spc="45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61616"/>
                </a:solidFill>
                <a:latin typeface="Microsoft Sans Serif"/>
                <a:cs typeface="Microsoft Sans Serif"/>
              </a:rPr>
              <a:t>ou</a:t>
            </a:r>
            <a:r>
              <a:rPr dirty="0" sz="1200" spc="434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do</a:t>
            </a: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 spc="-65">
                <a:solidFill>
                  <a:srgbClr val="5757B8"/>
                </a:solidFill>
                <a:latin typeface="Microsoft Sans Serif"/>
                <a:cs typeface="Microsoft Sans Serif"/>
              </a:rPr>
              <a:t>“ </a:t>
            </a:r>
            <a:r>
              <a:rPr dirty="0" sz="1200" spc="-10">
                <a:latin typeface="Microsoft Sans Serif"/>
                <a:cs typeface="Microsoft Sans Serif"/>
              </a:rPr>
              <a:t>Conselho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 spc="-10">
                <a:solidFill>
                  <a:srgbClr val="0F0F0F"/>
                </a:solidFill>
                <a:latin typeface="Microsoft Sans Serif"/>
                <a:cs typeface="Microsoft Sans Serif"/>
              </a:rPr>
              <a:t>F</a:t>
            </a:r>
            <a:r>
              <a:rPr dirty="0" sz="1200" spc="-10">
                <a:latin typeface="Microsoft Sans Serif"/>
                <a:cs typeface="Microsoft Sans Serif"/>
              </a:rPr>
              <a:t>iscal;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270"/>
              </a:spcBef>
            </a:pPr>
            <a:endParaRPr sz="1200">
              <a:latin typeface="Microsoft Sans Serif"/>
              <a:cs typeface="Microsoft Sans Serif"/>
            </a:endParaRPr>
          </a:p>
          <a:p>
            <a:pPr marL="20320">
              <a:lnSpc>
                <a:spcPct val="100000"/>
              </a:lnSpc>
              <a:spcBef>
                <a:spcPts val="5"/>
              </a:spcBef>
            </a:pPr>
            <a:r>
              <a:rPr dirty="0" sz="1200">
                <a:latin typeface="Microsoft Sans Serif"/>
                <a:cs typeface="Microsoft Sans Serif"/>
              </a:rPr>
              <a:t>ARTIGO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9º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-</a:t>
            </a:r>
            <a:r>
              <a:rPr dirty="0" sz="1200" spc="229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DEMISSÃO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ASSOCIADO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13970" marR="279400" indent="-1905">
              <a:lnSpc>
                <a:spcPct val="96300"/>
              </a:lnSpc>
            </a:pPr>
            <a:r>
              <a:rPr dirty="0" sz="1200">
                <a:latin typeface="Microsoft Sans Serif"/>
                <a:cs typeface="Microsoft Sans Serif"/>
              </a:rPr>
              <a:t>É</a:t>
            </a:r>
            <a:r>
              <a:rPr dirty="0" sz="1200" spc="1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direito</a:t>
            </a:r>
            <a:r>
              <a:rPr dirty="0" sz="1200" spc="1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</a:t>
            </a:r>
            <a:r>
              <a:rPr dirty="0" sz="1200" spc="1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associado</a:t>
            </a:r>
            <a:r>
              <a:rPr dirty="0" sz="1200" spc="229">
                <a:latin typeface="Microsoft Sans Serif"/>
                <a:cs typeface="Microsoft Sans Serif"/>
              </a:rPr>
              <a:t> </a:t>
            </a:r>
            <a:r>
              <a:rPr dirty="0" sz="1200" spc="-30">
                <a:latin typeface="Microsoft Sans Serif"/>
                <a:cs typeface="Microsoft Sans Serif"/>
              </a:rPr>
              <a:t>demitir-</a:t>
            </a:r>
            <a:r>
              <a:rPr dirty="0" sz="1200">
                <a:latin typeface="Microsoft Sans Serif"/>
                <a:cs typeface="Microsoft Sans Serif"/>
              </a:rPr>
              <a:t>se</a:t>
            </a:r>
            <a:r>
              <a:rPr dirty="0" sz="1200" spc="229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C0C0C"/>
                </a:solidFill>
                <a:latin typeface="Microsoft Sans Serif"/>
                <a:cs typeface="Microsoft Sans Serif"/>
              </a:rPr>
              <a:t>do</a:t>
            </a:r>
            <a:r>
              <a:rPr dirty="0" sz="1200" spc="15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quadro</a:t>
            </a:r>
            <a:r>
              <a:rPr dirty="0" sz="1200" spc="1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social,</a:t>
            </a:r>
            <a:r>
              <a:rPr dirty="0" sz="1200" spc="2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quando</a:t>
            </a:r>
            <a:r>
              <a:rPr dirty="0" sz="1200" spc="1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julgar</a:t>
            </a:r>
            <a:r>
              <a:rPr dirty="0" sz="1200" spc="14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necessário, </a:t>
            </a:r>
            <a:r>
              <a:rPr dirty="0" sz="1200">
                <a:latin typeface="Microsoft Sans Serif"/>
                <a:cs typeface="Microsoft Sans Serif"/>
              </a:rPr>
              <a:t>protocolando</a:t>
            </a:r>
            <a:r>
              <a:rPr dirty="0" sz="1200" spc="3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seu</a:t>
            </a:r>
            <a:r>
              <a:rPr dirty="0" sz="1200" spc="2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pedido</a:t>
            </a:r>
            <a:r>
              <a:rPr dirty="0" sz="1200" spc="3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junto</a:t>
            </a:r>
            <a:r>
              <a:rPr dirty="0" sz="1200" spc="28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à</a:t>
            </a:r>
            <a:r>
              <a:rPr dirty="0" sz="1200" spc="22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Secretaria</a:t>
            </a:r>
            <a:r>
              <a:rPr dirty="0" sz="1200" spc="3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2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Associação</a:t>
            </a:r>
            <a:r>
              <a:rPr dirty="0" sz="1200" spc="14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desde</a:t>
            </a:r>
            <a:r>
              <a:rPr dirty="0" sz="1200" spc="3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que</a:t>
            </a:r>
            <a:r>
              <a:rPr dirty="0" sz="1200" spc="275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náo </a:t>
            </a:r>
            <a:r>
              <a:rPr dirty="0" sz="1200">
                <a:latin typeface="Microsoft Sans Serif"/>
                <a:cs typeface="Microsoft Sans Serif"/>
              </a:rPr>
              <a:t>esteja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em</a:t>
            </a:r>
            <a:r>
              <a:rPr dirty="0" sz="1200" spc="-2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débito</a:t>
            </a:r>
            <a:r>
              <a:rPr dirty="0" sz="1200" spc="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com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suas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obrigações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associativas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Microsoft Sans Serif"/>
              <a:cs typeface="Microsoft Sans Serif"/>
            </a:endParaRPr>
          </a:p>
          <a:p>
            <a:pPr marL="15875">
              <a:lnSpc>
                <a:spcPct val="100000"/>
              </a:lnSpc>
              <a:spcBef>
                <a:spcPts val="5"/>
              </a:spcBef>
            </a:pPr>
            <a:r>
              <a:rPr dirty="0" sz="1200" spc="-10">
                <a:latin typeface="Microsoft Sans Serif"/>
                <a:cs typeface="Microsoft Sans Serif"/>
              </a:rPr>
              <a:t>ARTIGO</a:t>
            </a:r>
            <a:r>
              <a:rPr dirty="0" sz="1200" spc="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10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—</a:t>
            </a:r>
            <a:r>
              <a:rPr dirty="0" sz="1200" spc="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EXCLUSÃO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ASSOCIADO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680700" y="1913616"/>
            <a:ext cx="1464310" cy="869315"/>
          </a:xfrm>
          <a:prstGeom prst="rect">
            <a:avLst/>
          </a:prstGeom>
          <a:ln w="9150">
            <a:solidFill>
              <a:srgbClr val="444448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298450">
              <a:lnSpc>
                <a:spcPts val="925"/>
              </a:lnSpc>
            </a:pPr>
            <a:r>
              <a:rPr dirty="0" sz="1000" spc="-45">
                <a:solidFill>
                  <a:srgbClr val="181818"/>
                </a:solidFill>
                <a:latin typeface="Microsoft Sans Serif"/>
                <a:cs typeface="Microsoft Sans Serif"/>
              </a:rPr>
              <a:t>cuxRULHos</a:t>
            </a:r>
            <a:r>
              <a:rPr dirty="0" sz="1000" spc="8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000">
                <a:solidFill>
                  <a:srgbClr val="2A2A2A"/>
                </a:solidFill>
                <a:latin typeface="Microsoft Sans Serif"/>
                <a:cs typeface="Microsoft Sans Serif"/>
              </a:rPr>
              <a:t>-</a:t>
            </a:r>
            <a:r>
              <a:rPr dirty="0" sz="1000" spc="45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1000" spc="-25">
                <a:solidFill>
                  <a:srgbClr val="232323"/>
                </a:solidFill>
                <a:latin typeface="Microsoft Sans Serif"/>
                <a:cs typeface="Microsoft Sans Serif"/>
              </a:rPr>
              <a:t>sP</a:t>
            </a:r>
            <a:endParaRPr sz="1000">
              <a:latin typeface="Microsoft Sans Serif"/>
              <a:cs typeface="Microsoft Sans Serif"/>
            </a:endParaRPr>
          </a:p>
          <a:p>
            <a:pPr marL="344805">
              <a:lnSpc>
                <a:spcPts val="855"/>
              </a:lnSpc>
            </a:pPr>
            <a:r>
              <a:rPr dirty="0" sz="850" spc="-45">
                <a:solidFill>
                  <a:srgbClr val="151515"/>
                </a:solidFill>
                <a:latin typeface="Microsoft Sans Serif"/>
                <a:cs typeface="Microsoft Sans Serif"/>
              </a:rPr>
              <a:t>MICROfiILM</a:t>
            </a:r>
            <a:r>
              <a:rPr dirty="0" sz="850" spc="-114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232323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16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10">
                <a:solidFill>
                  <a:srgbClr val="1C1C1C"/>
                </a:solidFill>
                <a:latin typeface="Microsoft Sans Serif"/>
                <a:cs typeface="Microsoft Sans Serif"/>
              </a:rPr>
              <a:t>W</a:t>
            </a:r>
            <a:endParaRPr sz="850">
              <a:latin typeface="Microsoft Sans Serif"/>
              <a:cs typeface="Microsoft Sans Serif"/>
            </a:endParaRPr>
          </a:p>
          <a:p>
            <a:pPr marL="339090">
              <a:lnSpc>
                <a:spcPct val="100000"/>
              </a:lnSpc>
              <a:spcBef>
                <a:spcPts val="484"/>
              </a:spcBef>
            </a:pPr>
            <a:r>
              <a:rPr dirty="0" sz="1650" spc="-180">
                <a:solidFill>
                  <a:srgbClr val="2F2F2F"/>
                </a:solidFill>
                <a:latin typeface="Microsoft Sans Serif"/>
                <a:cs typeface="Microsoft Sans Serif"/>
              </a:rPr>
              <a:t>1</a:t>
            </a:r>
            <a:r>
              <a:rPr dirty="0" sz="1650" spc="-25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1650" spc="-430">
                <a:solidFill>
                  <a:srgbClr val="2F2F2F"/>
                </a:solidFill>
                <a:latin typeface="Microsoft Sans Serif"/>
                <a:cs typeface="Microsoft Sans Serif"/>
              </a:rPr>
              <a:t>5</a:t>
            </a:r>
            <a:r>
              <a:rPr dirty="0" sz="1650" spc="114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1650" spc="-330">
                <a:solidFill>
                  <a:srgbClr val="1A1A1A"/>
                </a:solidFill>
                <a:latin typeface="Microsoft Sans Serif"/>
                <a:cs typeface="Microsoft Sans Serif"/>
              </a:rPr>
              <a:t>1</a:t>
            </a:r>
            <a:r>
              <a:rPr dirty="0" sz="1650" spc="16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1650" spc="-675">
                <a:solidFill>
                  <a:srgbClr val="262626"/>
                </a:solidFill>
                <a:latin typeface="Microsoft Sans Serif"/>
                <a:cs typeface="Microsoft Sans Serif"/>
              </a:rPr>
              <a:t>A</a:t>
            </a:r>
            <a:r>
              <a:rPr dirty="0" sz="1650" spc="105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1650" spc="-405">
                <a:solidFill>
                  <a:srgbClr val="313131"/>
                </a:solidFill>
                <a:latin typeface="Microsoft Sans Serif"/>
                <a:cs typeface="Microsoft Sans Serif"/>
              </a:rPr>
              <a:t>1</a:t>
            </a:r>
            <a:r>
              <a:rPr dirty="0" sz="1650" spc="130">
                <a:solidFill>
                  <a:srgbClr val="313131"/>
                </a:solidFill>
                <a:latin typeface="Microsoft Sans Serif"/>
                <a:cs typeface="Microsoft Sans Serif"/>
              </a:rPr>
              <a:t> </a:t>
            </a:r>
            <a:r>
              <a:rPr dirty="0" sz="1650" spc="-370">
                <a:solidFill>
                  <a:srgbClr val="181818"/>
                </a:solidFill>
                <a:latin typeface="Microsoft Sans Serif"/>
                <a:cs typeface="Microsoft Sans Serif"/>
              </a:rPr>
              <a:t>b</a:t>
            </a:r>
            <a:endParaRPr sz="16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70532" y="1038139"/>
            <a:ext cx="2397332" cy="19665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16918" y="841488"/>
            <a:ext cx="699984" cy="13719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912916" y="8748726"/>
            <a:ext cx="237903" cy="233238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465957" y="699715"/>
            <a:ext cx="3065289" cy="100612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597237" y="7609974"/>
            <a:ext cx="320254" cy="201225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875774" y="585382"/>
            <a:ext cx="91501" cy="68599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586148" y="699715"/>
            <a:ext cx="137251" cy="91466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052804" y="1125032"/>
            <a:ext cx="1358793" cy="205798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638413" y="7166363"/>
            <a:ext cx="324829" cy="237811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5985703" y="481721"/>
            <a:ext cx="1473200" cy="896619"/>
          </a:xfrm>
          <a:prstGeom prst="rect">
            <a:avLst/>
          </a:prstGeom>
          <a:ln w="9150">
            <a:solidFill>
              <a:srgbClr val="444448"/>
            </a:solidFill>
          </a:ln>
        </p:spPr>
        <p:txBody>
          <a:bodyPr wrap="square" lIns="0" tIns="42545" rIns="0" bIns="0" rtlCol="0" vert="horz">
            <a:spAutoFit/>
          </a:bodyPr>
          <a:lstStyle/>
          <a:p>
            <a:pPr marL="351155" marR="230504" indent="-38100">
              <a:lnSpc>
                <a:spcPct val="77700"/>
              </a:lnSpc>
              <a:spcBef>
                <a:spcPts val="335"/>
              </a:spcBef>
            </a:pPr>
            <a:r>
              <a:rPr dirty="0" sz="850" spc="-50">
                <a:solidFill>
                  <a:srgbClr val="1F1F1F"/>
                </a:solidFill>
                <a:latin typeface="Microsoft Sans Serif"/>
                <a:cs typeface="Microsoft Sans Serif"/>
              </a:rPr>
              <a:t>GUARULHOS</a:t>
            </a:r>
            <a:r>
              <a:rPr dirty="0" sz="850" spc="15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181818"/>
                </a:solidFill>
                <a:latin typeface="Microsoft Sans Serif"/>
                <a:cs typeface="Microsoft Sans Serif"/>
              </a:rPr>
              <a:t>-</a:t>
            </a:r>
            <a:r>
              <a:rPr dirty="0" sz="850" spc="7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25">
                <a:solidFill>
                  <a:srgbClr val="232323"/>
                </a:solidFill>
                <a:latin typeface="Microsoft Sans Serif"/>
                <a:cs typeface="Microsoft Sans Serif"/>
              </a:rPr>
              <a:t>SPE</a:t>
            </a:r>
            <a:r>
              <a:rPr dirty="0" sz="850" spc="50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5">
                <a:solidFill>
                  <a:srgbClr val="212121"/>
                </a:solidFill>
                <a:latin typeface="Microsoft Sans Serif"/>
                <a:cs typeface="Microsoft Sans Serif"/>
              </a:rPr>
              <a:t>MIC</a:t>
            </a:r>
            <a:r>
              <a:rPr dirty="0" sz="850" spc="-45">
                <a:solidFill>
                  <a:srgbClr val="1A1A1A"/>
                </a:solidFill>
                <a:latin typeface="Microsoft Sans Serif"/>
                <a:cs typeface="Microsoft Sans Serif"/>
              </a:rPr>
              <a:t>ROFILME</a:t>
            </a:r>
            <a:r>
              <a:rPr dirty="0" sz="850" spc="12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1F1F1F"/>
                </a:solidFill>
                <a:latin typeface="Microsoft Sans Serif"/>
                <a:cs typeface="Microsoft Sans Serif"/>
              </a:rPr>
              <a:t>N8</a:t>
            </a:r>
            <a:endParaRPr sz="850">
              <a:latin typeface="Microsoft Sans Serif"/>
              <a:cs typeface="Microsoft Sans Serif"/>
            </a:endParaRPr>
          </a:p>
          <a:p>
            <a:pPr marL="355600">
              <a:lnSpc>
                <a:spcPct val="100000"/>
              </a:lnSpc>
              <a:spcBef>
                <a:spcPts val="465"/>
              </a:spcBef>
            </a:pPr>
            <a:r>
              <a:rPr dirty="0" sz="1600" spc="-229">
                <a:solidFill>
                  <a:srgbClr val="1F1F1F"/>
                </a:solidFill>
                <a:latin typeface="Microsoft Sans Serif"/>
                <a:cs typeface="Microsoft Sans Serif"/>
              </a:rPr>
              <a:t>1</a:t>
            </a:r>
            <a:r>
              <a:rPr dirty="0" sz="1600" spc="2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1600" spc="-445">
                <a:solidFill>
                  <a:srgbClr val="2A2A2A"/>
                </a:solidFill>
                <a:latin typeface="Microsoft Sans Serif"/>
                <a:cs typeface="Microsoft Sans Serif"/>
              </a:rPr>
              <a:t>5</a:t>
            </a:r>
            <a:r>
              <a:rPr dirty="0" sz="1600" spc="24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1600">
                <a:solidFill>
                  <a:srgbClr val="181818"/>
                </a:solidFill>
                <a:latin typeface="Microsoft Sans Serif"/>
                <a:cs typeface="Microsoft Sans Serif"/>
              </a:rPr>
              <a:t>l</a:t>
            </a:r>
            <a:r>
              <a:rPr dirty="0" sz="1600" spc="31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600">
                <a:solidFill>
                  <a:srgbClr val="161616"/>
                </a:solidFill>
                <a:latin typeface="Microsoft Sans Serif"/>
                <a:cs typeface="Microsoft Sans Serif"/>
              </a:rPr>
              <a:t>(</a:t>
            </a:r>
            <a:r>
              <a:rPr dirty="0" sz="1600" spc="3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600" spc="-375">
                <a:solidFill>
                  <a:srgbClr val="282828"/>
                </a:solidFill>
                <a:latin typeface="Microsoft Sans Serif"/>
                <a:cs typeface="Microsoft Sans Serif"/>
              </a:rPr>
              <a:t>1</a:t>
            </a:r>
            <a:r>
              <a:rPr dirty="0" sz="1600" spc="17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1600" spc="-405">
                <a:solidFill>
                  <a:srgbClr val="0C0C0C"/>
                </a:solidFill>
                <a:latin typeface="Microsoft Sans Serif"/>
                <a:cs typeface="Microsoft Sans Serif"/>
              </a:rPr>
              <a:t>6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80238" y="1586431"/>
            <a:ext cx="5448300" cy="8079105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just" marL="38735" marR="5080" indent="1270">
              <a:lnSpc>
                <a:spcPts val="1370"/>
              </a:lnSpc>
              <a:spcBef>
                <a:spcPts val="204"/>
              </a:spcBef>
            </a:pPr>
            <a:r>
              <a:rPr dirty="0" sz="1200">
                <a:latin typeface="Microsoft Sans Serif"/>
                <a:cs typeface="Microsoft Sans Serif"/>
              </a:rPr>
              <a:t>A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perda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qualidade</a:t>
            </a:r>
            <a:r>
              <a:rPr dirty="0" sz="1200" spc="11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associado</a:t>
            </a:r>
            <a:r>
              <a:rPr dirty="0" sz="1200" spc="1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será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determinada</a:t>
            </a:r>
            <a:r>
              <a:rPr dirty="0" sz="1200" spc="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pela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Diretoria</a:t>
            </a:r>
            <a:r>
              <a:rPr dirty="0" sz="1200" spc="5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Executiva, </a:t>
            </a:r>
            <a:r>
              <a:rPr dirty="0" sz="1200">
                <a:latin typeface="Microsoft Sans Serif"/>
                <a:cs typeface="Microsoft Sans Serif"/>
              </a:rPr>
              <a:t>sendo</a:t>
            </a:r>
            <a:r>
              <a:rPr dirty="0" sz="1200" spc="9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admissível</a:t>
            </a:r>
            <a:r>
              <a:rPr dirty="0" sz="1200" spc="114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somente</a:t>
            </a:r>
            <a:r>
              <a:rPr dirty="0" sz="1200" spc="11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havendo</a:t>
            </a:r>
            <a:r>
              <a:rPr dirty="0" sz="1200" spc="11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justa</a:t>
            </a:r>
            <a:r>
              <a:rPr dirty="0" sz="1200" spc="9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causa,</a:t>
            </a:r>
            <a:r>
              <a:rPr dirty="0" sz="1200" spc="100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0C0C0C"/>
                </a:solidFill>
                <a:latin typeface="Microsoft Sans Serif"/>
                <a:cs typeface="Microsoft Sans Serif"/>
              </a:rPr>
              <a:t>assim</a:t>
            </a:r>
            <a:r>
              <a:rPr dirty="0" sz="1200" spc="110">
                <a:solidFill>
                  <a:srgbClr val="0C0C0C"/>
                </a:solidFill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reconhecida</a:t>
            </a:r>
            <a:r>
              <a:rPr dirty="0" sz="1200" spc="135">
                <a:latin typeface="Microsoft Sans Serif"/>
                <a:cs typeface="Microsoft Sans Serif"/>
              </a:rPr>
              <a:t>  </a:t>
            </a:r>
            <a:r>
              <a:rPr dirty="0" sz="1200" spc="-25">
                <a:solidFill>
                  <a:srgbClr val="111111"/>
                </a:solidFill>
                <a:latin typeface="Microsoft Sans Serif"/>
                <a:cs typeface="Microsoft Sans Serif"/>
              </a:rPr>
              <a:t>em </a:t>
            </a:r>
            <a:r>
              <a:rPr dirty="0" sz="1200">
                <a:latin typeface="Microsoft Sans Serif"/>
                <a:cs typeface="Microsoft Sans Serif"/>
              </a:rPr>
              <a:t>procedimento</a:t>
            </a:r>
            <a:r>
              <a:rPr dirty="0" sz="1200" spc="20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disciplinar,</a:t>
            </a:r>
            <a:r>
              <a:rPr dirty="0" sz="1200" spc="1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em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que</a:t>
            </a:r>
            <a:r>
              <a:rPr dirty="0" sz="1200" spc="1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fique</a:t>
            </a:r>
            <a:r>
              <a:rPr dirty="0" sz="1200" spc="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assegurado</a:t>
            </a:r>
            <a:r>
              <a:rPr dirty="0" sz="1200" spc="16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6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direito</a:t>
            </a:r>
            <a:r>
              <a:rPr dirty="0" sz="1200" spc="1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ampla</a:t>
            </a:r>
            <a:r>
              <a:rPr dirty="0" sz="1200" spc="12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defesa </a:t>
            </a:r>
            <a:r>
              <a:rPr dirty="0" sz="1200">
                <a:latin typeface="Microsoft Sans Serif"/>
                <a:cs typeface="Microsoft Sans Serif"/>
              </a:rPr>
              <a:t>quando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ficar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comprovada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</a:t>
            </a:r>
            <a:r>
              <a:rPr dirty="0" sz="1200" spc="-8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ocorrência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de</a:t>
            </a:r>
            <a:endParaRPr sz="1200">
              <a:latin typeface="Microsoft Sans Serif"/>
              <a:cs typeface="Microsoft Sans Serif"/>
            </a:endParaRPr>
          </a:p>
          <a:p>
            <a:pPr marL="34925">
              <a:lnSpc>
                <a:spcPct val="100000"/>
              </a:lnSpc>
              <a:spcBef>
                <a:spcPts val="1255"/>
              </a:spcBef>
            </a:pPr>
            <a:r>
              <a:rPr dirty="0" sz="1200">
                <a:latin typeface="Microsoft Sans Serif"/>
                <a:cs typeface="Microsoft Sans Serif"/>
              </a:rPr>
              <a:t>I.</a:t>
            </a:r>
            <a:r>
              <a:rPr dirty="0" sz="1200" spc="-4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Violação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estatuto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 spc="-10">
                <a:solidFill>
                  <a:srgbClr val="0F0F0F"/>
                </a:solidFill>
                <a:latin typeface="Microsoft Sans Serif"/>
                <a:cs typeface="Microsoft Sans Serif"/>
              </a:rPr>
              <a:t>social</a:t>
            </a:r>
            <a:endParaRPr sz="1200">
              <a:latin typeface="Microsoft Sans Serif"/>
              <a:cs typeface="Microsoft Sans Serif"/>
            </a:endParaRPr>
          </a:p>
          <a:p>
            <a:pPr algn="just" marL="34925">
              <a:lnSpc>
                <a:spcPct val="100000"/>
              </a:lnSpc>
              <a:spcBef>
                <a:spcPts val="1335"/>
              </a:spcBef>
            </a:pPr>
            <a:r>
              <a:rPr dirty="0" sz="1200">
                <a:latin typeface="Microsoft Sans Serif"/>
                <a:cs typeface="Microsoft Sans Serif"/>
              </a:rPr>
              <a:t>Il.</a:t>
            </a:r>
            <a:r>
              <a:rPr dirty="0" sz="1200" spc="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Difamação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da</a:t>
            </a:r>
            <a:r>
              <a:rPr dirty="0" sz="1200" spc="-1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Associação,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de</a:t>
            </a:r>
            <a:r>
              <a:rPr dirty="0" sz="1200" spc="1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seus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membros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ou</a:t>
            </a:r>
            <a:r>
              <a:rPr dirty="0" sz="1200" spc="-5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de</a:t>
            </a:r>
            <a:r>
              <a:rPr dirty="0" sz="1200" spc="1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seus </a:t>
            </a:r>
            <a:r>
              <a:rPr dirty="0" sz="1200" spc="-10">
                <a:latin typeface="Microsoft Sans Serif"/>
                <a:cs typeface="Microsoft Sans Serif"/>
              </a:rPr>
              <a:t>associados</a:t>
            </a:r>
            <a:r>
              <a:rPr dirty="0" sz="1200" spc="-10">
                <a:solidFill>
                  <a:srgbClr val="646464"/>
                </a:solidFill>
                <a:latin typeface="Microsoft Sans Serif"/>
                <a:cs typeface="Microsoft Sans Serif"/>
              </a:rPr>
              <a:t>;</a:t>
            </a:r>
            <a:endParaRPr sz="1200">
              <a:latin typeface="Microsoft Sans Serif"/>
              <a:cs typeface="Microsoft Sans Serif"/>
            </a:endParaRPr>
          </a:p>
          <a:p>
            <a:pPr marL="248920" indent="-213995">
              <a:lnSpc>
                <a:spcPct val="100000"/>
              </a:lnSpc>
              <a:spcBef>
                <a:spcPts val="1295"/>
              </a:spcBef>
              <a:buAutoNum type="romanUcPeriod" startAt="3"/>
              <a:tabLst>
                <a:tab pos="248920" algn="l"/>
              </a:tabLst>
            </a:pPr>
            <a:r>
              <a:rPr dirty="0" sz="1200">
                <a:latin typeface="Microsoft Sans Serif"/>
                <a:cs typeface="Microsoft Sans Serif"/>
              </a:rPr>
              <a:t>Atividades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contrárias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212121"/>
                </a:solidFill>
                <a:latin typeface="Microsoft Sans Serif"/>
                <a:cs typeface="Microsoft Sans Serif"/>
              </a:rPr>
              <a:t>às</a:t>
            </a:r>
            <a:r>
              <a:rPr dirty="0" sz="1200" spc="-1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decisões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das</a:t>
            </a:r>
            <a:r>
              <a:rPr dirty="0" sz="1200" spc="-2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assembleias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gerais</a:t>
            </a:r>
            <a:endParaRPr sz="1200">
              <a:latin typeface="Microsoft Sans Serif"/>
              <a:cs typeface="Microsoft Sans Serif"/>
            </a:endParaRPr>
          </a:p>
          <a:p>
            <a:pPr marL="264795" indent="-229870">
              <a:lnSpc>
                <a:spcPct val="100000"/>
              </a:lnSpc>
              <a:spcBef>
                <a:spcPts val="1335"/>
              </a:spcBef>
              <a:buAutoNum type="romanUcPeriod" startAt="3"/>
              <a:tabLst>
                <a:tab pos="264795" algn="l"/>
              </a:tabLst>
            </a:pPr>
            <a:r>
              <a:rPr dirty="0" sz="1200">
                <a:latin typeface="Microsoft Sans Serif"/>
                <a:cs typeface="Microsoft Sans Serif"/>
              </a:rPr>
              <a:t>Desvio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dos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bons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costumes</a:t>
            </a:r>
            <a:r>
              <a:rPr dirty="0" sz="1200" spc="-10">
                <a:solidFill>
                  <a:srgbClr val="676767"/>
                </a:solidFill>
                <a:latin typeface="Microsoft Sans Serif"/>
                <a:cs typeface="Microsoft Sans Serif"/>
              </a:rPr>
              <a:t>;</a:t>
            </a:r>
            <a:endParaRPr sz="1200">
              <a:latin typeface="Microsoft Sans Serif"/>
              <a:cs typeface="Microsoft Sans Serif"/>
            </a:endParaRPr>
          </a:p>
          <a:p>
            <a:pPr marL="219710" indent="-180975">
              <a:lnSpc>
                <a:spcPct val="100000"/>
              </a:lnSpc>
              <a:spcBef>
                <a:spcPts val="1295"/>
              </a:spcBef>
              <a:buAutoNum type="romanUcPeriod" startAt="3"/>
              <a:tabLst>
                <a:tab pos="219710" algn="l"/>
              </a:tabLst>
            </a:pPr>
            <a:r>
              <a:rPr dirty="0" sz="1200">
                <a:latin typeface="Microsoft Sans Serif"/>
                <a:cs typeface="Microsoft Sans Serif"/>
              </a:rPr>
              <a:t>Conduta</a:t>
            </a:r>
            <a:r>
              <a:rPr dirty="0" sz="1200" spc="-20">
                <a:latin typeface="Microsoft Sans Serif"/>
                <a:cs typeface="Microsoft Sans Serif"/>
              </a:rPr>
              <a:t> </a:t>
            </a:r>
            <a:r>
              <a:rPr dirty="0" sz="1200" spc="-45">
                <a:latin typeface="Microsoft Sans Serif"/>
                <a:cs typeface="Microsoft Sans Serif"/>
              </a:rPr>
              <a:t>dU\lidos</a:t>
            </a:r>
            <a:r>
              <a:rPr dirty="0" sz="1200" spc="-20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a, </a:t>
            </a:r>
            <a:r>
              <a:rPr dirty="0" sz="1200" spc="-10">
                <a:latin typeface="Microsoft Sans Serif"/>
                <a:cs typeface="Microsoft Sans Serif"/>
              </a:rPr>
              <a:t>mediante</a:t>
            </a:r>
            <a:r>
              <a:rPr dirty="0" sz="1200" spc="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</a:t>
            </a:r>
            <a:r>
              <a:rPr dirty="0" sz="1200" spc="-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prática </a:t>
            </a:r>
            <a:r>
              <a:rPr dirty="0" sz="1200">
                <a:solidFill>
                  <a:srgbClr val="161616"/>
                </a:solidFill>
                <a:latin typeface="Microsoft Sans Serif"/>
                <a:cs typeface="Microsoft Sans Serif"/>
              </a:rPr>
              <a:t>de</a:t>
            </a:r>
            <a:r>
              <a:rPr dirty="0" sz="1200" spc="1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atos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ilicitos</a:t>
            </a:r>
            <a:r>
              <a:rPr dirty="0" sz="1200" spc="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ou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imorais</a:t>
            </a:r>
            <a:r>
              <a:rPr dirty="0" sz="1200" spc="-10">
                <a:solidFill>
                  <a:srgbClr val="595959"/>
                </a:solidFill>
                <a:latin typeface="Microsoft Sans Serif"/>
                <a:cs typeface="Microsoft Sans Serif"/>
              </a:rPr>
              <a:t>;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80"/>
              </a:spcBef>
              <a:buFont typeface="Microsoft Sans Serif"/>
              <a:buAutoNum type="romanUcPeriod" startAt="3"/>
            </a:pPr>
            <a:endParaRPr sz="1200">
              <a:latin typeface="Microsoft Sans Serif"/>
              <a:cs typeface="Microsoft Sans Serif"/>
            </a:endParaRPr>
          </a:p>
          <a:p>
            <a:pPr marL="29209" marR="13970" indent="281305">
              <a:lnSpc>
                <a:spcPts val="1370"/>
              </a:lnSpc>
              <a:buAutoNum type="romanUcPeriod" startAt="3"/>
              <a:tabLst>
                <a:tab pos="310515" algn="l"/>
                <a:tab pos="4920615" algn="l"/>
              </a:tabLst>
            </a:pPr>
            <a:r>
              <a:rPr dirty="0" sz="1200">
                <a:latin typeface="Microsoft Sans Serif"/>
                <a:cs typeface="Microsoft Sans Serif"/>
              </a:rPr>
              <a:t>Falta</a:t>
            </a:r>
            <a:r>
              <a:rPr dirty="0" sz="1200" spc="3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3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pagamento,</a:t>
            </a:r>
            <a:r>
              <a:rPr dirty="0" sz="1200" spc="4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por</a:t>
            </a:r>
            <a:r>
              <a:rPr dirty="0" sz="1200" spc="3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parte</a:t>
            </a:r>
            <a:r>
              <a:rPr dirty="0" sz="1200" spc="3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dos</a:t>
            </a:r>
            <a:r>
              <a:rPr dirty="0" sz="1200" spc="3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“associados</a:t>
            </a:r>
            <a:r>
              <a:rPr dirty="0" sz="1200" spc="47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contribuintes"</a:t>
            </a: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de</a:t>
            </a:r>
            <a:r>
              <a:rPr dirty="0" sz="1200" spc="42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40">
                <a:latin typeface="Microsoft Sans Serif"/>
                <a:cs typeface="Microsoft Sans Serif"/>
              </a:rPr>
              <a:t>três </a:t>
            </a:r>
            <a:r>
              <a:rPr dirty="0" sz="1200">
                <a:latin typeface="Microsoft Sans Serif"/>
                <a:cs typeface="Microsoft Sans Serif"/>
              </a:rPr>
              <a:t>parcelas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 spc="-40">
                <a:latin typeface="Microsoft Sans Serif"/>
                <a:cs typeface="Microsoft Sans Serif"/>
              </a:rPr>
              <a:t>consecutiVâS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das</a:t>
            </a:r>
            <a:r>
              <a:rPr dirty="0" sz="1200" spc="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contribUições</a:t>
            </a:r>
            <a:r>
              <a:rPr dirty="0" sz="1200" spc="12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associatiVaS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29209" marR="13335" indent="2540">
              <a:lnSpc>
                <a:spcPts val="1370"/>
              </a:lnSpc>
            </a:pPr>
            <a:r>
              <a:rPr dirty="0" sz="1200">
                <a:latin typeface="Microsoft Sans Serif"/>
                <a:cs typeface="Microsoft Sans Serif"/>
              </a:rPr>
              <a:t>Parágrafo</a:t>
            </a:r>
            <a:r>
              <a:rPr dirty="0" sz="1200" spc="25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Primeiro</a:t>
            </a:r>
            <a:r>
              <a:rPr dirty="0" sz="1200" spc="3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—</a:t>
            </a:r>
            <a:r>
              <a:rPr dirty="0" sz="1200" spc="2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Definida</a:t>
            </a:r>
            <a:r>
              <a:rPr dirty="0" sz="1200" spc="24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61616"/>
                </a:solidFill>
                <a:latin typeface="Microsoft Sans Serif"/>
                <a:cs typeface="Microsoft Sans Serif"/>
              </a:rPr>
              <a:t>a</a:t>
            </a:r>
            <a:r>
              <a:rPr dirty="0" sz="1200" spc="14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justa</a:t>
            </a:r>
            <a:r>
              <a:rPr dirty="0" sz="1200" spc="1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causa,</a:t>
            </a:r>
            <a:r>
              <a:rPr dirty="0" sz="1200" spc="2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</a:t>
            </a:r>
            <a:r>
              <a:rPr dirty="0" sz="1200" spc="1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associado</a:t>
            </a:r>
            <a:r>
              <a:rPr dirty="0" sz="1200" spc="3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será</a:t>
            </a:r>
            <a:r>
              <a:rPr dirty="0" sz="1200" spc="20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devidamente </a:t>
            </a:r>
            <a:r>
              <a:rPr dirty="0" sz="1200">
                <a:latin typeface="Microsoft Sans Serif"/>
                <a:cs typeface="Microsoft Sans Serif"/>
              </a:rPr>
              <a:t>notificado</a:t>
            </a:r>
            <a:r>
              <a:rPr dirty="0" sz="1200" spc="1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dos</a:t>
            </a:r>
            <a:r>
              <a:rPr dirty="0" sz="1200" spc="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fatos</a:t>
            </a:r>
            <a:r>
              <a:rPr dirty="0" sz="1200" spc="8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2A2A2A"/>
                </a:solidFill>
                <a:latin typeface="Microsoft Sans Serif"/>
                <a:cs typeface="Microsoft Sans Serif"/>
              </a:rPr>
              <a:t>a</a:t>
            </a:r>
            <a:r>
              <a:rPr dirty="0" sz="1200" spc="4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61616"/>
                </a:solidFill>
                <a:latin typeface="Microsoft Sans Serif"/>
                <a:cs typeface="Microsoft Sans Serif"/>
              </a:rPr>
              <a:t>ele</a:t>
            </a:r>
            <a:r>
              <a:rPr dirty="0" sz="1200" spc="114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40">
                <a:latin typeface="Microsoft Sans Serif"/>
                <a:cs typeface="Microsoft Sans Serif"/>
              </a:rPr>
              <a:t>imputadOS,</a:t>
            </a:r>
            <a:r>
              <a:rPr dirty="0" sz="1200" spc="1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atra\/és</a:t>
            </a:r>
            <a:r>
              <a:rPr dirty="0" sz="1200" spc="11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notificação</a:t>
            </a:r>
            <a:r>
              <a:rPr dirty="0" sz="1200" spc="1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extrajudicial,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 spc="-20">
                <a:latin typeface="Microsoft Sans Serif"/>
                <a:cs typeface="Microsoft Sans Serif"/>
              </a:rPr>
              <a:t>para </a:t>
            </a:r>
            <a:r>
              <a:rPr dirty="0" sz="1200">
                <a:latin typeface="Microsoft Sans Serif"/>
                <a:cs typeface="Microsoft Sans Serif"/>
              </a:rPr>
              <a:t>que</a:t>
            </a:r>
            <a:r>
              <a:rPr dirty="0" sz="1200" spc="3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apresente</a:t>
            </a:r>
            <a:r>
              <a:rPr dirty="0" sz="1200" spc="4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sua</a:t>
            </a:r>
            <a:r>
              <a:rPr dirty="0" sz="1200" spc="2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defesa</a:t>
            </a:r>
            <a:r>
              <a:rPr dirty="0" sz="1200" spc="3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prévia</a:t>
            </a:r>
            <a:r>
              <a:rPr dirty="0" sz="1200" spc="3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no</a:t>
            </a:r>
            <a:r>
              <a:rPr dirty="0" sz="1200" spc="2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prazo</a:t>
            </a:r>
            <a:r>
              <a:rPr dirty="0" sz="1200" spc="3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3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20</a:t>
            </a:r>
            <a:r>
              <a:rPr dirty="0" sz="1200" spc="30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(vinte)</a:t>
            </a:r>
            <a:r>
              <a:rPr dirty="0" sz="1200" spc="3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dias</a:t>
            </a:r>
            <a:r>
              <a:rPr dirty="0" sz="1200" spc="32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C1C1C"/>
                </a:solidFill>
                <a:latin typeface="Microsoft Sans Serif"/>
                <a:cs typeface="Microsoft Sans Serif"/>
              </a:rPr>
              <a:t>a</a:t>
            </a:r>
            <a:r>
              <a:rPr dirty="0" sz="1200" spc="28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contar</a:t>
            </a:r>
            <a:r>
              <a:rPr dirty="0" sz="1200" spc="360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do </a:t>
            </a:r>
            <a:r>
              <a:rPr dirty="0" sz="1200" spc="-10">
                <a:latin typeface="Microsoft Sans Serif"/>
                <a:cs typeface="Microsoft Sans Serif"/>
              </a:rPr>
              <a:t>recebimento</a:t>
            </a:r>
            <a:r>
              <a:rPr dirty="0" sz="1200" spc="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comunicação;</a:t>
            </a:r>
            <a:endParaRPr sz="1200">
              <a:latin typeface="Microsoft Sans Serif"/>
              <a:cs typeface="Microsoft Sans Serif"/>
            </a:endParaRPr>
          </a:p>
          <a:p>
            <a:pPr algn="just" marL="25400" marR="26034" indent="1905">
              <a:lnSpc>
                <a:spcPct val="95900"/>
              </a:lnSpc>
              <a:spcBef>
                <a:spcPts val="1355"/>
              </a:spcBef>
            </a:pPr>
            <a:r>
              <a:rPr dirty="0" sz="1200">
                <a:latin typeface="Microsoft Sans Serif"/>
                <a:cs typeface="Microsoft Sans Serif"/>
              </a:rPr>
              <a:t>Parágrafo</a:t>
            </a:r>
            <a:r>
              <a:rPr dirty="0" sz="1200" spc="1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Segundo</a:t>
            </a:r>
            <a:r>
              <a:rPr dirty="0" sz="1200" spc="15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81818"/>
                </a:solidFill>
                <a:latin typeface="Microsoft Sans Serif"/>
                <a:cs typeface="Microsoft Sans Serif"/>
              </a:rPr>
              <a:t>—</a:t>
            </a:r>
            <a:r>
              <a:rPr dirty="0" sz="1200" spc="5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Após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decurso</a:t>
            </a:r>
            <a:r>
              <a:rPr dirty="0" sz="1200" spc="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prazo</a:t>
            </a:r>
            <a:r>
              <a:rPr dirty="0" sz="1200" spc="7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descrito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no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parágrafo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anterior, </a:t>
            </a:r>
            <a:r>
              <a:rPr dirty="0" sz="1200">
                <a:latin typeface="Microsoft Sans Serif"/>
                <a:cs typeface="Microsoft Sans Serif"/>
              </a:rPr>
              <a:t>independentemente</a:t>
            </a:r>
            <a:r>
              <a:rPr dirty="0" sz="1200" spc="-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apresentação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defesa</a:t>
            </a:r>
            <a:r>
              <a:rPr dirty="0" sz="1200">
                <a:solidFill>
                  <a:srgbClr val="606060"/>
                </a:solidFill>
                <a:latin typeface="Microsoft Sans Serif"/>
                <a:cs typeface="Microsoft Sans Serif"/>
              </a:rPr>
              <a:t>,</a:t>
            </a:r>
            <a:r>
              <a:rPr dirty="0" sz="1200" spc="-80">
                <a:solidFill>
                  <a:srgbClr val="606060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representação</a:t>
            </a:r>
            <a:r>
              <a:rPr dirty="0" sz="1200" spc="1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serã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decidida </a:t>
            </a:r>
            <a:r>
              <a:rPr dirty="0" sz="1200">
                <a:latin typeface="Microsoft Sans Serif"/>
                <a:cs typeface="Microsoft Sans Serif"/>
              </a:rPr>
              <a:t>em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reunião</a:t>
            </a:r>
            <a:r>
              <a:rPr dirty="0" sz="1200" spc="1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extraordinária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Diretoria</a:t>
            </a:r>
            <a:r>
              <a:rPr dirty="0" sz="1200" spc="1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Executiva</a:t>
            </a:r>
            <a:r>
              <a:rPr dirty="0" sz="1200" spc="3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por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maioria</a:t>
            </a:r>
            <a:r>
              <a:rPr dirty="0" sz="1200" spc="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simples</a:t>
            </a:r>
            <a:r>
              <a:rPr dirty="0" sz="1200" spc="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9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votos </a:t>
            </a:r>
            <a:r>
              <a:rPr dirty="0" sz="1200">
                <a:latin typeface="Microsoft Sans Serif"/>
                <a:cs typeface="Microsoft Sans Serif"/>
              </a:rPr>
              <a:t>dos</a:t>
            </a:r>
            <a:r>
              <a:rPr dirty="0" sz="1200" spc="-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diretores </a:t>
            </a:r>
            <a:r>
              <a:rPr dirty="0" sz="1200" spc="-10">
                <a:latin typeface="Microsoft Sans Serif"/>
                <a:cs typeface="Microsoft Sans Serif"/>
              </a:rPr>
              <a:t>presentesi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20320" marR="21590" indent="1905">
              <a:lnSpc>
                <a:spcPct val="95700"/>
              </a:lnSpc>
            </a:pPr>
            <a:r>
              <a:rPr dirty="0" sz="1200">
                <a:latin typeface="Microsoft Sans Serif"/>
                <a:cs typeface="Microsoft Sans Serif"/>
              </a:rPr>
              <a:t>Parágrafo</a:t>
            </a:r>
            <a:r>
              <a:rPr dirty="0" sz="1200" spc="1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Terceiro</a:t>
            </a:r>
            <a:r>
              <a:rPr dirty="0" sz="1200" spc="21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51515"/>
                </a:solidFill>
                <a:latin typeface="Microsoft Sans Serif"/>
                <a:cs typeface="Microsoft Sans Serif"/>
              </a:rPr>
              <a:t>—</a:t>
            </a:r>
            <a:r>
              <a:rPr dirty="0" sz="1200" spc="125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Aplicada</a:t>
            </a:r>
            <a:r>
              <a:rPr dirty="0" sz="1200" spc="13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a</a:t>
            </a:r>
            <a:r>
              <a:rPr dirty="0" sz="1200" spc="10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pena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exclusão,</a:t>
            </a:r>
            <a:r>
              <a:rPr dirty="0" sz="1200" spc="1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caberã</a:t>
            </a:r>
            <a:r>
              <a:rPr dirty="0" sz="1200" spc="1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recurso,</a:t>
            </a:r>
            <a:r>
              <a:rPr dirty="0" sz="1200" spc="1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por</a:t>
            </a:r>
            <a:r>
              <a:rPr dirty="0" sz="1200" spc="9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parte </a:t>
            </a:r>
            <a:r>
              <a:rPr dirty="0" sz="1200">
                <a:latin typeface="Microsoft Sans Serif"/>
                <a:cs typeface="Microsoft Sans Serif"/>
              </a:rPr>
              <a:t>do</a:t>
            </a:r>
            <a:r>
              <a:rPr dirty="0" sz="1200" spc="2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associado</a:t>
            </a:r>
            <a:r>
              <a:rPr dirty="0" sz="1200" spc="3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excluído,</a:t>
            </a:r>
            <a:r>
              <a:rPr dirty="0" sz="1200" spc="2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à</a:t>
            </a:r>
            <a:r>
              <a:rPr dirty="0" sz="1200" spc="1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Assembleia</a:t>
            </a:r>
            <a:r>
              <a:rPr dirty="0" sz="1200" spc="2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Geral,</a:t>
            </a:r>
            <a:r>
              <a:rPr dirty="0" sz="1200" spc="30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D1D1D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215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qual</a:t>
            </a:r>
            <a:r>
              <a:rPr dirty="0" sz="1200" spc="229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deverá,</a:t>
            </a:r>
            <a:r>
              <a:rPr dirty="0" sz="1200" spc="28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no</a:t>
            </a:r>
            <a:r>
              <a:rPr dirty="0" sz="1200" spc="19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prazo</a:t>
            </a:r>
            <a:r>
              <a:rPr dirty="0" sz="1200" spc="25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250">
                <a:latin typeface="Microsoft Sans Serif"/>
                <a:cs typeface="Microsoft Sans Serif"/>
              </a:rPr>
              <a:t> </a:t>
            </a:r>
            <a:r>
              <a:rPr dirty="0" sz="1200" spc="-25">
                <a:solidFill>
                  <a:srgbClr val="181818"/>
                </a:solidFill>
                <a:latin typeface="Microsoft Sans Serif"/>
                <a:cs typeface="Microsoft Sans Serif"/>
              </a:rPr>
              <a:t>30 </a:t>
            </a:r>
            <a:r>
              <a:rPr dirty="0" sz="1200">
                <a:latin typeface="Microsoft Sans Serif"/>
                <a:cs typeface="Microsoft Sans Serif"/>
              </a:rPr>
              <a:t>(trinta)</a:t>
            </a:r>
            <a:r>
              <a:rPr dirty="0" sz="1200" spc="409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dias</a:t>
            </a:r>
            <a:r>
              <a:rPr dirty="0" sz="1200" spc="3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contados</a:t>
            </a:r>
            <a:r>
              <a:rPr dirty="0" sz="1200" spc="43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3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decisão</a:t>
            </a:r>
            <a:r>
              <a:rPr dirty="0" sz="1200" spc="4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36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sua</a:t>
            </a:r>
            <a:r>
              <a:rPr dirty="0" sz="1200" spc="33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exclusão,</a:t>
            </a:r>
            <a:r>
              <a:rPr dirty="0" sz="1200" spc="4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através</a:t>
            </a:r>
            <a:r>
              <a:rPr dirty="0" sz="1200" spc="40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35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notificação </a:t>
            </a:r>
            <a:r>
              <a:rPr dirty="0" sz="1200">
                <a:latin typeface="Microsoft Sans Serif"/>
                <a:cs typeface="Microsoft Sans Serif"/>
              </a:rPr>
              <a:t>extrajudicial,</a:t>
            </a:r>
            <a:r>
              <a:rPr dirty="0" sz="1200" spc="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manifestar</a:t>
            </a:r>
            <a:r>
              <a:rPr dirty="0" sz="1200" spc="1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intenção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ver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</a:t>
            </a:r>
            <a:r>
              <a:rPr dirty="0" sz="1200" spc="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decisão</a:t>
            </a:r>
            <a:r>
              <a:rPr dirty="0" sz="1200" spc="10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212121"/>
                </a:solidFill>
                <a:latin typeface="Microsoft Sans Serif"/>
                <a:cs typeface="Microsoft Sans Serif"/>
              </a:rPr>
              <a:t>da</a:t>
            </a:r>
            <a:r>
              <a:rPr dirty="0" sz="1200" spc="2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Diretoria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Executiva</a:t>
            </a:r>
            <a:r>
              <a:rPr dirty="0" sz="1200" spc="85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ser </a:t>
            </a:r>
            <a:r>
              <a:rPr dirty="0" sz="1200">
                <a:latin typeface="Microsoft Sans Serif"/>
                <a:cs typeface="Microsoft Sans Serif"/>
              </a:rPr>
              <a:t>objeto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-2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deliberação,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em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última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instância</a:t>
            </a:r>
            <a:r>
              <a:rPr dirty="0" sz="1200" spc="3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por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parte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-2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Assembleia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Geral,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15875" marR="26034" indent="2540">
              <a:lnSpc>
                <a:spcPts val="1370"/>
              </a:lnSpc>
            </a:pPr>
            <a:r>
              <a:rPr dirty="0" sz="1200">
                <a:latin typeface="Microsoft Sans Serif"/>
                <a:cs typeface="Microsoft Sans Serif"/>
              </a:rPr>
              <a:t>Parágrafo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Quarto</a:t>
            </a:r>
            <a:r>
              <a:rPr dirty="0" sz="1200" spc="15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-</a:t>
            </a:r>
            <a:r>
              <a:rPr dirty="0" sz="1200" spc="33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Uma</a:t>
            </a:r>
            <a:r>
              <a:rPr dirty="0" sz="1200" spc="1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vez</a:t>
            </a:r>
            <a:r>
              <a:rPr dirty="0" sz="1200" spc="95">
                <a:latin typeface="Microsoft Sans Serif"/>
                <a:cs typeface="Microsoft Sans Serif"/>
              </a:rPr>
              <a:t> </a:t>
            </a:r>
            <a:r>
              <a:rPr dirty="0" sz="1200" spc="-65">
                <a:latin typeface="Microsoft Sans Serif"/>
                <a:cs typeface="Microsoft Sans Serif"/>
              </a:rPr>
              <a:t>exclu</a:t>
            </a:r>
            <a:r>
              <a:rPr dirty="0" sz="1200" spc="-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ido,</a:t>
            </a:r>
            <a:r>
              <a:rPr dirty="0" sz="1200" spc="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qualquer</a:t>
            </a:r>
            <a:r>
              <a:rPr dirty="0" sz="1200" spc="1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que</a:t>
            </a:r>
            <a:r>
              <a:rPr dirty="0" sz="1200" spc="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seja</a:t>
            </a:r>
            <a:r>
              <a:rPr dirty="0" sz="1200" spc="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motivo.</a:t>
            </a:r>
            <a:r>
              <a:rPr dirty="0" sz="1200" spc="11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náo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terã</a:t>
            </a:r>
            <a:r>
              <a:rPr dirty="0" sz="1200" spc="85">
                <a:latin typeface="Microsoft Sans Serif"/>
                <a:cs typeface="Microsoft Sans Serif"/>
              </a:rPr>
              <a:t> </a:t>
            </a:r>
            <a:r>
              <a:rPr dirty="0" sz="1200" spc="-50">
                <a:latin typeface="Microsoft Sans Serif"/>
                <a:cs typeface="Microsoft Sans Serif"/>
              </a:rPr>
              <a:t>o </a:t>
            </a:r>
            <a:r>
              <a:rPr dirty="0" sz="1200">
                <a:latin typeface="Microsoft Sans Serif"/>
                <a:cs typeface="Microsoft Sans Serif"/>
              </a:rPr>
              <a:t>associado</a:t>
            </a:r>
            <a:r>
              <a:rPr dirty="0" sz="1200" spc="434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282828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34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direito</a:t>
            </a:r>
            <a:r>
              <a:rPr dirty="0" sz="1200" spc="40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32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pleitear</a:t>
            </a:r>
            <a:r>
              <a:rPr dirty="0" sz="1200" spc="459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indenização</a:t>
            </a:r>
            <a:r>
              <a:rPr dirty="0" sz="1200" spc="48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ou</a:t>
            </a:r>
            <a:r>
              <a:rPr dirty="0" sz="1200" spc="4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compensação</a:t>
            </a:r>
            <a:r>
              <a:rPr dirty="0" sz="1200" spc="46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de</a:t>
            </a:r>
            <a:r>
              <a:rPr dirty="0" sz="1200" spc="39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qualquer natureza,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seja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</a:t>
            </a:r>
            <a:r>
              <a:rPr dirty="0" sz="1200" spc="-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que</a:t>
            </a:r>
            <a:r>
              <a:rPr dirty="0" sz="1200" spc="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título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for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17145" marR="32384" indent="-3810">
              <a:lnSpc>
                <a:spcPts val="1370"/>
              </a:lnSpc>
            </a:pPr>
            <a:r>
              <a:rPr dirty="0" sz="1200">
                <a:latin typeface="Microsoft Sans Serif"/>
                <a:cs typeface="Microsoft Sans Serif"/>
              </a:rPr>
              <a:t>Parágrafo</a:t>
            </a:r>
            <a:r>
              <a:rPr dirty="0" sz="1200" spc="2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Quinto</a:t>
            </a:r>
            <a:r>
              <a:rPr dirty="0" sz="1200" spc="15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343434"/>
                </a:solidFill>
                <a:latin typeface="Microsoft Sans Serif"/>
                <a:cs typeface="Microsoft Sans Serif"/>
              </a:rPr>
              <a:t>—</a:t>
            </a:r>
            <a:r>
              <a:rPr dirty="0" sz="1200" spc="10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A0A0A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95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associado</a:t>
            </a:r>
            <a:r>
              <a:rPr dirty="0" sz="1200" spc="1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excluído</a:t>
            </a:r>
            <a:r>
              <a:rPr dirty="0" sz="1200" spc="1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por</a:t>
            </a:r>
            <a:r>
              <a:rPr dirty="0" sz="1200" spc="1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falta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pagamento,</a:t>
            </a:r>
            <a:r>
              <a:rPr dirty="0" sz="1200" spc="1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poderá</a:t>
            </a:r>
            <a:r>
              <a:rPr dirty="0" sz="1200" spc="150">
                <a:latin typeface="Microsoft Sans Serif"/>
                <a:cs typeface="Microsoft Sans Serif"/>
              </a:rPr>
              <a:t> </a:t>
            </a:r>
            <a:r>
              <a:rPr dirty="0" sz="1200" spc="-25">
                <a:solidFill>
                  <a:srgbClr val="161616"/>
                </a:solidFill>
                <a:latin typeface="Microsoft Sans Serif"/>
                <a:cs typeface="Microsoft Sans Serif"/>
              </a:rPr>
              <a:t>ser </a:t>
            </a:r>
            <a:r>
              <a:rPr dirty="0" sz="1200">
                <a:latin typeface="Microsoft Sans Serif"/>
                <a:cs typeface="Microsoft Sans Serif"/>
              </a:rPr>
              <a:t>readmitido</a:t>
            </a:r>
            <a:r>
              <a:rPr dirty="0" sz="1200" spc="27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mediante</a:t>
            </a:r>
            <a:r>
              <a:rPr dirty="0" sz="1200" spc="114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1C1C1C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484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pagamento</a:t>
            </a:r>
            <a:r>
              <a:rPr dirty="0" sz="1200" spc="10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5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seu</a:t>
            </a:r>
            <a:r>
              <a:rPr dirty="0" sz="1200" spc="4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débito</a:t>
            </a:r>
            <a:r>
              <a:rPr dirty="0" sz="1200" spc="10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junto</a:t>
            </a:r>
            <a:r>
              <a:rPr dirty="0" sz="1200" spc="11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à</a:t>
            </a:r>
            <a:r>
              <a:rPr dirty="0" sz="1200" spc="4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tesouraria</a:t>
            </a:r>
            <a:r>
              <a:rPr dirty="0" sz="1200" spc="90">
                <a:latin typeface="Microsoft Sans Serif"/>
                <a:cs typeface="Microsoft Sans Serif"/>
              </a:rPr>
              <a:t>  </a:t>
            </a:r>
            <a:r>
              <a:rPr dirty="0" sz="1200" spc="-25">
                <a:latin typeface="Microsoft Sans Serif"/>
                <a:cs typeface="Microsoft Sans Serif"/>
              </a:rPr>
              <a:t>da </a:t>
            </a:r>
            <a:r>
              <a:rPr dirty="0" sz="1200" spc="-10">
                <a:latin typeface="Microsoft Sans Serif"/>
                <a:cs typeface="Microsoft Sans Serif"/>
              </a:rPr>
              <a:t>Associação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17145">
              <a:lnSpc>
                <a:spcPct val="100000"/>
              </a:lnSpc>
            </a:pPr>
            <a:r>
              <a:rPr dirty="0" sz="1200" spc="-10">
                <a:latin typeface="Microsoft Sans Serif"/>
                <a:cs typeface="Microsoft Sans Serif"/>
              </a:rPr>
              <a:t>ARTIGO</a:t>
            </a:r>
            <a:r>
              <a:rPr dirty="0" sz="1200" spc="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11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—</a:t>
            </a:r>
            <a:r>
              <a:rPr dirty="0" sz="1200" spc="1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1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APLICAÇÃO</a:t>
            </a:r>
            <a:r>
              <a:rPr dirty="0" sz="1200" spc="1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DAS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PENAS</a:t>
            </a:r>
            <a:endParaRPr sz="1200">
              <a:latin typeface="Microsoft Sans Serif"/>
              <a:cs typeface="Microsoft Sans Serif"/>
            </a:endParaRPr>
          </a:p>
          <a:p>
            <a:pPr algn="just" marL="12700">
              <a:lnSpc>
                <a:spcPct val="100000"/>
              </a:lnSpc>
              <a:spcBef>
                <a:spcPts val="1335"/>
              </a:spcBef>
            </a:pPr>
            <a:r>
              <a:rPr dirty="0" sz="1200">
                <a:latin typeface="Microsoft Sans Serif"/>
                <a:cs typeface="Microsoft Sans Serif"/>
              </a:rPr>
              <a:t>As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penas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serão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aplicadas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pela</a:t>
            </a:r>
            <a:r>
              <a:rPr dirty="0" sz="1200" spc="-2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Diretoria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Executiva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-2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poderão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constituir-</a:t>
            </a:r>
            <a:r>
              <a:rPr dirty="0" sz="1200">
                <a:latin typeface="Microsoft Sans Serif"/>
                <a:cs typeface="Microsoft Sans Serif"/>
              </a:rPr>
              <a:t>se</a:t>
            </a:r>
            <a:r>
              <a:rPr dirty="0" sz="1200" spc="114">
                <a:latin typeface="Microsoft Sans Serif"/>
                <a:cs typeface="Microsoft Sans Serif"/>
              </a:rPr>
              <a:t> </a:t>
            </a:r>
            <a:r>
              <a:rPr dirty="0" sz="1200" spc="-25">
                <a:solidFill>
                  <a:srgbClr val="1C1C1C"/>
                </a:solidFill>
                <a:latin typeface="Microsoft Sans Serif"/>
                <a:cs typeface="Microsoft Sans Serif"/>
              </a:rPr>
              <a:t>em</a:t>
            </a:r>
            <a:endParaRPr sz="12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38506" y="1032683"/>
            <a:ext cx="2186879" cy="19648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66624" y="566605"/>
            <a:ext cx="114376" cy="91387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65957" y="689978"/>
            <a:ext cx="3257443" cy="388398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416871" y="1873453"/>
            <a:ext cx="1354217" cy="169067"/>
          </a:xfrm>
          <a:prstGeom prst="rect">
            <a:avLst/>
          </a:prstGeom>
        </p:spPr>
      </p:pic>
      <p:grpSp>
        <p:nvGrpSpPr>
          <p:cNvPr id="6" name="object 6" descr=""/>
          <p:cNvGrpSpPr/>
          <p:nvPr/>
        </p:nvGrpSpPr>
        <p:grpSpPr>
          <a:xfrm>
            <a:off x="6940365" y="8681856"/>
            <a:ext cx="316230" cy="247015"/>
            <a:chOff x="6940365" y="8681856"/>
            <a:chExt cx="316230" cy="247015"/>
          </a:xfrm>
        </p:grpSpPr>
        <p:pic>
          <p:nvPicPr>
            <p:cNvPr id="7" name="object 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132519" y="8681856"/>
              <a:ext cx="82351" cy="73110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940365" y="8754967"/>
              <a:ext cx="315679" cy="173637"/>
            </a:xfrm>
            <a:prstGeom prst="rect">
              <a:avLst/>
            </a:prstGeom>
          </p:spPr>
        </p:pic>
      </p:grpSp>
      <p:pic>
        <p:nvPicPr>
          <p:cNvPr id="9" name="object 9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624687" y="1320556"/>
            <a:ext cx="164702" cy="137081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592661" y="7452689"/>
            <a:ext cx="530706" cy="392968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720763" y="7950752"/>
            <a:ext cx="91501" cy="182775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002689" y="1402290"/>
            <a:ext cx="17062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Microsoft Sans Serif"/>
                <a:cs typeface="Microsoft Sans Serif"/>
              </a:rPr>
              <a:t>I.</a:t>
            </a:r>
            <a:r>
              <a:rPr dirty="0" sz="1200" spc="-4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Advertência</a:t>
            </a:r>
            <a:r>
              <a:rPr dirty="0" sz="1200" spc="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por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escrito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002689" y="1744994"/>
            <a:ext cx="334073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Microsoft Sans Serif"/>
                <a:cs typeface="Microsoft Sans Serif"/>
              </a:rPr>
              <a:t>Il.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Suspensão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30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(trinta)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dias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até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01</a:t>
            </a:r>
            <a:r>
              <a:rPr dirty="0" sz="1200" spc="-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(um)</a:t>
            </a:r>
            <a:r>
              <a:rPr dirty="0" sz="1200" spc="20">
                <a:latin typeface="Microsoft Sans Serif"/>
                <a:cs typeface="Microsoft Sans Serif"/>
              </a:rPr>
              <a:t> </a:t>
            </a:r>
            <a:r>
              <a:rPr dirty="0" sz="1200" spc="-20">
                <a:latin typeface="Microsoft Sans Serif"/>
                <a:cs typeface="Microsoft Sans Serif"/>
              </a:rPr>
              <a:t>ano;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354346" y="1239829"/>
            <a:ext cx="1455420" cy="865505"/>
          </a:xfrm>
          <a:prstGeom prst="rect">
            <a:avLst/>
          </a:prstGeom>
          <a:ln w="9150">
            <a:solidFill>
              <a:srgbClr val="444448"/>
            </a:solidFill>
          </a:ln>
        </p:spPr>
        <p:txBody>
          <a:bodyPr wrap="square" lIns="0" tIns="1905" rIns="0" bIns="0" rtlCol="0" vert="horz">
            <a:spAutoFit/>
          </a:bodyPr>
          <a:lstStyle/>
          <a:p>
            <a:pPr marL="299720">
              <a:lnSpc>
                <a:spcPts val="919"/>
              </a:lnSpc>
              <a:spcBef>
                <a:spcPts val="15"/>
              </a:spcBef>
            </a:pPr>
            <a:r>
              <a:rPr dirty="0" sz="800" spc="-40">
                <a:solidFill>
                  <a:srgbClr val="161616"/>
                </a:solidFill>
                <a:latin typeface="Microsoft Sans Serif"/>
                <a:cs typeface="Microsoft Sans Serif"/>
              </a:rPr>
              <a:t>GUAR</a:t>
            </a:r>
            <a:r>
              <a:rPr dirty="0" sz="800" spc="-13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12121"/>
                </a:solidFill>
                <a:latin typeface="Microsoft Sans Serif"/>
                <a:cs typeface="Microsoft Sans Serif"/>
              </a:rPr>
              <a:t>ULHO6</a:t>
            </a:r>
            <a:r>
              <a:rPr dirty="0" sz="800" spc="15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D2D2D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135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51515"/>
                </a:solidFill>
                <a:latin typeface="Microsoft Sans Serif"/>
                <a:cs typeface="Microsoft Sans Serif"/>
              </a:rPr>
              <a:t>8</a:t>
            </a:r>
            <a:r>
              <a:rPr dirty="0" sz="800" spc="-25">
                <a:solidFill>
                  <a:srgbClr val="363636"/>
                </a:solidFill>
                <a:latin typeface="Microsoft Sans Serif"/>
                <a:cs typeface="Microsoft Sans Serif"/>
              </a:rPr>
              <a:t>P</a:t>
            </a:r>
            <a:endParaRPr sz="800">
              <a:latin typeface="Microsoft Sans Serif"/>
              <a:cs typeface="Microsoft Sans Serif"/>
            </a:endParaRPr>
          </a:p>
          <a:p>
            <a:pPr marL="347345">
              <a:lnSpc>
                <a:spcPts val="860"/>
              </a:lnSpc>
            </a:pPr>
            <a:r>
              <a:rPr dirty="0" sz="750">
                <a:solidFill>
                  <a:srgbClr val="383838"/>
                </a:solidFill>
                <a:latin typeface="Microsoft Sans Serif"/>
                <a:cs typeface="Microsoft Sans Serif"/>
              </a:rPr>
              <a:t>M</a:t>
            </a:r>
            <a:r>
              <a:rPr dirty="0" sz="750">
                <a:solidFill>
                  <a:srgbClr val="363636"/>
                </a:solidFill>
                <a:latin typeface="Microsoft Sans Serif"/>
                <a:cs typeface="Microsoft Sans Serif"/>
              </a:rPr>
              <a:t>ICA</a:t>
            </a:r>
            <a:r>
              <a:rPr dirty="0" sz="750" spc="-65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1A1A1A"/>
                </a:solidFill>
                <a:latin typeface="Microsoft Sans Serif"/>
                <a:cs typeface="Microsoft Sans Serif"/>
              </a:rPr>
              <a:t>OFI</a:t>
            </a:r>
            <a:r>
              <a:rPr dirty="0" sz="750" spc="-12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2D2D2D"/>
                </a:solidFill>
                <a:latin typeface="Microsoft Sans Serif"/>
                <a:cs typeface="Microsoft Sans Serif"/>
              </a:rPr>
              <a:t>LM</a:t>
            </a:r>
            <a:r>
              <a:rPr dirty="0" sz="750">
                <a:solidFill>
                  <a:srgbClr val="313131"/>
                </a:solidFill>
                <a:latin typeface="Microsoft Sans Serif"/>
                <a:cs typeface="Microsoft Sans Serif"/>
              </a:rPr>
              <a:t>E</a:t>
            </a:r>
            <a:r>
              <a:rPr dirty="0" sz="750" spc="175">
                <a:solidFill>
                  <a:srgbClr val="313131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25">
                <a:solidFill>
                  <a:srgbClr val="212121"/>
                </a:solidFill>
                <a:latin typeface="Microsoft Sans Serif"/>
                <a:cs typeface="Microsoft Sans Serif"/>
              </a:rPr>
              <a:t>N8</a:t>
            </a:r>
            <a:endParaRPr sz="750">
              <a:latin typeface="Microsoft Sans Serif"/>
              <a:cs typeface="Microsoft Sans Serif"/>
            </a:endParaRPr>
          </a:p>
          <a:p>
            <a:pPr marL="346075">
              <a:lnSpc>
                <a:spcPct val="100000"/>
              </a:lnSpc>
              <a:spcBef>
                <a:spcPts val="395"/>
              </a:spcBef>
            </a:pPr>
            <a:r>
              <a:rPr dirty="0" sz="1650" spc="-330">
                <a:solidFill>
                  <a:srgbClr val="343434"/>
                </a:solidFill>
                <a:latin typeface="Arial MT"/>
                <a:cs typeface="Arial MT"/>
              </a:rPr>
              <a:t>1</a:t>
            </a:r>
            <a:r>
              <a:rPr dirty="0" sz="1650" spc="7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1650" spc="-430">
                <a:solidFill>
                  <a:srgbClr val="282828"/>
                </a:solidFill>
                <a:latin typeface="Arial MT"/>
                <a:cs typeface="Arial MT"/>
              </a:rPr>
              <a:t>5</a:t>
            </a:r>
            <a:r>
              <a:rPr dirty="0" sz="1650" spc="9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650" spc="-405">
                <a:solidFill>
                  <a:srgbClr val="1A1A1A"/>
                </a:solidFill>
                <a:latin typeface="Arial MT"/>
                <a:cs typeface="Arial MT"/>
              </a:rPr>
              <a:t>1</a:t>
            </a:r>
            <a:r>
              <a:rPr dirty="0" sz="1650" spc="14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650">
                <a:solidFill>
                  <a:srgbClr val="333333"/>
                </a:solidFill>
                <a:latin typeface="Arial MT"/>
                <a:cs typeface="Arial MT"/>
              </a:rPr>
              <a:t>‹</a:t>
            </a:r>
            <a:r>
              <a:rPr dirty="0" sz="1650" spc="4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1650" spc="-330">
                <a:solidFill>
                  <a:srgbClr val="282828"/>
                </a:solidFill>
                <a:latin typeface="Arial MT"/>
                <a:cs typeface="Arial MT"/>
              </a:rPr>
              <a:t>1</a:t>
            </a:r>
            <a:r>
              <a:rPr dirty="0" sz="1650" spc="8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650" spc="-434">
                <a:solidFill>
                  <a:srgbClr val="0C0C0C"/>
                </a:solidFill>
                <a:latin typeface="Arial MT"/>
                <a:cs typeface="Arial MT"/>
              </a:rPr>
              <a:t>6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79194" y="2096838"/>
            <a:ext cx="5439410" cy="73780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Microsoft Sans Serif"/>
                <a:cs typeface="Microsoft Sans Serif"/>
              </a:rPr>
              <a:t>III.</a:t>
            </a:r>
            <a:r>
              <a:rPr dirty="0" sz="1200" spc="-4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Eliminação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 quadro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social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335"/>
              </a:spcBef>
            </a:pPr>
            <a:endParaRPr sz="1200">
              <a:latin typeface="Microsoft Sans Serif"/>
              <a:cs typeface="Microsoft Sans Serif"/>
            </a:endParaRPr>
          </a:p>
          <a:p>
            <a:pPr marL="40640">
              <a:lnSpc>
                <a:spcPct val="100000"/>
              </a:lnSpc>
            </a:pPr>
            <a:r>
              <a:rPr dirty="0" sz="1200">
                <a:latin typeface="Microsoft Sans Serif"/>
                <a:cs typeface="Microsoft Sans Serif"/>
              </a:rPr>
              <a:t>ARTIGO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12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-</a:t>
            </a:r>
            <a:r>
              <a:rPr dirty="0" sz="1200" spc="-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DOS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ORGÃOS</a:t>
            </a:r>
            <a:r>
              <a:rPr dirty="0" sz="1200" spc="1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ADMINISTRATIVOS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20">
                <a:latin typeface="Microsoft Sans Serif"/>
                <a:cs typeface="Microsoft Sans Serif"/>
              </a:rPr>
              <a:t> </a:t>
            </a:r>
            <a:r>
              <a:rPr dirty="0" sz="1200" spc="-30">
                <a:latin typeface="Microsoft Sans Serif"/>
                <a:cs typeface="Microsoft Sans Serif"/>
              </a:rPr>
              <a:t>INSTITUIÇ</a:t>
            </a:r>
            <a:r>
              <a:rPr dirty="0" sz="1200" spc="-90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ÃO</a:t>
            </a:r>
            <a:endParaRPr sz="1200">
              <a:latin typeface="Microsoft Sans Serif"/>
              <a:cs typeface="Microsoft Sans Serif"/>
            </a:endParaRPr>
          </a:p>
          <a:p>
            <a:pPr marL="43180">
              <a:lnSpc>
                <a:spcPct val="100000"/>
              </a:lnSpc>
              <a:spcBef>
                <a:spcPts val="1295"/>
              </a:spcBef>
            </a:pPr>
            <a:r>
              <a:rPr dirty="0" sz="1200" spc="-10">
                <a:latin typeface="Microsoft Sans Serif"/>
                <a:cs typeface="Microsoft Sans Serif"/>
              </a:rPr>
              <a:t>São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ôrgáos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da</a:t>
            </a:r>
            <a:r>
              <a:rPr dirty="0" sz="1200" spc="-4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Associação:</a:t>
            </a:r>
            <a:endParaRPr sz="1200">
              <a:latin typeface="Microsoft Sans Serif"/>
              <a:cs typeface="Microsoft Sans Serif"/>
            </a:endParaRPr>
          </a:p>
          <a:p>
            <a:pPr marL="31115" marR="3930650" indent="129539">
              <a:lnSpc>
                <a:spcPts val="2770"/>
              </a:lnSpc>
              <a:spcBef>
                <a:spcPts val="280"/>
              </a:spcBef>
              <a:buAutoNum type="romanUcPeriod"/>
              <a:tabLst>
                <a:tab pos="160655" algn="l"/>
              </a:tabLst>
            </a:pPr>
            <a:r>
              <a:rPr dirty="0" sz="1200">
                <a:latin typeface="Microsoft Sans Serif"/>
                <a:cs typeface="Microsoft Sans Serif"/>
              </a:rPr>
              <a:t>Diretoria</a:t>
            </a:r>
            <a:r>
              <a:rPr dirty="0" sz="1200" spc="-5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Executiva</a:t>
            </a:r>
            <a:r>
              <a:rPr dirty="0" sz="1200" spc="-10">
                <a:solidFill>
                  <a:srgbClr val="747474"/>
                </a:solidFill>
                <a:latin typeface="Microsoft Sans Serif"/>
                <a:cs typeface="Microsoft Sans Serif"/>
              </a:rPr>
              <a:t>; </a:t>
            </a:r>
            <a:r>
              <a:rPr dirty="0" sz="1200">
                <a:latin typeface="Microsoft Sans Serif"/>
                <a:cs typeface="Microsoft Sans Serif"/>
              </a:rPr>
              <a:t>Il.</a:t>
            </a:r>
            <a:r>
              <a:rPr dirty="0" sz="1200" spc="2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Conselho</a:t>
            </a:r>
            <a:r>
              <a:rPr dirty="0" sz="1200" spc="9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Fiscal.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25"/>
              </a:spcBef>
            </a:pPr>
            <a:endParaRPr sz="1200">
              <a:latin typeface="Microsoft Sans Serif"/>
              <a:cs typeface="Microsoft Sans Serif"/>
            </a:endParaRPr>
          </a:p>
          <a:p>
            <a:pPr marL="40640">
              <a:lnSpc>
                <a:spcPct val="100000"/>
              </a:lnSpc>
            </a:pPr>
            <a:r>
              <a:rPr dirty="0" sz="1200" spc="-10">
                <a:latin typeface="Microsoft Sans Serif"/>
                <a:cs typeface="Microsoft Sans Serif"/>
              </a:rPr>
              <a:t>ARTIGO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13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-</a:t>
            </a:r>
            <a:r>
              <a:rPr dirty="0" sz="1200" spc="-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DIRETORIA</a:t>
            </a:r>
            <a:r>
              <a:rPr dirty="0" sz="1200" spc="10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EXECUTIVA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27305" marR="5080" indent="4445">
              <a:lnSpc>
                <a:spcPct val="85500"/>
              </a:lnSpc>
            </a:pPr>
            <a:r>
              <a:rPr dirty="0" sz="1350" spc="-200">
                <a:latin typeface="Microsoft Sans Serif"/>
                <a:cs typeface="Microsoft Sans Serif"/>
              </a:rPr>
              <a:t>A</a:t>
            </a:r>
            <a:r>
              <a:rPr dirty="0" sz="1350" spc="85">
                <a:latin typeface="Microsoft Sans Serif"/>
                <a:cs typeface="Microsoft Sans Serif"/>
              </a:rPr>
              <a:t> </a:t>
            </a:r>
            <a:r>
              <a:rPr dirty="0" sz="1350" spc="-85">
                <a:latin typeface="Microsoft Sans Serif"/>
                <a:cs typeface="Microsoft Sans Serif"/>
              </a:rPr>
              <a:t>Diretoria</a:t>
            </a:r>
            <a:r>
              <a:rPr dirty="0" sz="1350" spc="50">
                <a:latin typeface="Microsoft Sans Serif"/>
                <a:cs typeface="Microsoft Sans Serif"/>
              </a:rPr>
              <a:t> </a:t>
            </a:r>
            <a:r>
              <a:rPr dirty="0" sz="1350" spc="-110">
                <a:latin typeface="Microsoft Sans Serif"/>
                <a:cs typeface="Microsoft Sans Serif"/>
              </a:rPr>
              <a:t>Executiv'a</a:t>
            </a:r>
            <a:r>
              <a:rPr dirty="0" sz="1350" spc="165">
                <a:latin typeface="Microsoft Sans Serif"/>
                <a:cs typeface="Microsoft Sans Serif"/>
              </a:rPr>
              <a:t> </a:t>
            </a:r>
            <a:r>
              <a:rPr dirty="0" sz="1350" spc="-95">
                <a:solidFill>
                  <a:srgbClr val="131313"/>
                </a:solidFill>
                <a:latin typeface="Microsoft Sans Serif"/>
                <a:cs typeface="Microsoft Sans Serif"/>
              </a:rPr>
              <a:t>da</a:t>
            </a:r>
            <a:r>
              <a:rPr dirty="0" sz="1350" spc="6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-105">
                <a:latin typeface="Microsoft Sans Serif"/>
                <a:cs typeface="Microsoft Sans Serif"/>
              </a:rPr>
              <a:t>Associação</a:t>
            </a:r>
            <a:r>
              <a:rPr dirty="0" sz="1350" spc="170">
                <a:latin typeface="Microsoft Sans Serif"/>
                <a:cs typeface="Microsoft Sans Serif"/>
              </a:rPr>
              <a:t> </a:t>
            </a:r>
            <a:r>
              <a:rPr dirty="0" sz="1350" spc="-100">
                <a:latin typeface="Microsoft Sans Serif"/>
                <a:cs typeface="Microsoft Sans Serif"/>
              </a:rPr>
              <a:t>será</a:t>
            </a:r>
            <a:r>
              <a:rPr dirty="0" sz="1350" spc="40">
                <a:latin typeface="Microsoft Sans Serif"/>
                <a:cs typeface="Microsoft Sans Serif"/>
              </a:rPr>
              <a:t> </a:t>
            </a:r>
            <a:r>
              <a:rPr dirty="0" sz="1350" spc="-85">
                <a:latin typeface="Microsoft Sans Serif"/>
                <a:cs typeface="Microsoft Sans Serif"/>
              </a:rPr>
              <a:t>constituida</a:t>
            </a:r>
            <a:r>
              <a:rPr dirty="0" sz="1350" spc="125">
                <a:latin typeface="Microsoft Sans Serif"/>
                <a:cs typeface="Microsoft Sans Serif"/>
              </a:rPr>
              <a:t> </a:t>
            </a:r>
            <a:r>
              <a:rPr dirty="0" sz="1350" spc="-85">
                <a:latin typeface="Microsoft Sans Serif"/>
                <a:cs typeface="Microsoft Sans Serif"/>
              </a:rPr>
              <a:t>por</a:t>
            </a:r>
            <a:r>
              <a:rPr dirty="0" sz="1350" spc="95">
                <a:latin typeface="Microsoft Sans Serif"/>
                <a:cs typeface="Microsoft Sans Serif"/>
              </a:rPr>
              <a:t> </a:t>
            </a:r>
            <a:r>
              <a:rPr dirty="0" sz="1350" spc="-125">
                <a:latin typeface="Microsoft Sans Serif"/>
                <a:cs typeface="Microsoft Sans Serif"/>
              </a:rPr>
              <a:t>03</a:t>
            </a:r>
            <a:r>
              <a:rPr dirty="0" sz="1350" spc="50">
                <a:latin typeface="Microsoft Sans Serif"/>
                <a:cs typeface="Microsoft Sans Serif"/>
              </a:rPr>
              <a:t> </a:t>
            </a:r>
            <a:r>
              <a:rPr dirty="0" sz="1350" spc="-75">
                <a:latin typeface="Microsoft Sans Serif"/>
                <a:cs typeface="Microsoft Sans Serif"/>
              </a:rPr>
              <a:t>(tres)</a:t>
            </a:r>
            <a:r>
              <a:rPr dirty="0" sz="1350" spc="90">
                <a:latin typeface="Microsoft Sans Serif"/>
                <a:cs typeface="Microsoft Sans Serif"/>
              </a:rPr>
              <a:t> </a:t>
            </a:r>
            <a:r>
              <a:rPr dirty="0" sz="1350" spc="-110">
                <a:latin typeface="Microsoft Sans Serif"/>
                <a:cs typeface="Microsoft Sans Serif"/>
              </a:rPr>
              <a:t>membros,</a:t>
            </a:r>
            <a:r>
              <a:rPr dirty="0" sz="1350" spc="185">
                <a:latin typeface="Microsoft Sans Serif"/>
                <a:cs typeface="Microsoft Sans Serif"/>
              </a:rPr>
              <a:t> </a:t>
            </a:r>
            <a:r>
              <a:rPr dirty="0" sz="1350" spc="-130">
                <a:solidFill>
                  <a:srgbClr val="181818"/>
                </a:solidFill>
                <a:latin typeface="Microsoft Sans Serif"/>
                <a:cs typeface="Microsoft Sans Serif"/>
              </a:rPr>
              <a:t>os</a:t>
            </a:r>
            <a:r>
              <a:rPr dirty="0" sz="1350" spc="-7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-100">
                <a:latin typeface="Microsoft Sans Serif"/>
                <a:cs typeface="Microsoft Sans Serif"/>
              </a:rPr>
              <a:t>quais</a:t>
            </a:r>
            <a:r>
              <a:rPr dirty="0" sz="1350" spc="275">
                <a:latin typeface="Microsoft Sans Serif"/>
                <a:cs typeface="Microsoft Sans Serif"/>
              </a:rPr>
              <a:t> </a:t>
            </a:r>
            <a:r>
              <a:rPr dirty="0" sz="1350" spc="-105">
                <a:latin typeface="Microsoft Sans Serif"/>
                <a:cs typeface="Microsoft Sans Serif"/>
              </a:rPr>
              <a:t>ocuparão</a:t>
            </a:r>
            <a:r>
              <a:rPr dirty="0" sz="1350" spc="345">
                <a:latin typeface="Microsoft Sans Serif"/>
                <a:cs typeface="Microsoft Sans Serif"/>
              </a:rPr>
              <a:t> </a:t>
            </a:r>
            <a:r>
              <a:rPr dirty="0" sz="1350" spc="-110">
                <a:solidFill>
                  <a:srgbClr val="1A1A1A"/>
                </a:solidFill>
                <a:latin typeface="Microsoft Sans Serif"/>
                <a:cs typeface="Microsoft Sans Serif"/>
              </a:rPr>
              <a:t>os</a:t>
            </a:r>
            <a:r>
              <a:rPr dirty="0" sz="1350" spc="26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-105">
                <a:latin typeface="Microsoft Sans Serif"/>
                <a:cs typeface="Microsoft Sans Serif"/>
              </a:rPr>
              <a:t>cargos</a:t>
            </a:r>
            <a:r>
              <a:rPr dirty="0" sz="1350" spc="300">
                <a:latin typeface="Microsoft Sans Serif"/>
                <a:cs typeface="Microsoft Sans Serif"/>
              </a:rPr>
              <a:t> </a:t>
            </a:r>
            <a:r>
              <a:rPr dirty="0" sz="1350" spc="-95">
                <a:latin typeface="Microsoft Sans Serif"/>
                <a:cs typeface="Microsoft Sans Serif"/>
              </a:rPr>
              <a:t>de:</a:t>
            </a:r>
            <a:r>
              <a:rPr dirty="0" sz="1350" spc="235">
                <a:latin typeface="Microsoft Sans Serif"/>
                <a:cs typeface="Microsoft Sans Serif"/>
              </a:rPr>
              <a:t> </a:t>
            </a:r>
            <a:r>
              <a:rPr dirty="0" sz="1350" spc="-95">
                <a:latin typeface="Microsoft Sans Serif"/>
                <a:cs typeface="Microsoft Sans Serif"/>
              </a:rPr>
              <a:t>Presidente,</a:t>
            </a:r>
            <a:r>
              <a:rPr dirty="0" sz="1350" spc="325">
                <a:latin typeface="Microsoft Sans Serif"/>
                <a:cs typeface="Microsoft Sans Serif"/>
              </a:rPr>
              <a:t> </a:t>
            </a:r>
            <a:r>
              <a:rPr dirty="0" sz="1350" spc="-85">
                <a:latin typeface="Microsoft Sans Serif"/>
                <a:cs typeface="Microsoft Sans Serif"/>
              </a:rPr>
              <a:t>Diretor</a:t>
            </a:r>
            <a:r>
              <a:rPr dirty="0" sz="1350" spc="330">
                <a:latin typeface="Microsoft Sans Serif"/>
                <a:cs typeface="Microsoft Sans Serif"/>
              </a:rPr>
              <a:t> </a:t>
            </a:r>
            <a:r>
              <a:rPr dirty="0" sz="1350" spc="-85">
                <a:latin typeface="Microsoft Sans Serif"/>
                <a:cs typeface="Microsoft Sans Serif"/>
              </a:rPr>
              <a:t>Administrativo</a:t>
            </a:r>
            <a:r>
              <a:rPr dirty="0" sz="1350" spc="215">
                <a:latin typeface="Microsoft Sans Serif"/>
                <a:cs typeface="Microsoft Sans Serif"/>
              </a:rPr>
              <a:t> </a:t>
            </a:r>
            <a:r>
              <a:rPr dirty="0" sz="1350" spc="-150">
                <a:solidFill>
                  <a:srgbClr val="0C0C0C"/>
                </a:solidFill>
                <a:latin typeface="Microsoft Sans Serif"/>
                <a:cs typeface="Microsoft Sans Serif"/>
              </a:rPr>
              <a:t>e</a:t>
            </a:r>
            <a:r>
              <a:rPr dirty="0" sz="1350" spc="24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-90">
                <a:latin typeface="Microsoft Sans Serif"/>
                <a:cs typeface="Microsoft Sans Serif"/>
              </a:rPr>
              <a:t>Diretor</a:t>
            </a:r>
            <a:r>
              <a:rPr dirty="0" sz="1350" spc="285">
                <a:latin typeface="Microsoft Sans Serif"/>
                <a:cs typeface="Microsoft Sans Serif"/>
              </a:rPr>
              <a:t> </a:t>
            </a:r>
            <a:r>
              <a:rPr dirty="0" sz="1350" spc="-120">
                <a:latin typeface="Microsoft Sans Serif"/>
                <a:cs typeface="Microsoft Sans Serif"/>
              </a:rPr>
              <a:t>de</a:t>
            </a:r>
            <a:r>
              <a:rPr dirty="0" sz="1350" spc="-60">
                <a:latin typeface="Microsoft Sans Serif"/>
                <a:cs typeface="Microsoft Sans Serif"/>
              </a:rPr>
              <a:t> </a:t>
            </a:r>
            <a:r>
              <a:rPr dirty="0" sz="1350" spc="-100">
                <a:latin typeface="Microsoft Sans Serif"/>
                <a:cs typeface="Microsoft Sans Serif"/>
              </a:rPr>
              <a:t>Planejamento.</a:t>
            </a:r>
            <a:r>
              <a:rPr dirty="0" sz="1350" spc="535">
                <a:latin typeface="Microsoft Sans Serif"/>
                <a:cs typeface="Microsoft Sans Serif"/>
              </a:rPr>
              <a:t> </a:t>
            </a:r>
            <a:r>
              <a:rPr dirty="0" sz="1350" spc="-165">
                <a:latin typeface="Microsoft Sans Serif"/>
                <a:cs typeface="Microsoft Sans Serif"/>
              </a:rPr>
              <a:t>A</a:t>
            </a:r>
            <a:r>
              <a:rPr dirty="0" sz="1350" spc="375">
                <a:latin typeface="Microsoft Sans Serif"/>
                <a:cs typeface="Microsoft Sans Serif"/>
              </a:rPr>
              <a:t> </a:t>
            </a:r>
            <a:r>
              <a:rPr dirty="0" sz="1350" spc="-85">
                <a:latin typeface="Microsoft Sans Serif"/>
                <a:cs typeface="Microsoft Sans Serif"/>
              </a:rPr>
              <a:t>Diretoria</a:t>
            </a:r>
            <a:r>
              <a:rPr dirty="0" sz="1350" spc="390">
                <a:latin typeface="Microsoft Sans Serif"/>
                <a:cs typeface="Microsoft Sans Serif"/>
              </a:rPr>
              <a:t> </a:t>
            </a:r>
            <a:r>
              <a:rPr dirty="0" sz="1350" spc="-85">
                <a:latin typeface="Microsoft Sans Serif"/>
                <a:cs typeface="Microsoft Sans Serif"/>
              </a:rPr>
              <a:t>reunir-</a:t>
            </a:r>
            <a:r>
              <a:rPr dirty="0" sz="1350" spc="-95">
                <a:latin typeface="Microsoft Sans Serif"/>
                <a:cs typeface="Microsoft Sans Serif"/>
              </a:rPr>
              <a:t>se-</a:t>
            </a:r>
            <a:r>
              <a:rPr dirty="0" sz="1350" spc="-85">
                <a:latin typeface="Microsoft Sans Serif"/>
                <a:cs typeface="Microsoft Sans Serif"/>
              </a:rPr>
              <a:t>á,</a:t>
            </a:r>
            <a:r>
              <a:rPr dirty="0" sz="1350" spc="520">
                <a:latin typeface="Microsoft Sans Serif"/>
                <a:cs typeface="Microsoft Sans Serif"/>
              </a:rPr>
              <a:t> </a:t>
            </a:r>
            <a:r>
              <a:rPr dirty="0" sz="1350" spc="-80">
                <a:latin typeface="Microsoft Sans Serif"/>
                <a:cs typeface="Microsoft Sans Serif"/>
              </a:rPr>
              <a:t>ordinariamente,</a:t>
            </a:r>
            <a:r>
              <a:rPr dirty="0" sz="1350" spc="345">
                <a:latin typeface="Microsoft Sans Serif"/>
                <a:cs typeface="Microsoft Sans Serif"/>
              </a:rPr>
              <a:t> </a:t>
            </a:r>
            <a:r>
              <a:rPr dirty="0" sz="1350" spc="-130">
                <a:latin typeface="Microsoft Sans Serif"/>
                <a:cs typeface="Microsoft Sans Serif"/>
              </a:rPr>
              <a:t>uma</a:t>
            </a:r>
            <a:r>
              <a:rPr dirty="0" sz="1350" spc="405">
                <a:latin typeface="Microsoft Sans Serif"/>
                <a:cs typeface="Microsoft Sans Serif"/>
              </a:rPr>
              <a:t> </a:t>
            </a:r>
            <a:r>
              <a:rPr dirty="0" sz="1350" spc="-114">
                <a:latin typeface="Microsoft Sans Serif"/>
                <a:cs typeface="Microsoft Sans Serif"/>
              </a:rPr>
              <a:t>vez</a:t>
            </a:r>
            <a:r>
              <a:rPr dirty="0" sz="1350" spc="320">
                <a:latin typeface="Microsoft Sans Serif"/>
                <a:cs typeface="Microsoft Sans Serif"/>
              </a:rPr>
              <a:t> </a:t>
            </a:r>
            <a:r>
              <a:rPr dirty="0" sz="1350" spc="-85">
                <a:latin typeface="Microsoft Sans Serif"/>
                <a:cs typeface="Microsoft Sans Serif"/>
              </a:rPr>
              <a:t>por</a:t>
            </a:r>
            <a:r>
              <a:rPr dirty="0" sz="1350" spc="355">
                <a:latin typeface="Microsoft Sans Serif"/>
                <a:cs typeface="Microsoft Sans Serif"/>
              </a:rPr>
              <a:t> </a:t>
            </a:r>
            <a:r>
              <a:rPr dirty="0" sz="1350" spc="-130">
                <a:latin typeface="Microsoft Sans Serif"/>
                <a:cs typeface="Microsoft Sans Serif"/>
              </a:rPr>
              <a:t>mês</a:t>
            </a:r>
            <a:r>
              <a:rPr dirty="0" sz="1350">
                <a:latin typeface="Microsoft Sans Serif"/>
                <a:cs typeface="Microsoft Sans Serif"/>
              </a:rPr>
              <a:t>  </a:t>
            </a:r>
            <a:r>
              <a:rPr dirty="0" sz="1350" spc="-95">
                <a:solidFill>
                  <a:srgbClr val="131313"/>
                </a:solidFill>
                <a:latin typeface="Microsoft Sans Serif"/>
                <a:cs typeface="Microsoft Sans Serif"/>
              </a:rPr>
              <a:t>e,</a:t>
            </a:r>
            <a:r>
              <a:rPr dirty="0" sz="1350" spc="-6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-75">
                <a:latin typeface="Microsoft Sans Serif"/>
                <a:cs typeface="Microsoft Sans Serif"/>
              </a:rPr>
              <a:t>extraordinariamente,</a:t>
            </a:r>
            <a:r>
              <a:rPr dirty="0" sz="1350" spc="254">
                <a:latin typeface="Microsoft Sans Serif"/>
                <a:cs typeface="Microsoft Sans Serif"/>
              </a:rPr>
              <a:t> </a:t>
            </a:r>
            <a:r>
              <a:rPr dirty="0" sz="1350" spc="-105">
                <a:latin typeface="Microsoft Sans Serif"/>
                <a:cs typeface="Microsoft Sans Serif"/>
              </a:rPr>
              <a:t>quando</a:t>
            </a:r>
            <a:r>
              <a:rPr dirty="0" sz="1350" spc="365">
                <a:latin typeface="Microsoft Sans Serif"/>
                <a:cs typeface="Microsoft Sans Serif"/>
              </a:rPr>
              <a:t> </a:t>
            </a:r>
            <a:r>
              <a:rPr dirty="0" sz="1350" spc="-110">
                <a:latin typeface="Microsoft Sans Serif"/>
                <a:cs typeface="Microsoft Sans Serif"/>
              </a:rPr>
              <a:t>convocada</a:t>
            </a:r>
            <a:r>
              <a:rPr dirty="0" sz="1350" spc="390">
                <a:latin typeface="Microsoft Sans Serif"/>
                <a:cs typeface="Microsoft Sans Serif"/>
              </a:rPr>
              <a:t> </a:t>
            </a:r>
            <a:r>
              <a:rPr dirty="0" sz="1350" spc="-95">
                <a:latin typeface="Microsoft Sans Serif"/>
                <a:cs typeface="Microsoft Sans Serif"/>
              </a:rPr>
              <a:t>pelo</a:t>
            </a:r>
            <a:r>
              <a:rPr dirty="0" sz="1350" spc="320">
                <a:latin typeface="Microsoft Sans Serif"/>
                <a:cs typeface="Microsoft Sans Serif"/>
              </a:rPr>
              <a:t> </a:t>
            </a:r>
            <a:r>
              <a:rPr dirty="0" sz="1350" spc="-90">
                <a:latin typeface="Microsoft Sans Serif"/>
                <a:cs typeface="Microsoft Sans Serif"/>
              </a:rPr>
              <a:t>presidente</a:t>
            </a:r>
            <a:r>
              <a:rPr dirty="0" sz="1350" spc="385">
                <a:latin typeface="Microsoft Sans Serif"/>
                <a:cs typeface="Microsoft Sans Serif"/>
              </a:rPr>
              <a:t> </a:t>
            </a:r>
            <a:r>
              <a:rPr dirty="0" sz="1350" spc="-95">
                <a:solidFill>
                  <a:srgbClr val="1C1C1C"/>
                </a:solidFill>
                <a:latin typeface="Microsoft Sans Serif"/>
                <a:cs typeface="Microsoft Sans Serif"/>
              </a:rPr>
              <a:t>ou</a:t>
            </a:r>
            <a:r>
              <a:rPr dirty="0" sz="1350" spc="29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-95">
                <a:latin typeface="Microsoft Sans Serif"/>
                <a:cs typeface="Microsoft Sans Serif"/>
              </a:rPr>
              <a:t>pela</a:t>
            </a:r>
            <a:r>
              <a:rPr dirty="0" sz="1350" spc="320">
                <a:latin typeface="Microsoft Sans Serif"/>
                <a:cs typeface="Microsoft Sans Serif"/>
              </a:rPr>
              <a:t> </a:t>
            </a:r>
            <a:r>
              <a:rPr dirty="0" sz="1350" spc="-100">
                <a:latin typeface="Microsoft Sans Serif"/>
                <a:cs typeface="Microsoft Sans Serif"/>
              </a:rPr>
              <a:t>maioria</a:t>
            </a:r>
            <a:r>
              <a:rPr dirty="0" sz="1350" spc="365">
                <a:latin typeface="Microsoft Sans Serif"/>
                <a:cs typeface="Microsoft Sans Serif"/>
              </a:rPr>
              <a:t> </a:t>
            </a:r>
            <a:r>
              <a:rPr dirty="0" sz="1350" spc="-120">
                <a:latin typeface="Microsoft Sans Serif"/>
                <a:cs typeface="Microsoft Sans Serif"/>
              </a:rPr>
              <a:t>de</a:t>
            </a:r>
            <a:r>
              <a:rPr dirty="0" sz="1350" spc="-60">
                <a:latin typeface="Microsoft Sans Serif"/>
                <a:cs typeface="Microsoft Sans Serif"/>
              </a:rPr>
              <a:t> </a:t>
            </a:r>
            <a:r>
              <a:rPr dirty="0" sz="1350" spc="-114">
                <a:latin typeface="Microsoft Sans Serif"/>
                <a:cs typeface="Microsoft Sans Serif"/>
              </a:rPr>
              <a:t>seus</a:t>
            </a:r>
            <a:r>
              <a:rPr dirty="0" sz="1350" spc="40">
                <a:latin typeface="Microsoft Sans Serif"/>
                <a:cs typeface="Microsoft Sans Serif"/>
              </a:rPr>
              <a:t> </a:t>
            </a:r>
            <a:r>
              <a:rPr dirty="0" sz="1350" spc="-105">
                <a:latin typeface="Microsoft Sans Serif"/>
                <a:cs typeface="Microsoft Sans Serif"/>
              </a:rPr>
              <a:t>membros</a:t>
            </a:r>
            <a:endParaRPr sz="13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105"/>
              </a:spcBef>
            </a:pPr>
            <a:endParaRPr sz="1350">
              <a:latin typeface="Microsoft Sans Serif"/>
              <a:cs typeface="Microsoft Sans Serif"/>
            </a:endParaRPr>
          </a:p>
          <a:p>
            <a:pPr marL="36195">
              <a:lnSpc>
                <a:spcPct val="100000"/>
              </a:lnSpc>
            </a:pPr>
            <a:r>
              <a:rPr dirty="0" sz="1200" spc="-20">
                <a:latin typeface="Microsoft Sans Serif"/>
                <a:cs typeface="Microsoft Sans Serif"/>
              </a:rPr>
              <a:t>ARTIGO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14</a:t>
            </a:r>
            <a:r>
              <a:rPr dirty="0" sz="1200" spc="-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-</a:t>
            </a:r>
            <a:r>
              <a:rPr dirty="0" sz="1200" spc="-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COMPETE</a:t>
            </a:r>
            <a:r>
              <a:rPr dirty="0" sz="1200" spc="1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À DIRETORIA</a:t>
            </a:r>
            <a:r>
              <a:rPr dirty="0" sz="1200" spc="11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EXECUTIVA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200">
              <a:latin typeface="Microsoft Sans Serif"/>
              <a:cs typeface="Microsoft Sans Serif"/>
            </a:endParaRPr>
          </a:p>
          <a:p>
            <a:pPr marL="26034" marR="11430" indent="167640">
              <a:lnSpc>
                <a:spcPts val="1370"/>
              </a:lnSpc>
              <a:buAutoNum type="romanUcPeriod"/>
              <a:tabLst>
                <a:tab pos="193675" algn="l"/>
              </a:tabLst>
            </a:pPr>
            <a:r>
              <a:rPr dirty="0" sz="1200">
                <a:latin typeface="Microsoft Sans Serif"/>
                <a:cs typeface="Microsoft Sans Serif"/>
              </a:rPr>
              <a:t>Dirigir</a:t>
            </a:r>
            <a:r>
              <a:rPr dirty="0" sz="1200" spc="31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a</a:t>
            </a:r>
            <a:r>
              <a:rPr dirty="0" sz="1200" spc="22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Associação</a:t>
            </a:r>
            <a:r>
              <a:rPr dirty="0" sz="1200">
                <a:solidFill>
                  <a:srgbClr val="7C7C7C"/>
                </a:solidFill>
                <a:latin typeface="Microsoft Sans Serif"/>
                <a:cs typeface="Microsoft Sans Serif"/>
              </a:rPr>
              <a:t>,</a:t>
            </a:r>
            <a:r>
              <a:rPr dirty="0" sz="1200" spc="85">
                <a:solidFill>
                  <a:srgbClr val="7C7C7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2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acordo</a:t>
            </a:r>
            <a:r>
              <a:rPr dirty="0" sz="1200" spc="2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com</a:t>
            </a:r>
            <a:r>
              <a:rPr dirty="0" sz="1200" spc="28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C0C0C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22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presente</a:t>
            </a:r>
            <a:r>
              <a:rPr dirty="0" sz="1200" spc="2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estatuto,</a:t>
            </a:r>
            <a:r>
              <a:rPr dirty="0" sz="1200" spc="2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2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administrar</a:t>
            </a:r>
            <a:r>
              <a:rPr dirty="0" sz="1200" spc="310">
                <a:latin typeface="Microsoft Sans Serif"/>
                <a:cs typeface="Microsoft Sans Serif"/>
              </a:rPr>
              <a:t> </a:t>
            </a:r>
            <a:r>
              <a:rPr dirty="0" sz="1200" spc="-50">
                <a:solidFill>
                  <a:srgbClr val="161616"/>
                </a:solidFill>
                <a:latin typeface="Microsoft Sans Serif"/>
                <a:cs typeface="Microsoft Sans Serif"/>
              </a:rPr>
              <a:t>o </a:t>
            </a:r>
            <a:r>
              <a:rPr dirty="0" sz="1200" spc="-10">
                <a:solidFill>
                  <a:srgbClr val="0A0A0A"/>
                </a:solidFill>
                <a:latin typeface="Microsoft Sans Serif"/>
                <a:cs typeface="Microsoft Sans Serif"/>
              </a:rPr>
              <a:t>patrimônio</a:t>
            </a:r>
            <a:r>
              <a:rPr dirty="0" sz="1200" spc="35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social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Microsoft Sans Serif"/>
              <a:buAutoNum type="romanUcPeriod"/>
            </a:pPr>
            <a:endParaRPr sz="1200">
              <a:latin typeface="Microsoft Sans Serif"/>
              <a:cs typeface="Microsoft Sans Serif"/>
            </a:endParaRPr>
          </a:p>
          <a:p>
            <a:pPr marL="24130" marR="26034" indent="-2540">
              <a:lnSpc>
                <a:spcPts val="1370"/>
              </a:lnSpc>
              <a:buAutoNum type="romanUcPeriod"/>
              <a:tabLst>
                <a:tab pos="24130" algn="l"/>
                <a:tab pos="220979" algn="l"/>
              </a:tabLst>
            </a:pP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>
                <a:latin typeface="Microsoft Sans Serif"/>
                <a:cs typeface="Microsoft Sans Serif"/>
              </a:rPr>
              <a:t>Cumprir</a:t>
            </a:r>
            <a:r>
              <a:rPr dirty="0" sz="1200" spc="22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262626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145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fazer</a:t>
            </a:r>
            <a:r>
              <a:rPr dirty="0" sz="1200" spc="20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cumprir</a:t>
            </a:r>
            <a:r>
              <a:rPr dirty="0" sz="1200" spc="204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61616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15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presente</a:t>
            </a:r>
            <a:r>
              <a:rPr dirty="0" sz="1200" spc="2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estatuto</a:t>
            </a:r>
            <a:r>
              <a:rPr dirty="0" sz="1200" spc="17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81818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15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C1C1C"/>
                </a:solidFill>
                <a:latin typeface="Microsoft Sans Serif"/>
                <a:cs typeface="Microsoft Sans Serif"/>
              </a:rPr>
              <a:t>as</a:t>
            </a:r>
            <a:r>
              <a:rPr dirty="0" sz="1200" spc="16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decisões</a:t>
            </a:r>
            <a:r>
              <a:rPr dirty="0" sz="1200" spc="20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170">
                <a:latin typeface="Microsoft Sans Serif"/>
                <a:cs typeface="Microsoft Sans Serif"/>
              </a:rPr>
              <a:t> </a:t>
            </a:r>
            <a:r>
              <a:rPr dirty="0" sz="1200" spc="-20">
                <a:latin typeface="Microsoft Sans Serif"/>
                <a:cs typeface="Microsoft Sans Serif"/>
              </a:rPr>
              <a:t>Assembleia </a:t>
            </a:r>
            <a:r>
              <a:rPr dirty="0" sz="1200" spc="-10">
                <a:latin typeface="Microsoft Sans Serif"/>
                <a:cs typeface="Microsoft Sans Serif"/>
              </a:rPr>
              <a:t>Geral;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Microsoft Sans Serif"/>
              <a:buAutoNum type="romanUcPeriod"/>
            </a:pPr>
            <a:endParaRPr sz="1200">
              <a:latin typeface="Microsoft Sans Serif"/>
              <a:cs typeface="Microsoft Sans Serif"/>
            </a:endParaRPr>
          </a:p>
          <a:p>
            <a:pPr marL="21590" marR="17780" indent="-4445">
              <a:lnSpc>
                <a:spcPts val="1370"/>
              </a:lnSpc>
              <a:buClr>
                <a:srgbClr val="000000"/>
              </a:buClr>
              <a:buAutoNum type="romanUcPeriod"/>
              <a:tabLst>
                <a:tab pos="21590" algn="l"/>
                <a:tab pos="311785" algn="l"/>
                <a:tab pos="1092200" algn="l"/>
                <a:tab pos="1302385" algn="l"/>
                <a:tab pos="2075180" algn="l"/>
                <a:tab pos="3183255" algn="l"/>
                <a:tab pos="4065904" algn="l"/>
                <a:tab pos="4472940" algn="l"/>
                <a:tab pos="5255260" algn="l"/>
              </a:tabLst>
            </a:pPr>
            <a:r>
              <a:rPr dirty="0" sz="1200" spc="-10">
                <a:solidFill>
                  <a:srgbClr val="0F0F0F"/>
                </a:solidFill>
                <a:latin typeface="Microsoft Sans Serif"/>
                <a:cs typeface="Microsoft Sans Serif"/>
              </a:rPr>
              <a:t>	</a:t>
            </a:r>
            <a:r>
              <a:rPr dirty="0" sz="1200" spc="-10">
                <a:solidFill>
                  <a:srgbClr val="0F0F0F"/>
                </a:solidFill>
                <a:latin typeface="Microsoft Sans Serif"/>
                <a:cs typeface="Microsoft Sans Serif"/>
              </a:rPr>
              <a:t>Promover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	</a:t>
            </a:r>
            <a:r>
              <a:rPr dirty="0" sz="1200" spc="-50">
                <a:latin typeface="Microsoft Sans Serif"/>
                <a:cs typeface="Microsoft Sans Serif"/>
              </a:rPr>
              <a:t>e</a:t>
            </a: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 spc="-10">
                <a:latin typeface="Microsoft Sans Serif"/>
                <a:cs typeface="Microsoft Sans Serif"/>
              </a:rPr>
              <a:t>incentivar</a:t>
            </a:r>
            <a:r>
              <a:rPr dirty="0" sz="1200">
                <a:latin typeface="Microsoft Sans Serif"/>
                <a:cs typeface="Microsoft Sans Serif"/>
              </a:rPr>
              <a:t>	a</a:t>
            </a:r>
            <a:r>
              <a:rPr dirty="0" sz="1200" spc="13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criação</a:t>
            </a:r>
            <a:r>
              <a:rPr dirty="0" sz="1200" spc="150">
                <a:latin typeface="Microsoft Sans Serif"/>
                <a:cs typeface="Microsoft Sans Serif"/>
              </a:rPr>
              <a:t>  </a:t>
            </a:r>
            <a:r>
              <a:rPr dirty="0" sz="1200" spc="-25">
                <a:latin typeface="Microsoft Sans Serif"/>
                <a:cs typeface="Microsoft Sans Serif"/>
              </a:rPr>
              <a:t>de</a:t>
            </a: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 spc="-10">
                <a:latin typeface="Microsoft Sans Serif"/>
                <a:cs typeface="Microsoft Sans Serif"/>
              </a:rPr>
              <a:t>comissões,</a:t>
            </a: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 spc="-25">
                <a:solidFill>
                  <a:srgbClr val="0E0E0E"/>
                </a:solidFill>
                <a:latin typeface="Microsoft Sans Serif"/>
                <a:cs typeface="Microsoft Sans Serif"/>
              </a:rPr>
              <a:t>com</a:t>
            </a:r>
            <a:r>
              <a:rPr dirty="0" sz="1200">
                <a:solidFill>
                  <a:srgbClr val="0E0E0E"/>
                </a:solidFill>
                <a:latin typeface="Microsoft Sans Serif"/>
                <a:cs typeface="Microsoft Sans Serif"/>
              </a:rPr>
              <a:t>	</a:t>
            </a:r>
            <a:r>
              <a:rPr dirty="0" sz="1200">
                <a:latin typeface="Microsoft Sans Serif"/>
                <a:cs typeface="Microsoft Sans Serif"/>
              </a:rPr>
              <a:t>a</a:t>
            </a:r>
            <a:r>
              <a:rPr dirty="0" sz="1200" spc="160">
                <a:latin typeface="Microsoft Sans Serif"/>
                <a:cs typeface="Microsoft Sans Serif"/>
              </a:rPr>
              <a:t>  </a:t>
            </a:r>
            <a:r>
              <a:rPr dirty="0" sz="1200" spc="-10">
                <a:latin typeface="Microsoft Sans Serif"/>
                <a:cs typeface="Microsoft Sans Serif"/>
              </a:rPr>
              <a:t>função</a:t>
            </a: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 spc="-65">
                <a:solidFill>
                  <a:srgbClr val="161616"/>
                </a:solidFill>
                <a:latin typeface="Microsoft Sans Serif"/>
                <a:cs typeface="Microsoft Sans Serif"/>
              </a:rPr>
              <a:t>de </a:t>
            </a:r>
            <a:r>
              <a:rPr dirty="0" sz="1200" spc="-10">
                <a:latin typeface="Microsoft Sans Serif"/>
                <a:cs typeface="Microsoft Sans Serif"/>
              </a:rPr>
              <a:t>desenvolver</a:t>
            </a:r>
            <a:r>
              <a:rPr dirty="0" sz="1200" spc="15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cursos</a:t>
            </a:r>
            <a:r>
              <a:rPr dirty="0" sz="1200" spc="4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profissionalizantes</a:t>
            </a:r>
            <a:r>
              <a:rPr dirty="0" sz="1200" spc="-7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81818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1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atividades</a:t>
            </a:r>
            <a:r>
              <a:rPr dirty="0" sz="1200" spc="5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culturais</a:t>
            </a:r>
            <a:r>
              <a:rPr dirty="0" sz="1200" spc="-10">
                <a:solidFill>
                  <a:srgbClr val="444444"/>
                </a:solidFill>
                <a:latin typeface="Microsoft Sans Serif"/>
                <a:cs typeface="Microsoft Sans Serif"/>
              </a:rPr>
              <a:t>;</a:t>
            </a:r>
            <a:endParaRPr sz="1200">
              <a:latin typeface="Microsoft Sans Serif"/>
              <a:cs typeface="Microsoft Sans Serif"/>
            </a:endParaRPr>
          </a:p>
          <a:p>
            <a:pPr marL="247650" indent="-229870">
              <a:lnSpc>
                <a:spcPct val="100000"/>
              </a:lnSpc>
              <a:spcBef>
                <a:spcPts val="1295"/>
              </a:spcBef>
              <a:buAutoNum type="romanUcPeriod"/>
              <a:tabLst>
                <a:tab pos="247650" algn="l"/>
              </a:tabLst>
            </a:pPr>
            <a:r>
              <a:rPr dirty="0" sz="1200">
                <a:latin typeface="Microsoft Sans Serif"/>
                <a:cs typeface="Microsoft Sans Serif"/>
              </a:rPr>
              <a:t>Representar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-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defender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os</a:t>
            </a:r>
            <a:r>
              <a:rPr dirty="0" sz="1200" spc="-2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interesses</a:t>
            </a:r>
            <a:r>
              <a:rPr dirty="0" sz="1200" spc="5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C0C0C"/>
                </a:solidFill>
                <a:latin typeface="Microsoft Sans Serif"/>
                <a:cs typeface="Microsoft Sans Serif"/>
              </a:rPr>
              <a:t>de</a:t>
            </a:r>
            <a:r>
              <a:rPr dirty="0" sz="1200" spc="-1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seus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associados;</a:t>
            </a:r>
            <a:endParaRPr sz="1200">
              <a:latin typeface="Microsoft Sans Serif"/>
              <a:cs typeface="Microsoft Sans Serif"/>
            </a:endParaRPr>
          </a:p>
          <a:p>
            <a:pPr marL="207010" indent="-185420">
              <a:lnSpc>
                <a:spcPct val="100000"/>
              </a:lnSpc>
              <a:spcBef>
                <a:spcPts val="1295"/>
              </a:spcBef>
              <a:buAutoNum type="romanUcPeriod"/>
              <a:tabLst>
                <a:tab pos="207010" algn="l"/>
              </a:tabLst>
            </a:pPr>
            <a:r>
              <a:rPr dirty="0" sz="1200" spc="-10">
                <a:latin typeface="Microsoft Sans Serif"/>
                <a:cs typeface="Microsoft Sans Serif"/>
              </a:rPr>
              <a:t>Elaborar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61616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-3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orçamento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anual;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5"/>
              </a:spcBef>
              <a:buFont typeface="Microsoft Sans Serif"/>
              <a:buAutoNum type="romanUcPeriod"/>
            </a:pPr>
            <a:endParaRPr sz="1200">
              <a:latin typeface="Microsoft Sans Serif"/>
              <a:cs typeface="Microsoft Sans Serif"/>
            </a:endParaRPr>
          </a:p>
          <a:p>
            <a:pPr marL="12700" marR="29209" indent="241935">
              <a:lnSpc>
                <a:spcPts val="1330"/>
              </a:lnSpc>
              <a:buAutoNum type="romanUcPeriod"/>
              <a:tabLst>
                <a:tab pos="254635" algn="l"/>
              </a:tabLst>
            </a:pPr>
            <a:r>
              <a:rPr dirty="0" sz="1200">
                <a:latin typeface="Microsoft Sans Serif"/>
                <a:cs typeface="Microsoft Sans Serif"/>
              </a:rPr>
              <a:t>Apresentar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 Assembleia</a:t>
            </a:r>
            <a:r>
              <a:rPr dirty="0" sz="1200" spc="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Geral,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A0A0A"/>
                </a:solidFill>
                <a:latin typeface="Microsoft Sans Serif"/>
                <a:cs typeface="Microsoft Sans Serif"/>
              </a:rPr>
              <a:t>na</a:t>
            </a:r>
            <a:r>
              <a:rPr dirty="0" sz="1200" spc="5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reunião</a:t>
            </a:r>
            <a:r>
              <a:rPr dirty="0" sz="1200" spc="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anual</a:t>
            </a:r>
            <a:r>
              <a:rPr dirty="0" sz="1200" spc="33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212121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3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relatório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sua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gestáo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-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prestar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contas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referentes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ao</a:t>
            </a:r>
            <a:r>
              <a:rPr dirty="0" sz="1200" spc="-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exercício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anterior;</a:t>
            </a:r>
            <a:endParaRPr sz="1200">
              <a:latin typeface="Microsoft Sans Serif"/>
              <a:cs typeface="Microsoft Sans Serif"/>
            </a:endParaRPr>
          </a:p>
          <a:p>
            <a:pPr marL="287020" indent="-269875">
              <a:lnSpc>
                <a:spcPct val="100000"/>
              </a:lnSpc>
              <a:spcBef>
                <a:spcPts val="1310"/>
              </a:spcBef>
              <a:buAutoNum type="romanUcPeriod"/>
              <a:tabLst>
                <a:tab pos="287020" algn="l"/>
              </a:tabLst>
            </a:pPr>
            <a:r>
              <a:rPr dirty="0" sz="1200" spc="-10">
                <a:latin typeface="Microsoft Sans Serif"/>
                <a:cs typeface="Microsoft Sans Serif"/>
              </a:rPr>
              <a:t>Admitir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pedido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inscrição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associados</a:t>
            </a:r>
            <a:r>
              <a:rPr dirty="0" sz="1200" spc="-10">
                <a:solidFill>
                  <a:srgbClr val="606060"/>
                </a:solidFill>
                <a:latin typeface="Microsoft Sans Serif"/>
                <a:cs typeface="Microsoft Sans Serif"/>
              </a:rPr>
              <a:t>;</a:t>
            </a:r>
            <a:endParaRPr sz="1200">
              <a:latin typeface="Microsoft Sans Serif"/>
              <a:cs typeface="Microsoft Sans Serif"/>
            </a:endParaRPr>
          </a:p>
          <a:p>
            <a:pPr marL="323215" indent="-310515">
              <a:lnSpc>
                <a:spcPct val="100000"/>
              </a:lnSpc>
              <a:spcBef>
                <a:spcPts val="1330"/>
              </a:spcBef>
              <a:buAutoNum type="romanUcPeriod"/>
              <a:tabLst>
                <a:tab pos="323215" algn="l"/>
              </a:tabLst>
            </a:pPr>
            <a:r>
              <a:rPr dirty="0" sz="1200">
                <a:latin typeface="Microsoft Sans Serif"/>
                <a:cs typeface="Microsoft Sans Serif"/>
              </a:rPr>
              <a:t>Acatar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pedido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demissão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voluntária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-10">
                <a:latin typeface="Microsoft Sans Serif"/>
                <a:cs typeface="Microsoft Sans Serif"/>
              </a:rPr>
              <a:t> associados</a:t>
            </a:r>
            <a:endParaRPr sz="12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972698" y="391444"/>
            <a:ext cx="0" cy="883919"/>
          </a:xfrm>
          <a:custGeom>
            <a:avLst/>
            <a:gdLst/>
            <a:ahLst/>
            <a:cxnLst/>
            <a:rect l="l" t="t" r="r" b="b"/>
            <a:pathLst>
              <a:path w="0" h="883919">
                <a:moveTo>
                  <a:pt x="0" y="883417"/>
                </a:moveTo>
                <a:lnTo>
                  <a:pt x="0" y="0"/>
                </a:lnTo>
              </a:path>
            </a:pathLst>
          </a:custGeom>
          <a:ln w="15248">
            <a:solidFill>
              <a:srgbClr val="3F3F4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5965074" y="391444"/>
            <a:ext cx="1470025" cy="883919"/>
            <a:chOff x="5965074" y="391444"/>
            <a:chExt cx="1470025" cy="883919"/>
          </a:xfrm>
        </p:grpSpPr>
        <p:sp>
          <p:nvSpPr>
            <p:cNvPr id="4" name="object 4" descr=""/>
            <p:cNvSpPr/>
            <p:nvPr/>
          </p:nvSpPr>
          <p:spPr>
            <a:xfrm>
              <a:off x="7427371" y="391444"/>
              <a:ext cx="0" cy="883919"/>
            </a:xfrm>
            <a:custGeom>
              <a:avLst/>
              <a:gdLst/>
              <a:ahLst/>
              <a:cxnLst/>
              <a:rect l="l" t="t" r="r" b="b"/>
              <a:pathLst>
                <a:path w="0" h="883919">
                  <a:moveTo>
                    <a:pt x="0" y="883417"/>
                  </a:moveTo>
                  <a:lnTo>
                    <a:pt x="0" y="0"/>
                  </a:lnTo>
                </a:path>
              </a:pathLst>
            </a:custGeom>
            <a:ln w="15248">
              <a:solidFill>
                <a:srgbClr val="3F3F4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5965074" y="399060"/>
              <a:ext cx="1470025" cy="0"/>
            </a:xfrm>
            <a:custGeom>
              <a:avLst/>
              <a:gdLst/>
              <a:ahLst/>
              <a:cxnLst/>
              <a:rect l="l" t="t" r="r" b="b"/>
              <a:pathLst>
                <a:path w="1470025" h="0">
                  <a:moveTo>
                    <a:pt x="0" y="0"/>
                  </a:moveTo>
                  <a:lnTo>
                    <a:pt x="1469922" y="0"/>
                  </a:lnTo>
                </a:path>
              </a:pathLst>
            </a:custGeom>
            <a:ln w="15231">
              <a:solidFill>
                <a:srgbClr val="3F3F4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5965074" y="1267246"/>
              <a:ext cx="1470025" cy="0"/>
            </a:xfrm>
            <a:custGeom>
              <a:avLst/>
              <a:gdLst/>
              <a:ahLst/>
              <a:cxnLst/>
              <a:rect l="l" t="t" r="r" b="b"/>
              <a:pathLst>
                <a:path w="1470025" h="0">
                  <a:moveTo>
                    <a:pt x="0" y="0"/>
                  </a:moveTo>
                  <a:lnTo>
                    <a:pt x="1469922" y="0"/>
                  </a:lnTo>
                </a:path>
              </a:pathLst>
            </a:custGeom>
            <a:ln w="15231">
              <a:solidFill>
                <a:srgbClr val="3F3F4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74774" y="1037253"/>
            <a:ext cx="4922100" cy="196484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058366" y="7704005"/>
            <a:ext cx="45744" cy="164498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916559" y="8718411"/>
            <a:ext cx="288189" cy="228469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442753" y="699117"/>
            <a:ext cx="4638485" cy="274163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719858" y="7571492"/>
            <a:ext cx="402551" cy="127943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793048" y="7905059"/>
            <a:ext cx="109786" cy="265025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6254097" y="383822"/>
            <a:ext cx="915035" cy="258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85"/>
              </a:lnSpc>
              <a:spcBef>
                <a:spcPts val="100"/>
              </a:spcBef>
            </a:pPr>
            <a:r>
              <a:rPr dirty="0" sz="800" spc="-35">
                <a:solidFill>
                  <a:srgbClr val="242424"/>
                </a:solidFill>
                <a:latin typeface="Microsoft Sans Serif"/>
                <a:cs typeface="Microsoft Sans Serif"/>
              </a:rPr>
              <a:t>OUARUL</a:t>
            </a:r>
            <a:r>
              <a:rPr dirty="0" sz="800" spc="-130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61616"/>
                </a:solidFill>
                <a:latin typeface="Microsoft Sans Serif"/>
                <a:cs typeface="Microsoft Sans Serif"/>
              </a:rPr>
              <a:t>HO6</a:t>
            </a:r>
            <a:r>
              <a:rPr dirty="0" sz="800" spc="17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D1D1D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160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F1F1F"/>
                </a:solidFill>
                <a:latin typeface="Microsoft Sans Serif"/>
                <a:cs typeface="Microsoft Sans Serif"/>
              </a:rPr>
              <a:t>SP</a:t>
            </a:r>
            <a:endParaRPr sz="800">
              <a:latin typeface="Microsoft Sans Serif"/>
              <a:cs typeface="Microsoft Sans Serif"/>
            </a:endParaRPr>
          </a:p>
          <a:p>
            <a:pPr marL="59055">
              <a:lnSpc>
                <a:spcPts val="944"/>
              </a:lnSpc>
            </a:pPr>
            <a:r>
              <a:rPr dirty="0" sz="850" spc="-50">
                <a:solidFill>
                  <a:srgbClr val="151515"/>
                </a:solidFill>
                <a:latin typeface="Microsoft Sans Serif"/>
                <a:cs typeface="Microsoft Sans Serif"/>
              </a:rPr>
              <a:t>MICROFILME</a:t>
            </a:r>
            <a:r>
              <a:rPr dirty="0" sz="850" spc="135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131313"/>
                </a:solidFill>
                <a:latin typeface="Microsoft Sans Serif"/>
                <a:cs typeface="Microsoft Sans Serif"/>
              </a:rPr>
              <a:t>N*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97978" y="1402290"/>
            <a:ext cx="5433695" cy="317881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25400" marR="5080" indent="-1905">
              <a:lnSpc>
                <a:spcPct val="96200"/>
              </a:lnSpc>
              <a:spcBef>
                <a:spcPts val="155"/>
              </a:spcBef>
            </a:pPr>
            <a:r>
              <a:rPr dirty="0" sz="1200">
                <a:latin typeface="Microsoft Sans Serif"/>
                <a:cs typeface="Microsoft Sans Serif"/>
              </a:rPr>
              <a:t>Parágrafo</a:t>
            </a:r>
            <a:r>
              <a:rPr dirty="0" sz="1200" spc="2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único</a:t>
            </a:r>
            <a:r>
              <a:rPr dirty="0" sz="1200" spc="2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-</a:t>
            </a:r>
            <a:r>
              <a:rPr dirty="0" sz="1200" spc="12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A1A1A"/>
                </a:solidFill>
                <a:latin typeface="Microsoft Sans Serif"/>
                <a:cs typeface="Microsoft Sans Serif"/>
              </a:rPr>
              <a:t>As</a:t>
            </a:r>
            <a:r>
              <a:rPr dirty="0" sz="1200" spc="18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decisões</a:t>
            </a:r>
            <a:r>
              <a:rPr dirty="0" sz="1200" spc="22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232323"/>
                </a:solidFill>
                <a:latin typeface="Microsoft Sans Serif"/>
                <a:cs typeface="Microsoft Sans Serif"/>
              </a:rPr>
              <a:t>da</a:t>
            </a:r>
            <a:r>
              <a:rPr dirty="0" sz="1200" spc="17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diretoria</a:t>
            </a:r>
            <a:r>
              <a:rPr dirty="0" sz="1200" spc="1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deverão</a:t>
            </a:r>
            <a:r>
              <a:rPr dirty="0" sz="1200" spc="2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ser</a:t>
            </a:r>
            <a:r>
              <a:rPr dirty="0" sz="1200" spc="2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tomadas</a:t>
            </a:r>
            <a:r>
              <a:rPr dirty="0" sz="1200" spc="2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por</a:t>
            </a:r>
            <a:r>
              <a:rPr dirty="0" sz="1200" spc="15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maioria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2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\/otos,</a:t>
            </a:r>
            <a:r>
              <a:rPr dirty="0" sz="1200" spc="229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devendo</a:t>
            </a:r>
            <a:r>
              <a:rPr dirty="0" sz="1200" spc="2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estar</a:t>
            </a:r>
            <a:r>
              <a:rPr dirty="0" sz="1200" spc="2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presentes,</a:t>
            </a:r>
            <a:r>
              <a:rPr dirty="0" sz="1200" spc="2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na</a:t>
            </a:r>
            <a:r>
              <a:rPr dirty="0" sz="1200" spc="2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reunião,</a:t>
            </a:r>
            <a:r>
              <a:rPr dirty="0" sz="1200" spc="23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A0A0A"/>
                </a:solidFill>
                <a:latin typeface="Microsoft Sans Serif"/>
                <a:cs typeface="Microsoft Sans Serif"/>
              </a:rPr>
              <a:t>a</a:t>
            </a:r>
            <a:r>
              <a:rPr dirty="0" sz="1200" spc="195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maioria</a:t>
            </a:r>
            <a:r>
              <a:rPr dirty="0" sz="1200" spc="25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absoluta</a:t>
            </a:r>
            <a:r>
              <a:rPr dirty="0" sz="1200" spc="2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254">
                <a:latin typeface="Microsoft Sans Serif"/>
                <a:cs typeface="Microsoft Sans Serif"/>
              </a:rPr>
              <a:t> </a:t>
            </a:r>
            <a:r>
              <a:rPr dirty="0" sz="1200" spc="-20">
                <a:latin typeface="Microsoft Sans Serif"/>
                <a:cs typeface="Microsoft Sans Serif"/>
              </a:rPr>
              <a:t>seus </a:t>
            </a:r>
            <a:r>
              <a:rPr dirty="0" sz="1200" spc="-10">
                <a:latin typeface="Microsoft Sans Serif"/>
                <a:cs typeface="Microsoft Sans Serif"/>
              </a:rPr>
              <a:t>membros,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cabendo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C1C1C"/>
                </a:solidFill>
                <a:latin typeface="Microsoft Sans Serif"/>
                <a:cs typeface="Microsoft Sans Serif"/>
              </a:rPr>
              <a:t>ao</a:t>
            </a:r>
            <a:r>
              <a:rPr dirty="0" sz="1200" spc="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Presidente</a:t>
            </a:r>
            <a:r>
              <a:rPr dirty="0" sz="1200" spc="3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em</a:t>
            </a:r>
            <a:r>
              <a:rPr dirty="0" sz="1200" spc="-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caso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empate,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61616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90">
                <a:latin typeface="Microsoft Sans Serif"/>
                <a:cs typeface="Microsoft Sans Serif"/>
              </a:rPr>
              <a:t>\/Oto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-2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qualidade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335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26670">
              <a:lnSpc>
                <a:spcPct val="100000"/>
              </a:lnSpc>
            </a:pPr>
            <a:r>
              <a:rPr dirty="0" sz="1200">
                <a:latin typeface="Microsoft Sans Serif"/>
                <a:cs typeface="Microsoft Sans Serif"/>
              </a:rPr>
              <a:t>ARTIGO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15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-</a:t>
            </a:r>
            <a:r>
              <a:rPr dirty="0" sz="1200" spc="-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COMPETE</a:t>
            </a:r>
            <a:r>
              <a:rPr dirty="0" sz="1200" spc="1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AO</a:t>
            </a:r>
            <a:r>
              <a:rPr dirty="0" sz="1200" spc="-5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PRESIDENTE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20320" marR="10160" indent="-3810">
              <a:lnSpc>
                <a:spcPts val="1370"/>
              </a:lnSpc>
            </a:pPr>
            <a:r>
              <a:rPr dirty="0" sz="1200">
                <a:latin typeface="Microsoft Sans Serif"/>
                <a:cs typeface="Microsoft Sans Serif"/>
              </a:rPr>
              <a:t>I.</a:t>
            </a:r>
            <a:r>
              <a:rPr dirty="0" sz="1200" spc="-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Representar</a:t>
            </a:r>
            <a:r>
              <a:rPr dirty="0" sz="1200" spc="1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 Associação</a:t>
            </a:r>
            <a:r>
              <a:rPr dirty="0" sz="1200" spc="1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ativa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passivamente,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perante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os</a:t>
            </a:r>
            <a:r>
              <a:rPr dirty="0" sz="1200" spc="3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ôrgãos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públicos </a:t>
            </a:r>
            <a:r>
              <a:rPr dirty="0" sz="1200">
                <a:latin typeface="Microsoft Sans Serif"/>
                <a:cs typeface="Microsoft Sans Serif"/>
              </a:rPr>
              <a:t>judiciais</a:t>
            </a:r>
            <a:r>
              <a:rPr dirty="0" sz="1200" spc="42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81818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31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extrajudiciais</a:t>
            </a:r>
            <a:r>
              <a:rPr dirty="0" sz="1200" spc="14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inclusive</a:t>
            </a:r>
            <a:r>
              <a:rPr dirty="0" sz="1200" spc="409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em</a:t>
            </a:r>
            <a:r>
              <a:rPr dirty="0" sz="1200" spc="34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juízo</a:t>
            </a:r>
            <a:r>
              <a:rPr dirty="0" sz="1200" spc="3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ou</a:t>
            </a:r>
            <a:r>
              <a:rPr dirty="0" sz="1200" spc="3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fora</a:t>
            </a:r>
            <a:r>
              <a:rPr dirty="0" sz="1200" spc="3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dele,</a:t>
            </a:r>
            <a:r>
              <a:rPr dirty="0" sz="1200" spc="3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podendo</a:t>
            </a:r>
            <a:r>
              <a:rPr dirty="0" sz="1200" spc="37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delegar </a:t>
            </a:r>
            <a:r>
              <a:rPr dirty="0" sz="1200">
                <a:latin typeface="Microsoft Sans Serif"/>
                <a:cs typeface="Microsoft Sans Serif"/>
              </a:rPr>
              <a:t>poderes</a:t>
            </a:r>
            <a:r>
              <a:rPr dirty="0" sz="1200" spc="16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14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constituir</a:t>
            </a:r>
            <a:r>
              <a:rPr dirty="0" sz="1200" spc="16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procuradores</a:t>
            </a:r>
            <a:r>
              <a:rPr dirty="0" sz="1200" spc="18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14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advogados</a:t>
            </a:r>
            <a:r>
              <a:rPr dirty="0" sz="1200" spc="19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para</a:t>
            </a:r>
            <a:r>
              <a:rPr dirty="0" sz="1200" spc="140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181818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160">
                <a:solidFill>
                  <a:srgbClr val="181818"/>
                </a:solidFill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161616"/>
                </a:solidFill>
                <a:latin typeface="Microsoft Sans Serif"/>
                <a:cs typeface="Microsoft Sans Serif"/>
              </a:rPr>
              <a:t>fim</a:t>
            </a:r>
            <a:r>
              <a:rPr dirty="0" sz="1200" spc="140">
                <a:solidFill>
                  <a:srgbClr val="161616"/>
                </a:solidFill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que</a:t>
            </a:r>
            <a:r>
              <a:rPr dirty="0" sz="1200" spc="64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30">
                <a:latin typeface="Microsoft Sans Serif"/>
                <a:cs typeface="Microsoft Sans Serif"/>
              </a:rPr>
              <a:t>julga</a:t>
            </a:r>
            <a:r>
              <a:rPr dirty="0" sz="1200" spc="-30">
                <a:latin typeface="Microsoft Sans Serif"/>
                <a:cs typeface="Microsoft Sans Serif"/>
              </a:rPr>
              <a:t>r</a:t>
            </a:r>
            <a:r>
              <a:rPr dirty="0" sz="1200" spc="-3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necessário;</a:t>
            </a:r>
            <a:endParaRPr sz="1200">
              <a:latin typeface="Microsoft Sans Serif"/>
              <a:cs typeface="Microsoft Sans Serif"/>
            </a:endParaRPr>
          </a:p>
          <a:p>
            <a:pPr algn="just" marL="17145">
              <a:lnSpc>
                <a:spcPct val="100000"/>
              </a:lnSpc>
              <a:spcBef>
                <a:spcPts val="1290"/>
              </a:spcBef>
            </a:pPr>
            <a:r>
              <a:rPr dirty="0" sz="1200">
                <a:latin typeface="Microsoft Sans Serif"/>
                <a:cs typeface="Microsoft Sans Serif"/>
              </a:rPr>
              <a:t>Il.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Convocar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51515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-55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presidir</a:t>
            </a:r>
            <a:r>
              <a:rPr dirty="0" sz="1200" spc="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reuniões</a:t>
            </a:r>
            <a:r>
              <a:rPr dirty="0" sz="1200" spc="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Diretoria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Executiva;</a:t>
            </a:r>
            <a:endParaRPr sz="1200">
              <a:latin typeface="Microsoft Sans Serif"/>
              <a:cs typeface="Microsoft Sans Serif"/>
            </a:endParaRPr>
          </a:p>
          <a:p>
            <a:pPr algn="just" marL="17145">
              <a:lnSpc>
                <a:spcPct val="100000"/>
              </a:lnSpc>
              <a:spcBef>
                <a:spcPts val="1330"/>
              </a:spcBef>
            </a:pPr>
            <a:r>
              <a:rPr dirty="0" sz="1200">
                <a:latin typeface="Microsoft Sans Serif"/>
                <a:cs typeface="Microsoft Sans Serif"/>
              </a:rPr>
              <a:t>III.</a:t>
            </a:r>
            <a:r>
              <a:rPr dirty="0" sz="1200" spc="-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Convocar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-5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presidir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Assembleias</a:t>
            </a:r>
            <a:r>
              <a:rPr dirty="0" sz="1200" spc="13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Ordinárias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 </a:t>
            </a:r>
            <a:r>
              <a:rPr dirty="0" sz="1200" spc="-10">
                <a:latin typeface="Microsoft Sans Serif"/>
                <a:cs typeface="Microsoft Sans Serif"/>
              </a:rPr>
              <a:t>Extraordinárias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20320" marR="22225" indent="-8255">
              <a:lnSpc>
                <a:spcPts val="1370"/>
              </a:lnSpc>
            </a:pPr>
            <a:r>
              <a:rPr dirty="0" sz="1200">
                <a:latin typeface="Microsoft Sans Serif"/>
                <a:cs typeface="Microsoft Sans Serif"/>
              </a:rPr>
              <a:t>IV.</a:t>
            </a:r>
            <a:r>
              <a:rPr dirty="0" sz="1200" spc="1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Juntamente</a:t>
            </a:r>
            <a:r>
              <a:rPr dirty="0" sz="1200" spc="22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com</a:t>
            </a:r>
            <a:r>
              <a:rPr dirty="0" sz="1200" spc="9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3A3A3A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95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Diretor</a:t>
            </a:r>
            <a:r>
              <a:rPr dirty="0" sz="1200" spc="1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Administrativo.</a:t>
            </a:r>
            <a:r>
              <a:rPr dirty="0" sz="1200" spc="11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abrir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manter</a:t>
            </a:r>
            <a:r>
              <a:rPr dirty="0" sz="1200" spc="1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contas</a:t>
            </a:r>
            <a:r>
              <a:rPr dirty="0" sz="1200" spc="9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bancárias. </a:t>
            </a:r>
            <a:r>
              <a:rPr dirty="0" sz="1200">
                <a:latin typeface="Microsoft Sans Serif"/>
                <a:cs typeface="Microsoft Sans Serif"/>
              </a:rPr>
              <a:t>assinar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cheques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-4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documentos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bancários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51515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-15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contábeis</a:t>
            </a:r>
            <a:r>
              <a:rPr dirty="0" sz="1200" spc="-10">
                <a:solidFill>
                  <a:srgbClr val="676767"/>
                </a:solidFill>
                <a:latin typeface="Microsoft Sans Serif"/>
                <a:cs typeface="Microsoft Sans Serif"/>
              </a:rPr>
              <a:t>;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97051" y="4724243"/>
            <a:ext cx="4956810" cy="1081405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2700" marR="5080" indent="8890">
              <a:lnSpc>
                <a:spcPct val="96200"/>
              </a:lnSpc>
              <a:spcBef>
                <a:spcPts val="155"/>
              </a:spcBef>
            </a:pPr>
            <a:r>
              <a:rPr dirty="0" sz="1200">
                <a:latin typeface="Microsoft Sans Serif"/>
                <a:cs typeface="Microsoft Sans Serif"/>
              </a:rPr>
              <a:t>V.</a:t>
            </a:r>
            <a:r>
              <a:rPr dirty="0" sz="1200" spc="4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Organizar</a:t>
            </a:r>
            <a:r>
              <a:rPr dirty="0" sz="1200" spc="13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relatório</a:t>
            </a:r>
            <a:r>
              <a:rPr dirty="0" sz="1200" spc="11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contendo</a:t>
            </a:r>
            <a:r>
              <a:rPr dirty="0" sz="1200" spc="125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181818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49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balanço</a:t>
            </a:r>
            <a:r>
              <a:rPr dirty="0" sz="1200" spc="10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do</a:t>
            </a:r>
            <a:r>
              <a:rPr dirty="0" sz="1200" spc="10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exercicio</a:t>
            </a:r>
            <a:r>
              <a:rPr dirty="0" sz="1200" spc="125">
                <a:latin typeface="Microsoft Sans Serif"/>
                <a:cs typeface="Microsoft Sans Serif"/>
              </a:rPr>
              <a:t>  </a:t>
            </a:r>
            <a:r>
              <a:rPr dirty="0" sz="1200" spc="-10">
                <a:latin typeface="Microsoft Sans Serif"/>
                <a:cs typeface="Microsoft Sans Serif"/>
              </a:rPr>
              <a:t>financeiro </a:t>
            </a:r>
            <a:r>
              <a:rPr dirty="0" sz="1200">
                <a:latin typeface="Microsoft Sans Serif"/>
                <a:cs typeface="Microsoft Sans Serif"/>
              </a:rPr>
              <a:t>principais</a:t>
            </a:r>
            <a:r>
              <a:rPr dirty="0" sz="1200" spc="17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eventos</a:t>
            </a:r>
            <a:r>
              <a:rPr dirty="0" sz="1200" spc="15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do</a:t>
            </a:r>
            <a:r>
              <a:rPr dirty="0" sz="1200" spc="140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ano</a:t>
            </a:r>
            <a:r>
              <a:rPr dirty="0" sz="1200" spc="135">
                <a:solidFill>
                  <a:srgbClr val="111111"/>
                </a:solidFill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anterior,</a:t>
            </a:r>
            <a:r>
              <a:rPr dirty="0" sz="1200" spc="160">
                <a:latin typeface="Microsoft Sans Serif"/>
                <a:cs typeface="Microsoft Sans Serif"/>
              </a:rPr>
              <a:t>  </a:t>
            </a:r>
            <a:r>
              <a:rPr dirty="0" sz="1200" spc="-10">
                <a:latin typeface="Microsoft Sans Serif"/>
                <a:cs typeface="Microsoft Sans Serif"/>
              </a:rPr>
              <a:t>apresentando-</a:t>
            </a:r>
            <a:r>
              <a:rPr dirty="0" sz="1200">
                <a:latin typeface="Microsoft Sans Serif"/>
                <a:cs typeface="Microsoft Sans Serif"/>
              </a:rPr>
              <a:t>o</a:t>
            </a:r>
            <a:r>
              <a:rPr dirty="0" sz="1200" spc="114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á</a:t>
            </a:r>
            <a:r>
              <a:rPr dirty="0" sz="1200" spc="125">
                <a:latin typeface="Microsoft Sans Serif"/>
                <a:cs typeface="Microsoft Sans Serif"/>
              </a:rPr>
              <a:t>  </a:t>
            </a:r>
            <a:r>
              <a:rPr dirty="0" sz="1200" spc="-10">
                <a:latin typeface="Microsoft Sans Serif"/>
                <a:cs typeface="Microsoft Sans Serif"/>
              </a:rPr>
              <a:t>Assembleia Ordinária</a:t>
            </a:r>
            <a:endParaRPr sz="1200">
              <a:latin typeface="Microsoft Sans Serif"/>
              <a:cs typeface="Microsoft Sans Serif"/>
            </a:endParaRPr>
          </a:p>
          <a:p>
            <a:pPr marL="17145">
              <a:lnSpc>
                <a:spcPts val="1405"/>
              </a:lnSpc>
              <a:spcBef>
                <a:spcPts val="1290"/>
              </a:spcBef>
              <a:tabLst>
                <a:tab pos="358775" algn="l"/>
                <a:tab pos="1155700" algn="l"/>
                <a:tab pos="2135505" algn="l"/>
                <a:tab pos="2459355" algn="l"/>
                <a:tab pos="3256279" algn="l"/>
                <a:tab pos="4453890" algn="l"/>
              </a:tabLst>
            </a:pPr>
            <a:r>
              <a:rPr dirty="0" sz="1200" spc="-25">
                <a:latin typeface="Microsoft Sans Serif"/>
                <a:cs typeface="Microsoft Sans Serif"/>
              </a:rPr>
              <a:t>Vl.</a:t>
            </a: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 spc="-10">
                <a:latin typeface="Microsoft Sans Serif"/>
                <a:cs typeface="Microsoft Sans Serif"/>
              </a:rPr>
              <a:t>Contratar</a:t>
            </a: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 spc="-10">
                <a:latin typeface="Microsoft Sans Serif"/>
                <a:cs typeface="Microsoft Sans Serif"/>
              </a:rPr>
              <a:t>funcionários</a:t>
            </a: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 spc="-25">
                <a:solidFill>
                  <a:srgbClr val="2A2A2A"/>
                </a:solidFill>
                <a:latin typeface="Microsoft Sans Serif"/>
                <a:cs typeface="Microsoft Sans Serif"/>
              </a:rPr>
              <a:t>ou</a:t>
            </a:r>
            <a:r>
              <a:rPr dirty="0" sz="1200">
                <a:solidFill>
                  <a:srgbClr val="2A2A2A"/>
                </a:solidFill>
                <a:latin typeface="Microsoft Sans Serif"/>
                <a:cs typeface="Microsoft Sans Serif"/>
              </a:rPr>
              <a:t>	</a:t>
            </a:r>
            <a:r>
              <a:rPr dirty="0" sz="1200" spc="-10">
                <a:latin typeface="Microsoft Sans Serif"/>
                <a:cs typeface="Microsoft Sans Serif"/>
              </a:rPr>
              <a:t>auxiliares</a:t>
            </a: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 spc="-10">
                <a:latin typeface="Microsoft Sans Serif"/>
                <a:cs typeface="Microsoft Sans Serif"/>
              </a:rPr>
              <a:t>especializados.</a:t>
            </a: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 spc="-10">
                <a:latin typeface="Microsoft Sans Serif"/>
                <a:cs typeface="Microsoft Sans Serif"/>
              </a:rPr>
              <a:t>fixando</a:t>
            </a:r>
            <a:endParaRPr sz="1200">
              <a:latin typeface="Microsoft Sans Serif"/>
              <a:cs typeface="Microsoft Sans Serif"/>
            </a:endParaRPr>
          </a:p>
          <a:p>
            <a:pPr marL="18415">
              <a:lnSpc>
                <a:spcPts val="1405"/>
              </a:lnSpc>
            </a:pPr>
            <a:r>
              <a:rPr dirty="0" sz="1200" spc="-20">
                <a:latin typeface="Microsoft Sans Serif"/>
                <a:cs typeface="Microsoft Sans Serif"/>
              </a:rPr>
              <a:t>\/encimentos,</a:t>
            </a:r>
            <a:r>
              <a:rPr dirty="0" sz="1200" spc="1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podendo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licenciá-</a:t>
            </a:r>
            <a:r>
              <a:rPr dirty="0" sz="1200">
                <a:latin typeface="Microsoft Sans Serif"/>
                <a:cs typeface="Microsoft Sans Serif"/>
              </a:rPr>
              <a:t>los,</a:t>
            </a:r>
            <a:r>
              <a:rPr dirty="0" sz="1200" spc="175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suspendê-</a:t>
            </a:r>
            <a:r>
              <a:rPr dirty="0" sz="1200">
                <a:latin typeface="Microsoft Sans Serif"/>
                <a:cs typeface="Microsoft Sans Serif"/>
              </a:rPr>
              <a:t>los</a:t>
            </a:r>
            <a:r>
              <a:rPr dirty="0" sz="1200" spc="15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A1A1A"/>
                </a:solidFill>
                <a:latin typeface="Microsoft Sans Serif"/>
                <a:cs typeface="Microsoft Sans Serif"/>
              </a:rPr>
              <a:t>ou</a:t>
            </a:r>
            <a:r>
              <a:rPr dirty="0" sz="1200" spc="5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20">
                <a:latin typeface="Microsoft Sans Serif"/>
                <a:cs typeface="Microsoft Sans Serif"/>
              </a:rPr>
              <a:t>demiti-</a:t>
            </a:r>
            <a:r>
              <a:rPr dirty="0" sz="1200" spc="-25">
                <a:latin typeface="Microsoft Sans Serif"/>
                <a:cs typeface="Microsoft Sans Serif"/>
              </a:rPr>
              <a:t>los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032141" y="4724243"/>
            <a:ext cx="392430" cy="386715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 indent="19685">
              <a:lnSpc>
                <a:spcPts val="1400"/>
              </a:lnSpc>
              <a:spcBef>
                <a:spcPts val="180"/>
              </a:spcBef>
            </a:pP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570">
                <a:latin typeface="Microsoft Sans Serif"/>
                <a:cs typeface="Microsoft Sans Serif"/>
              </a:rPr>
              <a:t> </a:t>
            </a:r>
            <a:r>
              <a:rPr dirty="0" sz="1200" spc="-70">
                <a:solidFill>
                  <a:srgbClr val="0A0A0A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-70">
                <a:solidFill>
                  <a:srgbClr val="0A0A0A"/>
                </a:solidFill>
                <a:latin typeface="Microsoft Sans Serif"/>
                <a:cs typeface="Microsoft Sans Serif"/>
              </a:rPr>
              <a:t>s</a:t>
            </a:r>
            <a:r>
              <a:rPr dirty="0" sz="1200" spc="-70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Geral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089491" y="5423360"/>
            <a:ext cx="3251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35">
                <a:latin typeface="Microsoft Sans Serif"/>
                <a:cs typeface="Microsoft Sans Serif"/>
              </a:rPr>
              <a:t>seus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975105" y="5948841"/>
            <a:ext cx="5438775" cy="3713479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31115" marR="5080" indent="3175">
              <a:lnSpc>
                <a:spcPct val="96200"/>
              </a:lnSpc>
              <a:spcBef>
                <a:spcPts val="155"/>
              </a:spcBef>
              <a:tabLst>
                <a:tab pos="3941445" algn="l"/>
                <a:tab pos="4655820" algn="l"/>
              </a:tabLst>
            </a:pPr>
            <a:r>
              <a:rPr dirty="0" sz="1200">
                <a:latin typeface="Microsoft Sans Serif"/>
                <a:cs typeface="Microsoft Sans Serif"/>
              </a:rPr>
              <a:t>VII.</a:t>
            </a:r>
            <a:r>
              <a:rPr dirty="0" sz="1200" spc="4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Criar</a:t>
            </a:r>
            <a:r>
              <a:rPr dirty="0" sz="1200" spc="4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departamentos</a:t>
            </a:r>
            <a:r>
              <a:rPr dirty="0" sz="1200" spc="9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patrimoniais,</a:t>
            </a:r>
            <a:r>
              <a:rPr dirty="0" sz="1200" spc="105">
                <a:latin typeface="Microsoft Sans Serif"/>
                <a:cs typeface="Microsoft Sans Serif"/>
              </a:rPr>
              <a:t>  </a:t>
            </a:r>
            <a:r>
              <a:rPr dirty="0" sz="1200" spc="-10">
                <a:latin typeface="Microsoft Sans Serif"/>
                <a:cs typeface="Microsoft Sans Serif"/>
              </a:rPr>
              <a:t>educacionais,</a:t>
            </a: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 spc="-10">
                <a:latin typeface="Microsoft Sans Serif"/>
                <a:cs typeface="Microsoft Sans Serif"/>
              </a:rPr>
              <a:t>culturais</a:t>
            </a:r>
            <a:r>
              <a:rPr dirty="0" sz="1200">
                <a:latin typeface="Microsoft Sans Serif"/>
                <a:cs typeface="Microsoft Sans Serif"/>
              </a:rPr>
              <a:t>	sociais.</a:t>
            </a:r>
            <a:r>
              <a:rPr dirty="0" sz="1200" spc="459">
                <a:latin typeface="Microsoft Sans Serif"/>
                <a:cs typeface="Microsoft Sans Serif"/>
              </a:rPr>
              <a:t> </a:t>
            </a:r>
            <a:r>
              <a:rPr dirty="0" sz="1200" spc="-60">
                <a:latin typeface="Microsoft Sans Serif"/>
                <a:cs typeface="Microsoft Sans Serif"/>
              </a:rPr>
              <a:t>de </a:t>
            </a:r>
            <a:r>
              <a:rPr dirty="0" sz="1200">
                <a:latin typeface="Microsoft Sans Serif"/>
                <a:cs typeface="Microsoft Sans Serif"/>
              </a:rPr>
              <a:t>saúde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outros</a:t>
            </a:r>
            <a:r>
              <a:rPr dirty="0" sz="1200" spc="5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E0E0E"/>
                </a:solidFill>
                <a:latin typeface="Microsoft Sans Serif"/>
                <a:cs typeface="Microsoft Sans Serif"/>
              </a:rPr>
              <a:t>que</a:t>
            </a:r>
            <a:r>
              <a:rPr dirty="0" sz="1200" spc="70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julgar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necessários</a:t>
            </a:r>
            <a:r>
              <a:rPr dirty="0" sz="1200" spc="1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ao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cumprimento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das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finalidades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sociais </a:t>
            </a:r>
            <a:r>
              <a:rPr dirty="0" sz="1200">
                <a:solidFill>
                  <a:srgbClr val="0E0E0E"/>
                </a:solidFill>
                <a:latin typeface="Microsoft Sans Serif"/>
                <a:cs typeface="Microsoft Sans Serif"/>
              </a:rPr>
              <a:t>nome</a:t>
            </a:r>
            <a:r>
              <a:rPr dirty="0" sz="1200">
                <a:latin typeface="Microsoft Sans Serif"/>
                <a:cs typeface="Microsoft Sans Serif"/>
              </a:rPr>
              <a:t>ando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-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destituindo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os</a:t>
            </a:r>
            <a:r>
              <a:rPr dirty="0" sz="1200" spc="-10">
                <a:latin typeface="Microsoft Sans Serif"/>
                <a:cs typeface="Microsoft Sans Serif"/>
              </a:rPr>
              <a:t> respectivos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responsáveis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300"/>
              </a:spcBef>
            </a:pPr>
            <a:endParaRPr sz="1200">
              <a:latin typeface="Microsoft Sans Serif"/>
              <a:cs typeface="Microsoft Sans Serif"/>
            </a:endParaRPr>
          </a:p>
          <a:p>
            <a:pPr marL="31115">
              <a:lnSpc>
                <a:spcPct val="100000"/>
              </a:lnSpc>
            </a:pPr>
            <a:r>
              <a:rPr dirty="0" sz="1200" spc="-10">
                <a:latin typeface="Microsoft Sans Serif"/>
                <a:cs typeface="Microsoft Sans Serif"/>
              </a:rPr>
              <a:t>ARTIGO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16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-</a:t>
            </a:r>
            <a:r>
              <a:rPr dirty="0" sz="1200" spc="-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COMPETE</a:t>
            </a:r>
            <a:r>
              <a:rPr dirty="0" sz="1200" spc="1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AO</a:t>
            </a:r>
            <a:r>
              <a:rPr dirty="0" sz="1200" spc="-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DIRETOR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ADMINISTRATIVO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200">
              <a:latin typeface="Microsoft Sans Serif"/>
              <a:cs typeface="Microsoft Sans Serif"/>
            </a:endParaRPr>
          </a:p>
          <a:p>
            <a:pPr marL="29209" marR="8255" indent="-3175">
              <a:lnSpc>
                <a:spcPts val="1400"/>
              </a:lnSpc>
              <a:spcBef>
                <a:spcPts val="5"/>
              </a:spcBef>
              <a:buAutoNum type="romanUcPeriod"/>
              <a:tabLst>
                <a:tab pos="29209" algn="l"/>
                <a:tab pos="188595" algn="l"/>
              </a:tabLst>
            </a:pP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>
                <a:latin typeface="Microsoft Sans Serif"/>
                <a:cs typeface="Microsoft Sans Serif"/>
              </a:rPr>
              <a:t>Manter,</a:t>
            </a:r>
            <a:r>
              <a:rPr dirty="0" sz="1200" spc="2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em</a:t>
            </a:r>
            <a:r>
              <a:rPr dirty="0" sz="1200" spc="1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estabelecimentos</a:t>
            </a:r>
            <a:r>
              <a:rPr dirty="0" sz="1200" spc="2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bancários,</a:t>
            </a:r>
            <a:r>
              <a:rPr dirty="0" sz="1200" spc="2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juntamente</a:t>
            </a:r>
            <a:r>
              <a:rPr dirty="0" sz="1200" spc="2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com</a:t>
            </a:r>
            <a:r>
              <a:rPr dirty="0" sz="1200" spc="2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</a:t>
            </a:r>
            <a:r>
              <a:rPr dirty="0" sz="1200" spc="2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presidente,</a:t>
            </a:r>
            <a:r>
              <a:rPr dirty="0" sz="1200" spc="325">
                <a:latin typeface="Microsoft Sans Serif"/>
                <a:cs typeface="Microsoft Sans Serif"/>
              </a:rPr>
              <a:t> </a:t>
            </a:r>
            <a:r>
              <a:rPr dirty="0" sz="1200" spc="-25">
                <a:solidFill>
                  <a:srgbClr val="161616"/>
                </a:solidFill>
                <a:latin typeface="Microsoft Sans Serif"/>
                <a:cs typeface="Microsoft Sans Serif"/>
              </a:rPr>
              <a:t>os </a:t>
            </a:r>
            <a:r>
              <a:rPr dirty="0" sz="1200" spc="-10">
                <a:latin typeface="Microsoft Sans Serif"/>
                <a:cs typeface="Microsoft Sans Serif"/>
              </a:rPr>
              <a:t>valores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 </a:t>
            </a:r>
            <a:r>
              <a:rPr dirty="0" sz="1200" spc="-10">
                <a:latin typeface="Microsoft Sans Serif"/>
                <a:cs typeface="Microsoft Sans Serif"/>
              </a:rPr>
              <a:t>Associação,</a:t>
            </a:r>
            <a:r>
              <a:rPr dirty="0" sz="1200" spc="1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podendo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 spc="-35">
                <a:latin typeface="Microsoft Sans Serif"/>
                <a:cs typeface="Microsoft Sans Serif"/>
              </a:rPr>
              <a:t>aplicá-</a:t>
            </a:r>
            <a:r>
              <a:rPr dirty="0" sz="1200">
                <a:latin typeface="Microsoft Sans Serif"/>
                <a:cs typeface="Microsoft Sans Serif"/>
              </a:rPr>
              <a:t>los,</a:t>
            </a:r>
            <a:r>
              <a:rPr dirty="0" sz="1200" spc="1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ouvida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</a:t>
            </a:r>
            <a:r>
              <a:rPr dirty="0" sz="1200" spc="-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Diretoria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Executiva</a:t>
            </a:r>
            <a:r>
              <a:rPr dirty="0" sz="1200" spc="-10">
                <a:solidFill>
                  <a:srgbClr val="676767"/>
                </a:solidFill>
                <a:latin typeface="Microsoft Sans Serif"/>
                <a:cs typeface="Microsoft Sans Serif"/>
              </a:rPr>
              <a:t>;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Microsoft Sans Serif"/>
              <a:buAutoNum type="romanUcPeriod"/>
            </a:pPr>
            <a:endParaRPr sz="1200">
              <a:latin typeface="Microsoft Sans Serif"/>
              <a:cs typeface="Microsoft Sans Serif"/>
            </a:endParaRPr>
          </a:p>
          <a:p>
            <a:pPr marL="20320" marR="29209" indent="-3810">
              <a:lnSpc>
                <a:spcPts val="1370"/>
              </a:lnSpc>
              <a:spcBef>
                <a:spcPts val="5"/>
              </a:spcBef>
              <a:buAutoNum type="romanUcPeriod"/>
              <a:tabLst>
                <a:tab pos="20320" algn="l"/>
                <a:tab pos="213995" algn="l"/>
              </a:tabLst>
            </a:pP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>
                <a:latin typeface="Microsoft Sans Serif"/>
                <a:cs typeface="Microsoft Sans Serif"/>
              </a:rPr>
              <a:t>Assinar,</a:t>
            </a:r>
            <a:r>
              <a:rPr dirty="0" sz="1200" spc="16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em</a:t>
            </a:r>
            <a:r>
              <a:rPr dirty="0" sz="1200" spc="12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conjunto</a:t>
            </a:r>
            <a:r>
              <a:rPr dirty="0" sz="1200" spc="18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com</a:t>
            </a:r>
            <a:r>
              <a:rPr dirty="0" sz="1200" spc="13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F1F1F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12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Presidente</a:t>
            </a:r>
            <a:r>
              <a:rPr dirty="0" sz="1200" spc="459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61616"/>
                </a:solidFill>
                <a:latin typeface="Microsoft Sans Serif"/>
                <a:cs typeface="Microsoft Sans Serif"/>
              </a:rPr>
              <a:t>os</a:t>
            </a:r>
            <a:r>
              <a:rPr dirty="0" sz="1200" spc="11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cheques</a:t>
            </a:r>
            <a:r>
              <a:rPr dirty="0" sz="1200" spc="1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demais</a:t>
            </a:r>
            <a:r>
              <a:rPr dirty="0" sz="1200" spc="114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documentos </a:t>
            </a:r>
            <a:r>
              <a:rPr dirty="0" sz="1200">
                <a:latin typeface="Microsoft Sans Serif"/>
                <a:cs typeface="Microsoft Sans Serif"/>
              </a:rPr>
              <a:t>bancãrios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contábeis</a:t>
            </a:r>
            <a:endParaRPr sz="1200">
              <a:latin typeface="Microsoft Sans Serif"/>
              <a:cs typeface="Microsoft Sans Serif"/>
            </a:endParaRPr>
          </a:p>
          <a:p>
            <a:pPr marL="232410" indent="-215265">
              <a:lnSpc>
                <a:spcPct val="100000"/>
              </a:lnSpc>
              <a:spcBef>
                <a:spcPts val="1255"/>
              </a:spcBef>
              <a:buAutoNum type="romanUcPeriod"/>
              <a:tabLst>
                <a:tab pos="232410" algn="l"/>
              </a:tabLst>
            </a:pPr>
            <a:r>
              <a:rPr dirty="0" sz="1200">
                <a:latin typeface="Microsoft Sans Serif"/>
                <a:cs typeface="Microsoft Sans Serif"/>
              </a:rPr>
              <a:t>Efetuar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F1F1F"/>
                </a:solidFill>
                <a:latin typeface="Microsoft Sans Serif"/>
                <a:cs typeface="Microsoft Sans Serif"/>
              </a:rPr>
              <a:t>os</a:t>
            </a:r>
            <a:r>
              <a:rPr dirty="0" sz="1200" spc="-5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pagamentos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autorizados</a:t>
            </a:r>
            <a:r>
              <a:rPr dirty="0" sz="1200" spc="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-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recebimentos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devidos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51515"/>
                </a:solidFill>
                <a:latin typeface="Microsoft Sans Serif"/>
                <a:cs typeface="Microsoft Sans Serif"/>
              </a:rPr>
              <a:t>ã</a:t>
            </a:r>
            <a:r>
              <a:rPr dirty="0" sz="1200" spc="-25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Associação;</a:t>
            </a:r>
            <a:endParaRPr sz="1200">
              <a:latin typeface="Microsoft Sans Serif"/>
              <a:cs typeface="Microsoft Sans Serif"/>
            </a:endParaRPr>
          </a:p>
          <a:p>
            <a:pPr marL="252095" indent="-239395">
              <a:lnSpc>
                <a:spcPct val="100000"/>
              </a:lnSpc>
              <a:spcBef>
                <a:spcPts val="1295"/>
              </a:spcBef>
              <a:buAutoNum type="romanUcPeriod"/>
              <a:tabLst>
                <a:tab pos="252095" algn="l"/>
              </a:tabLst>
            </a:pPr>
            <a:r>
              <a:rPr dirty="0" sz="1200" spc="-10">
                <a:latin typeface="Microsoft Sans Serif"/>
                <a:cs typeface="Microsoft Sans Serif"/>
              </a:rPr>
              <a:t>Super\/isionar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61616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1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trabalho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tesouraria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-1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contabilidade</a:t>
            </a:r>
            <a:endParaRPr sz="1200">
              <a:latin typeface="Microsoft Sans Serif"/>
              <a:cs typeface="Microsoft Sans Serif"/>
            </a:endParaRPr>
          </a:p>
          <a:p>
            <a:pPr marL="205104" indent="-184150">
              <a:lnSpc>
                <a:spcPct val="100000"/>
              </a:lnSpc>
              <a:spcBef>
                <a:spcPts val="1330"/>
              </a:spcBef>
              <a:buAutoNum type="romanUcPeriod"/>
              <a:tabLst>
                <a:tab pos="205104" algn="l"/>
              </a:tabLst>
            </a:pPr>
            <a:r>
              <a:rPr dirty="0" sz="1200" spc="-10">
                <a:latin typeface="Microsoft Sans Serif"/>
                <a:cs typeface="Microsoft Sans Serif"/>
              </a:rPr>
              <a:t>Apresentar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ao Conselho </a:t>
            </a:r>
            <a:r>
              <a:rPr dirty="0" sz="1200" spc="-10">
                <a:latin typeface="Microsoft Sans Serif"/>
                <a:cs typeface="Microsoft Sans Serif"/>
              </a:rPr>
              <a:t>Fiscal,</a:t>
            </a:r>
            <a:r>
              <a:rPr dirty="0" sz="1200" spc="2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os</a:t>
            </a:r>
            <a:r>
              <a:rPr dirty="0" sz="1200" spc="-2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balancetes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semestrais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-3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balanço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anual</a:t>
            </a:r>
            <a:r>
              <a:rPr dirty="0" sz="1200" spc="-10">
                <a:solidFill>
                  <a:srgbClr val="343434"/>
                </a:solidFill>
                <a:latin typeface="Microsoft Sans Serif"/>
                <a:cs typeface="Microsoft Sans Serif"/>
              </a:rPr>
              <a:t>: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Microsoft Sans Serif"/>
              <a:buAutoNum type="romanUcPeriod"/>
            </a:pPr>
            <a:endParaRPr sz="1200">
              <a:latin typeface="Microsoft Sans Serif"/>
              <a:cs typeface="Microsoft Sans Serif"/>
            </a:endParaRPr>
          </a:p>
          <a:p>
            <a:pPr marL="16510" marR="50800" indent="-635">
              <a:lnSpc>
                <a:spcPts val="1400"/>
              </a:lnSpc>
              <a:buAutoNum type="romanUcPeriod"/>
              <a:tabLst>
                <a:tab pos="16510" algn="l"/>
                <a:tab pos="260350" algn="l"/>
              </a:tabLst>
            </a:pP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>
                <a:latin typeface="Microsoft Sans Serif"/>
                <a:cs typeface="Microsoft Sans Serif"/>
              </a:rPr>
              <a:t>Elaborar</a:t>
            </a:r>
            <a:r>
              <a:rPr dirty="0" sz="1200" spc="10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anualmente</a:t>
            </a:r>
            <a:r>
              <a:rPr dirty="0" sz="1200">
                <a:solidFill>
                  <a:srgbClr val="707070"/>
                </a:solidFill>
                <a:latin typeface="Microsoft Sans Serif"/>
                <a:cs typeface="Microsoft Sans Serif"/>
              </a:rPr>
              <a:t>,</a:t>
            </a:r>
            <a:r>
              <a:rPr dirty="0" sz="1200" spc="-45">
                <a:solidFill>
                  <a:srgbClr val="707070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relação</a:t>
            </a:r>
            <a:r>
              <a:rPr dirty="0" sz="1200" spc="16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dos</a:t>
            </a:r>
            <a:r>
              <a:rPr dirty="0" sz="1200" spc="9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bens</a:t>
            </a:r>
            <a:r>
              <a:rPr dirty="0" sz="1200" spc="13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282828"/>
                </a:solidFill>
                <a:latin typeface="Microsoft Sans Serif"/>
                <a:cs typeface="Microsoft Sans Serif"/>
              </a:rPr>
              <a:t>da</a:t>
            </a:r>
            <a:r>
              <a:rPr dirty="0" sz="1200" spc="8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Associação</a:t>
            </a:r>
            <a:r>
              <a:rPr dirty="0" sz="1200" spc="90">
                <a:latin typeface="Microsoft Sans Serif"/>
                <a:cs typeface="Microsoft Sans Serif"/>
              </a:rPr>
              <a:t>  </a:t>
            </a:r>
            <a:r>
              <a:rPr dirty="0" sz="1200" spc="-10">
                <a:latin typeface="Microsoft Sans Serif"/>
                <a:cs typeface="Microsoft Sans Serif"/>
              </a:rPr>
              <a:t>apresentando-</a:t>
            </a:r>
            <a:r>
              <a:rPr dirty="0" sz="1200" spc="-50">
                <a:latin typeface="Microsoft Sans Serif"/>
                <a:cs typeface="Microsoft Sans Serif"/>
              </a:rPr>
              <a:t>a </a:t>
            </a:r>
            <a:r>
              <a:rPr dirty="0" sz="1200">
                <a:latin typeface="Microsoft Sans Serif"/>
                <a:cs typeface="Microsoft Sans Serif"/>
              </a:rPr>
              <a:t>quando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solicitado</a:t>
            </a:r>
            <a:r>
              <a:rPr dirty="0" sz="1200">
                <a:solidFill>
                  <a:srgbClr val="696969"/>
                </a:solidFill>
                <a:latin typeface="Microsoft Sans Serif"/>
                <a:cs typeface="Microsoft Sans Serif"/>
              </a:rPr>
              <a:t>,</a:t>
            </a:r>
            <a:r>
              <a:rPr dirty="0" sz="1200" spc="-80">
                <a:solidFill>
                  <a:srgbClr val="696969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á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Assembleia</a:t>
            </a:r>
            <a:r>
              <a:rPr dirty="0" sz="1200" spc="9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Geral</a:t>
            </a:r>
            <a:endParaRPr sz="12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2108818" y="658554"/>
            <a:ext cx="3627754" cy="530860"/>
            <a:chOff x="2108818" y="658554"/>
            <a:chExt cx="3627754" cy="53086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08818" y="658554"/>
              <a:ext cx="3627534" cy="397877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991685" y="1074726"/>
              <a:ext cx="1372332" cy="114332"/>
            </a:xfrm>
            <a:prstGeom prst="rect">
              <a:avLst/>
            </a:prstGeom>
          </p:spPr>
        </p:pic>
      </p:grpSp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946777" y="1550349"/>
            <a:ext cx="1358609" cy="86892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026346" y="6512382"/>
            <a:ext cx="214998" cy="10061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108685" y="6754766"/>
            <a:ext cx="132658" cy="105185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248690" y="1253084"/>
            <a:ext cx="741059" cy="182932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189222" y="1650961"/>
            <a:ext cx="869144" cy="77746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719858" y="7550522"/>
            <a:ext cx="283615" cy="205798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021274" y="1540697"/>
            <a:ext cx="42856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Microsoft Sans Serif"/>
                <a:cs typeface="Microsoft Sans Serif"/>
              </a:rPr>
              <a:t>ARTIGO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17</a:t>
            </a:r>
            <a:r>
              <a:rPr dirty="0" sz="1200" spc="-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—</a:t>
            </a:r>
            <a:r>
              <a:rPr dirty="0" sz="1200" spc="-2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COMPETE</a:t>
            </a:r>
            <a:r>
              <a:rPr dirty="0" sz="1200" spc="1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AO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DIRETOR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 </a:t>
            </a:r>
            <a:r>
              <a:rPr dirty="0" sz="1200" spc="-10">
                <a:latin typeface="Microsoft Sans Serif"/>
                <a:cs typeface="Microsoft Sans Serif"/>
              </a:rPr>
              <a:t>PLANEJAMENTO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884259" y="911611"/>
            <a:ext cx="1454785" cy="866140"/>
          </a:xfrm>
          <a:prstGeom prst="rect">
            <a:avLst/>
          </a:prstGeom>
          <a:ln w="9148">
            <a:solidFill>
              <a:srgbClr val="444448"/>
            </a:solidFill>
          </a:ln>
        </p:spPr>
        <p:txBody>
          <a:bodyPr wrap="square" lIns="0" tIns="14604" rIns="0" bIns="0" rtlCol="0" vert="horz">
            <a:spAutoFit/>
          </a:bodyPr>
          <a:lstStyle/>
          <a:p>
            <a:pPr marL="337185" marR="166370" indent="-46990">
              <a:lnSpc>
                <a:spcPts val="830"/>
              </a:lnSpc>
              <a:spcBef>
                <a:spcPts val="114"/>
              </a:spcBef>
              <a:tabLst>
                <a:tab pos="1261745" algn="l"/>
              </a:tabLst>
            </a:pPr>
            <a:r>
              <a:rPr dirty="0" sz="850" spc="-65">
                <a:solidFill>
                  <a:srgbClr val="181818"/>
                </a:solidFill>
                <a:latin typeface="Microsoft Sans Serif"/>
                <a:cs typeface="Microsoft Sans Serif"/>
              </a:rPr>
              <a:t>GUARULHOG</a:t>
            </a:r>
            <a:r>
              <a:rPr dirty="0" sz="850" spc="17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1D1D1D"/>
                </a:solidFill>
                <a:latin typeface="Microsoft Sans Serif"/>
                <a:cs typeface="Microsoft Sans Serif"/>
              </a:rPr>
              <a:t>-</a:t>
            </a:r>
            <a:r>
              <a:rPr dirty="0" sz="850" spc="55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1D1D1D"/>
                </a:solidFill>
                <a:latin typeface="Microsoft Sans Serif"/>
                <a:cs typeface="Microsoft Sans Serif"/>
              </a:rPr>
              <a:t>SP</a:t>
            </a:r>
            <a:r>
              <a:rPr dirty="0" sz="850" spc="-10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242424"/>
                </a:solidFill>
                <a:latin typeface="Microsoft Sans Serif"/>
                <a:cs typeface="Microsoft Sans Serif"/>
              </a:rPr>
              <a:t>MICROr</a:t>
            </a:r>
            <a:r>
              <a:rPr dirty="0" sz="850" spc="85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5">
                <a:solidFill>
                  <a:srgbClr val="282828"/>
                </a:solidFill>
                <a:latin typeface="Microsoft Sans Serif"/>
                <a:cs typeface="Microsoft Sans Serif"/>
              </a:rPr>
              <a:t>ŁME</a:t>
            </a:r>
            <a:r>
              <a:rPr dirty="0" sz="850" spc="8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242424"/>
                </a:solidFill>
                <a:latin typeface="Microsoft Sans Serif"/>
                <a:cs typeface="Microsoft Sans Serif"/>
              </a:rPr>
              <a:t>fiP</a:t>
            </a:r>
            <a:r>
              <a:rPr dirty="0" sz="850">
                <a:solidFill>
                  <a:srgbClr val="242424"/>
                </a:solidFill>
                <a:latin typeface="Microsoft Sans Serif"/>
                <a:cs typeface="Microsoft Sans Serif"/>
              </a:rPr>
              <a:t>	</a:t>
            </a:r>
            <a:r>
              <a:rPr dirty="0" sz="850" spc="-60">
                <a:solidFill>
                  <a:srgbClr val="A5A8EF"/>
                </a:solidFill>
                <a:latin typeface="Microsoft Sans Serif"/>
                <a:cs typeface="Microsoft Sans Serif"/>
              </a:rPr>
              <a:t>'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88829" y="1892841"/>
            <a:ext cx="5456555" cy="74803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43180" marR="20320" indent="-3810">
              <a:lnSpc>
                <a:spcPts val="1370"/>
              </a:lnSpc>
              <a:spcBef>
                <a:spcPts val="204"/>
              </a:spcBef>
              <a:buAutoNum type="romanUcPeriod"/>
              <a:tabLst>
                <a:tab pos="43180" algn="l"/>
                <a:tab pos="235585" algn="l"/>
                <a:tab pos="2381250" algn="l"/>
              </a:tabLst>
            </a:pP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>
                <a:latin typeface="Microsoft Sans Serif"/>
                <a:cs typeface="Microsoft Sans Serif"/>
              </a:rPr>
              <a:t>Secretariar</a:t>
            </a:r>
            <a:r>
              <a:rPr dirty="0" sz="1200" spc="12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as</a:t>
            </a:r>
            <a:r>
              <a:rPr dirty="0" sz="1200" spc="114">
                <a:latin typeface="Microsoft Sans Serif"/>
                <a:cs typeface="Microsoft Sans Serif"/>
              </a:rPr>
              <a:t>  </a:t>
            </a:r>
            <a:r>
              <a:rPr dirty="0" sz="1200" spc="-10">
                <a:latin typeface="Microsoft Sans Serif"/>
                <a:cs typeface="Microsoft Sans Serif"/>
              </a:rPr>
              <a:t>Assembleias,</a:t>
            </a:r>
            <a:r>
              <a:rPr dirty="0" sz="1200">
                <a:latin typeface="Microsoft Sans Serif"/>
                <a:cs typeface="Microsoft Sans Serif"/>
              </a:rPr>
              <a:t>	lavrar</a:t>
            </a:r>
            <a:r>
              <a:rPr dirty="0" sz="1200" spc="11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as</a:t>
            </a:r>
            <a:r>
              <a:rPr dirty="0" sz="1200" spc="12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atas</a:t>
            </a:r>
            <a:r>
              <a:rPr dirty="0" sz="1200" spc="9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12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as</a:t>
            </a:r>
            <a:r>
              <a:rPr dirty="0" sz="1200" spc="10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ler</a:t>
            </a:r>
            <a:r>
              <a:rPr dirty="0" sz="1200" spc="13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para</a:t>
            </a:r>
            <a:r>
              <a:rPr dirty="0" sz="1200" spc="100">
                <a:latin typeface="Microsoft Sans Serif"/>
                <a:cs typeface="Microsoft Sans Serif"/>
              </a:rPr>
              <a:t>  </a:t>
            </a:r>
            <a:r>
              <a:rPr dirty="0" sz="1200" spc="-50">
                <a:latin typeface="Microsoft Sans Serif"/>
                <a:cs typeface="Microsoft Sans Serif"/>
              </a:rPr>
              <a:t>aproVação, </a:t>
            </a:r>
            <a:r>
              <a:rPr dirty="0" sz="1200" spc="-10">
                <a:latin typeface="Microsoft Sans Serif"/>
                <a:cs typeface="Microsoft Sans Serif"/>
              </a:rPr>
              <a:t>providenciando,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quando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necessário,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</a:t>
            </a:r>
            <a:r>
              <a:rPr dirty="0" sz="1200" spc="-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seu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registro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em</a:t>
            </a:r>
            <a:r>
              <a:rPr dirty="0" sz="1200" spc="2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Cartório;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95"/>
              </a:spcBef>
              <a:buFont typeface="Microsoft Sans Serif"/>
              <a:buAutoNum type="romanUcPeriod"/>
            </a:pPr>
            <a:endParaRPr sz="1200">
              <a:latin typeface="Microsoft Sans Serif"/>
              <a:cs typeface="Microsoft Sans Serif"/>
            </a:endParaRPr>
          </a:p>
          <a:p>
            <a:pPr algn="just" marL="39370" marR="13335" indent="198755">
              <a:lnSpc>
                <a:spcPct val="96300"/>
              </a:lnSpc>
              <a:spcBef>
                <a:spcPts val="5"/>
              </a:spcBef>
              <a:buAutoNum type="romanUcPeriod"/>
              <a:tabLst>
                <a:tab pos="238125" algn="l"/>
              </a:tabLst>
            </a:pPr>
            <a:r>
              <a:rPr dirty="0" sz="1200">
                <a:latin typeface="Microsoft Sans Serif"/>
                <a:cs typeface="Microsoft Sans Serif"/>
              </a:rPr>
              <a:t>Manter</a:t>
            </a:r>
            <a:r>
              <a:rPr dirty="0" sz="1200" spc="1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sob</a:t>
            </a:r>
            <a:r>
              <a:rPr dirty="0" sz="1200" spc="2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sua</a:t>
            </a:r>
            <a:r>
              <a:rPr dirty="0" sz="1200" spc="265">
                <a:latin typeface="Microsoft Sans Serif"/>
                <a:cs typeface="Microsoft Sans Serif"/>
              </a:rPr>
              <a:t> </a:t>
            </a:r>
            <a:r>
              <a:rPr dirty="0" sz="1200" spc="-65">
                <a:latin typeface="Microsoft Sans Serif"/>
                <a:cs typeface="Microsoft Sans Serif"/>
              </a:rPr>
              <a:t>guard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C0C0C"/>
                </a:solidFill>
                <a:latin typeface="Microsoft Sans Serif"/>
                <a:cs typeface="Microsoft Sans Serif"/>
              </a:rPr>
              <a:t>a</a:t>
            </a:r>
            <a:r>
              <a:rPr dirty="0" sz="1200" spc="21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24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responsabilidade,</a:t>
            </a:r>
            <a:r>
              <a:rPr dirty="0" sz="1200" spc="29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A0A0A"/>
                </a:solidFill>
                <a:latin typeface="Microsoft Sans Serif"/>
                <a:cs typeface="Microsoft Sans Serif"/>
              </a:rPr>
              <a:t>os</a:t>
            </a:r>
            <a:r>
              <a:rPr dirty="0" sz="1200" spc="270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Registros</a:t>
            </a:r>
            <a:r>
              <a:rPr dirty="0" sz="1200" spc="37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A0A0A"/>
                </a:solidFill>
                <a:latin typeface="Microsoft Sans Serif"/>
                <a:cs typeface="Microsoft Sans Serif"/>
              </a:rPr>
              <a:t>de</a:t>
            </a:r>
            <a:r>
              <a:rPr dirty="0" sz="1200" spc="295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Atas,</a:t>
            </a:r>
            <a:r>
              <a:rPr dirty="0" sz="1200" spc="28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rol</a:t>
            </a:r>
            <a:r>
              <a:rPr dirty="0" sz="1200" spc="26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de </a:t>
            </a:r>
            <a:r>
              <a:rPr dirty="0" sz="1200">
                <a:latin typeface="Microsoft Sans Serif"/>
                <a:cs typeface="Microsoft Sans Serif"/>
              </a:rPr>
              <a:t>Associados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-1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outros</a:t>
            </a:r>
            <a:r>
              <a:rPr dirty="0" sz="1200" spc="2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D1D1D"/>
                </a:solidFill>
                <a:latin typeface="Microsoft Sans Serif"/>
                <a:cs typeface="Microsoft Sans Serif"/>
              </a:rPr>
              <a:t>de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uso</a:t>
            </a:r>
            <a:r>
              <a:rPr dirty="0" sz="1200" spc="-2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-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secretaria,</a:t>
            </a:r>
            <a:r>
              <a:rPr dirty="0" sz="1200" spc="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deles</a:t>
            </a:r>
            <a:r>
              <a:rPr dirty="0" sz="1200" spc="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prestando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contas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aos </a:t>
            </a:r>
            <a:r>
              <a:rPr dirty="0" sz="1200" spc="-10">
                <a:latin typeface="Microsoft Sans Serif"/>
                <a:cs typeface="Microsoft Sans Serif"/>
              </a:rPr>
              <a:t>diretores </a:t>
            </a:r>
            <a:r>
              <a:rPr dirty="0" sz="1200">
                <a:latin typeface="Microsoft Sans Serif"/>
                <a:cs typeface="Microsoft Sans Serif"/>
              </a:rPr>
              <a:t>eleitos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para</a:t>
            </a:r>
            <a:r>
              <a:rPr dirty="0" sz="1200" spc="-2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212121"/>
                </a:solidFill>
                <a:latin typeface="Microsoft Sans Serif"/>
                <a:cs typeface="Microsoft Sans Serif"/>
              </a:rPr>
              <a:t>a</a:t>
            </a:r>
            <a:r>
              <a:rPr dirty="0" sz="1200" spc="-2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gestăo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seguinte</a:t>
            </a:r>
            <a:r>
              <a:rPr dirty="0" sz="1200" spc="-10">
                <a:solidFill>
                  <a:srgbClr val="838383"/>
                </a:solidFill>
                <a:latin typeface="Microsoft Sans Serif"/>
                <a:cs typeface="Microsoft Sans Serif"/>
              </a:rPr>
              <a:t>;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50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40005">
              <a:lnSpc>
                <a:spcPct val="100000"/>
              </a:lnSpc>
              <a:spcBef>
                <a:spcPts val="5"/>
              </a:spcBef>
            </a:pPr>
            <a:r>
              <a:rPr dirty="0" sz="1200">
                <a:latin typeface="Microsoft Sans Serif"/>
                <a:cs typeface="Microsoft Sans Serif"/>
              </a:rPr>
              <a:t>Ill.</a:t>
            </a:r>
            <a:r>
              <a:rPr dirty="0" sz="1200" spc="-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Assessorar</a:t>
            </a:r>
            <a:r>
              <a:rPr dirty="0" sz="1200" spc="1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</a:t>
            </a:r>
            <a:r>
              <a:rPr dirty="0" sz="1200" spc="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Presidente</a:t>
            </a:r>
            <a:r>
              <a:rPr dirty="0" sz="1200" spc="1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no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desenvolvimento</a:t>
            </a:r>
            <a:r>
              <a:rPr dirty="0" sz="1200" spc="-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das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Assembleias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85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41910" marR="27305" indent="-6985">
              <a:lnSpc>
                <a:spcPts val="1370"/>
              </a:lnSpc>
              <a:buAutoNum type="romanUcPeriod" startAt="4"/>
              <a:tabLst>
                <a:tab pos="41910" algn="l"/>
                <a:tab pos="269240" algn="l"/>
              </a:tabLst>
            </a:pPr>
            <a:r>
              <a:rPr dirty="0" sz="1200">
                <a:latin typeface="Microsoft Sans Serif"/>
                <a:cs typeface="Microsoft Sans Serif"/>
              </a:rPr>
              <a:t>	</a:t>
            </a:r>
            <a:r>
              <a:rPr dirty="0" sz="1200">
                <a:latin typeface="Microsoft Sans Serif"/>
                <a:cs typeface="Microsoft Sans Serif"/>
              </a:rPr>
              <a:t>Manter</a:t>
            </a:r>
            <a:r>
              <a:rPr dirty="0" sz="1200" spc="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atualizado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2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rol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 membros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ASSOCIAÇÄO</a:t>
            </a:r>
            <a:r>
              <a:rPr dirty="0" sz="1200" spc="1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DOS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MORADORES </a:t>
            </a:r>
            <a:r>
              <a:rPr dirty="0" sz="1200">
                <a:latin typeface="Microsoft Sans Serif"/>
                <a:cs typeface="Microsoft Sans Serif"/>
              </a:rPr>
              <a:t>PARA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51515"/>
                </a:solidFill>
                <a:latin typeface="Microsoft Sans Serif"/>
                <a:cs typeface="Microsoft Sans Serif"/>
              </a:rPr>
              <a:t>0</a:t>
            </a:r>
            <a:r>
              <a:rPr dirty="0" sz="1200" spc="215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DESENVOLVIMENTO</a:t>
            </a:r>
            <a:r>
              <a:rPr dirty="0" sz="1200" spc="-2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51515"/>
                </a:solidFill>
                <a:latin typeface="Microsoft Sans Serif"/>
                <a:cs typeface="Microsoft Sans Serif"/>
              </a:rPr>
              <a:t>DO</a:t>
            </a:r>
            <a:r>
              <a:rPr dirty="0" sz="1200" spc="-5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ÁGUA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AZUL;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95"/>
              </a:spcBef>
              <a:buFont typeface="Microsoft Sans Serif"/>
              <a:buAutoNum type="romanUcPeriod" startAt="4"/>
            </a:pPr>
            <a:endParaRPr sz="1200">
              <a:latin typeface="Microsoft Sans Serif"/>
              <a:cs typeface="Microsoft Sans Serif"/>
            </a:endParaRPr>
          </a:p>
          <a:p>
            <a:pPr marL="38735" marR="12700" indent="246379">
              <a:lnSpc>
                <a:spcPts val="1400"/>
              </a:lnSpc>
              <a:spcBef>
                <a:spcPts val="5"/>
              </a:spcBef>
              <a:buAutoNum type="romanUcPeriod" startAt="4"/>
              <a:tabLst>
                <a:tab pos="285115" algn="l"/>
              </a:tabLst>
            </a:pPr>
            <a:r>
              <a:rPr dirty="0" sz="1200">
                <a:latin typeface="Microsoft Sans Serif"/>
                <a:cs typeface="Microsoft Sans Serif"/>
              </a:rPr>
              <a:t>Expedir</a:t>
            </a:r>
            <a:r>
              <a:rPr dirty="0" sz="1200" spc="90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262626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425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receber</a:t>
            </a:r>
            <a:r>
              <a:rPr dirty="0" sz="1200" spc="10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correspondências</a:t>
            </a:r>
            <a:r>
              <a:rPr dirty="0" sz="1200" spc="4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relacionadas</a:t>
            </a:r>
            <a:r>
              <a:rPr dirty="0" sz="1200" spc="105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ã</a:t>
            </a:r>
            <a:r>
              <a:rPr dirty="0" sz="1200" spc="42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movimentaçáo</a:t>
            </a:r>
            <a:r>
              <a:rPr dirty="0" sz="1200" spc="125">
                <a:latin typeface="Microsoft Sans Serif"/>
                <a:cs typeface="Microsoft Sans Serif"/>
              </a:rPr>
              <a:t>  </a:t>
            </a:r>
            <a:r>
              <a:rPr dirty="0" sz="1200" spc="-25">
                <a:latin typeface="Microsoft Sans Serif"/>
                <a:cs typeface="Microsoft Sans Serif"/>
              </a:rPr>
              <a:t>de </a:t>
            </a:r>
            <a:r>
              <a:rPr dirty="0" sz="1200" spc="-10">
                <a:latin typeface="Microsoft Sans Serif"/>
                <a:cs typeface="Microsoft Sans Serif"/>
              </a:rPr>
              <a:t>membro;</a:t>
            </a:r>
            <a:endParaRPr sz="1200">
              <a:latin typeface="Microsoft Sans Serif"/>
              <a:cs typeface="Microsoft Sans Serif"/>
            </a:endParaRPr>
          </a:p>
          <a:p>
            <a:pPr algn="just" marL="32384" marR="5080" indent="283210">
              <a:lnSpc>
                <a:spcPct val="95900"/>
              </a:lnSpc>
              <a:spcBef>
                <a:spcPts val="1320"/>
              </a:spcBef>
              <a:buAutoNum type="romanUcPeriod" startAt="4"/>
              <a:tabLst>
                <a:tab pos="315595" algn="l"/>
              </a:tabLst>
            </a:pPr>
            <a:r>
              <a:rPr dirty="0" sz="1200">
                <a:latin typeface="Microsoft Sans Serif"/>
                <a:cs typeface="Microsoft Sans Serif"/>
              </a:rPr>
              <a:t>Elaborar,</a:t>
            </a:r>
            <a:r>
              <a:rPr dirty="0" sz="1200" spc="10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expedir</a:t>
            </a:r>
            <a:r>
              <a:rPr dirty="0" sz="1200" spc="4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ou</a:t>
            </a:r>
            <a:r>
              <a:rPr dirty="0" sz="1200" spc="4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receber</a:t>
            </a:r>
            <a:r>
              <a:rPr dirty="0" sz="1200" spc="4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outros</a:t>
            </a:r>
            <a:r>
              <a:rPr dirty="0" sz="1200" spc="4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documentos</a:t>
            </a:r>
            <a:r>
              <a:rPr dirty="0" sz="1200" spc="9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ou</a:t>
            </a:r>
            <a:r>
              <a:rPr dirty="0" sz="1200" spc="40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correspondências </a:t>
            </a:r>
            <a:r>
              <a:rPr dirty="0" sz="1200">
                <a:latin typeface="Microsoft Sans Serif"/>
                <a:cs typeface="Microsoft Sans Serif"/>
              </a:rPr>
              <a:t>decididas</a:t>
            </a:r>
            <a:r>
              <a:rPr dirty="0" sz="1200" spc="29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pela</a:t>
            </a:r>
            <a:r>
              <a:rPr dirty="0" sz="1200" spc="2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Assembleia,</a:t>
            </a:r>
            <a:r>
              <a:rPr dirty="0" sz="1200" spc="32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ou</a:t>
            </a:r>
            <a:r>
              <a:rPr dirty="0" sz="1200" spc="1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pela</a:t>
            </a:r>
            <a:r>
              <a:rPr dirty="0" sz="1200" spc="20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Diretoria,</a:t>
            </a:r>
            <a:r>
              <a:rPr dirty="0" sz="1200" spc="2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bem</a:t>
            </a:r>
            <a:r>
              <a:rPr dirty="0" sz="1200" spc="24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como</a:t>
            </a:r>
            <a:r>
              <a:rPr dirty="0" sz="1200" spc="24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receber</a:t>
            </a:r>
            <a:r>
              <a:rPr dirty="0" sz="1200" spc="2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</a:t>
            </a:r>
            <a:r>
              <a:rPr dirty="0" sz="1200" spc="2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que</a:t>
            </a:r>
            <a:r>
              <a:rPr dirty="0" sz="1200" spc="260">
                <a:latin typeface="Microsoft Sans Serif"/>
                <a:cs typeface="Microsoft Sans Serif"/>
              </a:rPr>
              <a:t> </a:t>
            </a:r>
            <a:r>
              <a:rPr dirty="0" sz="1200" spc="-25">
                <a:solidFill>
                  <a:srgbClr val="0F0F0F"/>
                </a:solidFill>
                <a:latin typeface="Microsoft Sans Serif"/>
                <a:cs typeface="Microsoft Sans Serif"/>
              </a:rPr>
              <a:t>se </a:t>
            </a:r>
            <a:r>
              <a:rPr dirty="0" sz="1200">
                <a:latin typeface="Microsoft Sans Serif"/>
                <a:cs typeface="Microsoft Sans Serif"/>
              </a:rPr>
              <a:t>destinarem</a:t>
            </a:r>
            <a:r>
              <a:rPr dirty="0" sz="1200" spc="425">
                <a:latin typeface="Microsoft Sans Serif"/>
                <a:cs typeface="Microsoft Sans Serif"/>
              </a:rPr>
              <a:t>   </a:t>
            </a:r>
            <a:r>
              <a:rPr dirty="0" sz="1200">
                <a:latin typeface="Microsoft Sans Serif"/>
                <a:cs typeface="Microsoft Sans Serif"/>
              </a:rPr>
              <a:t>à</a:t>
            </a:r>
            <a:r>
              <a:rPr dirty="0" sz="1200" spc="400">
                <a:latin typeface="Microsoft Sans Serif"/>
                <a:cs typeface="Microsoft Sans Serif"/>
              </a:rPr>
              <a:t>   </a:t>
            </a:r>
            <a:r>
              <a:rPr dirty="0" sz="1200">
                <a:latin typeface="Microsoft Sans Serif"/>
                <a:cs typeface="Microsoft Sans Serif"/>
              </a:rPr>
              <a:t>ASSOCIAÇÄO</a:t>
            </a:r>
            <a:r>
              <a:rPr dirty="0" sz="1200" spc="430">
                <a:latin typeface="Microsoft Sans Serif"/>
                <a:cs typeface="Microsoft Sans Serif"/>
              </a:rPr>
              <a:t>  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DOS</a:t>
            </a:r>
            <a:r>
              <a:rPr dirty="0" sz="1200" spc="395">
                <a:solidFill>
                  <a:srgbClr val="131313"/>
                </a:solidFill>
                <a:latin typeface="Microsoft Sans Serif"/>
                <a:cs typeface="Microsoft Sans Serif"/>
              </a:rPr>
              <a:t>   </a:t>
            </a:r>
            <a:r>
              <a:rPr dirty="0" sz="1200">
                <a:latin typeface="Microsoft Sans Serif"/>
                <a:cs typeface="Microsoft Sans Serif"/>
              </a:rPr>
              <a:t>MORADORES</a:t>
            </a:r>
            <a:r>
              <a:rPr dirty="0" sz="1200" spc="459">
                <a:latin typeface="Microsoft Sans Serif"/>
                <a:cs typeface="Microsoft Sans Serif"/>
              </a:rPr>
              <a:t>   </a:t>
            </a:r>
            <a:r>
              <a:rPr dirty="0" sz="1200">
                <a:latin typeface="Microsoft Sans Serif"/>
                <a:cs typeface="Microsoft Sans Serif"/>
              </a:rPr>
              <a:t>PARA</a:t>
            </a:r>
            <a:r>
              <a:rPr dirty="0" sz="1200" spc="409">
                <a:latin typeface="Microsoft Sans Serif"/>
                <a:cs typeface="Microsoft Sans Serif"/>
              </a:rPr>
              <a:t>   </a:t>
            </a:r>
            <a:r>
              <a:rPr dirty="0" sz="1200" spc="-50">
                <a:latin typeface="Microsoft Sans Serif"/>
                <a:cs typeface="Microsoft Sans Serif"/>
              </a:rPr>
              <a:t>O </a:t>
            </a:r>
            <a:r>
              <a:rPr dirty="0" sz="1200" spc="-35">
                <a:latin typeface="Microsoft Sans Serif"/>
                <a:cs typeface="Microsoft Sans Serif"/>
              </a:rPr>
              <a:t>DESE</a:t>
            </a:r>
            <a:r>
              <a:rPr dirty="0" sz="1200" spc="-210">
                <a:latin typeface="Microsoft Sans Serif"/>
                <a:cs typeface="Microsoft Sans Serif"/>
              </a:rPr>
              <a:t> </a:t>
            </a:r>
            <a:r>
              <a:rPr dirty="0" sz="1200" spc="-20">
                <a:latin typeface="Microsoft Sans Serif"/>
                <a:cs typeface="Microsoft Sans Serif"/>
              </a:rPr>
              <a:t>NVOLVIMENTO</a:t>
            </a:r>
            <a:r>
              <a:rPr dirty="0" sz="1200" spc="10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61616"/>
                </a:solidFill>
                <a:latin typeface="Microsoft Sans Serif"/>
                <a:cs typeface="Microsoft Sans Serif"/>
              </a:rPr>
              <a:t>DO</a:t>
            </a:r>
            <a:r>
              <a:rPr dirty="0" sz="1200" spc="3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ÁGUA</a:t>
            </a:r>
            <a:r>
              <a:rPr dirty="0" sz="1200" spc="8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AZUL;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Microsoft Sans Serif"/>
              <a:buAutoNum type="romanUcPeriod" startAt="4"/>
            </a:pPr>
            <a:endParaRPr sz="1200">
              <a:latin typeface="Microsoft Sans Serif"/>
              <a:cs typeface="Microsoft Sans Serif"/>
            </a:endParaRPr>
          </a:p>
          <a:p>
            <a:pPr algn="just" marL="32384" marR="24130" indent="282575">
              <a:lnSpc>
                <a:spcPts val="1400"/>
              </a:lnSpc>
              <a:spcBef>
                <a:spcPts val="5"/>
              </a:spcBef>
              <a:buAutoNum type="romanUcPeriod" startAt="4"/>
              <a:tabLst>
                <a:tab pos="314960" algn="l"/>
              </a:tabLst>
            </a:pPr>
            <a:r>
              <a:rPr dirty="0" sz="1200">
                <a:latin typeface="Microsoft Sans Serif"/>
                <a:cs typeface="Microsoft Sans Serif"/>
              </a:rPr>
              <a:t>Manter</a:t>
            </a:r>
            <a:r>
              <a:rPr dirty="0" sz="1200" spc="1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em</a:t>
            </a:r>
            <a:r>
              <a:rPr dirty="0" sz="1200" spc="8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boa</a:t>
            </a:r>
            <a:r>
              <a:rPr dirty="0" sz="1200" spc="8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ordem</a:t>
            </a:r>
            <a:r>
              <a:rPr dirty="0" sz="1200" spc="1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os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arquiVos</a:t>
            </a:r>
            <a:r>
              <a:rPr dirty="0" sz="1200" spc="15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11111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10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documentos</a:t>
            </a:r>
            <a:r>
              <a:rPr dirty="0" sz="1200" spc="1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ASSOCIAÇAO</a:t>
            </a:r>
            <a:r>
              <a:rPr dirty="0" sz="1200" spc="235">
                <a:latin typeface="Microsoft Sans Serif"/>
                <a:cs typeface="Microsoft Sans Serif"/>
              </a:rPr>
              <a:t> </a:t>
            </a:r>
            <a:r>
              <a:rPr dirty="0" sz="1200" spc="-25">
                <a:latin typeface="Microsoft Sans Serif"/>
                <a:cs typeface="Microsoft Sans Serif"/>
              </a:rPr>
              <a:t>DOS </a:t>
            </a:r>
            <a:r>
              <a:rPr dirty="0" sz="1200" spc="-10">
                <a:latin typeface="Microsoft Sans Serif"/>
                <a:cs typeface="Microsoft Sans Serif"/>
              </a:rPr>
              <a:t>MORADORES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PARA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61616"/>
                </a:solidFill>
                <a:latin typeface="Microsoft Sans Serif"/>
                <a:cs typeface="Microsoft Sans Serif"/>
              </a:rPr>
              <a:t>0</a:t>
            </a:r>
            <a:r>
              <a:rPr dirty="0" sz="1200" spc="204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DESENVOLVIMENTO</a:t>
            </a:r>
            <a:r>
              <a:rPr dirty="0" sz="1200" spc="-5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DO</a:t>
            </a:r>
            <a:r>
              <a:rPr dirty="0" sz="1200" spc="2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ÁGUA</a:t>
            </a:r>
            <a:r>
              <a:rPr dirty="0" sz="1200" spc="8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AZUL;</a:t>
            </a:r>
            <a:endParaRPr sz="1200">
              <a:latin typeface="Microsoft Sans Serif"/>
              <a:cs typeface="Microsoft Sans Serif"/>
            </a:endParaRPr>
          </a:p>
          <a:p>
            <a:pPr algn="just" marL="29845" marR="15240" indent="377190">
              <a:lnSpc>
                <a:spcPct val="96300"/>
              </a:lnSpc>
              <a:spcBef>
                <a:spcPts val="1315"/>
              </a:spcBef>
              <a:buAutoNum type="romanUcPeriod" startAt="4"/>
              <a:tabLst>
                <a:tab pos="407034" algn="l"/>
              </a:tabLst>
            </a:pPr>
            <a:r>
              <a:rPr dirty="0" sz="1200">
                <a:latin typeface="Microsoft Sans Serif"/>
                <a:cs typeface="Microsoft Sans Serif"/>
              </a:rPr>
              <a:t>Nas</a:t>
            </a:r>
            <a:r>
              <a:rPr dirty="0" sz="1200" spc="48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reunioes</a:t>
            </a:r>
            <a:r>
              <a:rPr dirty="0" sz="1200" spc="10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4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Diretoria,</a:t>
            </a:r>
            <a:r>
              <a:rPr dirty="0" sz="1200" spc="105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assessorar</a:t>
            </a:r>
            <a:r>
              <a:rPr dirty="0" sz="1200" spc="120">
                <a:latin typeface="Microsoft Sans Serif"/>
                <a:cs typeface="Microsoft Sans Serif"/>
              </a:rPr>
              <a:t> 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47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Presidente,</a:t>
            </a:r>
            <a:r>
              <a:rPr dirty="0" sz="1200" spc="110">
                <a:latin typeface="Microsoft Sans Serif"/>
                <a:cs typeface="Microsoft Sans Serif"/>
              </a:rPr>
              <a:t>  </a:t>
            </a:r>
            <a:r>
              <a:rPr dirty="0" sz="1200">
                <a:latin typeface="Microsoft Sans Serif"/>
                <a:cs typeface="Microsoft Sans Serif"/>
              </a:rPr>
              <a:t>elaborando</a:t>
            </a:r>
            <a:r>
              <a:rPr dirty="0" sz="1200" spc="110">
                <a:latin typeface="Microsoft Sans Serif"/>
                <a:cs typeface="Microsoft Sans Serif"/>
              </a:rPr>
              <a:t>  </a:t>
            </a:r>
            <a:r>
              <a:rPr dirty="0" sz="1200" spc="-25">
                <a:solidFill>
                  <a:srgbClr val="1F1F1F"/>
                </a:solidFill>
                <a:latin typeface="Microsoft Sans Serif"/>
                <a:cs typeface="Microsoft Sans Serif"/>
              </a:rPr>
              <a:t>as </a:t>
            </a:r>
            <a:r>
              <a:rPr dirty="0" sz="1200">
                <a:latin typeface="Microsoft Sans Serif"/>
                <a:cs typeface="Microsoft Sans Serif"/>
              </a:rPr>
              <a:t>respectivas</a:t>
            </a:r>
            <a:r>
              <a:rPr dirty="0" sz="1200" spc="3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Atas</a:t>
            </a:r>
            <a:r>
              <a:rPr dirty="0" sz="1200" spc="2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25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anotando</a:t>
            </a:r>
            <a:r>
              <a:rPr dirty="0" sz="1200" spc="2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</a:t>
            </a:r>
            <a:r>
              <a:rPr dirty="0" sz="1200" spc="20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propostas</a:t>
            </a:r>
            <a:r>
              <a:rPr dirty="0" sz="1200" spc="3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que</a:t>
            </a:r>
            <a:r>
              <a:rPr dirty="0" sz="1200" spc="28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devem</a:t>
            </a:r>
            <a:r>
              <a:rPr dirty="0" sz="1200" spc="3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ser</a:t>
            </a:r>
            <a:r>
              <a:rPr dirty="0" sz="1200" spc="2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encaminhadas</a:t>
            </a:r>
            <a:r>
              <a:rPr dirty="0" sz="1200" spc="375">
                <a:latin typeface="Microsoft Sans Serif"/>
                <a:cs typeface="Microsoft Sans Serif"/>
              </a:rPr>
              <a:t> </a:t>
            </a:r>
            <a:r>
              <a:rPr dirty="0" sz="1200" spc="-50">
                <a:latin typeface="Microsoft Sans Serif"/>
                <a:cs typeface="Microsoft Sans Serif"/>
              </a:rPr>
              <a:t>à </a:t>
            </a:r>
            <a:r>
              <a:rPr dirty="0" sz="1200" spc="-10">
                <a:latin typeface="Microsoft Sans Serif"/>
                <a:cs typeface="Microsoft Sans Serif"/>
              </a:rPr>
              <a:t>Assembleia</a:t>
            </a:r>
            <a:r>
              <a:rPr dirty="0" sz="1200" spc="-10">
                <a:solidFill>
                  <a:srgbClr val="747474"/>
                </a:solidFill>
                <a:latin typeface="Microsoft Sans Serif"/>
                <a:cs typeface="Microsoft Sans Serif"/>
              </a:rPr>
              <a:t>;</a:t>
            </a:r>
            <a:endParaRPr sz="1200">
              <a:latin typeface="Microsoft Sans Serif"/>
              <a:cs typeface="Microsoft Sans Serif"/>
            </a:endParaRPr>
          </a:p>
          <a:p>
            <a:pPr marL="255904" indent="-229870">
              <a:lnSpc>
                <a:spcPct val="100000"/>
              </a:lnSpc>
              <a:spcBef>
                <a:spcPts val="1330"/>
              </a:spcBef>
              <a:buAutoNum type="romanUcPeriod" startAt="4"/>
              <a:tabLst>
                <a:tab pos="255904" algn="l"/>
              </a:tabLst>
            </a:pPr>
            <a:r>
              <a:rPr dirty="0" sz="1200">
                <a:latin typeface="Microsoft Sans Serif"/>
                <a:cs typeface="Microsoft Sans Serif"/>
              </a:rPr>
              <a:t>Elaborar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ler</a:t>
            </a:r>
            <a:r>
              <a:rPr dirty="0" sz="1200" spc="-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relatõrios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secretaria,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quando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solicitado</a:t>
            </a:r>
            <a:r>
              <a:rPr dirty="0" sz="1200" spc="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pelo</a:t>
            </a:r>
            <a:r>
              <a:rPr dirty="0" sz="1200" spc="2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Presidente;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80"/>
              </a:spcBef>
              <a:buFont typeface="Microsoft Sans Serif"/>
              <a:buAutoNum type="romanUcPeriod" startAt="4"/>
            </a:pPr>
            <a:endParaRPr sz="1200">
              <a:latin typeface="Microsoft Sans Serif"/>
              <a:cs typeface="Microsoft Sans Serif"/>
            </a:endParaRPr>
          </a:p>
          <a:p>
            <a:pPr marL="29845" marR="29209" indent="237490">
              <a:lnSpc>
                <a:spcPts val="1370"/>
              </a:lnSpc>
              <a:buAutoNum type="romanUcPeriod" startAt="4"/>
              <a:tabLst>
                <a:tab pos="267335" algn="l"/>
              </a:tabLst>
            </a:pPr>
            <a:r>
              <a:rPr dirty="0" sz="1200">
                <a:latin typeface="Microsoft Sans Serif"/>
                <a:cs typeface="Microsoft Sans Serif"/>
              </a:rPr>
              <a:t>Substituir,</a:t>
            </a:r>
            <a:r>
              <a:rPr dirty="0" sz="1200" spc="47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interinamente,</a:t>
            </a:r>
            <a:r>
              <a:rPr dirty="0" sz="1200" spc="35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51515"/>
                </a:solidFill>
                <a:latin typeface="Microsoft Sans Serif"/>
                <a:cs typeface="Microsoft Sans Serif"/>
              </a:rPr>
              <a:t>o</a:t>
            </a:r>
            <a:r>
              <a:rPr dirty="0" sz="1200" spc="385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Presidente,</a:t>
            </a:r>
            <a:r>
              <a:rPr dirty="0" sz="1200" spc="4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Diretor</a:t>
            </a:r>
            <a:r>
              <a:rPr dirty="0" sz="1200" spc="44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AdministratiVo,</a:t>
            </a:r>
            <a:r>
              <a:rPr dirty="0" sz="1200" spc="37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em</a:t>
            </a:r>
            <a:r>
              <a:rPr dirty="0" sz="1200" spc="385">
                <a:latin typeface="Microsoft Sans Serif"/>
                <a:cs typeface="Microsoft Sans Serif"/>
              </a:rPr>
              <a:t> </a:t>
            </a:r>
            <a:r>
              <a:rPr dirty="0" sz="1200" spc="-20">
                <a:latin typeface="Microsoft Sans Serif"/>
                <a:cs typeface="Microsoft Sans Serif"/>
              </a:rPr>
              <a:t>suas </a:t>
            </a:r>
            <a:r>
              <a:rPr dirty="0" sz="1200" spc="-10">
                <a:latin typeface="Microsoft Sans Serif"/>
                <a:cs typeface="Microsoft Sans Serif"/>
              </a:rPr>
              <a:t>ausências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ou</a:t>
            </a:r>
            <a:r>
              <a:rPr dirty="0" sz="1200" spc="-3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impedimentos</a:t>
            </a:r>
            <a:r>
              <a:rPr dirty="0" sz="1200" spc="13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ocasionais,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sucedendo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D1D1D"/>
                </a:solidFill>
                <a:latin typeface="Microsoft Sans Serif"/>
                <a:cs typeface="Microsoft Sans Serif"/>
              </a:rPr>
              <a:t>em</a:t>
            </a:r>
            <a:r>
              <a:rPr dirty="0" sz="1200" spc="-15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caso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-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vacãncia;</a:t>
            </a:r>
            <a:endParaRPr sz="1200">
              <a:latin typeface="Microsoft Sans Serif"/>
              <a:cs typeface="Microsoft Sans Serif"/>
            </a:endParaRPr>
          </a:p>
          <a:p>
            <a:pPr marL="251460" indent="-226060">
              <a:lnSpc>
                <a:spcPct val="100000"/>
              </a:lnSpc>
              <a:spcBef>
                <a:spcPts val="1295"/>
              </a:spcBef>
              <a:buAutoNum type="romanUcPeriod" startAt="4"/>
              <a:tabLst>
                <a:tab pos="251460" algn="l"/>
              </a:tabLst>
            </a:pPr>
            <a:r>
              <a:rPr dirty="0" sz="1200">
                <a:latin typeface="Microsoft Sans Serif"/>
                <a:cs typeface="Microsoft Sans Serif"/>
              </a:rPr>
              <a:t>Outras</a:t>
            </a:r>
            <a:r>
              <a:rPr dirty="0" sz="1200" spc="-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atividades</a:t>
            </a:r>
            <a:r>
              <a:rPr dirty="0" sz="1200" spc="50">
                <a:latin typeface="Microsoft Sans Serif"/>
                <a:cs typeface="Microsoft Sans Serif"/>
              </a:rPr>
              <a:t> </a:t>
            </a:r>
            <a:r>
              <a:rPr dirty="0" sz="1200" spc="-20">
                <a:latin typeface="Microsoft Sans Serif"/>
                <a:cs typeface="Microsoft Sans Serif"/>
              </a:rPr>
              <a:t>afms.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22225">
              <a:lnSpc>
                <a:spcPct val="100000"/>
              </a:lnSpc>
              <a:spcBef>
                <a:spcPts val="5"/>
              </a:spcBef>
            </a:pPr>
            <a:r>
              <a:rPr dirty="0" sz="1200" spc="-10">
                <a:latin typeface="Microsoft Sans Serif"/>
                <a:cs typeface="Microsoft Sans Serif"/>
              </a:rPr>
              <a:t>ARTIGO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18</a:t>
            </a:r>
            <a:r>
              <a:rPr dirty="0" sz="1200" spc="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-</a:t>
            </a:r>
            <a:r>
              <a:rPr dirty="0" sz="1200" spc="-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DO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CONSELHO</a:t>
            </a:r>
            <a:r>
              <a:rPr dirty="0" sz="1200" spc="120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FISCAL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00">
              <a:latin typeface="Microsoft Sans Serif"/>
              <a:cs typeface="Microsoft Sans Serif"/>
            </a:endParaRPr>
          </a:p>
          <a:p>
            <a:pPr algn="just" marL="16510" marR="38100" indent="6985">
              <a:lnSpc>
                <a:spcPts val="1400"/>
              </a:lnSpc>
            </a:pPr>
            <a:r>
              <a:rPr dirty="0" sz="1200">
                <a:latin typeface="Microsoft Sans Serif"/>
                <a:cs typeface="Microsoft Sans Serif"/>
              </a:rPr>
              <a:t>O</a:t>
            </a:r>
            <a:r>
              <a:rPr dirty="0" sz="1200" spc="8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Conselho</a:t>
            </a:r>
            <a:r>
              <a:rPr dirty="0" sz="1200" spc="14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Fiscal,</a:t>
            </a:r>
            <a:r>
              <a:rPr dirty="0" sz="1200" spc="1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que</a:t>
            </a:r>
            <a:r>
              <a:rPr dirty="0" sz="1200" spc="1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será</a:t>
            </a:r>
            <a:r>
              <a:rPr dirty="0" sz="1200" spc="1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composto</a:t>
            </a:r>
            <a:r>
              <a:rPr dirty="0" sz="1200" spc="1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por</a:t>
            </a:r>
            <a:r>
              <a:rPr dirty="0" sz="1200" spc="114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C0C0C"/>
                </a:solidFill>
                <a:latin typeface="Microsoft Sans Serif"/>
                <a:cs typeface="Microsoft Sans Serif"/>
              </a:rPr>
              <a:t>três</a:t>
            </a:r>
            <a:r>
              <a:rPr dirty="0" sz="1200" spc="11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membros,</a:t>
            </a:r>
            <a:r>
              <a:rPr dirty="0" sz="1200" spc="19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e</a:t>
            </a:r>
            <a:r>
              <a:rPr dirty="0" sz="1200" spc="114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131313"/>
                </a:solidFill>
                <a:latin typeface="Microsoft Sans Serif"/>
                <a:cs typeface="Microsoft Sans Serif"/>
              </a:rPr>
              <a:t>tern</a:t>
            </a:r>
            <a:r>
              <a:rPr dirty="0" sz="1200" spc="9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por</a:t>
            </a:r>
            <a:r>
              <a:rPr dirty="0" sz="1200" spc="155">
                <a:latin typeface="Microsoft Sans Serif"/>
                <a:cs typeface="Microsoft Sans Serif"/>
              </a:rPr>
              <a:t> </a:t>
            </a:r>
            <a:r>
              <a:rPr dirty="0" sz="1200" spc="-45">
                <a:latin typeface="Microsoft Sans Serif"/>
                <a:cs typeface="Microsoft Sans Serif"/>
              </a:rPr>
              <a:t>objeti\/O, </a:t>
            </a:r>
            <a:r>
              <a:rPr dirty="0" sz="1200" spc="-10">
                <a:latin typeface="Microsoft Sans Serif"/>
                <a:cs typeface="Microsoft Sans Serif"/>
              </a:rPr>
              <a:t>indelegă\/eI,</a:t>
            </a:r>
            <a:r>
              <a:rPr dirty="0" sz="1200" spc="13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fiscalizar</a:t>
            </a:r>
            <a:r>
              <a:rPr dirty="0" sz="1200" spc="13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E0E0E"/>
                </a:solidFill>
                <a:latin typeface="Microsoft Sans Serif"/>
                <a:cs typeface="Microsoft Sans Serif"/>
              </a:rPr>
              <a:t>e</a:t>
            </a:r>
            <a:r>
              <a:rPr dirty="0" sz="1200" spc="40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dar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parecer</a:t>
            </a:r>
            <a:r>
              <a:rPr dirty="0" sz="1200" spc="114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sobre</a:t>
            </a:r>
            <a:r>
              <a:rPr dirty="0" sz="1200" spc="10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todos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os</a:t>
            </a:r>
            <a:r>
              <a:rPr dirty="0" sz="1200" spc="4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atos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3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Diretoria</a:t>
            </a:r>
            <a:r>
              <a:rPr dirty="0" sz="1200" spc="7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Executiva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-2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Associação,</a:t>
            </a:r>
            <a:r>
              <a:rPr dirty="0" sz="1200" spc="100"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0F0F0F"/>
                </a:solidFill>
                <a:latin typeface="Microsoft Sans Serif"/>
                <a:cs typeface="Microsoft Sans Serif"/>
              </a:rPr>
              <a:t>com</a:t>
            </a:r>
            <a:r>
              <a:rPr dirty="0" sz="1200" spc="2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as</a:t>
            </a:r>
            <a:r>
              <a:rPr dirty="0" sz="1200" spc="4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seguintes</a:t>
            </a:r>
            <a:r>
              <a:rPr dirty="0" sz="1200" spc="5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atribuições;</a:t>
            </a:r>
            <a:endParaRPr sz="1200">
              <a:latin typeface="Microsoft Sans Serif"/>
              <a:cs typeface="Microsoft Sans Serif"/>
            </a:endParaRPr>
          </a:p>
          <a:p>
            <a:pPr marL="142240" indent="-129539">
              <a:lnSpc>
                <a:spcPct val="100000"/>
              </a:lnSpc>
              <a:spcBef>
                <a:spcPts val="1305"/>
              </a:spcBef>
              <a:buAutoNum type="romanUcPeriod"/>
              <a:tabLst>
                <a:tab pos="142240" algn="l"/>
              </a:tabLst>
            </a:pPr>
            <a:r>
              <a:rPr dirty="0" sz="1200">
                <a:latin typeface="Microsoft Sans Serif"/>
                <a:cs typeface="Microsoft Sans Serif"/>
              </a:rPr>
              <a:t>Examinar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os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livros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-10">
                <a:latin typeface="Microsoft Sans Serif"/>
                <a:cs typeface="Microsoft Sans Serif"/>
              </a:rPr>
              <a:t> escrituraçäo</a:t>
            </a:r>
            <a:r>
              <a:rPr dirty="0" sz="1200" spc="6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da</a:t>
            </a:r>
            <a:r>
              <a:rPr dirty="0" sz="1200" spc="2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Associaçäo;</a:t>
            </a:r>
            <a:endParaRPr sz="12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2025-05-19T12:01:37Z</dcterms:created>
  <dcterms:modified xsi:type="dcterms:W3CDTF">2025-05-19T12:01:37Z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2020-08-19T00:00:00Z</vt:filetime>
  </property>
  <property fmtid="{D5CDD505-2E9C-101B-9397-08002B2CF9AE}" pid="3" name="LastSaved">
    <vt:filetime>2025-05-19T00:00:00Z</vt:filetime>
  </property>
  <property fmtid="{D5CDD505-2E9C-101B-9397-08002B2CF9AE}" pid="4" name="Producer">
    <vt:lpwstr>EPSON Scan</vt:lpwstr>
  </property>
</Properties>
</file>