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jpg"/><Relationship Id="rId10" Type="http://schemas.openxmlformats.org/officeDocument/2006/relationships/image" Target="../media/image9.jpg"/><Relationship Id="rId11" Type="http://schemas.openxmlformats.org/officeDocument/2006/relationships/image" Target="../media/image10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jp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jpg"/><Relationship Id="rId6" Type="http://schemas.openxmlformats.org/officeDocument/2006/relationships/image" Target="../media/image15.png"/><Relationship Id="rId7" Type="http://schemas.openxmlformats.org/officeDocument/2006/relationships/image" Target="../media/image16.jpg"/><Relationship Id="rId8" Type="http://schemas.openxmlformats.org/officeDocument/2006/relationships/image" Target="../media/image17.png"/><Relationship Id="rId9" Type="http://schemas.openxmlformats.org/officeDocument/2006/relationships/image" Target="../media/image18.png"/><Relationship Id="rId10" Type="http://schemas.openxmlformats.org/officeDocument/2006/relationships/image" Target="../media/image19.png"/><Relationship Id="rId11" Type="http://schemas.openxmlformats.org/officeDocument/2006/relationships/image" Target="../media/image20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jpg"/><Relationship Id="rId3" Type="http://schemas.openxmlformats.org/officeDocument/2006/relationships/image" Target="../media/image22.jpg"/><Relationship Id="rId4" Type="http://schemas.openxmlformats.org/officeDocument/2006/relationships/image" Target="../media/image23.jpg"/><Relationship Id="rId5" Type="http://schemas.openxmlformats.org/officeDocument/2006/relationships/image" Target="../media/image24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5.png"/><Relationship Id="rId3" Type="http://schemas.openxmlformats.org/officeDocument/2006/relationships/image" Target="../media/image26.jpg"/><Relationship Id="rId4" Type="http://schemas.openxmlformats.org/officeDocument/2006/relationships/image" Target="../media/image27.jpg"/><Relationship Id="rId5" Type="http://schemas.openxmlformats.org/officeDocument/2006/relationships/image" Target="../media/image28.jpg"/><Relationship Id="rId6" Type="http://schemas.openxmlformats.org/officeDocument/2006/relationships/image" Target="../media/image29.jpg"/><Relationship Id="rId7" Type="http://schemas.openxmlformats.org/officeDocument/2006/relationships/image" Target="../media/image30.jpg"/><Relationship Id="rId8" Type="http://schemas.openxmlformats.org/officeDocument/2006/relationships/image" Target="../media/image31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2.png"/><Relationship Id="rId3" Type="http://schemas.openxmlformats.org/officeDocument/2006/relationships/image" Target="../media/image33.png"/><Relationship Id="rId4" Type="http://schemas.openxmlformats.org/officeDocument/2006/relationships/image" Target="../media/image34.png"/><Relationship Id="rId5" Type="http://schemas.openxmlformats.org/officeDocument/2006/relationships/image" Target="../media/image35.png"/><Relationship Id="rId6" Type="http://schemas.openxmlformats.org/officeDocument/2006/relationships/image" Target="../media/image36.jpg"/><Relationship Id="rId7" Type="http://schemas.openxmlformats.org/officeDocument/2006/relationships/image" Target="../media/image37.jpg"/><Relationship Id="rId8" Type="http://schemas.openxmlformats.org/officeDocument/2006/relationships/image" Target="../media/image38.png"/><Relationship Id="rId9" Type="http://schemas.openxmlformats.org/officeDocument/2006/relationships/image" Target="../media/image39.png"/><Relationship Id="rId10" Type="http://schemas.openxmlformats.org/officeDocument/2006/relationships/image" Target="../media/image40.jpg"/><Relationship Id="rId11" Type="http://schemas.openxmlformats.org/officeDocument/2006/relationships/image" Target="../media/image41.png"/><Relationship Id="rId12" Type="http://schemas.openxmlformats.org/officeDocument/2006/relationships/image" Target="../media/image42.jpg"/><Relationship Id="rId13" Type="http://schemas.openxmlformats.org/officeDocument/2006/relationships/image" Target="../media/image43.jpg"/><Relationship Id="rId14" Type="http://schemas.openxmlformats.org/officeDocument/2006/relationships/image" Target="../media/image44.jpg"/><Relationship Id="rId15" Type="http://schemas.openxmlformats.org/officeDocument/2006/relationships/image" Target="../media/image45.jpg"/><Relationship Id="rId16" Type="http://schemas.openxmlformats.org/officeDocument/2006/relationships/image" Target="../media/image46.jpg"/><Relationship Id="rId17" Type="http://schemas.openxmlformats.org/officeDocument/2006/relationships/image" Target="../media/image47.jpg"/><Relationship Id="rId18" Type="http://schemas.openxmlformats.org/officeDocument/2006/relationships/image" Target="../media/image48.png"/><Relationship Id="rId19" Type="http://schemas.openxmlformats.org/officeDocument/2006/relationships/image" Target="../media/image49.jpg"/><Relationship Id="rId20" Type="http://schemas.openxmlformats.org/officeDocument/2006/relationships/image" Target="../media/image50.png"/><Relationship Id="rId21" Type="http://schemas.openxmlformats.org/officeDocument/2006/relationships/image" Target="../media/image51.jpg"/><Relationship Id="rId22" Type="http://schemas.openxmlformats.org/officeDocument/2006/relationships/image" Target="../media/image52.jpg"/><Relationship Id="rId23" Type="http://schemas.openxmlformats.org/officeDocument/2006/relationships/image" Target="../media/image53.png"/><Relationship Id="rId24" Type="http://schemas.openxmlformats.org/officeDocument/2006/relationships/image" Target="../media/image54.png"/><Relationship Id="rId25" Type="http://schemas.openxmlformats.org/officeDocument/2006/relationships/image" Target="../media/image55.png"/><Relationship Id="rId26" Type="http://schemas.openxmlformats.org/officeDocument/2006/relationships/image" Target="../media/image56.png"/><Relationship Id="rId27" Type="http://schemas.openxmlformats.org/officeDocument/2006/relationships/image" Target="../media/image57.jpg"/><Relationship Id="rId28" Type="http://schemas.openxmlformats.org/officeDocument/2006/relationships/image" Target="../media/image58.png"/><Relationship Id="rId29" Type="http://schemas.openxmlformats.org/officeDocument/2006/relationships/image" Target="../media/image59.jpg"/><Relationship Id="rId30" Type="http://schemas.openxmlformats.org/officeDocument/2006/relationships/image" Target="../media/image60.jpg"/><Relationship Id="rId31" Type="http://schemas.openxmlformats.org/officeDocument/2006/relationships/image" Target="../media/image61.jpg"/><Relationship Id="rId32" Type="http://schemas.openxmlformats.org/officeDocument/2006/relationships/image" Target="../media/image62.jpg"/><Relationship Id="rId33" Type="http://schemas.openxmlformats.org/officeDocument/2006/relationships/image" Target="../media/image63.jpg"/><Relationship Id="rId34" Type="http://schemas.openxmlformats.org/officeDocument/2006/relationships/image" Target="../media/image64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5.png"/><Relationship Id="rId3" Type="http://schemas.openxmlformats.org/officeDocument/2006/relationships/image" Target="../media/image66.jpg"/><Relationship Id="rId4" Type="http://schemas.openxmlformats.org/officeDocument/2006/relationships/image" Target="../media/image67.jpg"/><Relationship Id="rId5" Type="http://schemas.openxmlformats.org/officeDocument/2006/relationships/image" Target="../media/image68.jpg"/><Relationship Id="rId6" Type="http://schemas.openxmlformats.org/officeDocument/2006/relationships/image" Target="../media/image69.jpg"/><Relationship Id="rId7" Type="http://schemas.openxmlformats.org/officeDocument/2006/relationships/image" Target="../media/image70.jpg"/><Relationship Id="rId8" Type="http://schemas.openxmlformats.org/officeDocument/2006/relationships/image" Target="../media/image71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2.jpg"/><Relationship Id="rId3" Type="http://schemas.openxmlformats.org/officeDocument/2006/relationships/image" Target="../media/image73.jpg"/><Relationship Id="rId4" Type="http://schemas.openxmlformats.org/officeDocument/2006/relationships/image" Target="../media/image74.jpg"/><Relationship Id="rId5" Type="http://schemas.openxmlformats.org/officeDocument/2006/relationships/image" Target="../media/image75.jpg"/><Relationship Id="rId6" Type="http://schemas.openxmlformats.org/officeDocument/2006/relationships/image" Target="../media/image76.jpg"/><Relationship Id="rId7" Type="http://schemas.openxmlformats.org/officeDocument/2006/relationships/image" Target="../media/image77.jpg"/><Relationship Id="rId8" Type="http://schemas.openxmlformats.org/officeDocument/2006/relationships/image" Target="../media/image78.png"/><Relationship Id="rId9" Type="http://schemas.openxmlformats.org/officeDocument/2006/relationships/image" Target="../media/image79.jpg"/><Relationship Id="rId10" Type="http://schemas.openxmlformats.org/officeDocument/2006/relationships/image" Target="../media/image80.png"/><Relationship Id="rId11" Type="http://schemas.openxmlformats.org/officeDocument/2006/relationships/image" Target="../media/image81.jpg"/><Relationship Id="rId12" Type="http://schemas.openxmlformats.org/officeDocument/2006/relationships/image" Target="../media/image82.jpg"/><Relationship Id="rId13" Type="http://schemas.openxmlformats.org/officeDocument/2006/relationships/image" Target="../media/image83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4.jpg"/><Relationship Id="rId3" Type="http://schemas.openxmlformats.org/officeDocument/2006/relationships/image" Target="../media/image85.jpg"/><Relationship Id="rId4" Type="http://schemas.openxmlformats.org/officeDocument/2006/relationships/image" Target="../media/image86.jpg"/><Relationship Id="rId5" Type="http://schemas.openxmlformats.org/officeDocument/2006/relationships/image" Target="../media/image87.jpg"/><Relationship Id="rId6" Type="http://schemas.openxmlformats.org/officeDocument/2006/relationships/image" Target="../media/image88.jpg"/><Relationship Id="rId7" Type="http://schemas.openxmlformats.org/officeDocument/2006/relationships/image" Target="../media/image89.jpg"/><Relationship Id="rId8" Type="http://schemas.openxmlformats.org/officeDocument/2006/relationships/image" Target="../media/image90.jpg"/><Relationship Id="rId9" Type="http://schemas.openxmlformats.org/officeDocument/2006/relationships/image" Target="../media/image91.jpg"/><Relationship Id="rId10" Type="http://schemas.openxmlformats.org/officeDocument/2006/relationships/image" Target="../media/image92.png"/><Relationship Id="rId11" Type="http://schemas.openxmlformats.org/officeDocument/2006/relationships/image" Target="../media/image93.png"/><Relationship Id="rId12" Type="http://schemas.openxmlformats.org/officeDocument/2006/relationships/image" Target="../media/image94.jpg"/><Relationship Id="rId13" Type="http://schemas.openxmlformats.org/officeDocument/2006/relationships/image" Target="../media/image95.jpg"/><Relationship Id="rId14" Type="http://schemas.openxmlformats.org/officeDocument/2006/relationships/image" Target="../media/image96.jpg"/><Relationship Id="rId15" Type="http://schemas.openxmlformats.org/officeDocument/2006/relationships/image" Target="../media/image97.jpg"/><Relationship Id="rId16" Type="http://schemas.openxmlformats.org/officeDocument/2006/relationships/image" Target="../media/image98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93535" y="3302109"/>
            <a:ext cx="557784" cy="6701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88608" y="4036249"/>
            <a:ext cx="371855" cy="6701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15455" y="4651587"/>
            <a:ext cx="445007" cy="67016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257544" y="6381844"/>
            <a:ext cx="502919" cy="70063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199632" y="6887517"/>
            <a:ext cx="560831" cy="67016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266688" y="7877540"/>
            <a:ext cx="490728" cy="70063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318503" y="8867565"/>
            <a:ext cx="441959" cy="70063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80872" y="8084684"/>
            <a:ext cx="950976" cy="100525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18744" y="8827964"/>
            <a:ext cx="1252728" cy="103571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18744" y="4027111"/>
            <a:ext cx="1972056" cy="85294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33932" y="330762"/>
            <a:ext cx="1564005" cy="264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80"/>
              </a:lnSpc>
              <a:spcBef>
                <a:spcPts val="100"/>
              </a:spcBef>
            </a:pPr>
            <a:r>
              <a:rPr dirty="0" sz="750" spc="-50">
                <a:solidFill>
                  <a:srgbClr val="666666"/>
                </a:solidFill>
                <a:latin typeface="Arial Black"/>
                <a:cs typeface="Arial Black"/>
              </a:rPr>
              <a:t>*ONSOLJDADO</a:t>
            </a:r>
            <a:endParaRPr sz="750">
              <a:latin typeface="Arial Black"/>
              <a:cs typeface="Arial Black"/>
            </a:endParaRPr>
          </a:p>
          <a:p>
            <a:pPr marL="13970">
              <a:lnSpc>
                <a:spcPts val="1000"/>
              </a:lnSpc>
            </a:pPr>
            <a:r>
              <a:rPr dirty="0" sz="850" spc="-204">
                <a:solidFill>
                  <a:srgbClr val="757575"/>
                </a:solidFill>
                <a:latin typeface="Arial Black"/>
                <a:cs typeface="Arial Black"/>
              </a:rPr>
              <a:t>balanço</a:t>
            </a:r>
            <a:r>
              <a:rPr dirty="0" sz="850" spc="10">
                <a:solidFill>
                  <a:srgbClr val="757575"/>
                </a:solidFill>
                <a:latin typeface="Arial Black"/>
                <a:cs typeface="Arial Black"/>
              </a:rPr>
              <a:t> </a:t>
            </a:r>
            <a:r>
              <a:rPr dirty="0" sz="850" spc="-175">
                <a:solidFill>
                  <a:srgbClr val="464646"/>
                </a:solidFill>
                <a:latin typeface="Arial Black"/>
                <a:cs typeface="Arial Black"/>
              </a:rPr>
              <a:t>encerrado</a:t>
            </a:r>
            <a:r>
              <a:rPr dirty="0" sz="850" spc="35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850" spc="-60">
                <a:solidFill>
                  <a:srgbClr val="3D3D3D"/>
                </a:solidFill>
                <a:latin typeface="Arial Black"/>
                <a:cs typeface="Arial Black"/>
              </a:rPr>
              <a:t>em:</a:t>
            </a:r>
            <a:r>
              <a:rPr dirty="0" sz="850" spc="445">
                <a:solidFill>
                  <a:srgbClr val="3D3D3D"/>
                </a:solidFill>
                <a:latin typeface="Arial Black"/>
                <a:cs typeface="Arial Black"/>
              </a:rPr>
              <a:t> </a:t>
            </a:r>
            <a:r>
              <a:rPr dirty="0" sz="850" spc="-110">
                <a:solidFill>
                  <a:srgbClr val="3B3B3B"/>
                </a:solidFill>
                <a:latin typeface="Arial Black"/>
                <a:cs typeface="Arial Black"/>
              </a:rPr>
              <a:t>31/12/2023</a:t>
            </a:r>
            <a:endParaRPr sz="850">
              <a:latin typeface="Arial Black"/>
              <a:cs typeface="Arial Black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17346" y="81050"/>
          <a:ext cx="6786245" cy="261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8159"/>
                <a:gridCol w="4403725"/>
                <a:gridCol w="1171575"/>
                <a:gridCol w="616585"/>
              </a:tblGrid>
              <a:tr h="129539">
                <a:tc>
                  <a:txBody>
                    <a:bodyPr/>
                    <a:lstStyle/>
                    <a:p>
                      <a:pPr algn="ctr" marR="37465">
                        <a:lnSpc>
                          <a:spcPts val="844"/>
                        </a:lnSpc>
                        <a:spcBef>
                          <a:spcPts val="75"/>
                        </a:spcBef>
                      </a:pPr>
                      <a:r>
                        <a:rPr dirty="0" sz="750" spc="-1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.mpresa: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844"/>
                        </a:lnSpc>
                        <a:spcBef>
                          <a:spcPts val="75"/>
                        </a:spcBef>
                      </a:pPr>
                      <a:r>
                        <a:rPr dirty="0" sz="750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AS</a:t>
                      </a:r>
                      <a:r>
                        <a:rPr dirty="0" sz="750" spc="225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90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OC¥ACAO</a:t>
                      </a:r>
                      <a:r>
                        <a:rPr dirty="0" sz="750" spc="15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0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DOS</a:t>
                      </a:r>
                      <a:r>
                        <a:rPr dirty="0" sz="750" spc="25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14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ADORADORES</a:t>
                      </a:r>
                      <a:r>
                        <a:rPr dirty="0" sz="750" spc="95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65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PARA</a:t>
                      </a:r>
                      <a:r>
                        <a:rPr dirty="0" sz="750" spc="45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9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DESENVOLV¥¥'4ENTO</a:t>
                      </a:r>
                      <a:r>
                        <a:rPr dirty="0" sz="750" spc="-45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750" spc="-4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85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AGUA</a:t>
                      </a:r>
                      <a:r>
                        <a:rPr dirty="0" sz="750" spc="5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AZUL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704215">
                        <a:lnSpc>
                          <a:spcPts val="844"/>
                        </a:lnSpc>
                        <a:spcBef>
                          <a:spcPts val="75"/>
                        </a:spcBef>
                      </a:pPr>
                      <a:r>
                        <a:rPr dirty="0" sz="750" spc="-1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Folha: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44"/>
                        </a:lnSpc>
                        <a:spcBef>
                          <a:spcPts val="75"/>
                        </a:spcBef>
                      </a:pPr>
                      <a:r>
                        <a:rPr dirty="0" sz="750" spc="-20">
                          <a:solidFill>
                            <a:srgbClr val="7E7E7E"/>
                          </a:solidFill>
                          <a:latin typeface="Arial Black"/>
                          <a:cs typeface="Arial Black"/>
                        </a:rPr>
                        <a:t>0001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9525"/>
                </a:tc>
              </a:tr>
              <a:tr h="132080">
                <a:tc>
                  <a:txBody>
                    <a:bodyPr/>
                    <a:lstStyle/>
                    <a:p>
                      <a:pPr algn="ctr" marR="96520">
                        <a:lnSpc>
                          <a:spcPts val="880"/>
                        </a:lnSpc>
                        <a:spcBef>
                          <a:spcPts val="60"/>
                        </a:spcBef>
                      </a:pPr>
                      <a:r>
                        <a:rPr dirty="0" sz="750" spc="-25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?.N.P.J.</a:t>
                      </a:r>
                      <a:r>
                        <a:rPr dirty="0" sz="750" spc="-25">
                          <a:solidFill>
                            <a:srgbClr val="A1A1A1"/>
                          </a:solidFill>
                          <a:latin typeface="Arial Black"/>
                          <a:cs typeface="Arial Black"/>
                        </a:rPr>
                        <a:t>: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79375">
                        <a:lnSpc>
                          <a:spcPts val="880"/>
                        </a:lnSpc>
                        <a:spcBef>
                          <a:spcPts val="60"/>
                        </a:spcBef>
                      </a:pPr>
                      <a:r>
                        <a:rPr dirty="0" sz="750" spc="-70">
                          <a:latin typeface="Arial Black"/>
                          <a:cs typeface="Arial Black"/>
                        </a:rPr>
                        <a:t>08.953.367/0001-</a:t>
                      </a:r>
                      <a:r>
                        <a:rPr dirty="0" sz="750" spc="-25">
                          <a:latin typeface="Arial Black"/>
                          <a:cs typeface="Arial Black"/>
                        </a:rPr>
                        <a:t>31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70739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750" spc="-2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Emissóo: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750" spc="-10">
                          <a:solidFill>
                            <a:srgbClr val="6D6D6D"/>
                          </a:solidFill>
                          <a:latin typeface="Arial Black"/>
                          <a:cs typeface="Arial Black"/>
                        </a:rPr>
                        <a:t>15/03/2024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4445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679108" y="1218719"/>
            <a:ext cx="1746885" cy="1667510"/>
          </a:xfrm>
          <a:prstGeom prst="rect">
            <a:avLst/>
          </a:prstGeom>
        </p:spPr>
        <p:txBody>
          <a:bodyPr wrap="square" lIns="0" tIns="266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9"/>
              </a:spcBef>
            </a:pPr>
            <a:r>
              <a:rPr dirty="0" sz="700" spc="-75">
                <a:solidFill>
                  <a:srgbClr val="444444"/>
                </a:solidFill>
                <a:latin typeface="Arial Black"/>
                <a:cs typeface="Arial Black"/>
              </a:rPr>
              <a:t>ATIVO</a:t>
            </a:r>
            <a:r>
              <a:rPr dirty="0" sz="700" spc="-20">
                <a:solidFill>
                  <a:srgbClr val="444444"/>
                </a:solidFill>
                <a:latin typeface="Arial Black"/>
                <a:cs typeface="Arial Black"/>
              </a:rPr>
              <a:t> </a:t>
            </a:r>
            <a:r>
              <a:rPr dirty="0" sz="700" spc="-10">
                <a:solidFill>
                  <a:srgbClr val="383838"/>
                </a:solidFill>
                <a:latin typeface="Arial Black"/>
                <a:cs typeface="Arial Black"/>
              </a:rPr>
              <a:t>CIRCULANTE</a:t>
            </a:r>
            <a:endParaRPr sz="700">
              <a:latin typeface="Arial Black"/>
              <a:cs typeface="Arial Black"/>
            </a:endParaRPr>
          </a:p>
          <a:p>
            <a:pPr marL="96520">
              <a:lnSpc>
                <a:spcPct val="100000"/>
              </a:lnSpc>
              <a:spcBef>
                <a:spcPts val="114"/>
              </a:spcBef>
            </a:pPr>
            <a:r>
              <a:rPr dirty="0" sz="750" spc="-10">
                <a:solidFill>
                  <a:srgbClr val="444444"/>
                </a:solidFill>
                <a:latin typeface="Arial Black"/>
                <a:cs typeface="Arial Black"/>
              </a:rPr>
              <a:t>DISPONÍVEL</a:t>
            </a:r>
            <a:endParaRPr sz="750">
              <a:latin typeface="Arial Black"/>
              <a:cs typeface="Arial Black"/>
            </a:endParaRPr>
          </a:p>
          <a:p>
            <a:pPr marL="184785">
              <a:lnSpc>
                <a:spcPct val="100000"/>
              </a:lnSpc>
              <a:spcBef>
                <a:spcPts val="60"/>
              </a:spcBef>
            </a:pPr>
            <a:r>
              <a:rPr dirty="0" sz="750" b="1">
                <a:solidFill>
                  <a:srgbClr val="494949"/>
                </a:solidFill>
                <a:latin typeface="Calibri"/>
                <a:cs typeface="Calibri"/>
              </a:rPr>
              <a:t>APMCAÇÃO</a:t>
            </a:r>
            <a:r>
              <a:rPr dirty="0" sz="750" spc="150" b="1">
                <a:solidFill>
                  <a:srgbClr val="494949"/>
                </a:solidFill>
                <a:latin typeface="Calibri"/>
                <a:cs typeface="Calibri"/>
              </a:rPr>
              <a:t> </a:t>
            </a:r>
            <a:r>
              <a:rPr dirty="0" sz="750" b="1">
                <a:solidFill>
                  <a:srgbClr val="4D4D4D"/>
                </a:solidFill>
                <a:latin typeface="Calibri"/>
                <a:cs typeface="Calibri"/>
              </a:rPr>
              <a:t>DE</a:t>
            </a:r>
            <a:r>
              <a:rPr dirty="0" sz="750" spc="185" b="1">
                <a:solidFill>
                  <a:srgbClr val="4D4D4D"/>
                </a:solidFill>
                <a:latin typeface="Calibri"/>
                <a:cs typeface="Calibri"/>
              </a:rPr>
              <a:t> </a:t>
            </a:r>
            <a:r>
              <a:rPr dirty="0" sz="750" b="1">
                <a:solidFill>
                  <a:srgbClr val="494949"/>
                </a:solidFill>
                <a:latin typeface="Calibri"/>
                <a:cs typeface="Calibri"/>
              </a:rPr>
              <a:t>kZQUIDEZ</a:t>
            </a:r>
            <a:r>
              <a:rPr dirty="0" sz="750" spc="135" b="1">
                <a:solidFill>
                  <a:srgbClr val="494949"/>
                </a:solidFill>
                <a:latin typeface="Calibri"/>
                <a:cs typeface="Calibri"/>
              </a:rPr>
              <a:t> </a:t>
            </a:r>
            <a:r>
              <a:rPr dirty="0" sz="750" spc="-10" b="1">
                <a:solidFill>
                  <a:srgbClr val="424242"/>
                </a:solidFill>
                <a:latin typeface="Calibri"/>
                <a:cs typeface="Calibri"/>
              </a:rPr>
              <a:t>IMEDIATA</a:t>
            </a:r>
            <a:endParaRPr sz="750">
              <a:latin typeface="Calibri"/>
              <a:cs typeface="Calibri"/>
            </a:endParaRPr>
          </a:p>
          <a:p>
            <a:pPr marL="270510">
              <a:lnSpc>
                <a:spcPct val="100000"/>
              </a:lnSpc>
              <a:spcBef>
                <a:spcPts val="105"/>
              </a:spcBef>
            </a:pPr>
            <a:r>
              <a:rPr dirty="0" sz="750" spc="-204">
                <a:solidFill>
                  <a:srgbClr val="4B4B4B"/>
                </a:solidFill>
                <a:latin typeface="Arial Black"/>
                <a:cs typeface="Arial Black"/>
              </a:rPr>
              <a:t>POUPANÇA</a:t>
            </a:r>
            <a:r>
              <a:rPr dirty="0" sz="750" spc="85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750" spc="-210">
                <a:solidFill>
                  <a:srgbClr val="595959"/>
                </a:solidFill>
                <a:latin typeface="Arial Black"/>
                <a:cs typeface="Arial Black"/>
              </a:rPr>
              <a:t>BB</a:t>
            </a:r>
            <a:r>
              <a:rPr dirty="0" sz="750" spc="-5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750" spc="-10">
                <a:solidFill>
                  <a:srgbClr val="525252"/>
                </a:solidFill>
                <a:latin typeface="Arial Black"/>
                <a:cs typeface="Arial Black"/>
              </a:rPr>
              <a:t>(UNI.IV)</a:t>
            </a:r>
            <a:endParaRPr sz="750">
              <a:latin typeface="Arial Black"/>
              <a:cs typeface="Arial Black"/>
            </a:endParaRPr>
          </a:p>
          <a:p>
            <a:pPr marL="270510" marR="358140">
              <a:lnSpc>
                <a:spcPct val="111900"/>
              </a:lnSpc>
              <a:spcBef>
                <a:spcPts val="5"/>
              </a:spcBef>
            </a:pPr>
            <a:r>
              <a:rPr dirty="0" sz="750" spc="-204">
                <a:solidFill>
                  <a:srgbClr val="444444"/>
                </a:solidFill>
                <a:latin typeface="Arial Black"/>
                <a:cs typeface="Arial Black"/>
              </a:rPr>
              <a:t>BB</a:t>
            </a:r>
            <a:r>
              <a:rPr dirty="0" sz="750" spc="-30">
                <a:solidFill>
                  <a:srgbClr val="444444"/>
                </a:solidFill>
                <a:latin typeface="Arial Black"/>
                <a:cs typeface="Arial Black"/>
              </a:rPr>
              <a:t> </a:t>
            </a:r>
            <a:r>
              <a:rPr dirty="0" sz="750" spc="-175">
                <a:solidFill>
                  <a:srgbClr val="525252"/>
                </a:solidFill>
                <a:latin typeface="Arial Black"/>
                <a:cs typeface="Arial Black"/>
              </a:rPr>
              <a:t>RF</a:t>
            </a:r>
            <a:r>
              <a:rPr dirty="0" sz="750" spc="-5">
                <a:solidFill>
                  <a:srgbClr val="525252"/>
                </a:solidFill>
                <a:latin typeface="Arial Black"/>
                <a:cs typeface="Arial Black"/>
              </a:rPr>
              <a:t> </a:t>
            </a:r>
            <a:r>
              <a:rPr dirty="0" sz="750" spc="-175">
                <a:solidFill>
                  <a:srgbClr val="4B4B4B"/>
                </a:solidFill>
                <a:latin typeface="Arial Black"/>
                <a:cs typeface="Arial Black"/>
              </a:rPr>
              <a:t>SIMPLES</a:t>
            </a:r>
            <a:r>
              <a:rPr dirty="0" sz="750" spc="35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750" spc="-160">
                <a:solidFill>
                  <a:srgbClr val="444444"/>
                </a:solidFill>
                <a:latin typeface="Arial Black"/>
                <a:cs typeface="Arial Black"/>
              </a:rPr>
              <a:t>AGIL</a:t>
            </a:r>
            <a:r>
              <a:rPr dirty="0" sz="750" spc="15">
                <a:solidFill>
                  <a:srgbClr val="444444"/>
                </a:solidFill>
                <a:latin typeface="Arial Black"/>
                <a:cs typeface="Arial Black"/>
              </a:rPr>
              <a:t> </a:t>
            </a:r>
            <a:r>
              <a:rPr dirty="0" sz="750" spc="-125">
                <a:solidFill>
                  <a:srgbClr val="4B4B4B"/>
                </a:solidFill>
                <a:latin typeface="Arial Black"/>
                <a:cs typeface="Arial Black"/>
              </a:rPr>
              <a:t>(UNI</a:t>
            </a:r>
            <a:r>
              <a:rPr dirty="0" sz="750" spc="-20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750" spc="-25">
                <a:solidFill>
                  <a:srgbClr val="484848"/>
                </a:solidFill>
                <a:latin typeface="Arial Black"/>
                <a:cs typeface="Arial Black"/>
              </a:rPr>
              <a:t>Il) </a:t>
            </a:r>
            <a:r>
              <a:rPr dirty="0" sz="750" spc="-204">
                <a:solidFill>
                  <a:srgbClr val="595959"/>
                </a:solidFill>
                <a:latin typeface="Arial Black"/>
                <a:cs typeface="Arial Black"/>
              </a:rPr>
              <a:t>BB</a:t>
            </a:r>
            <a:r>
              <a:rPr dirty="0" sz="750" spc="-35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750" spc="-155">
                <a:solidFill>
                  <a:srgbClr val="494949"/>
                </a:solidFill>
                <a:latin typeface="Arial Black"/>
                <a:cs typeface="Arial Black"/>
              </a:rPr>
              <a:t>RF</a:t>
            </a:r>
            <a:r>
              <a:rPr dirty="0" sz="750" spc="-35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750" spc="-175">
                <a:solidFill>
                  <a:srgbClr val="494949"/>
                </a:solidFill>
                <a:latin typeface="Arial Black"/>
                <a:cs typeface="Arial Black"/>
              </a:rPr>
              <a:t>SIMPLES</a:t>
            </a:r>
            <a:r>
              <a:rPr dirty="0" sz="750" spc="50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750" spc="-155">
                <a:solidFill>
                  <a:srgbClr val="424242"/>
                </a:solidFill>
                <a:latin typeface="Arial Black"/>
                <a:cs typeface="Arial Black"/>
              </a:rPr>
              <a:t>AGIL</a:t>
            </a:r>
            <a:r>
              <a:rPr dirty="0" sz="750" spc="-20">
                <a:solidFill>
                  <a:srgbClr val="424242"/>
                </a:solidFill>
                <a:latin typeface="Arial Black"/>
                <a:cs typeface="Arial Black"/>
              </a:rPr>
              <a:t> </a:t>
            </a:r>
            <a:r>
              <a:rPr dirty="0" sz="750" spc="-20">
                <a:solidFill>
                  <a:srgbClr val="363636"/>
                </a:solidFill>
                <a:latin typeface="Arial Black"/>
                <a:cs typeface="Arial Black"/>
              </a:rPr>
              <a:t>(IV) </a:t>
            </a:r>
            <a:r>
              <a:rPr dirty="0" sz="750" spc="-200">
                <a:solidFill>
                  <a:srgbClr val="484848"/>
                </a:solidFill>
                <a:latin typeface="Arial Black"/>
                <a:cs typeface="Arial Black"/>
              </a:rPr>
              <a:t>POUPANÇA</a:t>
            </a:r>
            <a:r>
              <a:rPr dirty="0" sz="750" spc="40">
                <a:solidFill>
                  <a:srgbClr val="484848"/>
                </a:solidFill>
                <a:latin typeface="Arial Black"/>
                <a:cs typeface="Arial Black"/>
              </a:rPr>
              <a:t> </a:t>
            </a:r>
            <a:r>
              <a:rPr dirty="0" sz="750" spc="-210">
                <a:solidFill>
                  <a:srgbClr val="464646"/>
                </a:solidFill>
                <a:latin typeface="Arial Black"/>
                <a:cs typeface="Arial Black"/>
              </a:rPr>
              <a:t>BB</a:t>
            </a:r>
            <a:r>
              <a:rPr dirty="0" sz="750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Arial Black"/>
                <a:cs typeface="Arial Black"/>
              </a:rPr>
              <a:t>(UNtO.II)</a:t>
            </a:r>
            <a:endParaRPr sz="750">
              <a:latin typeface="Arial Black"/>
              <a:cs typeface="Arial Black"/>
            </a:endParaRPr>
          </a:p>
          <a:p>
            <a:pPr marL="273685" marR="345440">
              <a:lnSpc>
                <a:spcPct val="110600"/>
              </a:lnSpc>
              <a:spcBef>
                <a:spcPts val="10"/>
              </a:spcBef>
            </a:pPr>
            <a:r>
              <a:rPr dirty="0" sz="750" spc="-204">
                <a:solidFill>
                  <a:srgbClr val="696969"/>
                </a:solidFill>
                <a:latin typeface="Arial Black"/>
                <a:cs typeface="Arial Black"/>
              </a:rPr>
              <a:t>BB</a:t>
            </a:r>
            <a:r>
              <a:rPr dirty="0" sz="750" spc="-30">
                <a:solidFill>
                  <a:srgbClr val="696969"/>
                </a:solidFill>
                <a:latin typeface="Arial Black"/>
                <a:cs typeface="Arial Black"/>
              </a:rPr>
              <a:t> </a:t>
            </a:r>
            <a:r>
              <a:rPr dirty="0" sz="750" spc="-175">
                <a:solidFill>
                  <a:srgbClr val="6B6B6B"/>
                </a:solidFill>
                <a:latin typeface="Arial Black"/>
                <a:cs typeface="Arial Black"/>
              </a:rPr>
              <a:t>RF</a:t>
            </a:r>
            <a:r>
              <a:rPr dirty="0" sz="750">
                <a:solidFill>
                  <a:srgbClr val="6B6B6B"/>
                </a:solidFill>
                <a:latin typeface="Arial Black"/>
                <a:cs typeface="Arial Black"/>
              </a:rPr>
              <a:t> </a:t>
            </a:r>
            <a:r>
              <a:rPr dirty="0" sz="750" spc="-180">
                <a:solidFill>
                  <a:srgbClr val="595959"/>
                </a:solidFill>
                <a:latin typeface="Arial Black"/>
                <a:cs typeface="Arial Black"/>
              </a:rPr>
              <a:t>SIMPLES</a:t>
            </a:r>
            <a:r>
              <a:rPr dirty="0" sz="750" spc="75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750" spc="-155">
                <a:solidFill>
                  <a:srgbClr val="505050"/>
                </a:solidFill>
                <a:latin typeface="Arial Black"/>
                <a:cs typeface="Arial Black"/>
              </a:rPr>
              <a:t>AGIL</a:t>
            </a:r>
            <a:r>
              <a:rPr dirty="0" sz="750" spc="-30">
                <a:solidFill>
                  <a:srgbClr val="505050"/>
                </a:solidFill>
                <a:latin typeface="Arial Black"/>
                <a:cs typeface="Arial Black"/>
              </a:rPr>
              <a:t> </a:t>
            </a:r>
            <a:r>
              <a:rPr dirty="0" sz="750" spc="-20">
                <a:solidFill>
                  <a:srgbClr val="545454"/>
                </a:solidFill>
                <a:latin typeface="Arial Black"/>
                <a:cs typeface="Arial Black"/>
              </a:rPr>
              <a:t>(F4) </a:t>
            </a:r>
            <a:r>
              <a:rPr dirty="0" sz="750" spc="-204">
                <a:solidFill>
                  <a:srgbClr val="4D4D4D"/>
                </a:solidFill>
                <a:latin typeface="Arial Black"/>
                <a:cs typeface="Arial Black"/>
              </a:rPr>
              <a:t>POUPANÇA</a:t>
            </a:r>
            <a:r>
              <a:rPr dirty="0" sz="750" spc="105">
                <a:solidFill>
                  <a:srgbClr val="4D4D4D"/>
                </a:solidFill>
                <a:latin typeface="Arial Black"/>
                <a:cs typeface="Arial Black"/>
              </a:rPr>
              <a:t> </a:t>
            </a:r>
            <a:r>
              <a:rPr dirty="0" sz="750" spc="-210">
                <a:solidFill>
                  <a:srgbClr val="707070"/>
                </a:solidFill>
                <a:latin typeface="Arial Black"/>
                <a:cs typeface="Arial Black"/>
              </a:rPr>
              <a:t>BB</a:t>
            </a:r>
            <a:r>
              <a:rPr dirty="0" sz="750" spc="40">
                <a:solidFill>
                  <a:srgbClr val="707070"/>
                </a:solidFill>
                <a:latin typeface="Arial Black"/>
                <a:cs typeface="Arial Black"/>
              </a:rPr>
              <a:t> </a:t>
            </a:r>
            <a:r>
              <a:rPr dirty="0" sz="750" spc="-140">
                <a:solidFill>
                  <a:srgbClr val="494949"/>
                </a:solidFill>
                <a:latin typeface="Arial Black"/>
                <a:cs typeface="Arial Black"/>
              </a:rPr>
              <a:t>14366-</a:t>
            </a:r>
            <a:r>
              <a:rPr dirty="0" sz="750" spc="-155">
                <a:solidFill>
                  <a:srgbClr val="494949"/>
                </a:solidFill>
                <a:latin typeface="Arial Black"/>
                <a:cs typeface="Arial Black"/>
              </a:rPr>
              <a:t>MATRM</a:t>
            </a:r>
            <a:r>
              <a:rPr dirty="0" sz="750" spc="500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750" spc="-204">
                <a:solidFill>
                  <a:srgbClr val="464646"/>
                </a:solidFill>
                <a:latin typeface="Arial Black"/>
                <a:cs typeface="Arial Black"/>
              </a:rPr>
              <a:t>BB</a:t>
            </a:r>
            <a:r>
              <a:rPr dirty="0" sz="750" spc="-30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750" spc="-185">
                <a:solidFill>
                  <a:srgbClr val="525252"/>
                </a:solidFill>
                <a:latin typeface="Arial Black"/>
                <a:cs typeface="Arial Black"/>
              </a:rPr>
              <a:t>RENDE</a:t>
            </a:r>
            <a:r>
              <a:rPr dirty="0" sz="750" spc="45">
                <a:solidFill>
                  <a:srgbClr val="525252"/>
                </a:solidFill>
                <a:latin typeface="Arial Black"/>
                <a:cs typeface="Arial Black"/>
              </a:rPr>
              <a:t> </a:t>
            </a:r>
            <a:r>
              <a:rPr dirty="0" sz="750" spc="-170">
                <a:solidFill>
                  <a:srgbClr val="424242"/>
                </a:solidFill>
                <a:latin typeface="Arial Black"/>
                <a:cs typeface="Arial Black"/>
              </a:rPr>
              <a:t>FÁCIL</a:t>
            </a:r>
            <a:r>
              <a:rPr dirty="0" sz="750" spc="10">
                <a:solidFill>
                  <a:srgbClr val="424242"/>
                </a:solidFill>
                <a:latin typeface="Arial Black"/>
                <a:cs typeface="Arial Black"/>
              </a:rPr>
              <a:t> </a:t>
            </a:r>
            <a:r>
              <a:rPr dirty="0" sz="750" spc="-50">
                <a:solidFill>
                  <a:srgbClr val="808080"/>
                </a:solidFill>
                <a:latin typeface="Arial Black"/>
                <a:cs typeface="Arial Black"/>
              </a:rPr>
              <a:t>(</a:t>
            </a:r>
            <a:r>
              <a:rPr dirty="0" sz="750" spc="-15">
                <a:solidFill>
                  <a:srgbClr val="808080"/>
                </a:solidFill>
                <a:latin typeface="Arial Black"/>
                <a:cs typeface="Arial Black"/>
              </a:rPr>
              <a:t> </a:t>
            </a:r>
            <a:r>
              <a:rPr dirty="0" sz="750" spc="-25">
                <a:solidFill>
                  <a:srgbClr val="646464"/>
                </a:solidFill>
                <a:latin typeface="Arial Black"/>
                <a:cs typeface="Arial Black"/>
              </a:rPr>
              <a:t>F3)</a:t>
            </a:r>
            <a:endParaRPr sz="750">
              <a:latin typeface="Arial Black"/>
              <a:cs typeface="Arial Black"/>
            </a:endParaRPr>
          </a:p>
          <a:p>
            <a:pPr marL="273685">
              <a:lnSpc>
                <a:spcPct val="100000"/>
              </a:lnSpc>
              <a:spcBef>
                <a:spcPts val="85"/>
              </a:spcBef>
            </a:pPr>
            <a:r>
              <a:rPr dirty="0" sz="750" spc="-200">
                <a:solidFill>
                  <a:srgbClr val="575757"/>
                </a:solidFill>
                <a:latin typeface="Arial Black"/>
                <a:cs typeface="Arial Black"/>
              </a:rPr>
              <a:t>BB</a:t>
            </a:r>
            <a:r>
              <a:rPr dirty="0" sz="750" spc="-55">
                <a:solidFill>
                  <a:srgbClr val="575757"/>
                </a:solidFill>
                <a:latin typeface="Arial Black"/>
                <a:cs typeface="Arial Black"/>
              </a:rPr>
              <a:t> </a:t>
            </a:r>
            <a:r>
              <a:rPr dirty="0" sz="750" spc="-180">
                <a:solidFill>
                  <a:srgbClr val="3A3A3A"/>
                </a:solidFill>
                <a:latin typeface="Arial Black"/>
                <a:cs typeface="Arial Black"/>
              </a:rPr>
              <a:t>RENDE</a:t>
            </a:r>
            <a:r>
              <a:rPr dirty="0" sz="750" spc="20">
                <a:solidFill>
                  <a:srgbClr val="3A3A3A"/>
                </a:solidFill>
                <a:latin typeface="Arial Black"/>
                <a:cs typeface="Arial Black"/>
              </a:rPr>
              <a:t> </a:t>
            </a:r>
            <a:r>
              <a:rPr dirty="0" sz="750" spc="-155">
                <a:solidFill>
                  <a:srgbClr val="4B4B4B"/>
                </a:solidFill>
                <a:latin typeface="Arial Black"/>
                <a:cs typeface="Arial Black"/>
              </a:rPr>
              <a:t>FÁCIL</a:t>
            </a:r>
            <a:r>
              <a:rPr dirty="0" sz="750" spc="-10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750" spc="-20">
                <a:solidFill>
                  <a:srgbClr val="424242"/>
                </a:solidFill>
                <a:latin typeface="Arial Black"/>
                <a:cs typeface="Arial Black"/>
              </a:rPr>
              <a:t>(F2)</a:t>
            </a:r>
            <a:endParaRPr sz="750">
              <a:latin typeface="Arial Black"/>
              <a:cs typeface="Arial Black"/>
            </a:endParaRPr>
          </a:p>
          <a:p>
            <a:pPr marL="276860" marR="171450">
              <a:lnSpc>
                <a:spcPct val="109300"/>
              </a:lnSpc>
              <a:spcBef>
                <a:spcPts val="20"/>
              </a:spcBef>
            </a:pPr>
            <a:r>
              <a:rPr dirty="0" sz="750" spc="-204">
                <a:solidFill>
                  <a:srgbClr val="545454"/>
                </a:solidFill>
                <a:latin typeface="Arial Black"/>
                <a:cs typeface="Arial Black"/>
              </a:rPr>
              <a:t>BB</a:t>
            </a:r>
            <a:r>
              <a:rPr dirty="0" sz="750" spc="-25">
                <a:solidFill>
                  <a:srgbClr val="545454"/>
                </a:solidFill>
                <a:latin typeface="Arial Black"/>
                <a:cs typeface="Arial Black"/>
              </a:rPr>
              <a:t> </a:t>
            </a:r>
            <a:r>
              <a:rPr dirty="0" sz="750" spc="-185">
                <a:solidFill>
                  <a:srgbClr val="424242"/>
                </a:solidFill>
                <a:latin typeface="Arial Black"/>
                <a:cs typeface="Arial Black"/>
              </a:rPr>
              <a:t>RENDE</a:t>
            </a:r>
            <a:r>
              <a:rPr dirty="0" sz="750" spc="50">
                <a:solidFill>
                  <a:srgbClr val="424242"/>
                </a:solidFill>
                <a:latin typeface="Arial Black"/>
                <a:cs typeface="Arial Black"/>
              </a:rPr>
              <a:t> </a:t>
            </a:r>
            <a:r>
              <a:rPr dirty="0" sz="750" spc="-140">
                <a:solidFill>
                  <a:srgbClr val="464646"/>
                </a:solidFill>
                <a:latin typeface="Arial Black"/>
                <a:cs typeface="Arial Black"/>
              </a:rPr>
              <a:t>FAGL</a:t>
            </a:r>
            <a:r>
              <a:rPr dirty="0" sz="750" spc="10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750" spc="-135">
                <a:solidFill>
                  <a:srgbClr val="4D4D4D"/>
                </a:solidFill>
                <a:latin typeface="Arial Black"/>
                <a:cs typeface="Arial Black"/>
              </a:rPr>
              <a:t>23448-</a:t>
            </a:r>
            <a:r>
              <a:rPr dirty="0" sz="750" spc="-140">
                <a:solidFill>
                  <a:srgbClr val="4D4D4D"/>
                </a:solidFill>
                <a:latin typeface="Arial Black"/>
                <a:cs typeface="Arial Black"/>
              </a:rPr>
              <a:t>6</a:t>
            </a:r>
            <a:r>
              <a:rPr dirty="0" sz="750" spc="40">
                <a:solidFill>
                  <a:srgbClr val="4D4D4D"/>
                </a:solidFill>
                <a:latin typeface="Arial Black"/>
                <a:cs typeface="Arial Black"/>
              </a:rPr>
              <a:t> </a:t>
            </a:r>
            <a:r>
              <a:rPr dirty="0" sz="750" spc="-130">
                <a:solidFill>
                  <a:srgbClr val="242424"/>
                </a:solidFill>
                <a:latin typeface="Arial Black"/>
                <a:cs typeface="Arial Black"/>
              </a:rPr>
              <a:t>NATRíZ</a:t>
            </a:r>
            <a:r>
              <a:rPr dirty="0" sz="750" spc="500">
                <a:solidFill>
                  <a:srgbClr val="242424"/>
                </a:solidFill>
                <a:latin typeface="Arial Black"/>
                <a:cs typeface="Arial Black"/>
              </a:rPr>
              <a:t> </a:t>
            </a:r>
            <a:r>
              <a:rPr dirty="0" sz="750" spc="-204">
                <a:solidFill>
                  <a:srgbClr val="565656"/>
                </a:solidFill>
                <a:latin typeface="Arial Black"/>
                <a:cs typeface="Arial Black"/>
              </a:rPr>
              <a:t>BB</a:t>
            </a:r>
            <a:r>
              <a:rPr dirty="0" sz="750" spc="-25">
                <a:solidFill>
                  <a:srgbClr val="565656"/>
                </a:solidFill>
                <a:latin typeface="Arial Black"/>
                <a:cs typeface="Arial Black"/>
              </a:rPr>
              <a:t> </a:t>
            </a:r>
            <a:r>
              <a:rPr dirty="0" sz="750" spc="-185">
                <a:solidFill>
                  <a:srgbClr val="494949"/>
                </a:solidFill>
                <a:latin typeface="Arial Black"/>
                <a:cs typeface="Arial Black"/>
              </a:rPr>
              <a:t>RENDE</a:t>
            </a:r>
            <a:r>
              <a:rPr dirty="0" sz="750" spc="45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750" spc="-140">
                <a:solidFill>
                  <a:srgbClr val="4B4B4B"/>
                </a:solidFill>
                <a:latin typeface="Arial Black"/>
                <a:cs typeface="Arial Black"/>
              </a:rPr>
              <a:t>FAOL</a:t>
            </a:r>
            <a:r>
              <a:rPr dirty="0" sz="750" spc="20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750" spc="-135">
                <a:solidFill>
                  <a:srgbClr val="464646"/>
                </a:solidFill>
                <a:latin typeface="Arial Black"/>
                <a:cs typeface="Arial Black"/>
              </a:rPr>
              <a:t>14366-9</a:t>
            </a:r>
            <a:r>
              <a:rPr dirty="0" sz="750" spc="35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750" spc="-195">
                <a:solidFill>
                  <a:srgbClr val="2A2A2A"/>
                </a:solidFill>
                <a:latin typeface="Arial Black"/>
                <a:cs typeface="Arial Black"/>
              </a:rPr>
              <a:t>MATRTZ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97761" y="3002302"/>
            <a:ext cx="192405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50" spc="-140">
                <a:solidFill>
                  <a:srgbClr val="424242"/>
                </a:solidFill>
                <a:uFill>
                  <a:solidFill>
                    <a:srgbClr val="64676B"/>
                  </a:solidFill>
                </a:uFill>
                <a:latin typeface="Arial Black"/>
                <a:cs typeface="Arial Black"/>
              </a:rPr>
              <a:t>TOTAL</a:t>
            </a:r>
            <a:r>
              <a:rPr dirty="0" u="sng" sz="750" spc="55">
                <a:solidFill>
                  <a:srgbClr val="424242"/>
                </a:solidFill>
                <a:uFill>
                  <a:solidFill>
                    <a:srgbClr val="64676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750" spc="-160">
                <a:solidFill>
                  <a:srgbClr val="3B3B3B"/>
                </a:solidFill>
                <a:uFill>
                  <a:solidFill>
                    <a:srgbClr val="64676B"/>
                  </a:solidFill>
                </a:uFill>
                <a:latin typeface="Arial Black"/>
                <a:cs typeface="Arial Black"/>
              </a:rPr>
              <a:t>APLZCACAO</a:t>
            </a:r>
            <a:r>
              <a:rPr dirty="0" u="sng" sz="750" spc="70">
                <a:solidFill>
                  <a:srgbClr val="3B3B3B"/>
                </a:solidFill>
                <a:uFill>
                  <a:solidFill>
                    <a:srgbClr val="64676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750" spc="-114">
                <a:solidFill>
                  <a:srgbClr val="4D4D4D"/>
                </a:solidFill>
                <a:uFill>
                  <a:solidFill>
                    <a:srgbClr val="64676B"/>
                  </a:solidFill>
                </a:uFill>
                <a:latin typeface="Arial Black"/>
                <a:cs typeface="Arial Black"/>
              </a:rPr>
              <a:t>DE</a:t>
            </a:r>
            <a:r>
              <a:rPr dirty="0" u="sng" sz="750">
                <a:solidFill>
                  <a:srgbClr val="4D4D4D"/>
                </a:solidFill>
                <a:uFill>
                  <a:solidFill>
                    <a:srgbClr val="64676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750" spc="-140">
                <a:solidFill>
                  <a:srgbClr val="424242"/>
                </a:solidFill>
                <a:uFill>
                  <a:solidFill>
                    <a:srgbClr val="64676B"/>
                  </a:solidFill>
                </a:uFill>
                <a:latin typeface="Arial Black"/>
                <a:cs typeface="Arial Black"/>
              </a:rPr>
              <a:t>tJOUTDEZ</a:t>
            </a:r>
            <a:r>
              <a:rPr dirty="0" u="sng" sz="750" spc="110">
                <a:solidFill>
                  <a:srgbClr val="424242"/>
                </a:solidFill>
                <a:uFill>
                  <a:solidFill>
                    <a:srgbClr val="64676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750" spc="-85">
                <a:solidFill>
                  <a:srgbClr val="313131"/>
                </a:solidFill>
                <a:uFill>
                  <a:solidFill>
                    <a:srgbClr val="64676B"/>
                  </a:solidFill>
                </a:uFill>
                <a:latin typeface="Arial Black"/>
                <a:cs typeface="Arial Black"/>
              </a:rPr>
              <a:t>¥MED¥ATA</a:t>
            </a:r>
            <a:r>
              <a:rPr dirty="0" u="sng" sz="750" spc="500">
                <a:solidFill>
                  <a:srgbClr val="313131"/>
                </a:solidFill>
                <a:uFill>
                  <a:solidFill>
                    <a:srgbClr val="64676B"/>
                  </a:solidFill>
                </a:uFill>
                <a:latin typeface="Arial Black"/>
                <a:cs typeface="Arial Black"/>
              </a:rPr>
              <a:t> 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97907" y="3258440"/>
            <a:ext cx="86106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00" spc="-95">
                <a:solidFill>
                  <a:srgbClr val="424242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TOTAL</a:t>
            </a:r>
            <a:r>
              <a:rPr dirty="0" u="sng" sz="700" spc="-25">
                <a:solidFill>
                  <a:srgbClr val="424242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700" spc="-100">
                <a:solidFill>
                  <a:srgbClr val="4F4F4F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D1SPONZVEL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78316" y="3495791"/>
            <a:ext cx="1787525" cy="3835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424242"/>
                </a:solidFill>
                <a:latin typeface="Arial Black"/>
                <a:cs typeface="Arial Black"/>
              </a:rPr>
              <a:t>CRÉDITOS</a:t>
            </a:r>
            <a:endParaRPr sz="750">
              <a:latin typeface="Arial Black"/>
              <a:cs typeface="Arial Black"/>
            </a:endParaRPr>
          </a:p>
          <a:p>
            <a:pPr marL="98425">
              <a:lnSpc>
                <a:spcPct val="100000"/>
              </a:lnSpc>
              <a:spcBef>
                <a:spcPts val="35"/>
              </a:spcBef>
            </a:pPr>
            <a:r>
              <a:rPr dirty="0" sz="750" b="1">
                <a:solidFill>
                  <a:srgbClr val="282828"/>
                </a:solidFill>
                <a:latin typeface="Calibri"/>
                <a:cs typeface="Calibri"/>
              </a:rPr>
              <a:t>TBZBUTOS</a:t>
            </a:r>
            <a:r>
              <a:rPr dirty="0" sz="750" spc="130" b="1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dirty="0" sz="750" b="1">
                <a:solidFill>
                  <a:srgbClr val="5E5E5E"/>
                </a:solidFill>
                <a:latin typeface="Calibri"/>
                <a:cs typeface="Calibri"/>
              </a:rPr>
              <a:t>A</a:t>
            </a:r>
            <a:r>
              <a:rPr dirty="0" sz="750" spc="85" b="1">
                <a:solidFill>
                  <a:srgbClr val="5E5E5E"/>
                </a:solidFill>
                <a:latin typeface="Calibri"/>
                <a:cs typeface="Calibri"/>
              </a:rPr>
              <a:t> </a:t>
            </a:r>
            <a:r>
              <a:rPr dirty="0" sz="750" spc="-10" b="1">
                <a:solidFill>
                  <a:srgbClr val="2F2F2F"/>
                </a:solidFill>
                <a:latin typeface="Calibri"/>
                <a:cs typeface="Calibri"/>
              </a:rPr>
              <a:t>RECUPERAR/COMPENSAR</a:t>
            </a:r>
            <a:endParaRPr sz="750">
              <a:latin typeface="Calibri"/>
              <a:cs typeface="Calibri"/>
            </a:endParaRPr>
          </a:p>
          <a:p>
            <a:pPr marL="185420">
              <a:lnSpc>
                <a:spcPct val="100000"/>
              </a:lnSpc>
              <a:spcBef>
                <a:spcPts val="80"/>
              </a:spcBef>
            </a:pPr>
            <a:r>
              <a:rPr dirty="0" sz="750" spc="-170">
                <a:solidFill>
                  <a:srgbClr val="595959"/>
                </a:solidFill>
                <a:latin typeface="Arial Black"/>
                <a:cs typeface="Arial Black"/>
              </a:rPr>
              <a:t>TRIBUTOS</a:t>
            </a:r>
            <a:r>
              <a:rPr dirty="0" sz="750" spc="45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750" spc="-170">
                <a:solidFill>
                  <a:srgbClr val="414141"/>
                </a:solidFill>
                <a:latin typeface="Arial Black"/>
                <a:cs typeface="Arial Black"/>
              </a:rPr>
              <a:t>FEDERAIS</a:t>
            </a:r>
            <a:r>
              <a:rPr dirty="0" sz="750" spc="114">
                <a:solidFill>
                  <a:srgbClr val="414141"/>
                </a:solidFill>
                <a:latin typeface="Arial Black"/>
                <a:cs typeface="Arial Black"/>
              </a:rPr>
              <a:t> </a:t>
            </a:r>
            <a:r>
              <a:rPr dirty="0" sz="750" spc="-200">
                <a:solidFill>
                  <a:srgbClr val="606060"/>
                </a:solidFill>
                <a:latin typeface="Arial Black"/>
                <a:cs typeface="Arial Black"/>
              </a:rPr>
              <a:t>A</a:t>
            </a:r>
            <a:r>
              <a:rPr dirty="0" sz="750" spc="-20">
                <a:solidFill>
                  <a:srgbClr val="606060"/>
                </a:solidFill>
                <a:latin typeface="Arial Black"/>
                <a:cs typeface="Arial Black"/>
              </a:rPr>
              <a:t> </a:t>
            </a:r>
            <a:r>
              <a:rPr dirty="0" sz="750" spc="-80">
                <a:solidFill>
                  <a:srgbClr val="313131"/>
                </a:solidFill>
                <a:latin typeface="Arial Black"/>
                <a:cs typeface="Arial Black"/>
              </a:rPr>
              <a:t>CONPENSAR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68084" y="4221045"/>
            <a:ext cx="127698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4139" marR="5080" indent="-91440">
              <a:lnSpc>
                <a:spcPct val="114199"/>
              </a:lnSpc>
              <a:spcBef>
                <a:spcPts val="100"/>
              </a:spcBef>
            </a:pPr>
            <a:r>
              <a:rPr dirty="0" sz="700" spc="-120">
                <a:solidFill>
                  <a:srgbClr val="383838"/>
                </a:solidFill>
                <a:latin typeface="Arial Black"/>
                <a:cs typeface="Arial Black"/>
              </a:rPr>
              <a:t>AD7AMTAMEMTO</a:t>
            </a:r>
            <a:r>
              <a:rPr dirty="0" sz="700" spc="105">
                <a:solidFill>
                  <a:srgbClr val="383838"/>
                </a:solidFill>
                <a:latin typeface="Arial Black"/>
                <a:cs typeface="Arial Black"/>
              </a:rPr>
              <a:t> </a:t>
            </a:r>
            <a:r>
              <a:rPr dirty="0" sz="700" spc="-70">
                <a:solidFill>
                  <a:srgbClr val="505050"/>
                </a:solidFill>
                <a:latin typeface="Arial Black"/>
                <a:cs typeface="Arial Black"/>
              </a:rPr>
              <a:t>DE</a:t>
            </a:r>
            <a:r>
              <a:rPr dirty="0" sz="700" spc="-10">
                <a:solidFill>
                  <a:srgbClr val="505050"/>
                </a:solidFill>
                <a:latin typeface="Arial Black"/>
                <a:cs typeface="Arial Black"/>
              </a:rPr>
              <a:t> </a:t>
            </a:r>
            <a:r>
              <a:rPr dirty="0" sz="700" spc="-70">
                <a:solidFill>
                  <a:srgbClr val="3D3D3D"/>
                </a:solidFill>
                <a:latin typeface="Arial Black"/>
                <a:cs typeface="Arial Black"/>
              </a:rPr>
              <a:t>SALARIO</a:t>
            </a:r>
            <a:r>
              <a:rPr dirty="0" sz="700" spc="500">
                <a:solidFill>
                  <a:srgbClr val="3D3D3D"/>
                </a:solidFill>
                <a:latin typeface="Arial Black"/>
                <a:cs typeface="Arial Black"/>
              </a:rPr>
              <a:t> </a:t>
            </a:r>
            <a:r>
              <a:rPr dirty="0" sz="700" spc="-140">
                <a:solidFill>
                  <a:srgbClr val="2B2B2B"/>
                </a:solidFill>
                <a:latin typeface="Arial Black"/>
                <a:cs typeface="Arial Black"/>
              </a:rPr>
              <a:t>ADtANTAMENTO</a:t>
            </a:r>
            <a:r>
              <a:rPr dirty="0" sz="700" spc="65">
                <a:solidFill>
                  <a:srgbClr val="2B2B2B"/>
                </a:solidFill>
                <a:latin typeface="Arial Black"/>
                <a:cs typeface="Arial Black"/>
              </a:rPr>
              <a:t> </a:t>
            </a:r>
            <a:r>
              <a:rPr dirty="0" sz="700" spc="-125">
                <a:solidFill>
                  <a:srgbClr val="3B3B3B"/>
                </a:solidFill>
                <a:latin typeface="Arial Black"/>
                <a:cs typeface="Arial Black"/>
              </a:rPr>
              <a:t>OE</a:t>
            </a:r>
            <a:r>
              <a:rPr dirty="0" sz="700" spc="-45">
                <a:solidFill>
                  <a:srgbClr val="3B3B3B"/>
                </a:solidFill>
                <a:latin typeface="Arial Black"/>
                <a:cs typeface="Arial Black"/>
              </a:rPr>
              <a:t> </a:t>
            </a:r>
            <a:r>
              <a:rPr dirty="0" sz="700" spc="-10">
                <a:solidFill>
                  <a:srgbClr val="575757"/>
                </a:solidFill>
                <a:latin typeface="Arial Black"/>
                <a:cs typeface="Arial Black"/>
              </a:rPr>
              <a:t>FÉR1AS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07051" y="4604871"/>
            <a:ext cx="15817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00" spc="-105">
                <a:solidFill>
                  <a:srgbClr val="343434"/>
                </a:solidFill>
                <a:uFill>
                  <a:solidFill>
                    <a:srgbClr val="67676B"/>
                  </a:solidFill>
                </a:uFill>
                <a:latin typeface="Arial Black"/>
                <a:cs typeface="Arial Black"/>
              </a:rPr>
              <a:t>TOTAL</a:t>
            </a:r>
            <a:r>
              <a:rPr dirty="0" u="sng" sz="700" spc="50">
                <a:solidFill>
                  <a:srgbClr val="343434"/>
                </a:solidFill>
                <a:uFill>
                  <a:solidFill>
                    <a:srgbClr val="67676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700" spc="-114">
                <a:solidFill>
                  <a:srgbClr val="3B3B3B"/>
                </a:solidFill>
                <a:uFill>
                  <a:solidFill>
                    <a:srgbClr val="67676B"/>
                  </a:solidFill>
                </a:uFill>
                <a:latin typeface="Arial Black"/>
                <a:cs typeface="Arial Black"/>
              </a:rPr>
              <a:t>AD1AMTA¥4ENTO</a:t>
            </a:r>
            <a:r>
              <a:rPr dirty="0" u="sng" sz="700" spc="60">
                <a:solidFill>
                  <a:srgbClr val="3B3B3B"/>
                </a:solidFill>
                <a:uFill>
                  <a:solidFill>
                    <a:srgbClr val="67676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700" spc="-75">
                <a:solidFill>
                  <a:srgbClr val="4D4D4D"/>
                </a:solidFill>
                <a:uFill>
                  <a:solidFill>
                    <a:srgbClr val="67676B"/>
                  </a:solidFill>
                </a:uFill>
                <a:latin typeface="Arial Black"/>
                <a:cs typeface="Arial Black"/>
              </a:rPr>
              <a:t>DE</a:t>
            </a:r>
            <a:r>
              <a:rPr dirty="0" u="sng" sz="700" spc="-50">
                <a:solidFill>
                  <a:srgbClr val="4D4D4D"/>
                </a:solidFill>
                <a:uFill>
                  <a:solidFill>
                    <a:srgbClr val="67676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700" spc="-55">
                <a:solidFill>
                  <a:srgbClr val="525252"/>
                </a:solidFill>
                <a:uFill>
                  <a:solidFill>
                    <a:srgbClr val="67676B"/>
                  </a:solidFill>
                </a:uFill>
                <a:latin typeface="Arial Black"/>
                <a:cs typeface="Arial Black"/>
              </a:rPr>
              <a:t>SALARIO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08571" y="4848568"/>
            <a:ext cx="77025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00" b="1">
                <a:solidFill>
                  <a:srgbClr val="3F3F3F"/>
                </a:solidFill>
                <a:uFill>
                  <a:solidFill>
                    <a:srgbClr val="676B70"/>
                  </a:solidFill>
                </a:uFill>
                <a:latin typeface="Calibri"/>
                <a:cs typeface="Calibri"/>
              </a:rPr>
              <a:t>TOTAL</a:t>
            </a:r>
            <a:r>
              <a:rPr dirty="0" u="sng" sz="700" spc="295" b="1">
                <a:solidFill>
                  <a:srgbClr val="3F3F3F"/>
                </a:solidFill>
                <a:uFill>
                  <a:solidFill>
                    <a:srgbClr val="676B7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00" spc="55" b="1">
                <a:solidFill>
                  <a:srgbClr val="4B4B4B"/>
                </a:solidFill>
                <a:uFill>
                  <a:solidFill>
                    <a:srgbClr val="676B70"/>
                  </a:solidFill>
                </a:uFill>
                <a:latin typeface="Calibri"/>
                <a:cs typeface="Calibri"/>
              </a:rPr>
              <a:t>CRÉDITOS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08571" y="5092267"/>
            <a:ext cx="119062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00" b="1">
                <a:solidFill>
                  <a:srgbClr val="414141"/>
                </a:solidFill>
                <a:uFill>
                  <a:solidFill>
                    <a:srgbClr val="676B70"/>
                  </a:solidFill>
                </a:uFill>
                <a:latin typeface="Calibri"/>
                <a:cs typeface="Calibri"/>
              </a:rPr>
              <a:t>TOTAL</a:t>
            </a:r>
            <a:r>
              <a:rPr dirty="0" u="sng" sz="700" spc="180" b="1">
                <a:solidFill>
                  <a:srgbClr val="414141"/>
                </a:solidFill>
                <a:uFill>
                  <a:solidFill>
                    <a:srgbClr val="676B7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00" spc="60" b="1">
                <a:solidFill>
                  <a:srgbClr val="424242"/>
                </a:solidFill>
                <a:uFill>
                  <a:solidFill>
                    <a:srgbClr val="676B70"/>
                  </a:solidFill>
                </a:uFill>
                <a:latin typeface="Calibri"/>
                <a:cs typeface="Calibri"/>
              </a:rPr>
              <a:t>ATIYO</a:t>
            </a:r>
            <a:r>
              <a:rPr dirty="0" u="sng" sz="700" spc="125" b="1">
                <a:solidFill>
                  <a:srgbClr val="424242"/>
                </a:solidFill>
                <a:uFill>
                  <a:solidFill>
                    <a:srgbClr val="676B7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00" spc="45" b="1">
                <a:solidFill>
                  <a:srgbClr val="464646"/>
                </a:solidFill>
                <a:uFill>
                  <a:solidFill>
                    <a:srgbClr val="676B70"/>
                  </a:solidFill>
                </a:uFill>
                <a:latin typeface="Calibri"/>
                <a:cs typeface="Calibri"/>
              </a:rPr>
              <a:t>CIRCULANTE</a:t>
            </a:r>
            <a:r>
              <a:rPr dirty="0" u="sng" sz="700" spc="500" b="1">
                <a:solidFill>
                  <a:srgbClr val="464646"/>
                </a:solidFill>
                <a:uFill>
                  <a:solidFill>
                    <a:srgbClr val="676B70"/>
                  </a:solidFill>
                </a:uFill>
                <a:latin typeface="Calibri"/>
                <a:cs typeface="Calibri"/>
              </a:rPr>
              <a:t> 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93416" y="5329619"/>
            <a:ext cx="7861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30">
                <a:solidFill>
                  <a:srgbClr val="3B3B3B"/>
                </a:solidFill>
                <a:latin typeface="Arial Black"/>
                <a:cs typeface="Arial Black"/>
              </a:rPr>
              <a:t>NÁO</a:t>
            </a:r>
            <a:r>
              <a:rPr dirty="0" sz="750" spc="-40">
                <a:solidFill>
                  <a:srgbClr val="3B3B3B"/>
                </a:solidFill>
                <a:latin typeface="Arial Black"/>
                <a:cs typeface="Arial Black"/>
              </a:rPr>
              <a:t> </a:t>
            </a:r>
            <a:r>
              <a:rPr dirty="0" sz="750" spc="-114">
                <a:solidFill>
                  <a:srgbClr val="3B3B3B"/>
                </a:solidFill>
                <a:latin typeface="Arial Black"/>
                <a:cs typeface="Arial Black"/>
              </a:rPr>
              <a:t>CIRCULANTE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866755" y="5567496"/>
            <a:ext cx="1267460" cy="404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9060" marR="5080" indent="-86995">
              <a:lnSpc>
                <a:spcPct val="113100"/>
              </a:lnSpc>
              <a:spcBef>
                <a:spcPts val="100"/>
              </a:spcBef>
            </a:pPr>
            <a:r>
              <a:rPr dirty="0" sz="750" spc="-40" b="1">
                <a:solidFill>
                  <a:srgbClr val="3D3D3D"/>
                </a:solidFill>
                <a:latin typeface="Cambria"/>
                <a:cs typeface="Cambria"/>
              </a:rPr>
              <a:t>Ii'4OflI1.I2ADO</a:t>
            </a:r>
            <a:r>
              <a:rPr dirty="0" sz="750" b="1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750" b="1">
                <a:solidFill>
                  <a:srgbClr val="575757"/>
                </a:solidFill>
                <a:latin typeface="Cambria"/>
                <a:cs typeface="Cambria"/>
              </a:rPr>
              <a:t>-</a:t>
            </a:r>
            <a:r>
              <a:rPr dirty="0" sz="750" spc="140" b="1">
                <a:solidFill>
                  <a:srgbClr val="575757"/>
                </a:solidFill>
                <a:latin typeface="Cambria"/>
                <a:cs typeface="Cambria"/>
              </a:rPr>
              <a:t> </a:t>
            </a:r>
            <a:r>
              <a:rPr dirty="0" sz="750" spc="-10" b="1">
                <a:solidFill>
                  <a:srgbClr val="383838"/>
                </a:solidFill>
                <a:latin typeface="Cambria"/>
                <a:cs typeface="Cambria"/>
              </a:rPr>
              <a:t>AQUISIÇñO</a:t>
            </a:r>
            <a:r>
              <a:rPr dirty="0" sz="750" spc="500" b="1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700" spc="-125">
                <a:solidFill>
                  <a:srgbClr val="444444"/>
                </a:solidFill>
                <a:latin typeface="Arial Black"/>
                <a:cs typeface="Arial Black"/>
              </a:rPr>
              <a:t>MOV6tS,</a:t>
            </a:r>
            <a:r>
              <a:rPr dirty="0" sz="700" spc="80">
                <a:solidFill>
                  <a:srgbClr val="444444"/>
                </a:solidFill>
                <a:latin typeface="Arial Black"/>
                <a:cs typeface="Arial Black"/>
              </a:rPr>
              <a:t> </a:t>
            </a:r>
            <a:r>
              <a:rPr dirty="0" sz="700" spc="-30">
                <a:solidFill>
                  <a:srgbClr val="4F4F4F"/>
                </a:solidFill>
                <a:latin typeface="Arial Black"/>
                <a:cs typeface="Arial Black"/>
              </a:rPr>
              <a:t>UTENSILIOS </a:t>
            </a:r>
            <a:r>
              <a:rPr dirty="0" sz="750" spc="-50">
                <a:solidFill>
                  <a:srgbClr val="484848"/>
                </a:solidFill>
                <a:latin typeface="Cambria"/>
                <a:cs typeface="Cambria"/>
              </a:rPr>
              <a:t>MAQUINAS</a:t>
            </a:r>
            <a:r>
              <a:rPr dirty="0" sz="750" spc="3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750">
                <a:solidFill>
                  <a:srgbClr val="4B4B4B"/>
                </a:solidFill>
                <a:latin typeface="Cambria"/>
                <a:cs typeface="Cambria"/>
              </a:rPr>
              <a:t>E</a:t>
            </a:r>
            <a:r>
              <a:rPr dirty="0" sz="750" spc="215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750" spc="-55">
                <a:solidFill>
                  <a:srgbClr val="2F2F2F"/>
                </a:solidFill>
                <a:latin typeface="Cambria"/>
                <a:cs typeface="Cambria"/>
              </a:rPr>
              <a:t>£QUIPAMENTOS</a:t>
            </a:r>
            <a:endParaRPr sz="750">
              <a:latin typeface="Cambria"/>
              <a:cs typeface="Cambri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04149" y="6085591"/>
            <a:ext cx="1539240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25905" algn="l"/>
              </a:tabLst>
            </a:pPr>
            <a:r>
              <a:rPr dirty="0" u="sng" sz="650" spc="-70">
                <a:solidFill>
                  <a:srgbClr val="4D4D4D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TOTAL</a:t>
            </a:r>
            <a:r>
              <a:rPr dirty="0" u="sng" sz="650" spc="-10">
                <a:solidFill>
                  <a:srgbClr val="4D4D4D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650" spc="-75">
                <a:solidFill>
                  <a:srgbClr val="3F3F3F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7BgOB€LIZAQO</a:t>
            </a:r>
            <a:r>
              <a:rPr dirty="0" u="sng" sz="650" spc="110">
                <a:solidFill>
                  <a:srgbClr val="3F3F3F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650">
                <a:solidFill>
                  <a:srgbClr val="646464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-</a:t>
            </a:r>
            <a:r>
              <a:rPr dirty="0" u="sng" sz="650" spc="100">
                <a:solidFill>
                  <a:srgbClr val="646464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650" spc="-10">
                <a:solidFill>
                  <a:srgbClr val="444444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AOtgZ5IC</a:t>
            </a:r>
            <a:r>
              <a:rPr dirty="0" u="sng" sz="650">
                <a:solidFill>
                  <a:srgbClr val="444444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	</a:t>
            </a:r>
            <a:endParaRPr sz="650">
              <a:latin typeface="Arial Black"/>
              <a:cs typeface="Arial Black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07051" y="6329035"/>
            <a:ext cx="92392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00" spc="-100">
                <a:solidFill>
                  <a:srgbClr val="4F4F4F"/>
                </a:solidFill>
                <a:uFill>
                  <a:solidFill>
                    <a:srgbClr val="646767"/>
                  </a:solidFill>
                </a:uFill>
                <a:latin typeface="Arial Black"/>
                <a:cs typeface="Arial Black"/>
              </a:rPr>
              <a:t>TOTAL</a:t>
            </a:r>
            <a:r>
              <a:rPr dirty="0" u="sng" sz="700" spc="-25">
                <a:solidFill>
                  <a:srgbClr val="4F4F4F"/>
                </a:solidFill>
                <a:uFill>
                  <a:solidFill>
                    <a:srgbClr val="646767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700" spc="-65">
                <a:solidFill>
                  <a:srgbClr val="2F2F2F"/>
                </a:solidFill>
                <a:uFill>
                  <a:solidFill>
                    <a:srgbClr val="646767"/>
                  </a:solidFill>
                </a:uFill>
                <a:latin typeface="Arial Black"/>
                <a:cs typeface="Arial Black"/>
              </a:rPr>
              <a:t>If\gOBIMZADO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00809" y="6578572"/>
            <a:ext cx="10896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50" spc="-140">
                <a:solidFill>
                  <a:srgbClr val="3D3D3D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TOTAL</a:t>
            </a:r>
            <a:r>
              <a:rPr dirty="0" u="sng" sz="750" spc="-15">
                <a:solidFill>
                  <a:srgbClr val="3D3D3D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750" spc="-10">
                <a:solidFill>
                  <a:srgbClr val="2F2F2F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NÁO</a:t>
            </a:r>
            <a:r>
              <a:rPr dirty="0" u="sng" sz="750" spc="415">
                <a:solidFill>
                  <a:srgbClr val="2F2F2F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750" spc="-140">
                <a:solidFill>
                  <a:srgbClr val="464646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RCULAMTE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04003" y="6831663"/>
            <a:ext cx="1419225" cy="627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00" spc="-100">
                <a:solidFill>
                  <a:srgbClr val="4F4F4F"/>
                </a:solidFill>
                <a:uFill>
                  <a:solidFill>
                    <a:srgbClr val="6B7070"/>
                  </a:solidFill>
                </a:uFill>
                <a:latin typeface="Arial Black"/>
                <a:cs typeface="Arial Black"/>
              </a:rPr>
              <a:t>TOTAL</a:t>
            </a:r>
            <a:r>
              <a:rPr dirty="0" u="sng" sz="700" spc="30">
                <a:solidFill>
                  <a:srgbClr val="4F4F4F"/>
                </a:solidFill>
                <a:uFill>
                  <a:solidFill>
                    <a:srgbClr val="6B707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700" spc="-20">
                <a:solidFill>
                  <a:srgbClr val="525252"/>
                </a:solidFill>
                <a:uFill>
                  <a:solidFill>
                    <a:srgbClr val="6B7070"/>
                  </a:solidFill>
                </a:uFill>
                <a:latin typeface="Arial Black"/>
                <a:cs typeface="Arial Black"/>
              </a:rPr>
              <a:t>ATIVO</a:t>
            </a:r>
            <a:endParaRPr sz="7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700">
              <a:latin typeface="Arial Black"/>
              <a:cs typeface="Arial Black"/>
            </a:endParaRPr>
          </a:p>
          <a:p>
            <a:pPr marL="13335">
              <a:lnSpc>
                <a:spcPct val="100000"/>
              </a:lnSpc>
            </a:pPr>
            <a:r>
              <a:rPr dirty="0" sz="750" spc="-10">
                <a:solidFill>
                  <a:srgbClr val="424242"/>
                </a:solidFill>
                <a:latin typeface="Arial Black"/>
                <a:cs typeface="Arial Black"/>
              </a:rPr>
              <a:t>PASSIVO</a:t>
            </a:r>
            <a:endParaRPr sz="750">
              <a:latin typeface="Arial Black"/>
              <a:cs typeface="Arial Black"/>
            </a:endParaRPr>
          </a:p>
          <a:p>
            <a:pPr marL="187960" marR="5080" indent="-85725">
              <a:lnSpc>
                <a:spcPts val="980"/>
              </a:lnSpc>
              <a:spcBef>
                <a:spcPts val="25"/>
              </a:spcBef>
            </a:pPr>
            <a:r>
              <a:rPr dirty="0" sz="750" spc="10" b="1">
                <a:solidFill>
                  <a:srgbClr val="3B3B3B"/>
                </a:solidFill>
                <a:latin typeface="Calibri"/>
                <a:cs typeface="Calibri"/>
              </a:rPr>
              <a:t>PASSIVO</a:t>
            </a:r>
            <a:r>
              <a:rPr dirty="0" sz="750" spc="204" b="1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dirty="0" sz="750" spc="-10" b="1">
                <a:solidFill>
                  <a:srgbClr val="424242"/>
                </a:solidFill>
                <a:latin typeface="Calibri"/>
                <a:cs typeface="Calibri"/>
              </a:rPr>
              <a:t>CãRCULANTfi</a:t>
            </a:r>
            <a:r>
              <a:rPr dirty="0" sz="750" spc="500" b="1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dirty="0" sz="750" spc="10" b="1">
                <a:solidFill>
                  <a:srgbClr val="2F2F2F"/>
                </a:solidFill>
                <a:latin typeface="Calibri"/>
                <a:cs typeface="Calibri"/>
              </a:rPr>
              <a:t>FORNECEDORES</a:t>
            </a:r>
            <a:r>
              <a:rPr dirty="0" sz="750" spc="280" b="1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750" spc="-10" b="1">
                <a:solidFill>
                  <a:srgbClr val="333333"/>
                </a:solidFill>
                <a:latin typeface="Calibri"/>
                <a:cs typeface="Calibri"/>
              </a:rPr>
              <a:t>NACIONAIS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863419" y="7405623"/>
            <a:ext cx="14109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250">
                <a:solidFill>
                  <a:srgbClr val="262626"/>
                </a:solidFill>
                <a:latin typeface="Arial Black"/>
                <a:cs typeface="Arial Black"/>
              </a:rPr>
              <a:t>osxzscçãEs</a:t>
            </a:r>
            <a:r>
              <a:rPr dirty="0" sz="1050" spc="75">
                <a:solidFill>
                  <a:srgbClr val="262626"/>
                </a:solidFill>
                <a:latin typeface="Arial Black"/>
                <a:cs typeface="Arial Black"/>
              </a:rPr>
              <a:t> </a:t>
            </a:r>
            <a:r>
              <a:rPr dirty="0" sz="1050" spc="-240">
                <a:solidFill>
                  <a:srgbClr val="363636"/>
                </a:solidFill>
                <a:latin typeface="Arial Black"/>
                <a:cs typeface="Arial Black"/>
              </a:rPr>
              <a:t>xorsyHzsmnzzvx</a:t>
            </a:r>
            <a:endParaRPr sz="1050">
              <a:latin typeface="Arial Black"/>
              <a:cs typeface="Arial Black"/>
            </a:endParaRPr>
          </a:p>
          <a:p>
            <a:pPr marL="102235">
              <a:lnSpc>
                <a:spcPct val="100000"/>
              </a:lnSpc>
            </a:pPr>
            <a:r>
              <a:rPr dirty="0" sz="750" spc="-185">
                <a:solidFill>
                  <a:srgbClr val="505050"/>
                </a:solidFill>
                <a:latin typeface="Arial Black"/>
                <a:cs typeface="Arial Black"/>
              </a:rPr>
              <a:t>ALUGUEIS</a:t>
            </a:r>
            <a:r>
              <a:rPr dirty="0" sz="750" spc="105">
                <a:solidFill>
                  <a:srgbClr val="505050"/>
                </a:solidFill>
                <a:latin typeface="Arial Black"/>
                <a:cs typeface="Arial Black"/>
              </a:rPr>
              <a:t> </a:t>
            </a:r>
            <a:r>
              <a:rPr dirty="0" sz="750" spc="-225">
                <a:solidFill>
                  <a:srgbClr val="464646"/>
                </a:solidFill>
                <a:latin typeface="Arial Black"/>
                <a:cs typeface="Arial Black"/>
              </a:rPr>
              <a:t>A</a:t>
            </a:r>
            <a:r>
              <a:rPr dirty="0" sz="750" spc="-5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750" spc="-10">
                <a:solidFill>
                  <a:srgbClr val="414141"/>
                </a:solidFill>
                <a:latin typeface="Arial Black"/>
                <a:cs typeface="Arial Black"/>
              </a:rPr>
              <a:t>PAGAR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05523" y="7818640"/>
            <a:ext cx="170307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00" b="1">
                <a:solidFill>
                  <a:srgbClr val="3D3D3D"/>
                </a:solidFill>
                <a:uFill>
                  <a:solidFill>
                    <a:srgbClr val="64676B"/>
                  </a:solidFill>
                </a:uFill>
                <a:latin typeface="Calibri"/>
                <a:cs typeface="Calibri"/>
              </a:rPr>
              <a:t>TOTAL</a:t>
            </a:r>
            <a:r>
              <a:rPr dirty="0" u="sng" sz="700" spc="185" b="1">
                <a:solidFill>
                  <a:srgbClr val="3D3D3D"/>
                </a:solidFill>
                <a:uFill>
                  <a:solidFill>
                    <a:srgbClr val="64676B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00" spc="75" b="1">
                <a:solidFill>
                  <a:srgbClr val="313131"/>
                </a:solidFill>
                <a:uFill>
                  <a:solidFill>
                    <a:srgbClr val="64676B"/>
                  </a:solidFill>
                </a:uFill>
                <a:latin typeface="Calibri"/>
                <a:cs typeface="Calibri"/>
              </a:rPr>
              <a:t>OBRZMCÓES</a:t>
            </a:r>
            <a:r>
              <a:rPr dirty="0" u="sng" sz="700" spc="185" b="1">
                <a:solidFill>
                  <a:srgbClr val="313131"/>
                </a:solidFill>
                <a:uFill>
                  <a:solidFill>
                    <a:srgbClr val="64676B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00" spc="-10" b="1">
                <a:solidFill>
                  <a:srgbClr val="3D3D3D"/>
                </a:solidFill>
                <a:uFill>
                  <a:solidFill>
                    <a:srgbClr val="64676B"/>
                  </a:solidFill>
                </a:uFill>
                <a:latin typeface="Calibri"/>
                <a:cs typeface="Calibri"/>
              </a:rPr>
              <a:t>ADM¥NZ5TRAT¥VA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948750" y="8170225"/>
            <a:ext cx="1717039" cy="5251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56870" indent="-635">
              <a:lnSpc>
                <a:spcPct val="109300"/>
              </a:lnSpc>
              <a:spcBef>
                <a:spcPts val="100"/>
              </a:spcBef>
            </a:pPr>
            <a:r>
              <a:rPr dirty="0" sz="750" spc="-145">
                <a:solidFill>
                  <a:srgbClr val="2F2F2F"/>
                </a:solidFill>
                <a:latin typeface="Arial Black"/>
                <a:cs typeface="Arial Black"/>
              </a:rPr>
              <a:t>IRRF</a:t>
            </a:r>
            <a:r>
              <a:rPr dirty="0" sz="750" spc="-10">
                <a:solidFill>
                  <a:srgbClr val="2F2F2F"/>
                </a:solidFill>
                <a:latin typeface="Arial Black"/>
                <a:cs typeface="Arial Black"/>
              </a:rPr>
              <a:t> </a:t>
            </a:r>
            <a:r>
              <a:rPr dirty="0" sz="750" spc="-160">
                <a:solidFill>
                  <a:srgbClr val="494949"/>
                </a:solidFill>
                <a:latin typeface="Arial Black"/>
                <a:cs typeface="Arial Black"/>
              </a:rPr>
              <a:t>S/FOLHA</a:t>
            </a:r>
            <a:r>
              <a:rPr dirty="0" sz="750" spc="40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750" spc="-200">
                <a:solidFill>
                  <a:srgbClr val="4D4D4D"/>
                </a:solidFill>
                <a:latin typeface="Arial Black"/>
                <a:cs typeface="Arial Black"/>
              </a:rPr>
              <a:t>A</a:t>
            </a:r>
            <a:r>
              <a:rPr dirty="0" sz="750" spc="-5">
                <a:solidFill>
                  <a:srgbClr val="4D4D4D"/>
                </a:solidFill>
                <a:latin typeface="Arial Black"/>
                <a:cs typeface="Arial Black"/>
              </a:rPr>
              <a:t> </a:t>
            </a:r>
            <a:r>
              <a:rPr dirty="0" sz="750" spc="-65">
                <a:solidFill>
                  <a:srgbClr val="343434"/>
                </a:solidFill>
                <a:latin typeface="Arial Black"/>
                <a:cs typeface="Arial Black"/>
              </a:rPr>
              <a:t>RECOLHER</a:t>
            </a:r>
            <a:r>
              <a:rPr dirty="0" sz="750" spc="500">
                <a:solidFill>
                  <a:srgbClr val="343434"/>
                </a:solidFill>
                <a:latin typeface="Arial Black"/>
                <a:cs typeface="Arial Black"/>
              </a:rPr>
              <a:t> </a:t>
            </a:r>
            <a:r>
              <a:rPr dirty="0" sz="750" spc="-165">
                <a:solidFill>
                  <a:srgbClr val="494949"/>
                </a:solidFill>
                <a:latin typeface="Arial Black"/>
                <a:cs typeface="Arial Black"/>
              </a:rPr>
              <a:t>CONTRIBUIÇÃO</a:t>
            </a:r>
            <a:r>
              <a:rPr dirty="0" sz="750" spc="60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750" spc="-150">
                <a:solidFill>
                  <a:srgbClr val="4D4D4D"/>
                </a:solidFill>
                <a:latin typeface="Arial Black"/>
                <a:cs typeface="Arial Black"/>
              </a:rPr>
              <a:t>RETIDA</a:t>
            </a:r>
            <a:r>
              <a:rPr dirty="0" sz="750" spc="5">
                <a:solidFill>
                  <a:srgbClr val="4D4D4D"/>
                </a:solidFill>
                <a:latin typeface="Arial Black"/>
                <a:cs typeface="Arial Black"/>
              </a:rPr>
              <a:t> </a:t>
            </a:r>
            <a:r>
              <a:rPr dirty="0" sz="750" spc="-204">
                <a:solidFill>
                  <a:srgbClr val="444444"/>
                </a:solidFill>
                <a:latin typeface="Arial Black"/>
                <a:cs typeface="Arial Black"/>
              </a:rPr>
              <a:t>NA</a:t>
            </a:r>
            <a:r>
              <a:rPr dirty="0" sz="750" spc="-20">
                <a:solidFill>
                  <a:srgbClr val="444444"/>
                </a:solidFill>
                <a:latin typeface="Arial Black"/>
                <a:cs typeface="Arial Black"/>
              </a:rPr>
              <a:t> </a:t>
            </a:r>
            <a:r>
              <a:rPr dirty="0" sz="750" spc="-150">
                <a:solidFill>
                  <a:srgbClr val="464646"/>
                </a:solidFill>
                <a:latin typeface="Arial Black"/>
                <a:cs typeface="Arial Black"/>
              </a:rPr>
              <a:t>FONTE</a:t>
            </a:r>
            <a:endParaRPr sz="750">
              <a:latin typeface="Arial Black"/>
              <a:cs typeface="Arial Black"/>
            </a:endParaRPr>
          </a:p>
          <a:p>
            <a:pPr marL="15240" marR="5080" indent="-3175">
              <a:lnSpc>
                <a:spcPct val="106600"/>
              </a:lnSpc>
              <a:spcBef>
                <a:spcPts val="45"/>
              </a:spcBef>
            </a:pPr>
            <a:r>
              <a:rPr dirty="0" sz="750" spc="-170">
                <a:solidFill>
                  <a:srgbClr val="444444"/>
                </a:solidFill>
                <a:latin typeface="Arial Black"/>
                <a:cs typeface="Arial Black"/>
              </a:rPr>
              <a:t>CONTRIBUIÇÃO</a:t>
            </a:r>
            <a:r>
              <a:rPr dirty="0" sz="750" spc="140">
                <a:solidFill>
                  <a:srgbClr val="444444"/>
                </a:solidFill>
                <a:latin typeface="Arial Black"/>
                <a:cs typeface="Arial Black"/>
              </a:rPr>
              <a:t> </a:t>
            </a:r>
            <a:r>
              <a:rPr dirty="0" sz="750" spc="-170">
                <a:solidFill>
                  <a:srgbClr val="3B3B3B"/>
                </a:solidFill>
                <a:latin typeface="Arial Black"/>
                <a:cs typeface="Arial Black"/>
              </a:rPr>
              <a:t>ASSISTENCIAL</a:t>
            </a:r>
            <a:r>
              <a:rPr dirty="0" sz="750" spc="140">
                <a:solidFill>
                  <a:srgbClr val="3B3B3B"/>
                </a:solidFill>
                <a:latin typeface="Arial Black"/>
                <a:cs typeface="Arial Black"/>
              </a:rPr>
              <a:t> </a:t>
            </a:r>
            <a:r>
              <a:rPr dirty="0" sz="750" spc="-225">
                <a:solidFill>
                  <a:srgbClr val="444444"/>
                </a:solidFill>
                <a:latin typeface="Arial Black"/>
                <a:cs typeface="Arial Black"/>
              </a:rPr>
              <a:t>A</a:t>
            </a:r>
            <a:r>
              <a:rPr dirty="0" sz="750" spc="5">
                <a:solidFill>
                  <a:srgbClr val="444444"/>
                </a:solidFill>
                <a:latin typeface="Arial Black"/>
                <a:cs typeface="Arial Black"/>
              </a:rPr>
              <a:t> </a:t>
            </a:r>
            <a:r>
              <a:rPr dirty="0" sz="750" spc="-175">
                <a:solidFill>
                  <a:srgbClr val="464646"/>
                </a:solidFill>
                <a:latin typeface="Arial Black"/>
                <a:cs typeface="Arial Black"/>
              </a:rPr>
              <a:t>RECOLHER</a:t>
            </a:r>
            <a:r>
              <a:rPr dirty="0" sz="750" spc="500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750" spc="-135">
                <a:solidFill>
                  <a:srgbClr val="606060"/>
                </a:solidFill>
                <a:latin typeface="Arial Black"/>
                <a:cs typeface="Arial Black"/>
              </a:rPr>
              <a:t>IRF</a:t>
            </a:r>
            <a:r>
              <a:rPr dirty="0" sz="750" spc="5">
                <a:solidFill>
                  <a:srgbClr val="606060"/>
                </a:solidFill>
                <a:latin typeface="Arial Black"/>
                <a:cs typeface="Arial Black"/>
              </a:rPr>
              <a:t> </a:t>
            </a:r>
            <a:r>
              <a:rPr dirty="0" sz="750" spc="-170">
                <a:solidFill>
                  <a:srgbClr val="4F4F4F"/>
                </a:solidFill>
                <a:latin typeface="Arial Black"/>
                <a:cs typeface="Arial Black"/>
              </a:rPr>
              <a:t>S/ALUGUEL</a:t>
            </a:r>
            <a:r>
              <a:rPr dirty="0" sz="750" spc="90">
                <a:solidFill>
                  <a:srgbClr val="4F4F4F"/>
                </a:solidFill>
                <a:latin typeface="Arial Black"/>
                <a:cs typeface="Arial Black"/>
              </a:rPr>
              <a:t> </a:t>
            </a:r>
            <a:r>
              <a:rPr dirty="0" sz="750" spc="-220">
                <a:solidFill>
                  <a:srgbClr val="525252"/>
                </a:solidFill>
                <a:latin typeface="Arial Black"/>
                <a:cs typeface="Arial Black"/>
              </a:rPr>
              <a:t>A</a:t>
            </a:r>
            <a:r>
              <a:rPr dirty="0" sz="750" spc="-35">
                <a:solidFill>
                  <a:srgbClr val="525252"/>
                </a:solidFill>
                <a:latin typeface="Arial Black"/>
                <a:cs typeface="Arial Black"/>
              </a:rPr>
              <a:t> </a:t>
            </a:r>
            <a:r>
              <a:rPr dirty="0" sz="750" spc="-70">
                <a:solidFill>
                  <a:srgbClr val="333333"/>
                </a:solidFill>
                <a:latin typeface="Arial Black"/>
                <a:cs typeface="Arial Black"/>
              </a:rPr>
              <a:t>RECOLHER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2749972" y="558722"/>
            <a:ext cx="123190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60">
                <a:solidFill>
                  <a:srgbClr val="3A3A3A"/>
                </a:solidFill>
                <a:latin typeface="Arial Black"/>
                <a:cs typeface="Arial Black"/>
              </a:rPr>
              <a:t>BALANÇO</a:t>
            </a:r>
            <a:r>
              <a:rPr dirty="0" sz="850" spc="20">
                <a:solidFill>
                  <a:srgbClr val="3A3A3A"/>
                </a:solidFill>
                <a:latin typeface="Arial Black"/>
                <a:cs typeface="Arial Black"/>
              </a:rPr>
              <a:t> </a:t>
            </a:r>
            <a:r>
              <a:rPr dirty="0" sz="850" spc="-135">
                <a:solidFill>
                  <a:srgbClr val="363636"/>
                </a:solidFill>
                <a:latin typeface="Arial Black"/>
                <a:cs typeface="Arial Black"/>
              </a:rPr>
              <a:t>PAT4E</a:t>
            </a:r>
            <a:r>
              <a:rPr dirty="0" sz="850" spc="110">
                <a:solidFill>
                  <a:srgbClr val="363636"/>
                </a:solidFill>
                <a:latin typeface="Arial Black"/>
                <a:cs typeface="Arial Black"/>
              </a:rPr>
              <a:t> </a:t>
            </a:r>
            <a:r>
              <a:rPr dirty="0" sz="850" spc="-155">
                <a:solidFill>
                  <a:srgbClr val="363636"/>
                </a:solidFill>
                <a:latin typeface="Arial Black"/>
                <a:cs typeface="Arial Black"/>
              </a:rPr>
              <a:t>4ONZAL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603750" y="9011933"/>
            <a:ext cx="2353945" cy="104838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275590">
              <a:lnSpc>
                <a:spcPct val="100000"/>
              </a:lnSpc>
              <a:spcBef>
                <a:spcPts val="215"/>
              </a:spcBef>
            </a:pPr>
            <a:r>
              <a:rPr dirty="0" sz="950" spc="-210">
                <a:solidFill>
                  <a:srgbClr val="3A3A3A"/>
                </a:solidFill>
                <a:latin typeface="Arial Black"/>
                <a:cs typeface="Arial Black"/>
              </a:rPr>
              <a:t>coNs1sHação</a:t>
            </a:r>
            <a:r>
              <a:rPr dirty="0" sz="950" spc="5">
                <a:solidFill>
                  <a:srgbClr val="3A3A3A"/>
                </a:solidFill>
                <a:latin typeface="Arial Black"/>
                <a:cs typeface="Arial Black"/>
              </a:rPr>
              <a:t> </a:t>
            </a:r>
            <a:r>
              <a:rPr dirty="0" sz="950" spc="-195">
                <a:solidFill>
                  <a:srgbClr val="444444"/>
                </a:solidFill>
                <a:latin typeface="Arial Black"/>
                <a:cs typeface="Arial Black"/>
              </a:rPr>
              <a:t>vzncucxox</a:t>
            </a:r>
            <a:r>
              <a:rPr dirty="0" sz="950" spc="-30">
                <a:solidFill>
                  <a:srgbClr val="444444"/>
                </a:solidFill>
                <a:latin typeface="Arial Black"/>
                <a:cs typeface="Arial Black"/>
              </a:rPr>
              <a:t> </a:t>
            </a:r>
            <a:r>
              <a:rPr dirty="0" sz="950" spc="-155">
                <a:solidFill>
                  <a:srgbClr val="606060"/>
                </a:solidFill>
                <a:latin typeface="Arial Black"/>
                <a:cs typeface="Arial Black"/>
              </a:rPr>
              <a:t>a</a:t>
            </a:r>
            <a:r>
              <a:rPr dirty="0" sz="950" spc="-125">
                <a:solidFill>
                  <a:srgbClr val="606060"/>
                </a:solidFill>
                <a:latin typeface="Arial Black"/>
                <a:cs typeface="Arial Black"/>
              </a:rPr>
              <a:t> </a:t>
            </a:r>
            <a:r>
              <a:rPr dirty="0" sz="950" spc="-170">
                <a:solidFill>
                  <a:srgbClr val="383838"/>
                </a:solidFill>
                <a:latin typeface="Arial Black"/>
                <a:cs typeface="Arial Black"/>
              </a:rPr>
              <a:t>roLux</a:t>
            </a:r>
            <a:r>
              <a:rPr dirty="0" sz="950" spc="-30">
                <a:solidFill>
                  <a:srgbClr val="383838"/>
                </a:solidFill>
                <a:latin typeface="Arial Black"/>
                <a:cs typeface="Arial Black"/>
              </a:rPr>
              <a:t> </a:t>
            </a:r>
            <a:r>
              <a:rPr dirty="0" sz="950" spc="-215">
                <a:solidFill>
                  <a:srgbClr val="414141"/>
                </a:solidFill>
                <a:latin typeface="Arial Black"/>
                <a:cs typeface="Arial Black"/>
              </a:rPr>
              <a:t>oE</a:t>
            </a:r>
            <a:r>
              <a:rPr dirty="0" sz="950" spc="-130">
                <a:solidFill>
                  <a:srgbClr val="414141"/>
                </a:solidFill>
                <a:latin typeface="Arial Black"/>
                <a:cs typeface="Arial Black"/>
              </a:rPr>
              <a:t> </a:t>
            </a:r>
            <a:r>
              <a:rPr dirty="0" sz="950" spc="-20">
                <a:solidFill>
                  <a:srgbClr val="414141"/>
                </a:solidFill>
                <a:latin typeface="Arial Black"/>
                <a:cs typeface="Arial Black"/>
              </a:rPr>
              <a:t>Pszo</a:t>
            </a:r>
            <a:endParaRPr sz="950">
              <a:latin typeface="Arial Black"/>
              <a:cs typeface="Arial Black"/>
            </a:endParaRPr>
          </a:p>
          <a:p>
            <a:pPr marL="361315">
              <a:lnSpc>
                <a:spcPct val="100000"/>
              </a:lnSpc>
              <a:spcBef>
                <a:spcPts val="90"/>
              </a:spcBef>
            </a:pPr>
            <a:r>
              <a:rPr dirty="0" sz="750" spc="-140">
                <a:solidFill>
                  <a:srgbClr val="525252"/>
                </a:solidFill>
                <a:latin typeface="Arial Black"/>
                <a:cs typeface="Arial Black"/>
              </a:rPr>
              <a:t>PIS</a:t>
            </a:r>
            <a:r>
              <a:rPr dirty="0" sz="750" spc="-25">
                <a:solidFill>
                  <a:srgbClr val="525252"/>
                </a:solidFill>
                <a:latin typeface="Arial Black"/>
                <a:cs typeface="Arial Black"/>
              </a:rPr>
              <a:t> </a:t>
            </a:r>
            <a:r>
              <a:rPr dirty="0" sz="750" spc="-200">
                <a:solidFill>
                  <a:srgbClr val="494949"/>
                </a:solidFill>
                <a:latin typeface="Arial Black"/>
                <a:cs typeface="Arial Black"/>
              </a:rPr>
              <a:t>A</a:t>
            </a:r>
            <a:r>
              <a:rPr dirty="0" sz="750" spc="-40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750" spc="-195">
                <a:solidFill>
                  <a:srgbClr val="414141"/>
                </a:solidFill>
                <a:latin typeface="Arial Black"/>
                <a:cs typeface="Arial Black"/>
              </a:rPr>
              <a:t>RECOLHER</a:t>
            </a:r>
            <a:r>
              <a:rPr dirty="0" sz="750" spc="110">
                <a:solidFill>
                  <a:srgbClr val="414141"/>
                </a:solidFill>
                <a:latin typeface="Arial Black"/>
                <a:cs typeface="Arial Black"/>
              </a:rPr>
              <a:t> </a:t>
            </a:r>
            <a:r>
              <a:rPr dirty="0" sz="750" spc="-155">
                <a:solidFill>
                  <a:srgbClr val="3F3F3F"/>
                </a:solidFill>
                <a:latin typeface="Arial Black"/>
                <a:cs typeface="Arial Black"/>
              </a:rPr>
              <a:t>S/FOLHA</a:t>
            </a:r>
            <a:r>
              <a:rPr dirty="0" sz="750" spc="-10">
                <a:solidFill>
                  <a:srgbClr val="3F3F3F"/>
                </a:solidFill>
                <a:latin typeface="Arial Black"/>
                <a:cs typeface="Arial Black"/>
              </a:rPr>
              <a:t> </a:t>
            </a:r>
            <a:r>
              <a:rPr dirty="0" sz="750" spc="-150">
                <a:solidFill>
                  <a:srgbClr val="525252"/>
                </a:solidFill>
                <a:latin typeface="Arial Black"/>
                <a:cs typeface="Arial Black"/>
              </a:rPr>
              <a:t>DE</a:t>
            </a:r>
            <a:r>
              <a:rPr dirty="0" sz="750" spc="-10">
                <a:solidFill>
                  <a:srgbClr val="525252"/>
                </a:solidFill>
                <a:latin typeface="Arial Black"/>
                <a:cs typeface="Arial Black"/>
              </a:rPr>
              <a:t> </a:t>
            </a:r>
            <a:r>
              <a:rPr dirty="0" sz="750" spc="-70">
                <a:solidFill>
                  <a:srgbClr val="262626"/>
                </a:solidFill>
                <a:latin typeface="Arial Black"/>
                <a:cs typeface="Arial Black"/>
              </a:rPr>
              <a:t>PAGAMENTO</a:t>
            </a:r>
            <a:endParaRPr sz="7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820"/>
              </a:spcBef>
            </a:pPr>
            <a:r>
              <a:rPr dirty="0" u="sng" sz="1000" spc="-280">
                <a:solidFill>
                  <a:srgbClr val="525252"/>
                </a:solidFill>
                <a:uFill>
                  <a:solidFill>
                    <a:srgbClr val="606767"/>
                  </a:solidFill>
                </a:uFill>
                <a:latin typeface="Arial Black"/>
                <a:cs typeface="Arial Black"/>
              </a:rPr>
              <a:t>zomnc</a:t>
            </a:r>
            <a:r>
              <a:rPr dirty="0" u="sng" sz="1000" spc="-90">
                <a:solidFill>
                  <a:srgbClr val="525252"/>
                </a:solidFill>
                <a:uFill>
                  <a:solidFill>
                    <a:srgbClr val="606767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000" spc="-215">
                <a:solidFill>
                  <a:srgbClr val="3F3F3F"/>
                </a:solidFill>
                <a:uFill>
                  <a:solidFill>
                    <a:srgbClr val="606767"/>
                  </a:solidFill>
                </a:uFill>
                <a:latin typeface="Arial Black"/>
                <a:cs typeface="Arial Black"/>
              </a:rPr>
              <a:t>conszcuncño</a:t>
            </a:r>
            <a:r>
              <a:rPr dirty="0" u="sng" sz="1000" spc="95">
                <a:solidFill>
                  <a:srgbClr val="3F3F3F"/>
                </a:solidFill>
                <a:uFill>
                  <a:solidFill>
                    <a:srgbClr val="606767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000" spc="-220">
                <a:solidFill>
                  <a:srgbClr val="484848"/>
                </a:solidFill>
                <a:uFill>
                  <a:solidFill>
                    <a:srgbClr val="606767"/>
                  </a:solidFill>
                </a:uFill>
                <a:latin typeface="Arial Black"/>
                <a:cs typeface="Arial Black"/>
              </a:rPr>
              <a:t>vzncuLnox</a:t>
            </a:r>
            <a:r>
              <a:rPr dirty="0" u="sng" sz="1000" spc="25">
                <a:solidFill>
                  <a:srgbClr val="484848"/>
                </a:solidFill>
                <a:uFill>
                  <a:solidFill>
                    <a:srgbClr val="606767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000" spc="-200">
                <a:solidFill>
                  <a:srgbClr val="878787"/>
                </a:solidFill>
                <a:uFill>
                  <a:solidFill>
                    <a:srgbClr val="606767"/>
                  </a:solidFill>
                </a:uFill>
                <a:latin typeface="Arial Black"/>
                <a:cs typeface="Arial Black"/>
              </a:rPr>
              <a:t>x</a:t>
            </a:r>
            <a:r>
              <a:rPr dirty="0" u="sng" sz="1000" spc="-170">
                <a:solidFill>
                  <a:srgbClr val="878787"/>
                </a:solidFill>
                <a:uFill>
                  <a:solidFill>
                    <a:srgbClr val="606767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000" spc="-175">
                <a:solidFill>
                  <a:srgbClr val="464646"/>
                </a:solidFill>
                <a:uFill>
                  <a:solidFill>
                    <a:srgbClr val="606767"/>
                  </a:solidFill>
                </a:uFill>
                <a:latin typeface="Arial Black"/>
                <a:cs typeface="Arial Black"/>
              </a:rPr>
              <a:t>roLun</a:t>
            </a:r>
            <a:r>
              <a:rPr dirty="0" u="sng" sz="1000" spc="-135">
                <a:solidFill>
                  <a:srgbClr val="464646"/>
                </a:solidFill>
                <a:uFill>
                  <a:solidFill>
                    <a:srgbClr val="606767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000" spc="-250">
                <a:solidFill>
                  <a:srgbClr val="3D3D3D"/>
                </a:solidFill>
                <a:uFill>
                  <a:solidFill>
                    <a:srgbClr val="606767"/>
                  </a:solidFill>
                </a:uFill>
                <a:latin typeface="Arial Black"/>
                <a:cs typeface="Arial Black"/>
              </a:rPr>
              <a:t>oE</a:t>
            </a:r>
            <a:r>
              <a:rPr dirty="0" u="sng" sz="1000" spc="-150">
                <a:solidFill>
                  <a:srgbClr val="3D3D3D"/>
                </a:solidFill>
                <a:uFill>
                  <a:solidFill>
                    <a:srgbClr val="606767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000" spc="-20">
                <a:solidFill>
                  <a:srgbClr val="3D3D3D"/>
                </a:solidFill>
                <a:uFill>
                  <a:solidFill>
                    <a:srgbClr val="606767"/>
                  </a:solidFill>
                </a:uFill>
                <a:latin typeface="Arial Black"/>
                <a:cs typeface="Arial Black"/>
              </a:rPr>
              <a:t>raro</a:t>
            </a:r>
            <a:r>
              <a:rPr dirty="0" u="sng" sz="1000" spc="500">
                <a:solidFill>
                  <a:srgbClr val="3D3D3D"/>
                </a:solidFill>
                <a:uFill>
                  <a:solidFill>
                    <a:srgbClr val="606767"/>
                  </a:solidFill>
                </a:uFill>
                <a:latin typeface="Arial Black"/>
                <a:cs typeface="Arial Black"/>
              </a:rPr>
              <a:t> </a:t>
            </a:r>
            <a:endParaRPr sz="1000">
              <a:latin typeface="Arial Black"/>
              <a:cs typeface="Arial Black"/>
            </a:endParaRPr>
          </a:p>
          <a:p>
            <a:pPr marL="364490" marR="762635" indent="-85725">
              <a:lnSpc>
                <a:spcPct val="101299"/>
              </a:lnSpc>
              <a:spcBef>
                <a:spcPts val="955"/>
              </a:spcBef>
            </a:pPr>
            <a:r>
              <a:rPr dirty="0" sz="750" spc="-125">
                <a:solidFill>
                  <a:srgbClr val="282828"/>
                </a:solidFill>
                <a:latin typeface="Arial Black"/>
                <a:cs typeface="Arial Black"/>
              </a:rPr>
              <a:t>OBRIGAÇÃO</a:t>
            </a:r>
            <a:r>
              <a:rPr dirty="0" sz="750" spc="80">
                <a:solidFill>
                  <a:srgbClr val="282828"/>
                </a:solidFill>
                <a:latin typeface="Arial Black"/>
                <a:cs typeface="Arial Black"/>
              </a:rPr>
              <a:t> </a:t>
            </a:r>
            <a:r>
              <a:rPr dirty="0" sz="750" spc="-130">
                <a:solidFill>
                  <a:srgbClr val="3B3B3B"/>
                </a:solidFill>
                <a:latin typeface="Arial Black"/>
                <a:cs typeface="Arial Black"/>
              </a:rPr>
              <a:t>PREU7DENCMA¥A</a:t>
            </a:r>
            <a:r>
              <a:rPr dirty="0" sz="750" spc="500">
                <a:solidFill>
                  <a:srgbClr val="3B3B3B"/>
                </a:solidFill>
                <a:latin typeface="Arial Black"/>
                <a:cs typeface="Arial Black"/>
              </a:rPr>
              <a:t> </a:t>
            </a:r>
            <a:r>
              <a:rPr dirty="0" sz="750" spc="-180">
                <a:solidFill>
                  <a:srgbClr val="777777"/>
                </a:solidFill>
                <a:latin typeface="Arial Black"/>
                <a:cs typeface="Arial Black"/>
              </a:rPr>
              <a:t>FGTS</a:t>
            </a:r>
            <a:r>
              <a:rPr dirty="0" sz="750" spc="20">
                <a:solidFill>
                  <a:srgbClr val="777777"/>
                </a:solidFill>
                <a:latin typeface="Arial Black"/>
                <a:cs typeface="Arial Black"/>
              </a:rPr>
              <a:t> </a:t>
            </a:r>
            <a:r>
              <a:rPr dirty="0" sz="750" spc="-200">
                <a:solidFill>
                  <a:srgbClr val="878787"/>
                </a:solidFill>
                <a:latin typeface="Arial Black"/>
                <a:cs typeface="Arial Black"/>
              </a:rPr>
              <a:t>A</a:t>
            </a:r>
            <a:r>
              <a:rPr dirty="0" sz="750" spc="-50">
                <a:solidFill>
                  <a:srgbClr val="878787"/>
                </a:solidFill>
                <a:latin typeface="Arial Black"/>
                <a:cs typeface="Arial Black"/>
              </a:rPr>
              <a:t> </a:t>
            </a:r>
            <a:r>
              <a:rPr dirty="0" sz="750" spc="-70">
                <a:solidFill>
                  <a:srgbClr val="464646"/>
                </a:solidFill>
                <a:latin typeface="Arial Black"/>
                <a:cs typeface="Arial Black"/>
              </a:rPr>
              <a:t>RECOLHER</a:t>
            </a:r>
            <a:endParaRPr sz="750">
              <a:latin typeface="Arial Black"/>
              <a:cs typeface="Arial Black"/>
            </a:endParaRPr>
          </a:p>
          <a:p>
            <a:pPr marL="371475">
              <a:lnSpc>
                <a:spcPct val="100000"/>
              </a:lnSpc>
              <a:spcBef>
                <a:spcPts val="105"/>
              </a:spcBef>
            </a:pPr>
            <a:r>
              <a:rPr dirty="0" sz="750" spc="-140">
                <a:solidFill>
                  <a:srgbClr val="545454"/>
                </a:solidFill>
                <a:latin typeface="Arial Black"/>
                <a:cs typeface="Arial Black"/>
              </a:rPr>
              <a:t>\NSS</a:t>
            </a:r>
            <a:r>
              <a:rPr dirty="0" sz="750" spc="-5">
                <a:solidFill>
                  <a:srgbClr val="545454"/>
                </a:solidFill>
                <a:latin typeface="Arial Black"/>
                <a:cs typeface="Arial Black"/>
              </a:rPr>
              <a:t> </a:t>
            </a:r>
            <a:r>
              <a:rPr dirty="0" sz="750" spc="-200">
                <a:solidFill>
                  <a:srgbClr val="727272"/>
                </a:solidFill>
                <a:latin typeface="Arial Black"/>
                <a:cs typeface="Arial Black"/>
              </a:rPr>
              <a:t>A</a:t>
            </a:r>
            <a:r>
              <a:rPr dirty="0" sz="750" spc="-65">
                <a:solidFill>
                  <a:srgbClr val="727272"/>
                </a:solidFill>
                <a:latin typeface="Arial Black"/>
                <a:cs typeface="Arial Black"/>
              </a:rPr>
              <a:t> </a:t>
            </a:r>
            <a:r>
              <a:rPr dirty="0" sz="750" spc="-65">
                <a:solidFill>
                  <a:srgbClr val="5B5B5B"/>
                </a:solidFill>
                <a:latin typeface="Arial Black"/>
                <a:cs typeface="Arial Black"/>
              </a:rPr>
              <a:t>RECOLHER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5634271" y="324670"/>
            <a:ext cx="25272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80">
                <a:solidFill>
                  <a:srgbClr val="646464"/>
                </a:solidFill>
                <a:latin typeface="Arial Black"/>
                <a:cs typeface="Arial Black"/>
              </a:rPr>
              <a:t>Hora: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6304132" y="324670"/>
            <a:ext cx="39878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70">
                <a:solidFill>
                  <a:srgbClr val="6D6D6D"/>
                </a:solidFill>
                <a:latin typeface="Arial Black"/>
                <a:cs typeface="Arial Black"/>
              </a:rPr>
              <a:t>10:58:11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6091528" y="811304"/>
            <a:ext cx="63627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95">
                <a:solidFill>
                  <a:srgbClr val="606060"/>
                </a:solidFill>
                <a:latin typeface="Arial Black"/>
                <a:cs typeface="Arial Black"/>
              </a:rPr>
              <a:t>Saldo</a:t>
            </a:r>
            <a:r>
              <a:rPr dirty="0" sz="900" spc="25">
                <a:solidFill>
                  <a:srgbClr val="606060"/>
                </a:solidFill>
                <a:latin typeface="Arial Black"/>
                <a:cs typeface="Arial Black"/>
              </a:rPr>
              <a:t> </a:t>
            </a:r>
            <a:r>
              <a:rPr dirty="0" sz="900" spc="-75">
                <a:solidFill>
                  <a:srgbClr val="5E5E5E"/>
                </a:solidFill>
                <a:latin typeface="Arial Black"/>
                <a:cs typeface="Arial Black"/>
              </a:rPr>
              <a:t>Atual</a:t>
            </a:r>
            <a:endParaRPr sz="900">
              <a:latin typeface="Arial Black"/>
              <a:cs typeface="Arial Black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6240642" y="1599295"/>
            <a:ext cx="499109" cy="12871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dirty="0" sz="700" spc="-114">
                <a:solidFill>
                  <a:srgbClr val="757575"/>
                </a:solidFill>
                <a:latin typeface="Arial Black"/>
                <a:cs typeface="Arial Black"/>
              </a:rPr>
              <a:t>123.86d,3J</a:t>
            </a:r>
            <a:r>
              <a:rPr dirty="0" sz="700" spc="-55">
                <a:solidFill>
                  <a:srgbClr val="757575"/>
                </a:solidFill>
                <a:latin typeface="Arial Black"/>
                <a:cs typeface="Arial Black"/>
              </a:rPr>
              <a:t> </a:t>
            </a:r>
            <a:r>
              <a:rPr dirty="0" sz="700" spc="-60">
                <a:solidFill>
                  <a:srgbClr val="7E7E7E"/>
                </a:solidFill>
                <a:latin typeface="Arial Black"/>
                <a:cs typeface="Arial Black"/>
              </a:rPr>
              <a:t>D</a:t>
            </a:r>
            <a:endParaRPr sz="700">
              <a:latin typeface="Arial Black"/>
              <a:cs typeface="Arial Black"/>
            </a:endParaRPr>
          </a:p>
          <a:p>
            <a:pPr marL="14604" indent="43815">
              <a:lnSpc>
                <a:spcPct val="100000"/>
              </a:lnSpc>
              <a:spcBef>
                <a:spcPts val="95"/>
              </a:spcBef>
            </a:pPr>
            <a:r>
              <a:rPr dirty="0" sz="750" spc="-125">
                <a:solidFill>
                  <a:srgbClr val="646464"/>
                </a:solidFill>
                <a:latin typeface="Arial Black"/>
                <a:cs typeface="Arial Black"/>
              </a:rPr>
              <a:t>30.681,19D</a:t>
            </a:r>
            <a:endParaRPr sz="750">
              <a:latin typeface="Arial Black"/>
              <a:cs typeface="Arial Black"/>
            </a:endParaRPr>
          </a:p>
          <a:p>
            <a:pPr marL="59055" marR="10795" indent="-44450">
              <a:lnSpc>
                <a:spcPct val="111900"/>
              </a:lnSpc>
              <a:spcBef>
                <a:spcPts val="25"/>
              </a:spcBef>
            </a:pPr>
            <a:r>
              <a:rPr dirty="0" sz="750" spc="-85">
                <a:solidFill>
                  <a:srgbClr val="707070"/>
                </a:solidFill>
                <a:latin typeface="Arial Black"/>
                <a:cs typeface="Arial Black"/>
              </a:rPr>
              <a:t>ISI.2I5,28D</a:t>
            </a:r>
            <a:r>
              <a:rPr dirty="0" sz="750" spc="500">
                <a:solidFill>
                  <a:srgbClr val="707070"/>
                </a:solidFill>
                <a:latin typeface="Arial Black"/>
                <a:cs typeface="Arial Black"/>
              </a:rPr>
              <a:t> </a:t>
            </a:r>
            <a:r>
              <a:rPr dirty="0" sz="750" spc="-145">
                <a:solidFill>
                  <a:srgbClr val="8C8C8C"/>
                </a:solidFill>
                <a:latin typeface="Arial Black"/>
                <a:cs typeface="Arial Black"/>
              </a:rPr>
              <a:t>57.563,SSD</a:t>
            </a:r>
            <a:endParaRPr sz="750">
              <a:latin typeface="Arial Black"/>
              <a:cs typeface="Arial Black"/>
            </a:endParaRPr>
          </a:p>
          <a:p>
            <a:pPr marL="62230">
              <a:lnSpc>
                <a:spcPct val="100000"/>
              </a:lnSpc>
              <a:spcBef>
                <a:spcPts val="105"/>
              </a:spcBef>
            </a:pPr>
            <a:r>
              <a:rPr dirty="0" sz="750" spc="-125">
                <a:solidFill>
                  <a:srgbClr val="7E7E7E"/>
                </a:solidFill>
                <a:latin typeface="Arial Black"/>
                <a:cs typeface="Arial Black"/>
              </a:rPr>
              <a:t>36.341,26D</a:t>
            </a:r>
            <a:endParaRPr sz="750">
              <a:latin typeface="Arial Black"/>
              <a:cs typeface="Arial Black"/>
            </a:endParaRPr>
          </a:p>
          <a:p>
            <a:pPr marL="58419">
              <a:lnSpc>
                <a:spcPct val="100000"/>
              </a:lnSpc>
              <a:spcBef>
                <a:spcPts val="60"/>
              </a:spcBef>
            </a:pPr>
            <a:r>
              <a:rPr dirty="0" sz="750" spc="-125">
                <a:solidFill>
                  <a:srgbClr val="797979"/>
                </a:solidFill>
                <a:latin typeface="Arial Black"/>
                <a:cs typeface="Arial Black"/>
              </a:rPr>
              <a:t>82.991,27D</a:t>
            </a:r>
            <a:endParaRPr sz="750">
              <a:latin typeface="Arial Black"/>
              <a:cs typeface="Arial Black"/>
            </a:endParaRPr>
          </a:p>
          <a:p>
            <a:pPr marL="60325">
              <a:lnSpc>
                <a:spcPct val="100000"/>
              </a:lnSpc>
              <a:spcBef>
                <a:spcPts val="110"/>
              </a:spcBef>
            </a:pPr>
            <a:r>
              <a:rPr dirty="0" sz="750" spc="-125">
                <a:solidFill>
                  <a:srgbClr val="797979"/>
                </a:solidFill>
                <a:latin typeface="Arial Black"/>
                <a:cs typeface="Arial Black"/>
              </a:rPr>
              <a:t>45.399,62D</a:t>
            </a:r>
            <a:endParaRPr sz="750">
              <a:latin typeface="Arial Black"/>
              <a:cs typeface="Arial Black"/>
            </a:endParaRPr>
          </a:p>
          <a:p>
            <a:pPr marL="20320">
              <a:lnSpc>
                <a:spcPct val="100000"/>
              </a:lnSpc>
              <a:spcBef>
                <a:spcPts val="80"/>
              </a:spcBef>
            </a:pPr>
            <a:r>
              <a:rPr dirty="0" sz="750" spc="-114">
                <a:solidFill>
                  <a:srgbClr val="696969"/>
                </a:solidFill>
                <a:latin typeface="Arial Black"/>
                <a:cs typeface="Arial Black"/>
              </a:rPr>
              <a:t>2t9.955,97D</a:t>
            </a:r>
            <a:endParaRPr sz="750">
              <a:latin typeface="Arial Black"/>
              <a:cs typeface="Arial Black"/>
            </a:endParaRPr>
          </a:p>
          <a:p>
            <a:pPr marL="111760">
              <a:lnSpc>
                <a:spcPct val="100000"/>
              </a:lnSpc>
              <a:spcBef>
                <a:spcPts val="110"/>
              </a:spcBef>
            </a:pPr>
            <a:r>
              <a:rPr dirty="0" sz="750" spc="-130">
                <a:solidFill>
                  <a:srgbClr val="6E6E6E"/>
                </a:solidFill>
                <a:latin typeface="Arial Black"/>
                <a:cs typeface="Arial Black"/>
              </a:rPr>
              <a:t>2.881,26D</a:t>
            </a:r>
            <a:endParaRPr sz="750">
              <a:latin typeface="Arial Black"/>
              <a:cs typeface="Arial Black"/>
            </a:endParaRPr>
          </a:p>
          <a:p>
            <a:pPr marL="58419">
              <a:lnSpc>
                <a:spcPct val="100000"/>
              </a:lnSpc>
              <a:spcBef>
                <a:spcPts val="105"/>
              </a:spcBef>
            </a:pPr>
            <a:r>
              <a:rPr dirty="0" sz="750" spc="-80">
                <a:solidFill>
                  <a:srgbClr val="777777"/>
                </a:solidFill>
                <a:latin typeface="Courier New"/>
                <a:cs typeface="Courier New"/>
              </a:rPr>
              <a:t>75.372S2D</a:t>
            </a:r>
            <a:endParaRPr sz="750">
              <a:latin typeface="Courier New"/>
              <a:cs typeface="Courier New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6176929" y="3005347"/>
            <a:ext cx="5708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50" spc="-85">
                <a:solidFill>
                  <a:srgbClr val="5D5D5D"/>
                </a:solidFill>
                <a:uFill>
                  <a:solidFill>
                    <a:srgbClr val="70777C"/>
                  </a:solidFill>
                </a:uFill>
                <a:latin typeface="Arial Black"/>
                <a:cs typeface="Arial Black"/>
              </a:rPr>
              <a:t>826.269</a:t>
            </a:r>
            <a:r>
              <a:rPr dirty="0" u="sng" sz="750" spc="75">
                <a:solidFill>
                  <a:srgbClr val="5D5D5D"/>
                </a:solidFill>
                <a:uFill>
                  <a:solidFill>
                    <a:srgbClr val="70777C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750" spc="-75">
                <a:solidFill>
                  <a:srgbClr val="676767"/>
                </a:solidFill>
                <a:uFill>
                  <a:solidFill>
                    <a:srgbClr val="70777C"/>
                  </a:solidFill>
                </a:uFill>
                <a:latin typeface="Arial Black"/>
                <a:cs typeface="Arial Black"/>
              </a:rPr>
              <a:t>23D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6419804" y="3748880"/>
            <a:ext cx="32956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00">
                <a:solidFill>
                  <a:srgbClr val="6B6B6B"/>
                </a:solidFill>
                <a:latin typeface="Arial Black"/>
                <a:cs typeface="Arial Black"/>
              </a:rPr>
              <a:t>434,06D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6353418" y="4364220"/>
            <a:ext cx="39814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00">
                <a:solidFill>
                  <a:srgbClr val="666666"/>
                </a:solidFill>
                <a:latin typeface="Arial Black"/>
                <a:cs typeface="Arial Black"/>
              </a:rPr>
              <a:t>1.471,03D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6183025" y="4851363"/>
            <a:ext cx="577215" cy="3835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</a:pPr>
            <a:r>
              <a:rPr dirty="0" u="sng" sz="750" spc="-10">
                <a:solidFill>
                  <a:srgbClr val="5D5D5D"/>
                </a:solidFill>
                <a:uFill>
                  <a:solidFill>
                    <a:srgbClr val="707477"/>
                  </a:solidFill>
                </a:uFill>
                <a:latin typeface="Arial Black"/>
                <a:cs typeface="Arial Black"/>
              </a:rPr>
              <a:t>1</a:t>
            </a:r>
            <a:r>
              <a:rPr dirty="0" u="sng" sz="750" spc="-130">
                <a:solidFill>
                  <a:srgbClr val="5D5D5D"/>
                </a:solidFill>
                <a:uFill>
                  <a:solidFill>
                    <a:srgbClr val="707477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750" spc="-95">
                <a:solidFill>
                  <a:srgbClr val="5D5D5D"/>
                </a:solidFill>
                <a:uFill>
                  <a:solidFill>
                    <a:srgbClr val="707477"/>
                  </a:solidFill>
                </a:uFill>
                <a:latin typeface="Arial Black"/>
                <a:cs typeface="Arial Black"/>
              </a:rPr>
              <a:t>905</a:t>
            </a:r>
            <a:r>
              <a:rPr dirty="0" u="sng" sz="750" spc="5">
                <a:solidFill>
                  <a:srgbClr val="5D5D5D"/>
                </a:solidFill>
                <a:uFill>
                  <a:solidFill>
                    <a:srgbClr val="707477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750" spc="-25">
                <a:solidFill>
                  <a:srgbClr val="676767"/>
                </a:solidFill>
                <a:uFill>
                  <a:solidFill>
                    <a:srgbClr val="707477"/>
                  </a:solidFill>
                </a:uFill>
                <a:latin typeface="Arial Black"/>
                <a:cs typeface="Arial Black"/>
              </a:rPr>
              <a:t>09D</a:t>
            </a:r>
            <a:endParaRPr sz="750">
              <a:latin typeface="Arial Black"/>
              <a:cs typeface="Arial Black"/>
            </a:endParaRPr>
          </a:p>
          <a:p>
            <a:pPr algn="r" marR="8255">
              <a:lnSpc>
                <a:spcPct val="100000"/>
              </a:lnSpc>
              <a:spcBef>
                <a:spcPts val="1015"/>
              </a:spcBef>
            </a:pPr>
            <a:r>
              <a:rPr dirty="0" u="sng" sz="750" spc="-80">
                <a:solidFill>
                  <a:srgbClr val="696969"/>
                </a:solidFill>
                <a:uFill>
                  <a:solidFill>
                    <a:srgbClr val="707474"/>
                  </a:solidFill>
                </a:uFill>
                <a:latin typeface="Arial Black"/>
                <a:cs typeface="Arial Black"/>
              </a:rPr>
              <a:t>828</a:t>
            </a:r>
            <a:r>
              <a:rPr dirty="0" u="sng" sz="750" spc="-45">
                <a:solidFill>
                  <a:srgbClr val="696969"/>
                </a:solidFill>
                <a:uFill>
                  <a:solidFill>
                    <a:srgbClr val="707474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750" spc="-85">
                <a:solidFill>
                  <a:srgbClr val="545454"/>
                </a:solidFill>
                <a:uFill>
                  <a:solidFill>
                    <a:srgbClr val="707474"/>
                  </a:solidFill>
                </a:uFill>
                <a:latin typeface="Arial Black"/>
                <a:cs typeface="Arial Black"/>
              </a:rPr>
              <a:t>174</a:t>
            </a:r>
            <a:r>
              <a:rPr dirty="0" u="sng" sz="750" spc="20">
                <a:solidFill>
                  <a:srgbClr val="545454"/>
                </a:solidFill>
                <a:uFill>
                  <a:solidFill>
                    <a:srgbClr val="707474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750" spc="-70">
                <a:solidFill>
                  <a:srgbClr val="545454"/>
                </a:solidFill>
                <a:uFill>
                  <a:solidFill>
                    <a:srgbClr val="707474"/>
                  </a:solidFill>
                </a:uFill>
                <a:latin typeface="Arial Black"/>
                <a:cs typeface="Arial Black"/>
              </a:rPr>
              <a:t>32D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6237795" y="5702783"/>
            <a:ext cx="508634" cy="52514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1920">
              <a:lnSpc>
                <a:spcPct val="100000"/>
              </a:lnSpc>
              <a:spcBef>
                <a:spcPts val="204"/>
              </a:spcBef>
            </a:pPr>
            <a:r>
              <a:rPr dirty="0" sz="750" spc="-155">
                <a:solidFill>
                  <a:srgbClr val="707070"/>
                </a:solidFill>
                <a:latin typeface="Arial Black"/>
                <a:cs typeface="Arial Black"/>
              </a:rPr>
              <a:t>7.924,OOD</a:t>
            </a:r>
            <a:endParaRPr sz="750">
              <a:latin typeface="Arial Black"/>
              <a:cs typeface="Arial Black"/>
            </a:endParaRPr>
          </a:p>
          <a:p>
            <a:pPr marL="76200">
              <a:lnSpc>
                <a:spcPct val="100000"/>
              </a:lnSpc>
              <a:spcBef>
                <a:spcPts val="110"/>
              </a:spcBef>
            </a:pPr>
            <a:r>
              <a:rPr dirty="0" sz="750" spc="-130">
                <a:solidFill>
                  <a:srgbClr val="777777"/>
                </a:solidFill>
                <a:latin typeface="Arial Black"/>
                <a:cs typeface="Arial Black"/>
              </a:rPr>
              <a:t>60.752,23D</a:t>
            </a:r>
            <a:endParaRPr sz="7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1015"/>
              </a:spcBef>
            </a:pPr>
            <a:r>
              <a:rPr dirty="0" u="sng" sz="750" spc="-80">
                <a:solidFill>
                  <a:srgbClr val="525252"/>
                </a:solidFill>
                <a:uFill>
                  <a:solidFill>
                    <a:srgbClr val="747477"/>
                  </a:solidFill>
                </a:uFill>
                <a:latin typeface="Arial Black"/>
                <a:cs typeface="Arial Black"/>
              </a:rPr>
              <a:t>68.676.23D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6237795" y="6596850"/>
            <a:ext cx="51054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50" spc="-85">
                <a:solidFill>
                  <a:srgbClr val="494949"/>
                </a:solidFill>
                <a:uFill>
                  <a:solidFill>
                    <a:srgbClr val="707477"/>
                  </a:solidFill>
                </a:uFill>
                <a:latin typeface="Arial Black"/>
                <a:cs typeface="Arial Black"/>
              </a:rPr>
              <a:t>68</a:t>
            </a:r>
            <a:r>
              <a:rPr dirty="0" u="sng" sz="750" spc="-30">
                <a:solidFill>
                  <a:srgbClr val="494949"/>
                </a:solidFill>
                <a:uFill>
                  <a:solidFill>
                    <a:srgbClr val="707477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750" spc="-80">
                <a:solidFill>
                  <a:srgbClr val="505050"/>
                </a:solidFill>
                <a:uFill>
                  <a:solidFill>
                    <a:srgbClr val="707477"/>
                  </a:solidFill>
                </a:uFill>
                <a:latin typeface="Arial Black"/>
                <a:cs typeface="Arial Black"/>
              </a:rPr>
              <a:t>676.23D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6314764" y="7586873"/>
            <a:ext cx="43878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90">
                <a:solidFill>
                  <a:srgbClr val="696969"/>
                </a:solidFill>
                <a:latin typeface="Consolas"/>
                <a:cs typeface="Consolas"/>
              </a:rPr>
              <a:t>13.391,56C</a:t>
            </a:r>
            <a:endParaRPr sz="750">
              <a:latin typeface="Consolas"/>
              <a:cs typeface="Consolas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6355665" y="8194595"/>
            <a:ext cx="400050" cy="51943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r" marR="11430">
              <a:lnSpc>
                <a:spcPct val="100000"/>
              </a:lnSpc>
              <a:spcBef>
                <a:spcPts val="160"/>
              </a:spcBef>
            </a:pPr>
            <a:r>
              <a:rPr dirty="0" sz="750" spc="-135">
                <a:solidFill>
                  <a:srgbClr val="696969"/>
                </a:solidFill>
                <a:latin typeface="Arial Black"/>
                <a:cs typeface="Arial Black"/>
              </a:rPr>
              <a:t>4.740,91C</a:t>
            </a:r>
            <a:endParaRPr sz="750">
              <a:latin typeface="Arial Black"/>
              <a:cs typeface="Arial Black"/>
            </a:endParaRPr>
          </a:p>
          <a:p>
            <a:pPr algn="r" marR="9525">
              <a:lnSpc>
                <a:spcPct val="100000"/>
              </a:lnSpc>
              <a:spcBef>
                <a:spcPts val="55"/>
              </a:spcBef>
            </a:pPr>
            <a:r>
              <a:rPr dirty="0" sz="750" spc="-10">
                <a:solidFill>
                  <a:srgbClr val="808080"/>
                </a:solidFill>
                <a:latin typeface="Arial Black"/>
                <a:cs typeface="Arial Black"/>
              </a:rPr>
              <a:t>23,72C</a:t>
            </a:r>
            <a:endParaRPr sz="750">
              <a:latin typeface="Arial Black"/>
              <a:cs typeface="Arial Black"/>
            </a:endParaRPr>
          </a:p>
          <a:p>
            <a:pPr algn="r" marR="9525">
              <a:lnSpc>
                <a:spcPct val="100000"/>
              </a:lnSpc>
              <a:spcBef>
                <a:spcPts val="85"/>
              </a:spcBef>
            </a:pPr>
            <a:r>
              <a:rPr dirty="0" sz="750" spc="-10">
                <a:solidFill>
                  <a:srgbClr val="6E6E6E"/>
                </a:solidFill>
                <a:latin typeface="Arial Black"/>
                <a:cs typeface="Arial Black"/>
              </a:rPr>
              <a:t>28,04C</a:t>
            </a:r>
            <a:endParaRPr sz="750">
              <a:latin typeface="Arial Black"/>
              <a:cs typeface="Arial Black"/>
            </a:endParaRPr>
          </a:p>
          <a:p>
            <a:pPr algn="r" marR="5080">
              <a:lnSpc>
                <a:spcPct val="100000"/>
              </a:lnSpc>
              <a:spcBef>
                <a:spcPts val="85"/>
              </a:spcBef>
            </a:pPr>
            <a:r>
              <a:rPr dirty="0" sz="750" spc="-130">
                <a:solidFill>
                  <a:srgbClr val="757575"/>
                </a:solidFill>
                <a:latin typeface="Arial Black"/>
                <a:cs typeface="Arial Black"/>
              </a:rPr>
              <a:t>1.040,9</a:t>
            </a:r>
            <a:r>
              <a:rPr dirty="0" sz="750" spc="-40">
                <a:solidFill>
                  <a:srgbClr val="757575"/>
                </a:solidFill>
                <a:latin typeface="Arial Black"/>
                <a:cs typeface="Arial Black"/>
              </a:rPr>
              <a:t> </a:t>
            </a:r>
            <a:r>
              <a:rPr dirty="0" sz="750" spc="-90">
                <a:solidFill>
                  <a:srgbClr val="757575"/>
                </a:solidFill>
                <a:latin typeface="Arial Black"/>
                <a:cs typeface="Arial Black"/>
              </a:rPr>
              <a:t>IC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6357542" y="9204673"/>
            <a:ext cx="39306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95">
                <a:solidFill>
                  <a:srgbClr val="6E6E6E"/>
                </a:solidFill>
                <a:latin typeface="Arial Black"/>
                <a:cs typeface="Arial Black"/>
              </a:rPr>
              <a:t>3.200,19C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6304851" y="9448117"/>
            <a:ext cx="45974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50">
                <a:solidFill>
                  <a:srgbClr val="5B5B5B"/>
                </a:solidFill>
                <a:uFill>
                  <a:solidFill>
                    <a:srgbClr val="707070"/>
                  </a:solidFill>
                </a:uFill>
                <a:latin typeface="Arial MT"/>
                <a:cs typeface="Arial MT"/>
              </a:rPr>
              <a:t>3.200</a:t>
            </a:r>
            <a:r>
              <a:rPr dirty="0" u="sng" sz="750" spc="5">
                <a:solidFill>
                  <a:srgbClr val="5B5B5B"/>
                </a:solidFill>
                <a:uFill>
                  <a:solidFill>
                    <a:srgbClr val="70707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727272"/>
                </a:solidFill>
                <a:uFill>
                  <a:solidFill>
                    <a:srgbClr val="707070"/>
                  </a:solidFill>
                </a:uFill>
                <a:latin typeface="Arial MT"/>
                <a:cs typeface="Arial MT"/>
              </a:rPr>
              <a:t>19C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6315483" y="9799956"/>
            <a:ext cx="437515" cy="26924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dirty="0" sz="750" spc="-150">
                <a:solidFill>
                  <a:srgbClr val="727272"/>
                </a:solidFill>
                <a:latin typeface="Arial Black"/>
                <a:cs typeface="Arial Black"/>
              </a:rPr>
              <a:t>23.O63,96C</a:t>
            </a:r>
            <a:endParaRPr sz="750">
              <a:latin typeface="Arial Black"/>
              <a:cs typeface="Arial Black"/>
            </a:endParaRPr>
          </a:p>
          <a:p>
            <a:pPr marL="16510">
              <a:lnSpc>
                <a:spcPct val="100000"/>
              </a:lnSpc>
              <a:spcBef>
                <a:spcPts val="55"/>
              </a:spcBef>
            </a:pPr>
            <a:r>
              <a:rPr dirty="0" sz="750" spc="-140">
                <a:solidFill>
                  <a:srgbClr val="707070"/>
                </a:solidFill>
                <a:latin typeface="Arial Black"/>
                <a:cs typeface="Arial Black"/>
              </a:rPr>
              <a:t>76.481,70C</a:t>
            </a:r>
            <a:endParaRPr sz="75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8767" y="3839769"/>
            <a:ext cx="2033270" cy="0"/>
          </a:xfrm>
          <a:custGeom>
            <a:avLst/>
            <a:gdLst/>
            <a:ahLst/>
            <a:cxnLst/>
            <a:rect l="l" t="t" r="r" b="b"/>
            <a:pathLst>
              <a:path w="2033270" h="0">
                <a:moveTo>
                  <a:pt x="0" y="0"/>
                </a:moveTo>
                <a:lnTo>
                  <a:pt x="2033016" y="0"/>
                </a:lnTo>
              </a:path>
            </a:pathLst>
          </a:custGeom>
          <a:ln w="9138">
            <a:solidFill>
              <a:srgbClr val="6B747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5319" y="1882568"/>
            <a:ext cx="1335024" cy="149265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75047" y="1367756"/>
            <a:ext cx="9144" cy="4873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578096" y="2330362"/>
            <a:ext cx="9144" cy="60924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431791" y="3512299"/>
            <a:ext cx="810767" cy="67016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78991" y="3500113"/>
            <a:ext cx="768096" cy="19495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431791" y="3749905"/>
            <a:ext cx="941832" cy="48739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199632" y="1151473"/>
            <a:ext cx="496823" cy="67016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166103" y="2784250"/>
            <a:ext cx="548640" cy="73109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166103" y="3040135"/>
            <a:ext cx="548640" cy="70063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425952" y="3673749"/>
            <a:ext cx="1597152" cy="73109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23302" y="443218"/>
            <a:ext cx="15367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60">
                <a:solidFill>
                  <a:srgbClr val="626262"/>
                </a:solidFill>
                <a:latin typeface="Arial Black"/>
                <a:cs typeface="Arial Black"/>
              </a:rPr>
              <a:t>alanço</a:t>
            </a:r>
            <a:r>
              <a:rPr dirty="0" sz="800" spc="25">
                <a:solidFill>
                  <a:srgbClr val="626262"/>
                </a:solidFill>
                <a:latin typeface="Arial Black"/>
                <a:cs typeface="Arial Black"/>
              </a:rPr>
              <a:t> </a:t>
            </a:r>
            <a:r>
              <a:rPr dirty="0" sz="800" spc="-145">
                <a:solidFill>
                  <a:srgbClr val="606060"/>
                </a:solidFill>
                <a:latin typeface="Arial Black"/>
                <a:cs typeface="Arial Black"/>
              </a:rPr>
              <a:t>encerrado</a:t>
            </a:r>
            <a:r>
              <a:rPr dirty="0" sz="800" spc="20">
                <a:solidFill>
                  <a:srgbClr val="606060"/>
                </a:solidFill>
                <a:latin typeface="Arial Black"/>
                <a:cs typeface="Arial Black"/>
              </a:rPr>
              <a:t> </a:t>
            </a:r>
            <a:r>
              <a:rPr dirty="0" sz="800" spc="-25">
                <a:solidFill>
                  <a:srgbClr val="707070"/>
                </a:solidFill>
                <a:latin typeface="Arial Black"/>
                <a:cs typeface="Arial Black"/>
              </a:rPr>
              <a:t>em:</a:t>
            </a:r>
            <a:r>
              <a:rPr dirty="0" sz="800" spc="440">
                <a:solidFill>
                  <a:srgbClr val="707070"/>
                </a:solidFill>
                <a:latin typeface="Arial Black"/>
                <a:cs typeface="Arial Black"/>
              </a:rPr>
              <a:t> </a:t>
            </a:r>
            <a:r>
              <a:rPr dirty="0" sz="800" spc="-80">
                <a:solidFill>
                  <a:srgbClr val="424242"/>
                </a:solidFill>
                <a:latin typeface="Arial Black"/>
                <a:cs typeface="Arial Black"/>
              </a:rPr>
              <a:t>31/12/2023</a:t>
            </a:r>
            <a:endParaRPr sz="800">
              <a:latin typeface="Arial Black"/>
              <a:cs typeface="Arial Black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-10854" y="54895"/>
          <a:ext cx="6772275" cy="412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3555"/>
                <a:gridCol w="4407535"/>
                <a:gridCol w="1169669"/>
                <a:gridCol w="615950"/>
              </a:tblGrid>
              <a:tr h="140970">
                <a:tc>
                  <a:txBody>
                    <a:bodyPr/>
                    <a:lstStyle/>
                    <a:p>
                      <a:pPr marL="31750">
                        <a:lnSpc>
                          <a:spcPts val="905"/>
                        </a:lnSpc>
                        <a:spcBef>
                          <a:spcPts val="105"/>
                        </a:spcBef>
                      </a:pPr>
                      <a:r>
                        <a:rPr dirty="0" sz="850" spc="-5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.mpresa: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80010">
                        <a:lnSpc>
                          <a:spcPts val="905"/>
                        </a:lnSpc>
                        <a:spcBef>
                          <a:spcPts val="105"/>
                        </a:spcBef>
                      </a:pPr>
                      <a:r>
                        <a:rPr dirty="0" sz="850" spc="-145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ASSOCIACAO</a:t>
                      </a:r>
                      <a:r>
                        <a:rPr dirty="0" sz="850" spc="55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25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DOS</a:t>
                      </a:r>
                      <a:r>
                        <a:rPr dirty="0" sz="850" spc="-2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40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MORADORES</a:t>
                      </a:r>
                      <a:r>
                        <a:rPr dirty="0" sz="850" spc="50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55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PARA</a:t>
                      </a:r>
                      <a:r>
                        <a:rPr dirty="0" sz="850" spc="30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45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DESENVOLV¥EtENTO</a:t>
                      </a:r>
                      <a:r>
                        <a:rPr dirty="0" sz="850" spc="-55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850" spc="-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7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AGUA</a:t>
                      </a:r>
                      <a:r>
                        <a:rPr dirty="0" sz="850" spc="2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0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AZUL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706120">
                        <a:lnSpc>
                          <a:spcPts val="93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Folha: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930"/>
                        </a:lnSpc>
                        <a:spcBef>
                          <a:spcPts val="85"/>
                        </a:spcBef>
                      </a:pPr>
                      <a:r>
                        <a:rPr dirty="0" sz="850" spc="-20">
                          <a:solidFill>
                            <a:srgbClr val="626262"/>
                          </a:solidFill>
                          <a:latin typeface="Arial Black"/>
                          <a:cs typeface="Arial Black"/>
                        </a:rPr>
                        <a:t>0002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</a:tr>
              <a:tr h="116839">
                <a:tc>
                  <a:txBody>
                    <a:bodyPr/>
                    <a:lstStyle/>
                    <a:p>
                      <a:pPr marL="49530">
                        <a:lnSpc>
                          <a:spcPts val="819"/>
                        </a:lnSpc>
                      </a:pPr>
                      <a:r>
                        <a:rPr dirty="0" sz="850" spc="-25">
                          <a:solidFill>
                            <a:srgbClr val="707070"/>
                          </a:solidFill>
                          <a:latin typeface="Arial Black"/>
                          <a:cs typeface="Arial Black"/>
                        </a:rPr>
                        <a:t>.N.P.J.: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ts val="819"/>
                        </a:lnSpc>
                      </a:pPr>
                      <a:r>
                        <a:rPr dirty="0" sz="850" spc="-130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08.953.367/0001-</a:t>
                      </a:r>
                      <a:r>
                        <a:rPr dirty="0" sz="850" spc="-25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31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09295">
                        <a:lnSpc>
                          <a:spcPts val="825"/>
                        </a:lnSpc>
                      </a:pPr>
                      <a:r>
                        <a:rPr dirty="0" sz="850" spc="-8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Emissão: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825"/>
                        </a:lnSpc>
                      </a:pPr>
                      <a:r>
                        <a:rPr dirty="0" sz="850" spc="-5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15/03/2024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</a:tr>
              <a:tr h="154940">
                <a:tc gridSpan="2">
                  <a:txBody>
                    <a:bodyPr/>
                    <a:lstStyle/>
                    <a:p>
                      <a:pPr marL="45720">
                        <a:lnSpc>
                          <a:spcPts val="1015"/>
                        </a:lnSpc>
                        <a:spcBef>
                          <a:spcPts val="105"/>
                        </a:spcBef>
                      </a:pPr>
                      <a:r>
                        <a:rPr dirty="0" sz="850" spc="-75">
                          <a:solidFill>
                            <a:srgbClr val="747474"/>
                          </a:solidFill>
                          <a:latin typeface="Arial Black"/>
                          <a:cs typeface="Arial Black"/>
                        </a:rPr>
                        <a:t>†NSOLIDADO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0929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Hora: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10:58:11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2707300" y="567859"/>
            <a:ext cx="121856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0">
                <a:solidFill>
                  <a:srgbClr val="3A3A3A"/>
                </a:solidFill>
                <a:latin typeface="Arial Black"/>
                <a:cs typeface="Arial Black"/>
              </a:rPr>
              <a:t>BAMNÇO</a:t>
            </a:r>
            <a:r>
              <a:rPr dirty="0" sz="850" spc="-20">
                <a:solidFill>
                  <a:srgbClr val="3A3A3A"/>
                </a:solidFill>
                <a:latin typeface="Arial Black"/>
                <a:cs typeface="Arial Black"/>
              </a:rPr>
              <a:t> </a:t>
            </a:r>
            <a:r>
              <a:rPr dirty="0" sz="850" spc="-130">
                <a:solidFill>
                  <a:srgbClr val="3D3D3D"/>
                </a:solidFill>
                <a:latin typeface="Arial Black"/>
                <a:cs typeface="Arial Black"/>
              </a:rPr>
              <a:t>PATRSfgONIAL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5364" y="826789"/>
            <a:ext cx="8128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959595"/>
                </a:solidFill>
                <a:latin typeface="Arial Black"/>
                <a:cs typeface="Arial Black"/>
              </a:rPr>
              <a:t>_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42751" y="826789"/>
            <a:ext cx="1638935" cy="927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solidFill>
                  <a:srgbClr val="464646"/>
                </a:solidFill>
                <a:latin typeface="Arial Black"/>
                <a:cs typeface="Arial Black"/>
              </a:rPr>
              <a:t>Descrição</a:t>
            </a:r>
            <a:endParaRPr sz="850">
              <a:latin typeface="Arial Black"/>
              <a:cs typeface="Arial Black"/>
            </a:endParaRPr>
          </a:p>
          <a:p>
            <a:pPr marL="15240" marR="5080" indent="-3175">
              <a:lnSpc>
                <a:spcPct val="202400"/>
              </a:lnSpc>
              <a:spcBef>
                <a:spcPts val="130"/>
              </a:spcBef>
            </a:pPr>
            <a:r>
              <a:rPr dirty="0" u="sng" sz="800" spc="-180">
                <a:solidFill>
                  <a:srgbClr val="484848"/>
                </a:solidFill>
                <a:uFill>
                  <a:solidFill>
                    <a:srgbClr val="64676B"/>
                  </a:solidFill>
                </a:uFill>
                <a:latin typeface="Arial Black"/>
                <a:cs typeface="Arial Black"/>
              </a:rPr>
              <a:t>TOTAL</a:t>
            </a:r>
            <a:r>
              <a:rPr dirty="0" u="sng" sz="800" spc="5">
                <a:solidFill>
                  <a:srgbClr val="484848"/>
                </a:solidFill>
                <a:uFill>
                  <a:solidFill>
                    <a:srgbClr val="64676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00" spc="-185">
                <a:solidFill>
                  <a:srgbClr val="414141"/>
                </a:solidFill>
                <a:uFill>
                  <a:solidFill>
                    <a:srgbClr val="64676B"/>
                  </a:solidFill>
                </a:uFill>
                <a:latin typeface="Arial Black"/>
                <a:cs typeface="Arial Black"/>
              </a:rPr>
              <a:t>OBRJGACÂO</a:t>
            </a:r>
            <a:r>
              <a:rPr dirty="0" u="sng" sz="800" spc="25">
                <a:solidFill>
                  <a:srgbClr val="414141"/>
                </a:solidFill>
                <a:uFill>
                  <a:solidFill>
                    <a:srgbClr val="64676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00" spc="-165">
                <a:solidFill>
                  <a:srgbClr val="383838"/>
                </a:solidFill>
                <a:uFill>
                  <a:solidFill>
                    <a:srgbClr val="64676B"/>
                  </a:solidFill>
                </a:uFill>
                <a:latin typeface="Arial Black"/>
                <a:cs typeface="Arial Black"/>
              </a:rPr>
              <a:t>PREV¥DENCIARYA</a:t>
            </a:r>
            <a:r>
              <a:rPr dirty="0" sz="800" spc="500">
                <a:solidFill>
                  <a:srgbClr val="383838"/>
                </a:solidFill>
                <a:latin typeface="Arial Black"/>
                <a:cs typeface="Arial Black"/>
              </a:rPr>
              <a:t> </a:t>
            </a:r>
            <a:r>
              <a:rPr dirty="0" u="sng" sz="850" spc="-220">
                <a:solidFill>
                  <a:srgbClr val="464646"/>
                </a:solidFill>
                <a:uFill>
                  <a:solidFill>
                    <a:srgbClr val="646B6B"/>
                  </a:solidFill>
                </a:uFill>
                <a:latin typeface="Arial Black"/>
                <a:cs typeface="Arial Black"/>
              </a:rPr>
              <a:t>TOTAL</a:t>
            </a:r>
            <a:r>
              <a:rPr dirty="0" u="sng" sz="850" spc="-40">
                <a:solidFill>
                  <a:srgbClr val="464646"/>
                </a:solidFill>
                <a:uFill>
                  <a:solidFill>
                    <a:srgbClr val="646B6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50" spc="-220">
                <a:solidFill>
                  <a:srgbClr val="3A3A3A"/>
                </a:solidFill>
                <a:uFill>
                  <a:solidFill>
                    <a:srgbClr val="646B6B"/>
                  </a:solidFill>
                </a:uFill>
                <a:latin typeface="Arial Black"/>
                <a:cs typeface="Arial Black"/>
              </a:rPr>
              <a:t>FORNECEDORES</a:t>
            </a:r>
            <a:r>
              <a:rPr dirty="0" u="sng" sz="850" spc="30">
                <a:solidFill>
                  <a:srgbClr val="3A3A3A"/>
                </a:solidFill>
                <a:uFill>
                  <a:solidFill>
                    <a:srgbClr val="646B6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50" spc="-114">
                <a:solidFill>
                  <a:srgbClr val="363636"/>
                </a:solidFill>
                <a:uFill>
                  <a:solidFill>
                    <a:srgbClr val="646B6B"/>
                  </a:solidFill>
                </a:uFill>
                <a:latin typeface="Arial Black"/>
                <a:cs typeface="Arial Black"/>
              </a:rPr>
              <a:t>NACIONAIS</a:t>
            </a:r>
            <a:r>
              <a:rPr dirty="0" u="sng" sz="850" spc="135">
                <a:solidFill>
                  <a:srgbClr val="363636"/>
                </a:solidFill>
                <a:uFill>
                  <a:solidFill>
                    <a:srgbClr val="646B6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sz="850" spc="135">
                <a:solidFill>
                  <a:srgbClr val="363636"/>
                </a:solidFill>
                <a:latin typeface="Arial Black"/>
                <a:cs typeface="Arial Black"/>
              </a:rPr>
              <a:t> </a:t>
            </a:r>
            <a:r>
              <a:rPr dirty="0" u="sng" sz="800" spc="-175">
                <a:solidFill>
                  <a:srgbClr val="4B4B4B"/>
                </a:solidFill>
                <a:uFill>
                  <a:solidFill>
                    <a:srgbClr val="676B70"/>
                  </a:solidFill>
                </a:uFill>
                <a:latin typeface="Arial Black"/>
                <a:cs typeface="Arial Black"/>
              </a:rPr>
              <a:t>TOTAL</a:t>
            </a:r>
            <a:r>
              <a:rPr dirty="0" u="sng" sz="800" spc="-30">
                <a:solidFill>
                  <a:srgbClr val="4B4B4B"/>
                </a:solidFill>
                <a:uFill>
                  <a:solidFill>
                    <a:srgbClr val="676B7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00" spc="-145">
                <a:solidFill>
                  <a:srgbClr val="4B4B4B"/>
                </a:solidFill>
                <a:uFill>
                  <a:solidFill>
                    <a:srgbClr val="676B70"/>
                  </a:solidFill>
                </a:uFill>
                <a:latin typeface="Arial Black"/>
                <a:cs typeface="Arial Black"/>
              </a:rPr>
              <a:t>PASSIVO</a:t>
            </a:r>
            <a:r>
              <a:rPr dirty="0" u="sng" sz="800" spc="-5">
                <a:solidFill>
                  <a:srgbClr val="4B4B4B"/>
                </a:solidFill>
                <a:uFill>
                  <a:solidFill>
                    <a:srgbClr val="676B7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00" spc="-10">
                <a:solidFill>
                  <a:srgbClr val="3D3D3D"/>
                </a:solidFill>
                <a:uFill>
                  <a:solidFill>
                    <a:srgbClr val="676B70"/>
                  </a:solidFill>
                </a:uFill>
                <a:latin typeface="Arial Black"/>
                <a:cs typeface="Arial Black"/>
              </a:rPr>
              <a:t>CIRCUMfiTE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54944" y="2105191"/>
            <a:ext cx="1670685" cy="1286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8775" marR="367665" indent="-85725">
              <a:lnSpc>
                <a:spcPct val="109300"/>
              </a:lnSpc>
              <a:spcBef>
                <a:spcPts val="100"/>
              </a:spcBef>
            </a:pPr>
            <a:r>
              <a:rPr dirty="0" sz="750" spc="-120">
                <a:solidFill>
                  <a:srgbClr val="3F3F3F"/>
                </a:solidFill>
                <a:latin typeface="Arial Black"/>
                <a:cs typeface="Arial Black"/>
              </a:rPr>
              <a:t>SUPERÁVIT</a:t>
            </a:r>
            <a:r>
              <a:rPr dirty="0" sz="750" spc="20">
                <a:solidFill>
                  <a:srgbClr val="3F3F3F"/>
                </a:solidFill>
                <a:latin typeface="Arial Black"/>
                <a:cs typeface="Arial Black"/>
              </a:rPr>
              <a:t> </a:t>
            </a:r>
            <a:r>
              <a:rPr dirty="0" sz="750" spc="-125">
                <a:solidFill>
                  <a:srgbClr val="626262"/>
                </a:solidFill>
                <a:latin typeface="Arial Black"/>
                <a:cs typeface="Arial Black"/>
              </a:rPr>
              <a:t>OU</a:t>
            </a:r>
            <a:r>
              <a:rPr dirty="0" sz="750" spc="-50">
                <a:solidFill>
                  <a:srgbClr val="626262"/>
                </a:solidFill>
                <a:latin typeface="Arial Black"/>
                <a:cs typeface="Arial Black"/>
              </a:rPr>
              <a:t> </a:t>
            </a:r>
            <a:r>
              <a:rPr dirty="0" sz="750" spc="-85">
                <a:solidFill>
                  <a:srgbClr val="464646"/>
                </a:solidFill>
                <a:latin typeface="Arial Black"/>
                <a:cs typeface="Arial Black"/>
              </a:rPr>
              <a:t>DÉFICIT</a:t>
            </a:r>
            <a:r>
              <a:rPr dirty="0" sz="750" spc="500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750" spc="-100">
                <a:solidFill>
                  <a:srgbClr val="525252"/>
                </a:solidFill>
                <a:latin typeface="Arial Black"/>
                <a:cs typeface="Arial Black"/>
              </a:rPr>
              <a:t>SUPERAVTT</a:t>
            </a:r>
            <a:endParaRPr sz="750">
              <a:latin typeface="Arial Black"/>
              <a:cs typeface="Arial Black"/>
            </a:endParaRPr>
          </a:p>
          <a:p>
            <a:pPr marL="12700" marR="327025">
              <a:lnSpc>
                <a:spcPct val="204900"/>
              </a:lnSpc>
              <a:spcBef>
                <a:spcPts val="30"/>
              </a:spcBef>
            </a:pPr>
            <a:r>
              <a:rPr dirty="0" u="sng" sz="800" spc="-180">
                <a:solidFill>
                  <a:srgbClr val="4B4B4B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TOTAL</a:t>
            </a:r>
            <a:r>
              <a:rPr dirty="0" u="sng" sz="800" spc="5">
                <a:solidFill>
                  <a:srgbClr val="4B4B4B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00" spc="-180">
                <a:solidFill>
                  <a:srgbClr val="3D3D3D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SUPERAV¥T</a:t>
            </a:r>
            <a:r>
              <a:rPr dirty="0" u="sng" sz="800" spc="15">
                <a:solidFill>
                  <a:srgbClr val="3D3D3D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00" spc="-165">
                <a:solidFill>
                  <a:srgbClr val="4D4D4D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OU</a:t>
            </a:r>
            <a:r>
              <a:rPr dirty="0" u="sng" sz="800" spc="-70">
                <a:solidFill>
                  <a:srgbClr val="4D4D4D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00" spc="-150">
                <a:solidFill>
                  <a:srgbClr val="3B3B3B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DÉhICZT</a:t>
            </a:r>
            <a:r>
              <a:rPr dirty="0" sz="800" spc="500">
                <a:solidFill>
                  <a:srgbClr val="3B3B3B"/>
                </a:solidFill>
                <a:latin typeface="Arial Black"/>
                <a:cs typeface="Arial Black"/>
              </a:rPr>
              <a:t> </a:t>
            </a:r>
            <a:r>
              <a:rPr dirty="0" u="sng" sz="800" spc="-180">
                <a:solidFill>
                  <a:srgbClr val="484848"/>
                </a:solidFill>
                <a:uFill>
                  <a:solidFill>
                    <a:srgbClr val="606467"/>
                  </a:solidFill>
                </a:uFill>
                <a:latin typeface="Arial Black"/>
                <a:cs typeface="Arial Black"/>
              </a:rPr>
              <a:t>TOTAL</a:t>
            </a:r>
            <a:r>
              <a:rPr dirty="0" u="sng" sz="800" spc="-25">
                <a:solidFill>
                  <a:srgbClr val="484848"/>
                </a:solidFill>
                <a:uFill>
                  <a:solidFill>
                    <a:srgbClr val="606467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00" spc="-120">
                <a:solidFill>
                  <a:srgbClr val="383838"/>
                </a:solidFill>
                <a:uFill>
                  <a:solidFill>
                    <a:srgbClr val="606467"/>
                  </a:solidFill>
                </a:uFill>
                <a:latin typeface="Arial Black"/>
                <a:cs typeface="Arial Black"/>
              </a:rPr>
              <a:t>PATRIMÔNIO</a:t>
            </a:r>
            <a:r>
              <a:rPr dirty="0" u="sng" sz="800" spc="165">
                <a:solidFill>
                  <a:srgbClr val="383838"/>
                </a:solidFill>
                <a:uFill>
                  <a:solidFill>
                    <a:srgbClr val="606467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00" spc="-10">
                <a:solidFill>
                  <a:srgbClr val="646464"/>
                </a:solidFill>
                <a:uFill>
                  <a:solidFill>
                    <a:srgbClr val="606467"/>
                  </a:solidFill>
                </a:uFill>
                <a:latin typeface="Arial Black"/>
                <a:cs typeface="Arial Black"/>
              </a:rPr>
              <a:t>S0€ZM</a:t>
            </a:r>
            <a:endParaRPr sz="800">
              <a:latin typeface="Arial Black"/>
              <a:cs typeface="Arial Black"/>
            </a:endParaRPr>
          </a:p>
          <a:p>
            <a:pPr marL="15240">
              <a:lnSpc>
                <a:spcPct val="100000"/>
              </a:lnSpc>
              <a:spcBef>
                <a:spcPts val="1035"/>
              </a:spcBef>
            </a:pPr>
            <a:r>
              <a:rPr dirty="0" u="sng" sz="800" spc="-175">
                <a:solidFill>
                  <a:srgbClr val="343434"/>
                </a:solidFill>
                <a:uFill>
                  <a:solidFill>
                    <a:srgbClr val="676B70"/>
                  </a:solidFill>
                </a:uFill>
                <a:latin typeface="Arial Black"/>
                <a:cs typeface="Arial Black"/>
              </a:rPr>
              <a:t>TOTAL</a:t>
            </a:r>
            <a:r>
              <a:rPr dirty="0" u="sng" sz="800" spc="-50">
                <a:solidFill>
                  <a:srgbClr val="343434"/>
                </a:solidFill>
                <a:uFill>
                  <a:solidFill>
                    <a:srgbClr val="676B7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00" spc="-155">
                <a:solidFill>
                  <a:srgbClr val="383838"/>
                </a:solidFill>
                <a:uFill>
                  <a:solidFill>
                    <a:srgbClr val="676B70"/>
                  </a:solidFill>
                </a:uFill>
                <a:latin typeface="Arial Black"/>
                <a:cs typeface="Arial Black"/>
              </a:rPr>
              <a:t>PATRZPI</a:t>
            </a:r>
            <a:r>
              <a:rPr dirty="0" u="sng" sz="800" spc="204">
                <a:solidFill>
                  <a:srgbClr val="383838"/>
                </a:solidFill>
                <a:uFill>
                  <a:solidFill>
                    <a:srgbClr val="676B7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00" spc="-100">
                <a:solidFill>
                  <a:srgbClr val="383838"/>
                </a:solidFill>
                <a:uFill>
                  <a:solidFill>
                    <a:srgbClr val="676B70"/>
                  </a:solidFill>
                </a:uFill>
                <a:latin typeface="Arial Black"/>
                <a:cs typeface="Arial Black"/>
              </a:rPr>
              <a:t>NIO</a:t>
            </a:r>
            <a:r>
              <a:rPr dirty="0" u="sng" sz="800" spc="-35">
                <a:solidFill>
                  <a:srgbClr val="383838"/>
                </a:solidFill>
                <a:uFill>
                  <a:solidFill>
                    <a:srgbClr val="676B7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00" spc="-130">
                <a:solidFill>
                  <a:srgbClr val="4B4B4B"/>
                </a:solidFill>
                <a:uFill>
                  <a:solidFill>
                    <a:srgbClr val="676B70"/>
                  </a:solidFill>
                </a:uFill>
                <a:latin typeface="Arial Black"/>
                <a:cs typeface="Arial Black"/>
              </a:rPr>
              <a:t>t.gOUI0O</a:t>
            </a:r>
            <a:r>
              <a:rPr dirty="0" u="sng" sz="800" spc="-35">
                <a:solidFill>
                  <a:srgbClr val="4B4B4B"/>
                </a:solidFill>
                <a:uFill>
                  <a:solidFill>
                    <a:srgbClr val="676B7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00" spc="-100">
                <a:solidFill>
                  <a:srgbClr val="343434"/>
                </a:solidFill>
                <a:uFill>
                  <a:solidFill>
                    <a:srgbClr val="676B70"/>
                  </a:solidFill>
                </a:uFill>
                <a:latin typeface="Arial Black"/>
                <a:cs typeface="Arial Black"/>
              </a:rPr>
              <a:t>SOCML</a:t>
            </a:r>
            <a:endParaRPr sz="800">
              <a:latin typeface="Arial Black"/>
              <a:cs typeface="Arial Black"/>
            </a:endParaRPr>
          </a:p>
          <a:p>
            <a:pPr marL="18415">
              <a:lnSpc>
                <a:spcPct val="100000"/>
              </a:lnSpc>
              <a:spcBef>
                <a:spcPts val="980"/>
              </a:spcBef>
            </a:pPr>
            <a:r>
              <a:rPr dirty="0" u="sng" sz="850" spc="-220">
                <a:solidFill>
                  <a:srgbClr val="414141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TOTAL</a:t>
            </a:r>
            <a:r>
              <a:rPr dirty="0" u="sng" sz="850" spc="-35">
                <a:solidFill>
                  <a:srgbClr val="414141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50" spc="-40">
                <a:solidFill>
                  <a:srgbClr val="484848"/>
                </a:solidFill>
                <a:uFill>
                  <a:solidFill>
                    <a:srgbClr val="676B6B"/>
                  </a:solidFill>
                </a:uFill>
                <a:latin typeface="Arial Black"/>
                <a:cs typeface="Arial Black"/>
              </a:rPr>
              <a:t>PASSIVO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99601" y="3492492"/>
            <a:ext cx="92011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800" spc="-150">
                <a:solidFill>
                  <a:srgbClr val="5D5D5D"/>
                </a:solidFill>
                <a:latin typeface="Arial Black"/>
                <a:cs typeface="Arial Black"/>
              </a:rPr>
              <a:t>ANTONIO</a:t>
            </a:r>
            <a:r>
              <a:rPr dirty="0" sz="800" spc="-25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800" spc="-160">
                <a:solidFill>
                  <a:srgbClr val="606060"/>
                </a:solidFill>
                <a:latin typeface="Arial Black"/>
                <a:cs typeface="Arial Black"/>
              </a:rPr>
              <a:t>GOMES</a:t>
            </a:r>
            <a:r>
              <a:rPr dirty="0" sz="800" spc="-35">
                <a:solidFill>
                  <a:srgbClr val="606060"/>
                </a:solidFill>
                <a:latin typeface="Arial Black"/>
                <a:cs typeface="Arial Black"/>
              </a:rPr>
              <a:t> </a:t>
            </a:r>
            <a:r>
              <a:rPr dirty="0" sz="800" spc="-130">
                <a:solidFill>
                  <a:srgbClr val="484848"/>
                </a:solidFill>
                <a:latin typeface="Arial Black"/>
                <a:cs typeface="Arial Black"/>
              </a:rPr>
              <a:t>DA</a:t>
            </a:r>
            <a:r>
              <a:rPr dirty="0" sz="800" spc="500">
                <a:solidFill>
                  <a:srgbClr val="484848"/>
                </a:solidFill>
                <a:latin typeface="Arial Black"/>
                <a:cs typeface="Arial Black"/>
              </a:rPr>
              <a:t> </a:t>
            </a:r>
            <a:r>
              <a:rPr dirty="0" sz="800" spc="-114">
                <a:solidFill>
                  <a:srgbClr val="545454"/>
                </a:solidFill>
                <a:latin typeface="Arial Black"/>
                <a:cs typeface="Arial Black"/>
              </a:rPr>
              <a:t>SILVA:87864800815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063408" y="3688972"/>
            <a:ext cx="922019" cy="101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00" spc="-90">
                <a:solidFill>
                  <a:srgbClr val="595959"/>
                </a:solidFill>
                <a:latin typeface="Arial Black"/>
                <a:cs typeface="Arial Black"/>
              </a:rPr>
              <a:t>Oados:</a:t>
            </a:r>
            <a:r>
              <a:rPr dirty="0" sz="500" spc="50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500" spc="-95">
                <a:solidFill>
                  <a:srgbClr val="666666"/>
                </a:solidFill>
                <a:latin typeface="Arial Black"/>
                <a:cs typeface="Arial Black"/>
              </a:rPr>
              <a:t>2024.03.</a:t>
            </a:r>
            <a:r>
              <a:rPr dirty="0" sz="500" spc="-60">
                <a:solidFill>
                  <a:srgbClr val="666666"/>
                </a:solidFill>
                <a:latin typeface="Arial Black"/>
                <a:cs typeface="Arial Black"/>
              </a:rPr>
              <a:t> </a:t>
            </a:r>
            <a:r>
              <a:rPr dirty="0" sz="500" spc="-130">
                <a:solidFill>
                  <a:srgbClr val="858585"/>
                </a:solidFill>
                <a:latin typeface="Arial Black"/>
                <a:cs typeface="Arial Black"/>
              </a:rPr>
              <a:t>15</a:t>
            </a:r>
            <a:r>
              <a:rPr dirty="0" sz="500" spc="45">
                <a:solidFill>
                  <a:srgbClr val="858585"/>
                </a:solidFill>
                <a:latin typeface="Arial Black"/>
                <a:cs typeface="Arial Black"/>
              </a:rPr>
              <a:t> </a:t>
            </a:r>
            <a:r>
              <a:rPr dirty="0" sz="500" spc="-95">
                <a:solidFill>
                  <a:srgbClr val="808080"/>
                </a:solidFill>
                <a:latin typeface="Arial Black"/>
                <a:cs typeface="Arial Black"/>
              </a:rPr>
              <a:t>1</a:t>
            </a:r>
            <a:r>
              <a:rPr dirty="0" sz="500" spc="-95">
                <a:solidFill>
                  <a:srgbClr val="6B6B6B"/>
                </a:solidFill>
                <a:latin typeface="Arial Black"/>
                <a:cs typeface="Arial Black"/>
              </a:rPr>
              <a:t>I:49:T</a:t>
            </a:r>
            <a:r>
              <a:rPr dirty="0" sz="500" spc="10">
                <a:solidFill>
                  <a:srgbClr val="6B6B6B"/>
                </a:solidFill>
                <a:latin typeface="Arial Black"/>
                <a:cs typeface="Arial Black"/>
              </a:rPr>
              <a:t> </a:t>
            </a:r>
            <a:r>
              <a:rPr dirty="0" sz="500" spc="-110">
                <a:solidFill>
                  <a:srgbClr val="696969"/>
                </a:solidFill>
                <a:latin typeface="Arial Black"/>
                <a:cs typeface="Arial Black"/>
              </a:rPr>
              <a:t>2</a:t>
            </a:r>
            <a:r>
              <a:rPr dirty="0" sz="500" spc="-35">
                <a:solidFill>
                  <a:srgbClr val="696969"/>
                </a:solidFill>
                <a:latin typeface="Arial Black"/>
                <a:cs typeface="Arial Black"/>
              </a:rPr>
              <a:t> </a:t>
            </a:r>
            <a:r>
              <a:rPr dirty="0" sz="500" spc="-55">
                <a:solidFill>
                  <a:srgbClr val="5D5D5D"/>
                </a:solidFill>
                <a:latin typeface="Arial Black"/>
                <a:cs typeface="Arial Black"/>
              </a:rPr>
              <a:t>-</a:t>
            </a:r>
            <a:r>
              <a:rPr dirty="0" sz="500" spc="-50">
                <a:solidFill>
                  <a:srgbClr val="5D5D5D"/>
                </a:solidFill>
                <a:latin typeface="Arial Black"/>
                <a:cs typeface="Arial Black"/>
              </a:rPr>
              <a:t>03'0o'</a:t>
            </a:r>
            <a:endParaRPr sz="500">
              <a:latin typeface="Arial Black"/>
              <a:cs typeface="Arial Black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930" y="3833414"/>
            <a:ext cx="1203960" cy="383540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12700" marR="5080" indent="7620">
              <a:lnSpc>
                <a:spcPts val="910"/>
              </a:lnSpc>
              <a:spcBef>
                <a:spcPts val="220"/>
              </a:spcBef>
            </a:pPr>
            <a:r>
              <a:rPr dirty="0" sz="850" spc="-210">
                <a:solidFill>
                  <a:srgbClr val="6D6D6D"/>
                </a:solidFill>
                <a:latin typeface="Arial Black"/>
                <a:cs typeface="Arial Black"/>
              </a:rPr>
              <a:t>ANTONIO</a:t>
            </a:r>
            <a:r>
              <a:rPr dirty="0" sz="850" spc="30">
                <a:solidFill>
                  <a:srgbClr val="6D6D6D"/>
                </a:solidFill>
                <a:latin typeface="Arial Black"/>
                <a:cs typeface="Arial Black"/>
              </a:rPr>
              <a:t> </a:t>
            </a:r>
            <a:r>
              <a:rPr dirty="0" sz="850" spc="-200">
                <a:solidFill>
                  <a:srgbClr val="424242"/>
                </a:solidFill>
                <a:latin typeface="Arial Black"/>
                <a:cs typeface="Arial Black"/>
              </a:rPr>
              <a:t>GONES</a:t>
            </a:r>
            <a:r>
              <a:rPr dirty="0" sz="850" spc="35">
                <a:solidFill>
                  <a:srgbClr val="424242"/>
                </a:solidFill>
                <a:latin typeface="Arial Black"/>
                <a:cs typeface="Arial Black"/>
              </a:rPr>
              <a:t> </a:t>
            </a:r>
            <a:r>
              <a:rPr dirty="0" sz="850" spc="-215">
                <a:solidFill>
                  <a:srgbClr val="343434"/>
                </a:solidFill>
                <a:latin typeface="Arial Black"/>
                <a:cs typeface="Arial Black"/>
              </a:rPr>
              <a:t>DA</a:t>
            </a:r>
            <a:r>
              <a:rPr dirty="0" sz="850" spc="30">
                <a:solidFill>
                  <a:srgbClr val="343434"/>
                </a:solidFill>
                <a:latin typeface="Arial Black"/>
                <a:cs typeface="Arial Black"/>
              </a:rPr>
              <a:t> </a:t>
            </a:r>
            <a:r>
              <a:rPr dirty="0" sz="850" spc="-175">
                <a:solidFill>
                  <a:srgbClr val="2F2F2F"/>
                </a:solidFill>
                <a:latin typeface="Arial Black"/>
                <a:cs typeface="Arial Black"/>
              </a:rPr>
              <a:t>SILVA</a:t>
            </a:r>
            <a:r>
              <a:rPr dirty="0" sz="850" spc="500">
                <a:solidFill>
                  <a:srgbClr val="2F2F2F"/>
                </a:solidFill>
                <a:latin typeface="Arial Black"/>
                <a:cs typeface="Arial Black"/>
              </a:rPr>
              <a:t> </a:t>
            </a:r>
            <a:r>
              <a:rPr dirty="0" sz="850" spc="-105">
                <a:solidFill>
                  <a:srgbClr val="595959"/>
                </a:solidFill>
                <a:latin typeface="Arial Black"/>
                <a:cs typeface="Arial Black"/>
              </a:rPr>
              <a:t>PRESIDENTE</a:t>
            </a:r>
            <a:endParaRPr sz="850">
              <a:latin typeface="Arial Black"/>
              <a:cs typeface="Arial Black"/>
            </a:endParaRPr>
          </a:p>
          <a:p>
            <a:pPr marL="15240">
              <a:lnSpc>
                <a:spcPts val="875"/>
              </a:lnSpc>
            </a:pPr>
            <a:r>
              <a:rPr dirty="0" sz="850" spc="-204">
                <a:solidFill>
                  <a:srgbClr val="808080"/>
                </a:solidFill>
                <a:latin typeface="Arial Black"/>
                <a:cs typeface="Arial Black"/>
              </a:rPr>
              <a:t>CPF:</a:t>
            </a:r>
            <a:r>
              <a:rPr dirty="0" sz="850" spc="170">
                <a:solidFill>
                  <a:srgbClr val="808080"/>
                </a:solidFill>
                <a:latin typeface="Arial Black"/>
                <a:cs typeface="Arial Black"/>
              </a:rPr>
              <a:t> </a:t>
            </a:r>
            <a:r>
              <a:rPr dirty="0" sz="850" spc="-135">
                <a:solidFill>
                  <a:srgbClr val="464646"/>
                </a:solidFill>
                <a:latin typeface="Arial Black"/>
                <a:cs typeface="Arial Black"/>
              </a:rPr>
              <a:t>878.648.008-</a:t>
            </a:r>
            <a:r>
              <a:rPr dirty="0" sz="850" spc="-25">
                <a:solidFill>
                  <a:srgbClr val="464646"/>
                </a:solidFill>
                <a:latin typeface="Arial Black"/>
                <a:cs typeface="Arial Black"/>
              </a:rPr>
              <a:t>15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412279" y="3529299"/>
            <a:ext cx="174878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90">
                <a:solidFill>
                  <a:srgbClr val="383838"/>
                </a:solidFill>
                <a:latin typeface="Arial Black"/>
                <a:cs typeface="Arial Black"/>
              </a:rPr>
              <a:t>FLORISVALDO</a:t>
            </a:r>
            <a:r>
              <a:rPr dirty="0" sz="750" spc="-5">
                <a:solidFill>
                  <a:srgbClr val="383838"/>
                </a:solidFill>
                <a:latin typeface="Arial Black"/>
                <a:cs typeface="Arial Black"/>
              </a:rPr>
              <a:t> </a:t>
            </a:r>
            <a:r>
              <a:rPr dirty="0" sz="750" spc="-180">
                <a:solidFill>
                  <a:srgbClr val="2A2A2A"/>
                </a:solidFill>
                <a:latin typeface="Arial Black"/>
                <a:cs typeface="Arial Black"/>
              </a:rPr>
              <a:t>FRANCISCO</a:t>
            </a:r>
            <a:r>
              <a:rPr dirty="0" sz="750" spc="114">
                <a:solidFill>
                  <a:srgbClr val="2A2A2A"/>
                </a:solidFill>
                <a:latin typeface="Arial Black"/>
                <a:cs typeface="Arial Black"/>
              </a:rPr>
              <a:t> </a:t>
            </a:r>
            <a:r>
              <a:rPr dirty="0" sz="750" spc="-90">
                <a:solidFill>
                  <a:srgbClr val="676767"/>
                </a:solidFill>
                <a:latin typeface="Arial Black"/>
                <a:cs typeface="Arial Black"/>
              </a:rPr>
              <a:t>rco</a:t>
            </a:r>
            <a:r>
              <a:rPr dirty="0" sz="750" spc="280">
                <a:solidFill>
                  <a:srgbClr val="676767"/>
                </a:solidFill>
                <a:latin typeface="Arial Black"/>
                <a:cs typeface="Arial Black"/>
              </a:rPr>
              <a:t> </a:t>
            </a:r>
            <a:r>
              <a:rPr dirty="0" sz="750" spc="-175">
                <a:solidFill>
                  <a:srgbClr val="5B5B5B"/>
                </a:solidFill>
                <a:latin typeface="Arial Black"/>
                <a:cs typeface="Arial Black"/>
              </a:rPr>
              <a:t>v•coo</a:t>
            </a:r>
            <a:r>
              <a:rPr dirty="0" sz="750" spc="-135">
                <a:solidFill>
                  <a:srgbClr val="5B5B5B"/>
                </a:solidFill>
                <a:latin typeface="Arial Black"/>
                <a:cs typeface="Arial Black"/>
              </a:rPr>
              <a:t> </a:t>
            </a:r>
            <a:r>
              <a:rPr dirty="0" sz="750" spc="-170">
                <a:solidFill>
                  <a:srgbClr val="676767"/>
                </a:solidFill>
                <a:latin typeface="Arial Black"/>
                <a:cs typeface="Arial Black"/>
              </a:rPr>
              <a:t>rRancisco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367299" y="3830115"/>
            <a:ext cx="1847214" cy="389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019"/>
              </a:lnSpc>
              <a:spcBef>
                <a:spcPts val="100"/>
              </a:spcBef>
            </a:pPr>
            <a:r>
              <a:rPr dirty="0" sz="900" spc="-150">
                <a:solidFill>
                  <a:srgbClr val="3B3B3B"/>
                </a:solidFill>
                <a:latin typeface="Arial MT"/>
                <a:cs typeface="Arial MT"/>
              </a:rPr>
              <a:t>FLORISVALDO</a:t>
            </a:r>
            <a:r>
              <a:rPr dirty="0" sz="900" spc="5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900" spc="-140">
                <a:solidFill>
                  <a:srgbClr val="313131"/>
                </a:solidFill>
                <a:latin typeface="Arial MT"/>
                <a:cs typeface="Arial MT"/>
              </a:rPr>
              <a:t>FRANCISCO</a:t>
            </a:r>
            <a:r>
              <a:rPr dirty="0" sz="900" spc="30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Arial MT"/>
                <a:cs typeface="Arial MT"/>
              </a:rPr>
              <a:t>UNIOR</a:t>
            </a:r>
            <a:endParaRPr sz="900">
              <a:latin typeface="Arial MT"/>
              <a:cs typeface="Arial MT"/>
            </a:endParaRPr>
          </a:p>
          <a:p>
            <a:pPr marL="13335" marR="5080" indent="-635">
              <a:lnSpc>
                <a:spcPts val="890"/>
              </a:lnSpc>
              <a:spcBef>
                <a:spcPts val="75"/>
              </a:spcBef>
            </a:pPr>
            <a:r>
              <a:rPr dirty="0" sz="850" spc="-85">
                <a:solidFill>
                  <a:srgbClr val="3F3F3F"/>
                </a:solidFill>
                <a:latin typeface="Arial MT"/>
                <a:cs typeface="Arial MT"/>
              </a:rPr>
              <a:t>Reg.</a:t>
            </a:r>
            <a:r>
              <a:rPr dirty="0" sz="850" spc="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525252"/>
                </a:solidFill>
                <a:latin typeface="Arial MT"/>
                <a:cs typeface="Arial MT"/>
              </a:rPr>
              <a:t>no</a:t>
            </a:r>
            <a:r>
              <a:rPr dirty="0" sz="850" spc="-2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50" spc="-150">
                <a:solidFill>
                  <a:srgbClr val="2B2B2B"/>
                </a:solidFill>
                <a:latin typeface="Arial MT"/>
                <a:cs typeface="Arial MT"/>
              </a:rPr>
              <a:t>CRC</a:t>
            </a:r>
            <a:r>
              <a:rPr dirty="0" sz="850" spc="1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44444"/>
                </a:solidFill>
                <a:latin typeface="Arial MT"/>
                <a:cs typeface="Arial MT"/>
              </a:rPr>
              <a:t>-</a:t>
            </a:r>
            <a:r>
              <a:rPr dirty="0" sz="850" spc="1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 spc="-150">
                <a:solidFill>
                  <a:srgbClr val="3F3F3F"/>
                </a:solidFill>
                <a:latin typeface="Arial MT"/>
                <a:cs typeface="Arial MT"/>
              </a:rPr>
              <a:t>SP</a:t>
            </a:r>
            <a:r>
              <a:rPr dirty="0" sz="850" spc="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3F3F3F"/>
                </a:solidFill>
                <a:latin typeface="Arial MT"/>
                <a:cs typeface="Arial MT"/>
              </a:rPr>
              <a:t>sob</a:t>
            </a:r>
            <a:r>
              <a:rPr dirty="0" sz="850" spc="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525252"/>
                </a:solidFill>
                <a:latin typeface="Arial MT"/>
                <a:cs typeface="Arial MT"/>
              </a:rPr>
              <a:t>o</a:t>
            </a:r>
            <a:r>
              <a:rPr dirty="0" sz="850" spc="-1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50" spc="-75">
                <a:solidFill>
                  <a:srgbClr val="484848"/>
                </a:solidFill>
                <a:latin typeface="Arial MT"/>
                <a:cs typeface="Arial MT"/>
              </a:rPr>
              <a:t>No.</a:t>
            </a:r>
            <a:r>
              <a:rPr dirty="0" sz="850" spc="3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50" spc="-95">
                <a:solidFill>
                  <a:srgbClr val="464646"/>
                </a:solidFill>
                <a:latin typeface="Arial MT"/>
                <a:cs typeface="Arial MT"/>
              </a:rPr>
              <a:t>SP1S1269/O-</a:t>
            </a:r>
            <a:r>
              <a:rPr dirty="0" sz="850" spc="-50">
                <a:solidFill>
                  <a:srgbClr val="464646"/>
                </a:solidFill>
                <a:latin typeface="Arial MT"/>
                <a:cs typeface="Arial MT"/>
              </a:rPr>
              <a:t>4</a:t>
            </a:r>
            <a:r>
              <a:rPr dirty="0" sz="850" spc="50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 spc="-120">
                <a:solidFill>
                  <a:srgbClr val="2B2B2B"/>
                </a:solidFill>
                <a:latin typeface="Arial MT"/>
                <a:cs typeface="Arial MT"/>
              </a:rPr>
              <a:t>CPF:</a:t>
            </a:r>
            <a:r>
              <a:rPr dirty="0" sz="850" spc="15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F1F1F"/>
                </a:solidFill>
                <a:latin typeface="Arial MT"/>
                <a:cs typeface="Arial MT"/>
              </a:rPr>
              <a:t>066.944.738-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26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055173" y="823743"/>
            <a:ext cx="63309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0">
                <a:solidFill>
                  <a:srgbClr val="595959"/>
                </a:solidFill>
                <a:latin typeface="Arial Black"/>
                <a:cs typeface="Arial Black"/>
              </a:rPr>
              <a:t>Saldo</a:t>
            </a:r>
            <a:r>
              <a:rPr dirty="0" sz="850" spc="15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850" spc="-50">
                <a:solidFill>
                  <a:srgbClr val="545454"/>
                </a:solidFill>
                <a:latin typeface="Arial Black"/>
                <a:cs typeface="Arial Black"/>
              </a:rPr>
              <a:t>Atual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132926" y="1354040"/>
            <a:ext cx="561340" cy="401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 spc="-120">
                <a:solidFill>
                  <a:srgbClr val="626262"/>
                </a:solidFill>
                <a:uFill>
                  <a:solidFill>
                    <a:srgbClr val="747477"/>
                  </a:solidFill>
                </a:uFill>
                <a:latin typeface="Arial Black"/>
                <a:cs typeface="Arial Black"/>
              </a:rPr>
              <a:t>121.971</a:t>
            </a:r>
            <a:r>
              <a:rPr dirty="0" u="sng" sz="800" spc="-30">
                <a:solidFill>
                  <a:srgbClr val="626262"/>
                </a:solidFill>
                <a:uFill>
                  <a:solidFill>
                    <a:srgbClr val="747477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00" spc="-110">
                <a:solidFill>
                  <a:srgbClr val="5B5B5B"/>
                </a:solidFill>
                <a:uFill>
                  <a:solidFill>
                    <a:srgbClr val="747477"/>
                  </a:solidFill>
                </a:uFill>
                <a:latin typeface="Arial Black"/>
                <a:cs typeface="Arial Black"/>
              </a:rPr>
              <a:t>02C</a:t>
            </a:r>
            <a:endParaRPr sz="800">
              <a:latin typeface="Arial Black"/>
              <a:cs typeface="Arial Black"/>
            </a:endParaRPr>
          </a:p>
          <a:p>
            <a:pPr marL="17780">
              <a:lnSpc>
                <a:spcPct val="100000"/>
              </a:lnSpc>
              <a:spcBef>
                <a:spcPts val="980"/>
              </a:spcBef>
            </a:pPr>
            <a:r>
              <a:rPr dirty="0" u="sng" sz="850" spc="-125">
                <a:solidFill>
                  <a:srgbClr val="494949"/>
                </a:solidFill>
                <a:uFill>
                  <a:solidFill>
                    <a:srgbClr val="747477"/>
                  </a:solidFill>
                </a:uFill>
                <a:latin typeface="Arial Black"/>
                <a:cs typeface="Arial Black"/>
              </a:rPr>
              <a:t>t2t.971.O2C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145841" y="2234653"/>
            <a:ext cx="55562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6350">
              <a:lnSpc>
                <a:spcPct val="100000"/>
              </a:lnSpc>
              <a:spcBef>
                <a:spcPts val="100"/>
              </a:spcBef>
            </a:pPr>
            <a:r>
              <a:rPr dirty="0" sz="750" spc="-85">
                <a:solidFill>
                  <a:srgbClr val="777777"/>
                </a:solidFill>
                <a:latin typeface="Arial Black"/>
                <a:cs typeface="Arial Black"/>
              </a:rPr>
              <a:t>774.879,53C</a:t>
            </a:r>
            <a:endParaRPr sz="750">
              <a:latin typeface="Arial Black"/>
              <a:cs typeface="Arial Black"/>
            </a:endParaRPr>
          </a:p>
          <a:p>
            <a:pPr algn="r" marR="5080">
              <a:lnSpc>
                <a:spcPct val="100000"/>
              </a:lnSpc>
              <a:spcBef>
                <a:spcPts val="1015"/>
              </a:spcBef>
            </a:pPr>
            <a:r>
              <a:rPr dirty="0" u="sng" sz="800" spc="-120">
                <a:solidFill>
                  <a:srgbClr val="4F4F4F"/>
                </a:solidFill>
                <a:uFill>
                  <a:solidFill>
                    <a:srgbClr val="747477"/>
                  </a:solidFill>
                </a:uFill>
                <a:latin typeface="Arial Black"/>
                <a:cs typeface="Arial Black"/>
              </a:rPr>
              <a:t>774.87g,53C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148976" y="3236354"/>
            <a:ext cx="56578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50" spc="-150">
                <a:solidFill>
                  <a:srgbClr val="525252"/>
                </a:solidFill>
                <a:uFill>
                  <a:solidFill>
                    <a:srgbClr val="707477"/>
                  </a:solidFill>
                </a:uFill>
                <a:latin typeface="Arial Black"/>
                <a:cs typeface="Arial Black"/>
              </a:rPr>
              <a:t>896.850</a:t>
            </a:r>
            <a:r>
              <a:rPr dirty="0" u="sng" sz="850" spc="60">
                <a:solidFill>
                  <a:srgbClr val="525252"/>
                </a:solidFill>
                <a:uFill>
                  <a:solidFill>
                    <a:srgbClr val="707477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50" spc="-190">
                <a:solidFill>
                  <a:srgbClr val="525252"/>
                </a:solidFill>
                <a:uFill>
                  <a:solidFill>
                    <a:srgbClr val="707477"/>
                  </a:solidFill>
                </a:uFill>
                <a:latin typeface="Arial Black"/>
                <a:cs typeface="Arial Black"/>
              </a:rPr>
              <a:t>SSC</a:t>
            </a:r>
            <a:endParaRPr sz="85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39623" y="42648"/>
            <a:ext cx="6736080" cy="10244455"/>
            <a:chOff x="39623" y="42648"/>
            <a:chExt cx="6736080" cy="10244455"/>
          </a:xfrm>
        </p:grpSpPr>
        <p:sp>
          <p:nvSpPr>
            <p:cNvPr id="3" name="object 3" descr=""/>
            <p:cNvSpPr/>
            <p:nvPr/>
          </p:nvSpPr>
          <p:spPr>
            <a:xfrm>
              <a:off x="4622291" y="42648"/>
              <a:ext cx="0" cy="10244455"/>
            </a:xfrm>
            <a:custGeom>
              <a:avLst/>
              <a:gdLst/>
              <a:ahLst/>
              <a:cxnLst/>
              <a:rect l="l" t="t" r="r" b="b"/>
              <a:pathLst>
                <a:path w="0" h="10244455">
                  <a:moveTo>
                    <a:pt x="0" y="10244458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64676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39623" y="1183459"/>
              <a:ext cx="6736080" cy="0"/>
            </a:xfrm>
            <a:custGeom>
              <a:avLst/>
              <a:gdLst/>
              <a:ahLst/>
              <a:cxnLst/>
              <a:rect l="l" t="t" r="r" b="b"/>
              <a:pathLst>
                <a:path w="6736080" h="0">
                  <a:moveTo>
                    <a:pt x="0" y="0"/>
                  </a:moveTo>
                  <a:lnTo>
                    <a:pt x="6736080" y="0"/>
                  </a:lnTo>
                </a:path>
              </a:pathLst>
            </a:custGeom>
            <a:ln w="3175">
              <a:solidFill>
                <a:srgbClr val="64676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9623" y="1031148"/>
              <a:ext cx="6733540" cy="0"/>
            </a:xfrm>
            <a:custGeom>
              <a:avLst/>
              <a:gdLst/>
              <a:ahLst/>
              <a:cxnLst/>
              <a:rect l="l" t="t" r="r" b="b"/>
              <a:pathLst>
                <a:path w="6733540" h="0">
                  <a:moveTo>
                    <a:pt x="0" y="0"/>
                  </a:moveTo>
                  <a:lnTo>
                    <a:pt x="6733032" y="0"/>
                  </a:lnTo>
                </a:path>
              </a:pathLst>
            </a:custGeom>
            <a:ln w="3175">
              <a:solidFill>
                <a:srgbClr val="64676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50864" y="1635823"/>
            <a:ext cx="560832" cy="76155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88023" y="8623866"/>
            <a:ext cx="445007" cy="79201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553200" y="9251389"/>
            <a:ext cx="182879" cy="82248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8495" y="3880892"/>
            <a:ext cx="143255" cy="63970"/>
          </a:xfrm>
          <a:prstGeom prst="rect">
            <a:avLst/>
          </a:prstGeom>
        </p:spPr>
      </p:pic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-12338" y="42648"/>
          <a:ext cx="6984364" cy="102323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98925"/>
                <a:gridCol w="2809875"/>
              </a:tblGrid>
              <a:tr h="1495425">
                <a:tc>
                  <a:txBody>
                    <a:bodyPr/>
                    <a:lstStyle/>
                    <a:p>
                      <a:pPr marL="34290" marR="106680" indent="-3175">
                        <a:lnSpc>
                          <a:spcPts val="1030"/>
                        </a:lnSpc>
                        <a:spcBef>
                          <a:spcPts val="135"/>
                        </a:spcBef>
                        <a:tabLst>
                          <a:tab pos="653415" algn="l"/>
                        </a:tabLst>
                      </a:pPr>
                      <a:r>
                        <a:rPr dirty="0" sz="900" spc="-1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Empresa:</a:t>
                      </a:r>
                      <a:r>
                        <a:rPr dirty="0" sz="90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900" spc="-29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165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ASSOCMCAO</a:t>
                      </a:r>
                      <a:r>
                        <a:rPr dirty="0" sz="900" spc="35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160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DOS</a:t>
                      </a:r>
                      <a:r>
                        <a:rPr dirty="0" sz="900" spc="25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229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ADORADORES</a:t>
                      </a:r>
                      <a:r>
                        <a:rPr dirty="0" sz="900" spc="9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19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PARA</a:t>
                      </a:r>
                      <a:r>
                        <a:rPr dirty="0" sz="900" spc="3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195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DESENVOLVEg4ENTO</a:t>
                      </a:r>
                      <a:r>
                        <a:rPr dirty="0" sz="900" spc="-50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14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900" spc="-4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19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AGUA</a:t>
                      </a:r>
                      <a:r>
                        <a:rPr dirty="0" sz="900" spc="-1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1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C.N.P.J.:</a:t>
                      </a:r>
                      <a:r>
                        <a:rPr dirty="0" sz="90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900" spc="-16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08.953.367/0001-</a:t>
                      </a:r>
                      <a:r>
                        <a:rPr dirty="0" sz="900" spc="-25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31</a:t>
                      </a:r>
                      <a:endParaRPr sz="900">
                        <a:latin typeface="Arial Black"/>
                        <a:cs typeface="Arial Black"/>
                      </a:endParaRPr>
                    </a:p>
                    <a:p>
                      <a:pPr marL="34290" marR="67310">
                        <a:lnSpc>
                          <a:spcPts val="1005"/>
                        </a:lnSpc>
                      </a:pPr>
                      <a:r>
                        <a:rPr dirty="0" sz="900" spc="-13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CONSOLIDADO</a:t>
                      </a:r>
                      <a:endParaRPr sz="900">
                        <a:latin typeface="Arial Black"/>
                        <a:cs typeface="Arial Black"/>
                      </a:endParaRPr>
                    </a:p>
                    <a:p>
                      <a:pPr marR="67310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6731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7881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50" spc="-65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DEf4ONSTRAÇÃO</a:t>
                      </a:r>
                      <a:r>
                        <a:rPr dirty="0" sz="750" spc="95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750" spc="-8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55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RESULTADO</a:t>
                      </a:r>
                      <a:r>
                        <a:rPr dirty="0" sz="750" spc="25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750" spc="-55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90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EXERCÉCg</a:t>
                      </a:r>
                      <a:endParaRPr sz="750">
                        <a:latin typeface="Arial Black"/>
                        <a:cs typeface="Arial Black"/>
                      </a:endParaRPr>
                    </a:p>
                    <a:p>
                      <a:pPr marR="6731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7465" marR="67310">
                        <a:lnSpc>
                          <a:spcPct val="100000"/>
                        </a:lnSpc>
                      </a:pPr>
                      <a:r>
                        <a:rPr dirty="0" sz="850" spc="-25">
                          <a:solidFill>
                            <a:srgbClr val="626262"/>
                          </a:solidFill>
                          <a:latin typeface="Arial Black"/>
                          <a:cs typeface="Arial Black"/>
                        </a:rPr>
                        <a:t>Descrição</a:t>
                      </a:r>
                      <a:endParaRPr sz="850">
                        <a:latin typeface="Arial Black"/>
                        <a:cs typeface="Arial Black"/>
                      </a:endParaRPr>
                    </a:p>
                    <a:p>
                      <a:pPr marL="41910" marR="6731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 b="1">
                          <a:solidFill>
                            <a:srgbClr val="464646"/>
                          </a:solidFill>
                          <a:latin typeface="Calibri"/>
                          <a:cs typeface="Calibri"/>
                        </a:rPr>
                        <a:t>Receita</a:t>
                      </a:r>
                      <a:r>
                        <a:rPr dirty="0" sz="800" spc="-5" b="1">
                          <a:solidFill>
                            <a:srgbClr val="46464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D3D3D"/>
                          </a:solidFill>
                          <a:latin typeface="Calibri"/>
                          <a:cs typeface="Calibri"/>
                        </a:rPr>
                        <a:t>Operacional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9225" marR="6731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50" spc="-19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SU8VENÇOES</a:t>
                      </a:r>
                      <a:r>
                        <a:rPr dirty="0" sz="750" spc="10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7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GOVERNAMENTAIS</a:t>
                      </a:r>
                      <a:r>
                        <a:rPr dirty="0" sz="750" spc="-4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95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1-</a:t>
                      </a:r>
                      <a:r>
                        <a:rPr dirty="0" sz="750" spc="3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65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MUN1OPAL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R="39370">
                        <a:lnSpc>
                          <a:spcPts val="1045"/>
                        </a:lnSpc>
                        <a:spcBef>
                          <a:spcPts val="130"/>
                        </a:spcBef>
                        <a:tabLst>
                          <a:tab pos="1666239" algn="l"/>
                          <a:tab pos="2489835" algn="l"/>
                        </a:tabLst>
                      </a:pPr>
                      <a:r>
                        <a:rPr dirty="0" baseline="3086" sz="1350" spc="-37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MUL</a:t>
                      </a:r>
                      <a:r>
                        <a:rPr dirty="0" baseline="3086" sz="135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900" spc="-1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Folha:</a:t>
                      </a:r>
                      <a:r>
                        <a:rPr dirty="0" sz="90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900" spc="-80">
                          <a:solidFill>
                            <a:srgbClr val="7C7C7C"/>
                          </a:solidFill>
                          <a:latin typeface="Arial Black"/>
                          <a:cs typeface="Arial Black"/>
                        </a:rPr>
                        <a:t>0001</a:t>
                      </a:r>
                      <a:endParaRPr sz="900">
                        <a:latin typeface="Arial Black"/>
                        <a:cs typeface="Arial Black"/>
                      </a:endParaRPr>
                    </a:p>
                    <a:p>
                      <a:pPr marL="1671955" marR="39370">
                        <a:lnSpc>
                          <a:spcPts val="1045"/>
                        </a:lnSpc>
                        <a:tabLst>
                          <a:tab pos="2493010" algn="l"/>
                        </a:tabLst>
                      </a:pPr>
                      <a:r>
                        <a:rPr dirty="0" sz="900" spc="-225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Número</a:t>
                      </a:r>
                      <a:r>
                        <a:rPr dirty="0" sz="900" spc="6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1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livro:</a:t>
                      </a:r>
                      <a:r>
                        <a:rPr dirty="0" sz="90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900" spc="-85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0008</a:t>
                      </a:r>
                      <a:endParaRPr sz="900">
                        <a:latin typeface="Arial Black"/>
                        <a:cs typeface="Arial Black"/>
                      </a:endParaRPr>
                    </a:p>
                    <a:p>
                      <a:pPr marL="1671955" marR="109855">
                        <a:lnSpc>
                          <a:spcPts val="1130"/>
                        </a:lnSpc>
                        <a:spcBef>
                          <a:spcPts val="20"/>
                        </a:spcBef>
                        <a:tabLst>
                          <a:tab pos="2213610" algn="l"/>
                          <a:tab pos="2323465" algn="l"/>
                        </a:tabLst>
                      </a:pPr>
                      <a:r>
                        <a:rPr dirty="0" sz="900" spc="-35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Emissão:</a:t>
                      </a:r>
                      <a:r>
                        <a:rPr dirty="0" sz="90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900" spc="-165">
                          <a:solidFill>
                            <a:srgbClr val="727272"/>
                          </a:solidFill>
                          <a:latin typeface="Arial Black"/>
                          <a:cs typeface="Arial Black"/>
                        </a:rPr>
                        <a:t>15/03/2024</a:t>
                      </a:r>
                      <a:r>
                        <a:rPr dirty="0" sz="900" spc="-10">
                          <a:solidFill>
                            <a:srgbClr val="72727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10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Hora:</a:t>
                      </a:r>
                      <a:r>
                        <a:rPr dirty="0" sz="900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		</a:t>
                      </a:r>
                      <a:r>
                        <a:rPr dirty="0" sz="900" spc="-175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10:58:50</a:t>
                      </a:r>
                      <a:endParaRPr sz="900">
                        <a:latin typeface="Arial Black"/>
                        <a:cs typeface="Arial Black"/>
                      </a:endParaRPr>
                    </a:p>
                    <a:p>
                      <a:pPr marR="393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70485" marR="39370">
                        <a:lnSpc>
                          <a:spcPct val="100000"/>
                        </a:lnSpc>
                      </a:pPr>
                      <a:r>
                        <a:rPr dirty="0" sz="750" spc="-100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O</a:t>
                      </a:r>
                      <a:r>
                        <a:rPr dirty="0" sz="750" spc="45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750" spc="35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5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4</a:t>
                      </a:r>
                      <a:r>
                        <a:rPr dirty="0" sz="750" spc="-5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31/</a:t>
                      </a:r>
                      <a:r>
                        <a:rPr dirty="0" sz="750" spc="400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2/2023</a:t>
                      </a:r>
                      <a:endParaRPr sz="750">
                        <a:latin typeface="Arial Black"/>
                        <a:cs typeface="Arial Black"/>
                      </a:endParaRPr>
                    </a:p>
                    <a:p>
                      <a:pPr marR="3937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 marL="2058035" marR="39370">
                        <a:lnSpc>
                          <a:spcPct val="100000"/>
                        </a:lnSpc>
                      </a:pPr>
                      <a:r>
                        <a:rPr dirty="0" sz="750" spc="-45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Saldo</a:t>
                      </a:r>
                      <a:r>
                        <a:rPr dirty="0" sz="750" spc="15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0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Atual</a:t>
                      </a:r>
                      <a:endParaRPr sz="750">
                        <a:latin typeface="Arial Black"/>
                        <a:cs typeface="Arial Black"/>
                      </a:endParaRPr>
                    </a:p>
                    <a:p>
                      <a:pPr algn="ctr" marL="2052320" marR="3937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750" spc="-10" b="1">
                          <a:solidFill>
                            <a:srgbClr val="4B4B4B"/>
                          </a:solidFill>
                          <a:latin typeface="Calibri"/>
                          <a:cs typeface="Calibri"/>
                        </a:rPr>
                        <a:t>5.640.594,10</a:t>
                      </a:r>
                      <a:endParaRPr sz="750">
                        <a:latin typeface="Calibri"/>
                        <a:cs typeface="Calibri"/>
                      </a:endParaRPr>
                    </a:p>
                    <a:p>
                      <a:pPr algn="ctr" marL="2120265" marR="393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50" spc="-70">
                          <a:solidFill>
                            <a:srgbClr val="727272"/>
                          </a:solidFill>
                          <a:latin typeface="Arial Black"/>
                          <a:cs typeface="Arial Black"/>
                        </a:rPr>
                        <a:t>5.6•I0.599,10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6510"/>
                </a:tc>
              </a:tr>
              <a:tr h="303530">
                <a:tc>
                  <a:txBody>
                    <a:bodyPr/>
                    <a:lstStyle/>
                    <a:p>
                      <a:pPr marL="44450" marR="6731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dirty="0" sz="750" spc="-20" b="1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Receita</a:t>
                      </a:r>
                      <a:r>
                        <a:rPr dirty="0" sz="750" spc="70" b="1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50" spc="-10" b="1">
                          <a:solidFill>
                            <a:srgbClr val="343434"/>
                          </a:solidFill>
                          <a:latin typeface="Cambria"/>
                          <a:cs typeface="Cambria"/>
                        </a:rPr>
                        <a:t>Liquida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62865"/>
                </a:tc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80365">
                <a:tc>
                  <a:txBody>
                    <a:bodyPr/>
                    <a:lstStyle/>
                    <a:p>
                      <a:pPr marR="673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44450" marR="67310">
                        <a:lnSpc>
                          <a:spcPct val="100000"/>
                        </a:lnSpc>
                      </a:pPr>
                      <a:r>
                        <a:rPr dirty="0" sz="750" spc="-12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Lucro</a:t>
                      </a:r>
                      <a:r>
                        <a:rPr dirty="0" sz="750" spc="35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0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Bruto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110489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5.640.594,10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7305"/>
                </a:tc>
              </a:tr>
              <a:tr h="374650">
                <a:tc>
                  <a:txBody>
                    <a:bodyPr/>
                    <a:lstStyle/>
                    <a:p>
                      <a:pPr marR="673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47625" marR="67310">
                        <a:lnSpc>
                          <a:spcPct val="100000"/>
                        </a:lnSpc>
                      </a:pPr>
                      <a:r>
                        <a:rPr dirty="0" sz="750" spc="-120">
                          <a:solidFill>
                            <a:srgbClr val="484848"/>
                          </a:solidFill>
                          <a:latin typeface="Arial Black"/>
                          <a:cs typeface="Arial Black"/>
                        </a:rPr>
                        <a:t>Despesas</a:t>
                      </a:r>
                      <a:r>
                        <a:rPr dirty="0" sz="750" spc="10">
                          <a:solidFill>
                            <a:srgbClr val="48484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Operacionais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95250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(5.356.243,14)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250825">
                <a:tc>
                  <a:txBody>
                    <a:bodyPr/>
                    <a:lstStyle/>
                    <a:p>
                      <a:pPr marR="673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53340" marR="67310">
                        <a:lnSpc>
                          <a:spcPts val="844"/>
                        </a:lnSpc>
                      </a:pPr>
                      <a:r>
                        <a:rPr dirty="0" sz="750" spc="-130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Despesas</a:t>
                      </a:r>
                      <a:r>
                        <a:rPr dirty="0" sz="750" spc="90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0" b="1">
                          <a:solidFill>
                            <a:srgbClr val="383838"/>
                          </a:solidFill>
                          <a:latin typeface="Calibri"/>
                          <a:cs typeface="Calibri"/>
                        </a:rPr>
                        <a:t>Administrativas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r" marR="88900">
                        <a:lnSpc>
                          <a:spcPts val="770"/>
                        </a:lnSpc>
                      </a:pPr>
                      <a:r>
                        <a:rPr dirty="0" sz="700" spc="50" b="1">
                          <a:solidFill>
                            <a:srgbClr val="565656"/>
                          </a:solidFill>
                          <a:latin typeface="Calibri"/>
                          <a:cs typeface="Calibri"/>
                        </a:rPr>
                        <a:t>(5.356.243,14)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B="0" marT="38100"/>
                </a:tc>
              </a:tr>
              <a:tr h="123825">
                <a:tc>
                  <a:txBody>
                    <a:bodyPr/>
                    <a:lstStyle/>
                    <a:p>
                      <a:pPr marL="161290" marR="67310">
                        <a:lnSpc>
                          <a:spcPts val="840"/>
                        </a:lnSpc>
                        <a:spcBef>
                          <a:spcPts val="35"/>
                        </a:spcBef>
                      </a:pPr>
                      <a:r>
                        <a:rPr dirty="0" sz="750" spc="-210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SALARTOS</a:t>
                      </a:r>
                      <a:r>
                        <a:rPr dirty="0" sz="750" spc="50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6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750" spc="-1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80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ORDENADOS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87630">
                        <a:lnSpc>
                          <a:spcPts val="765"/>
                        </a:lnSpc>
                        <a:spcBef>
                          <a:spcPts val="110"/>
                        </a:spcBef>
                      </a:pPr>
                      <a:r>
                        <a:rPr dirty="0" sz="700" spc="-1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(2.462.768,53)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13970"/>
                </a:tc>
              </a:tr>
              <a:tr h="124460">
                <a:tc>
                  <a:txBody>
                    <a:bodyPr/>
                    <a:lstStyle/>
                    <a:p>
                      <a:pPr marL="160655" marR="67310">
                        <a:lnSpc>
                          <a:spcPts val="860"/>
                        </a:lnSpc>
                        <a:spcBef>
                          <a:spcPts val="20"/>
                        </a:spcBef>
                      </a:pPr>
                      <a:r>
                        <a:rPr dirty="0" sz="750" spc="-10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FÉRIAS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04139">
                        <a:lnSpc>
                          <a:spcPts val="765"/>
                        </a:lnSpc>
                        <a:spcBef>
                          <a:spcPts val="120"/>
                        </a:spcBef>
                      </a:pPr>
                      <a:r>
                        <a:rPr dirty="0" sz="700" spc="-20">
                          <a:solidFill>
                            <a:srgbClr val="676767"/>
                          </a:solidFill>
                          <a:latin typeface="Arial Black"/>
                          <a:cs typeface="Arial Black"/>
                        </a:rPr>
                        <a:t>(247.901,23)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15240"/>
                </a:tc>
              </a:tr>
              <a:tr h="126364">
                <a:tc>
                  <a:txBody>
                    <a:bodyPr/>
                    <a:lstStyle/>
                    <a:p>
                      <a:pPr marL="162560" marR="67310">
                        <a:lnSpc>
                          <a:spcPts val="875"/>
                        </a:lnSpc>
                        <a:spcBef>
                          <a:spcPts val="20"/>
                        </a:spcBef>
                      </a:pPr>
                      <a:r>
                        <a:rPr dirty="0" sz="750" spc="-105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1/3</a:t>
                      </a:r>
                      <a:r>
                        <a:rPr dirty="0" sz="750" spc="-10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0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FÉRIAS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96520">
                        <a:lnSpc>
                          <a:spcPts val="775"/>
                        </a:lnSpc>
                        <a:spcBef>
                          <a:spcPts val="120"/>
                        </a:spcBef>
                      </a:pPr>
                      <a:r>
                        <a:rPr dirty="0" sz="700" spc="-10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(82.469,85)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15240"/>
                </a:tc>
              </a:tr>
              <a:tr h="124460">
                <a:tc>
                  <a:txBody>
                    <a:bodyPr/>
                    <a:lstStyle/>
                    <a:p>
                      <a:pPr marL="165735" marR="67310">
                        <a:lnSpc>
                          <a:spcPts val="850"/>
                        </a:lnSpc>
                        <a:spcBef>
                          <a:spcPts val="30"/>
                        </a:spcBef>
                      </a:pPr>
                      <a:r>
                        <a:rPr dirty="0" sz="750" spc="-135">
                          <a:solidFill>
                            <a:srgbClr val="747474"/>
                          </a:solidFill>
                          <a:latin typeface="Arial Black"/>
                          <a:cs typeface="Arial Black"/>
                        </a:rPr>
                        <a:t>13"</a:t>
                      </a:r>
                      <a:r>
                        <a:rPr dirty="0" sz="750" spc="10">
                          <a:solidFill>
                            <a:srgbClr val="74747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3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SALARIO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00965">
                        <a:lnSpc>
                          <a:spcPts val="750"/>
                        </a:lnSpc>
                        <a:spcBef>
                          <a:spcPts val="130"/>
                        </a:spcBef>
                      </a:pPr>
                      <a:r>
                        <a:rPr dirty="0" sz="700" spc="-20">
                          <a:solidFill>
                            <a:srgbClr val="7E7E7E"/>
                          </a:solidFill>
                          <a:latin typeface="Arial Black"/>
                          <a:cs typeface="Arial Black"/>
                        </a:rPr>
                        <a:t>(230.292,91)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16510"/>
                </a:tc>
              </a:tr>
              <a:tr h="141605">
                <a:tc>
                  <a:txBody>
                    <a:bodyPr/>
                    <a:lstStyle/>
                    <a:p>
                      <a:pPr marL="160655" marR="6731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50" spc="-25">
                          <a:solidFill>
                            <a:srgbClr val="797979"/>
                          </a:solidFill>
                          <a:latin typeface="Arial Black"/>
                          <a:cs typeface="Arial Black"/>
                        </a:rPr>
                        <a:t>PIS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965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00" spc="-10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(29.829,79)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16510"/>
                </a:tc>
              </a:tr>
              <a:tr h="109220">
                <a:tc>
                  <a:txBody>
                    <a:bodyPr/>
                    <a:lstStyle/>
                    <a:p>
                      <a:pPr marL="161290" marR="67310">
                        <a:lnSpc>
                          <a:spcPts val="760"/>
                        </a:lnSpc>
                      </a:pPr>
                      <a:r>
                        <a:rPr dirty="0" sz="750" spc="-45">
                          <a:solidFill>
                            <a:srgbClr val="626262"/>
                          </a:solidFill>
                          <a:latin typeface="Consolas"/>
                          <a:cs typeface="Consolas"/>
                        </a:rPr>
                        <a:t>tNDENfZAÇÕES</a:t>
                      </a:r>
                      <a:r>
                        <a:rPr dirty="0" sz="750" spc="-145">
                          <a:solidFill>
                            <a:srgbClr val="626262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750" spc="-10">
                          <a:solidFill>
                            <a:srgbClr val="5D5D5D"/>
                          </a:solidFill>
                          <a:latin typeface="Consolas"/>
                          <a:cs typeface="Consolas"/>
                        </a:rPr>
                        <a:t>EAV1SO</a:t>
                      </a:r>
                      <a:r>
                        <a:rPr dirty="0" sz="750" spc="-105">
                          <a:solidFill>
                            <a:srgbClr val="5D5D5D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750" spc="-10">
                          <a:solidFill>
                            <a:srgbClr val="595959"/>
                          </a:solidFill>
                          <a:latin typeface="Consolas"/>
                          <a:cs typeface="Consolas"/>
                        </a:rPr>
                        <a:t>PRÉVIO</a:t>
                      </a:r>
                      <a:endParaRPr sz="750">
                        <a:latin typeface="Consolas"/>
                        <a:cs typeface="Consolas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0805">
                        <a:lnSpc>
                          <a:spcPts val="740"/>
                        </a:lnSpc>
                        <a:spcBef>
                          <a:spcPts val="20"/>
                        </a:spcBef>
                      </a:pPr>
                      <a:r>
                        <a:rPr dirty="0" sz="650" spc="-10" b="1">
                          <a:solidFill>
                            <a:srgbClr val="707070"/>
                          </a:solidFill>
                          <a:latin typeface="Calibri"/>
                          <a:cs typeface="Calibri"/>
                        </a:rPr>
                        <a:t>(37.666,24)</a:t>
                      </a:r>
                      <a:endParaRPr sz="650">
                        <a:latin typeface="Calibri"/>
                        <a:cs typeface="Calibri"/>
                      </a:endParaRPr>
                    </a:p>
                  </a:txBody>
                  <a:tcPr marL="0" marR="0" marB="0" marT="2540"/>
                </a:tc>
              </a:tr>
              <a:tr h="128270">
                <a:tc>
                  <a:txBody>
                    <a:bodyPr/>
                    <a:lstStyle/>
                    <a:p>
                      <a:pPr marL="163195" marR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b="1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ASSISTENCIA</a:t>
                      </a:r>
                      <a:r>
                        <a:rPr dirty="0" sz="700" spc="165" b="1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00" b="1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MÉDICA</a:t>
                      </a:r>
                      <a:r>
                        <a:rPr dirty="0" sz="700" spc="95" b="1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00" b="1">
                          <a:solidFill>
                            <a:srgbClr val="5D5D5D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700" spc="140" b="1">
                          <a:solidFill>
                            <a:srgbClr val="5D5D5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00" spc="-10" b="1">
                          <a:solidFill>
                            <a:srgbClr val="444444"/>
                          </a:solidFill>
                          <a:latin typeface="Calibri"/>
                          <a:cs typeface="Calibri"/>
                        </a:rPr>
                        <a:t>ONDONTOLOGtCA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92710">
                        <a:lnSpc>
                          <a:spcPts val="815"/>
                        </a:lnSpc>
                        <a:spcBef>
                          <a:spcPts val="95"/>
                        </a:spcBef>
                      </a:pPr>
                      <a:r>
                        <a:rPr dirty="0" sz="700" spc="-10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(9.272,45)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12065"/>
                </a:tc>
              </a:tr>
              <a:tr h="233045">
                <a:tc>
                  <a:txBody>
                    <a:bodyPr/>
                    <a:lstStyle/>
                    <a:p>
                      <a:pPr marL="163830" marR="67310">
                        <a:lnSpc>
                          <a:spcPts val="835"/>
                        </a:lnSpc>
                      </a:pPr>
                      <a:r>
                        <a:rPr dirty="0" sz="700" b="1">
                          <a:solidFill>
                            <a:srgbClr val="666666"/>
                          </a:solidFill>
                          <a:latin typeface="Calibri"/>
                          <a:cs typeface="Calibri"/>
                        </a:rPr>
                        <a:t>CESTA</a:t>
                      </a:r>
                      <a:r>
                        <a:rPr dirty="0" sz="700" spc="145" b="1">
                          <a:solidFill>
                            <a:srgbClr val="66666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00" spc="-10" b="1">
                          <a:solidFill>
                            <a:srgbClr val="525252"/>
                          </a:solidFill>
                          <a:latin typeface="Calibri"/>
                          <a:cs typeface="Calibri"/>
                        </a:rPr>
                        <a:t>BÁSICA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700" spc="-10">
                          <a:solidFill>
                            <a:srgbClr val="7C7C7C"/>
                          </a:solidFill>
                          <a:latin typeface="Arial Black"/>
                          <a:cs typeface="Arial Black"/>
                        </a:rPr>
                        <a:t>(t60.890,00)</a:t>
                      </a:r>
                      <a:endParaRPr sz="700">
                        <a:latin typeface="Arial Black"/>
                        <a:cs typeface="Arial Black"/>
                      </a:endParaRPr>
                    </a:p>
                    <a:p>
                      <a:pPr algn="r" marR="92710">
                        <a:lnSpc>
                          <a:spcPts val="685"/>
                        </a:lnSpc>
                        <a:spcBef>
                          <a:spcPts val="145"/>
                        </a:spcBef>
                      </a:pPr>
                      <a:r>
                        <a:rPr dirty="0" sz="700" spc="-10">
                          <a:solidFill>
                            <a:srgbClr val="727272"/>
                          </a:solidFill>
                          <a:latin typeface="Arial Black"/>
                          <a:cs typeface="Arial Black"/>
                        </a:rPr>
                        <a:t>(2.500,00)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8255"/>
                </a:tc>
              </a:tr>
              <a:tr h="132080">
                <a:tc>
                  <a:txBody>
                    <a:bodyPr/>
                    <a:lstStyle/>
                    <a:p>
                      <a:pPr marL="159385" marR="6731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750" spc="-2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INSS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100330">
                        <a:lnSpc>
                          <a:spcPts val="819"/>
                        </a:lnSpc>
                        <a:spcBef>
                          <a:spcPts val="120"/>
                        </a:spcBef>
                      </a:pPr>
                      <a:r>
                        <a:rPr dirty="0" sz="750" spc="-45">
                          <a:solidFill>
                            <a:srgbClr val="7B7B7B"/>
                          </a:solidFill>
                          <a:latin typeface="Arial Black"/>
                          <a:cs typeface="Arial Black"/>
                        </a:rPr>
                        <a:t>(779.607,46)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5240"/>
                </a:tc>
              </a:tr>
              <a:tr h="126364">
                <a:tc>
                  <a:txBody>
                    <a:bodyPr/>
                    <a:lstStyle/>
                    <a:p>
                      <a:pPr marL="166370" marR="67310">
                        <a:lnSpc>
                          <a:spcPts val="880"/>
                        </a:lnSpc>
                        <a:spcBef>
                          <a:spcPts val="15"/>
                        </a:spcBef>
                      </a:pPr>
                      <a:r>
                        <a:rPr dirty="0" sz="750" spc="-20">
                          <a:solidFill>
                            <a:srgbClr val="828282"/>
                          </a:solidFill>
                          <a:latin typeface="Arial Black"/>
                          <a:cs typeface="Arial Black"/>
                        </a:rPr>
                        <a:t>FGTS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97155">
                        <a:lnSpc>
                          <a:spcPts val="835"/>
                        </a:lnSpc>
                        <a:spcBef>
                          <a:spcPts val="60"/>
                        </a:spcBef>
                      </a:pPr>
                      <a:r>
                        <a:rPr dirty="0" sz="750" spc="-45">
                          <a:solidFill>
                            <a:srgbClr val="707070"/>
                          </a:solidFill>
                          <a:latin typeface="Arial Black"/>
                          <a:cs typeface="Arial Black"/>
                        </a:rPr>
                        <a:t>(298.059,33)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7620"/>
                </a:tc>
              </a:tr>
              <a:tr h="126364">
                <a:tc>
                  <a:txBody>
                    <a:bodyPr/>
                    <a:lstStyle/>
                    <a:p>
                      <a:pPr marL="164465" marR="67310">
                        <a:lnSpc>
                          <a:spcPts val="869"/>
                        </a:lnSpc>
                        <a:spcBef>
                          <a:spcPts val="25"/>
                        </a:spcBef>
                      </a:pPr>
                      <a:r>
                        <a:rPr dirty="0" sz="750" spc="-65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ALUGUEIS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97155">
                        <a:lnSpc>
                          <a:spcPts val="819"/>
                        </a:lnSpc>
                        <a:spcBef>
                          <a:spcPts val="75"/>
                        </a:spcBef>
                      </a:pPr>
                      <a:r>
                        <a:rPr dirty="0" sz="750" spc="-45">
                          <a:solidFill>
                            <a:srgbClr val="7C7C7C"/>
                          </a:solidFill>
                          <a:latin typeface="Arial Black"/>
                          <a:cs typeface="Arial Black"/>
                        </a:rPr>
                        <a:t>(168.390,00)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9525"/>
                </a:tc>
              </a:tr>
              <a:tr h="241935">
                <a:tc>
                  <a:txBody>
                    <a:bodyPr/>
                    <a:lstStyle/>
                    <a:p>
                      <a:pPr marL="159385" marR="6731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750" spc="-20">
                          <a:solidFill>
                            <a:srgbClr val="747474"/>
                          </a:solidFill>
                          <a:latin typeface="Arial Black"/>
                          <a:cs typeface="Arial Black"/>
                        </a:rPr>
                        <a:t>IPTU</a:t>
                      </a:r>
                      <a:endParaRPr sz="750">
                        <a:latin typeface="Arial Black"/>
                        <a:cs typeface="Arial Black"/>
                      </a:endParaRPr>
                    </a:p>
                    <a:p>
                      <a:pPr marL="161925" marR="67310">
                        <a:lnSpc>
                          <a:spcPts val="785"/>
                        </a:lnSpc>
                        <a:spcBef>
                          <a:spcPts val="105"/>
                        </a:spcBef>
                      </a:pPr>
                      <a:r>
                        <a:rPr dirty="0" sz="750" spc="-200">
                          <a:solidFill>
                            <a:srgbClr val="7E7E7E"/>
                          </a:solidFill>
                          <a:latin typeface="Arial Black"/>
                          <a:cs typeface="Arial Black"/>
                        </a:rPr>
                        <a:t>TAXA</a:t>
                      </a:r>
                      <a:r>
                        <a:rPr dirty="0" sz="750">
                          <a:solidFill>
                            <a:srgbClr val="7E7E7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60">
                          <a:solidFill>
                            <a:srgbClr val="707070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750" spc="-5">
                          <a:solidFill>
                            <a:srgbClr val="707070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8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FISCAMZAÇÃO</a:t>
                      </a:r>
                      <a:r>
                        <a:rPr dirty="0" sz="750" spc="11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60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750" spc="-45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8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LOCAMZAÇÃO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marL="2321560" marR="393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50" spc="-70">
                          <a:solidFill>
                            <a:srgbClr val="7C7C7C"/>
                          </a:solidFill>
                          <a:latin typeface="Arial Black"/>
                          <a:cs typeface="Arial Black"/>
                        </a:rPr>
                        <a:t>(7.892,15)</a:t>
                      </a:r>
                      <a:endParaRPr sz="750">
                        <a:latin typeface="Arial Black"/>
                        <a:cs typeface="Arial Black"/>
                      </a:endParaRPr>
                    </a:p>
                    <a:p>
                      <a:pPr marL="2324735">
                        <a:lnSpc>
                          <a:spcPts val="760"/>
                        </a:lnSpc>
                        <a:spcBef>
                          <a:spcPts val="60"/>
                        </a:spcBef>
                      </a:pPr>
                      <a:r>
                        <a:rPr dirty="0" baseline="-7407" sz="1125" spc="-15">
                          <a:solidFill>
                            <a:srgbClr val="777777"/>
                          </a:solidFill>
                          <a:latin typeface="Arial Black"/>
                          <a:cs typeface="Arial Black"/>
                        </a:rPr>
                        <a:t>(</a:t>
                      </a:r>
                      <a:r>
                        <a:rPr dirty="0" sz="750" spc="-10">
                          <a:solidFill>
                            <a:srgbClr val="777777"/>
                          </a:solidFill>
                          <a:latin typeface="Arial Black"/>
                          <a:cs typeface="Arial Black"/>
                        </a:rPr>
                        <a:t>1.245,08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</a:tr>
              <a:tr h="129539">
                <a:tc>
                  <a:txBody>
                    <a:bodyPr/>
                    <a:lstStyle/>
                    <a:p>
                      <a:pPr marL="162560" marR="67310">
                        <a:lnSpc>
                          <a:spcPts val="844"/>
                        </a:lnSpc>
                        <a:spcBef>
                          <a:spcPts val="75"/>
                        </a:spcBef>
                      </a:pPr>
                      <a:r>
                        <a:rPr dirty="0" sz="750" spc="-15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IPIPOSTOS</a:t>
                      </a:r>
                      <a:r>
                        <a:rPr dirty="0" sz="750" spc="204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85">
                          <a:solidFill>
                            <a:srgbClr val="828282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750" spc="-25">
                          <a:solidFill>
                            <a:srgbClr val="82828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0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TAXAS</a:t>
                      </a:r>
                      <a:r>
                        <a:rPr dirty="0" sz="750" spc="-3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8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MUNICIPAIS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88900">
                        <a:lnSpc>
                          <a:spcPts val="795"/>
                        </a:lnSpc>
                        <a:spcBef>
                          <a:spcPts val="125"/>
                        </a:spcBef>
                      </a:pPr>
                      <a:r>
                        <a:rPr dirty="0" sz="700" spc="-10">
                          <a:solidFill>
                            <a:srgbClr val="757575"/>
                          </a:solidFill>
                          <a:latin typeface="Arial Black"/>
                          <a:cs typeface="Arial Black"/>
                        </a:rPr>
                        <a:t>(35,49)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15875"/>
                </a:tc>
              </a:tr>
              <a:tr h="125730">
                <a:tc>
                  <a:txBody>
                    <a:bodyPr/>
                    <a:lstStyle/>
                    <a:p>
                      <a:pPr marL="165735" marR="67310">
                        <a:lnSpc>
                          <a:spcPts val="855"/>
                        </a:lnSpc>
                        <a:spcBef>
                          <a:spcPts val="35"/>
                        </a:spcBef>
                      </a:pPr>
                      <a:r>
                        <a:rPr dirty="0" sz="750" spc="-17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CONTRIBUIÇÃO</a:t>
                      </a:r>
                      <a:r>
                        <a:rPr dirty="0" sz="750" spc="114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04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BEM</a:t>
                      </a:r>
                      <a:r>
                        <a:rPr dirty="0" sz="750" spc="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9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ESTAR</a:t>
                      </a:r>
                      <a:r>
                        <a:rPr dirty="0" sz="750" spc="8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SOCIAL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ts val="805"/>
                        </a:lnSpc>
                        <a:spcBef>
                          <a:spcPts val="85"/>
                        </a:spcBef>
                      </a:pPr>
                      <a:r>
                        <a:rPr dirty="0" sz="750" spc="-60">
                          <a:solidFill>
                            <a:srgbClr val="747474"/>
                          </a:solidFill>
                          <a:latin typeface="Courier New"/>
                          <a:cs typeface="Courier New"/>
                        </a:rPr>
                        <a:t>(t6.958,17)</a:t>
                      </a:r>
                      <a:endParaRPr sz="750">
                        <a:latin typeface="Courier New"/>
                        <a:cs typeface="Courier New"/>
                      </a:endParaRPr>
                    </a:p>
                  </a:txBody>
                  <a:tcPr marL="0" marR="0" marB="0" marT="10795"/>
                </a:tc>
              </a:tr>
              <a:tr h="120650">
                <a:tc>
                  <a:txBody>
                    <a:bodyPr/>
                    <a:lstStyle/>
                    <a:p>
                      <a:pPr marL="163195" marR="67310">
                        <a:lnSpc>
                          <a:spcPts val="844"/>
                        </a:lnSpc>
                        <a:spcBef>
                          <a:spcPts val="5"/>
                        </a:spcBef>
                      </a:pPr>
                      <a:r>
                        <a:rPr dirty="0" sz="750" spc="-190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DESPESAS</a:t>
                      </a:r>
                      <a:r>
                        <a:rPr dirty="0" sz="750" spc="85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04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COM</a:t>
                      </a:r>
                      <a:r>
                        <a:rPr dirty="0" sz="750" spc="35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3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TRIB.</a:t>
                      </a:r>
                      <a:r>
                        <a:rPr dirty="0" sz="750" spc="3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6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ESTADUAIS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90170">
                        <a:lnSpc>
                          <a:spcPts val="819"/>
                        </a:lnSpc>
                        <a:spcBef>
                          <a:spcPts val="30"/>
                        </a:spcBef>
                      </a:pPr>
                      <a:r>
                        <a:rPr dirty="0" sz="750" spc="-10">
                          <a:solidFill>
                            <a:srgbClr val="626262"/>
                          </a:solidFill>
                          <a:latin typeface="Arial Black"/>
                          <a:cs typeface="Arial Black"/>
                        </a:rPr>
                        <a:t>(184,06)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3810"/>
                </a:tc>
              </a:tr>
              <a:tr h="126364">
                <a:tc>
                  <a:txBody>
                    <a:bodyPr/>
                    <a:lstStyle/>
                    <a:p>
                      <a:pPr marL="163195" marR="67310">
                        <a:lnSpc>
                          <a:spcPts val="880"/>
                        </a:lnSpc>
                        <a:spcBef>
                          <a:spcPts val="15"/>
                        </a:spcBef>
                      </a:pPr>
                      <a:r>
                        <a:rPr dirty="0" sz="750" spc="-160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FGTS-</a:t>
                      </a:r>
                      <a:r>
                        <a:rPr dirty="0" sz="750" spc="-20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GRRF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90170">
                        <a:lnSpc>
                          <a:spcPts val="810"/>
                        </a:lnSpc>
                        <a:spcBef>
                          <a:spcPts val="85"/>
                        </a:spcBef>
                      </a:pPr>
                      <a:r>
                        <a:rPr dirty="0" sz="750" spc="-10">
                          <a:solidFill>
                            <a:srgbClr val="797979"/>
                          </a:solidFill>
                          <a:latin typeface="Arial Black"/>
                          <a:cs typeface="Arial Black"/>
                        </a:rPr>
                        <a:t>(968,53)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</a:tr>
              <a:tr h="124460">
                <a:tc>
                  <a:txBody>
                    <a:bodyPr/>
                    <a:lstStyle/>
                    <a:p>
                      <a:pPr marL="166370" marR="67310">
                        <a:lnSpc>
                          <a:spcPts val="880"/>
                        </a:lnSpc>
                      </a:pPr>
                      <a:r>
                        <a:rPr dirty="0" sz="750" spc="-165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DESP.</a:t>
                      </a:r>
                      <a:r>
                        <a:rPr dirty="0" sz="750" spc="85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7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CONS.</a:t>
                      </a:r>
                      <a:r>
                        <a:rPr dirty="0" sz="750" spc="95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55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(MATERIAIS</a:t>
                      </a:r>
                      <a:r>
                        <a:rPr dirty="0" sz="750" spc="105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EXPED.)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835"/>
                        </a:lnSpc>
                        <a:spcBef>
                          <a:spcPts val="50"/>
                        </a:spcBef>
                      </a:pPr>
                      <a:r>
                        <a:rPr dirty="0" sz="750" spc="-125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(109.087,</a:t>
                      </a:r>
                      <a:r>
                        <a:rPr dirty="0" sz="750" spc="-65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5">
                          <a:solidFill>
                            <a:srgbClr val="797979"/>
                          </a:solidFill>
                          <a:latin typeface="Arial Black"/>
                          <a:cs typeface="Arial Black"/>
                        </a:rPr>
                        <a:t>19)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6350"/>
                </a:tc>
              </a:tr>
              <a:tr h="121285">
                <a:tc>
                  <a:txBody>
                    <a:bodyPr/>
                    <a:lstStyle/>
                    <a:p>
                      <a:pPr marL="166370" marR="67310">
                        <a:lnSpc>
                          <a:spcPts val="835"/>
                        </a:lnSpc>
                        <a:spcBef>
                          <a:spcPts val="25"/>
                        </a:spcBef>
                      </a:pPr>
                      <a:r>
                        <a:rPr dirty="0" sz="750" spc="-165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DESP.</a:t>
                      </a:r>
                      <a:r>
                        <a:rPr dirty="0" sz="750" spc="80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70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CONS.</a:t>
                      </a:r>
                      <a:r>
                        <a:rPr dirty="0" sz="750" spc="55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75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(AGUA/ESG/ENERG)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94615">
                        <a:lnSpc>
                          <a:spcPts val="835"/>
                        </a:lnSpc>
                        <a:spcBef>
                          <a:spcPts val="25"/>
                        </a:spcBef>
                      </a:pPr>
                      <a:r>
                        <a:rPr dirty="0" sz="750" spc="-35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(74.735,77)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3175"/>
                </a:tc>
              </a:tr>
              <a:tr h="123189">
                <a:tc>
                  <a:txBody>
                    <a:bodyPr/>
                    <a:lstStyle/>
                    <a:p>
                      <a:pPr marL="166370" marR="67310">
                        <a:lnSpc>
                          <a:spcPts val="844"/>
                        </a:lnSpc>
                        <a:spcBef>
                          <a:spcPts val="25"/>
                        </a:spcBef>
                      </a:pPr>
                      <a:r>
                        <a:rPr dirty="0" sz="750" spc="-165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DESP.</a:t>
                      </a:r>
                      <a:r>
                        <a:rPr dirty="0" sz="750" spc="80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9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MANU.</a:t>
                      </a:r>
                      <a:r>
                        <a:rPr dirty="0" sz="750" spc="55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8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CONSERV.</a:t>
                      </a:r>
                      <a:r>
                        <a:rPr dirty="0" sz="750" spc="85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60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750" spc="-5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9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BENS</a:t>
                      </a:r>
                      <a:r>
                        <a:rPr dirty="0" sz="750" spc="-1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60">
                          <a:solidFill>
                            <a:srgbClr val="727272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750" spc="-60">
                          <a:solidFill>
                            <a:srgbClr val="72727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INS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94615">
                        <a:lnSpc>
                          <a:spcPts val="819"/>
                        </a:lnSpc>
                        <a:spcBef>
                          <a:spcPts val="50"/>
                        </a:spcBef>
                      </a:pPr>
                      <a:r>
                        <a:rPr dirty="0" sz="750" spc="-35">
                          <a:solidFill>
                            <a:srgbClr val="727272"/>
                          </a:solidFill>
                          <a:latin typeface="Arial Black"/>
                          <a:cs typeface="Arial Black"/>
                        </a:rPr>
                        <a:t>(67.823,79)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6350"/>
                </a:tc>
              </a:tr>
              <a:tr h="121285">
                <a:tc>
                  <a:txBody>
                    <a:bodyPr/>
                    <a:lstStyle/>
                    <a:p>
                      <a:pPr marL="166370" marR="67310">
                        <a:lnSpc>
                          <a:spcPts val="844"/>
                        </a:lnSpc>
                        <a:spcBef>
                          <a:spcPts val="15"/>
                        </a:spcBef>
                      </a:pPr>
                      <a:r>
                        <a:rPr dirty="0" sz="750" spc="-19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PRESTAÇÃO</a:t>
                      </a:r>
                      <a:r>
                        <a:rPr dirty="0" sz="750" spc="13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8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SERVIÇOS</a:t>
                      </a:r>
                      <a:r>
                        <a:rPr dirty="0" sz="750" spc="9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P.3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90805">
                        <a:lnSpc>
                          <a:spcPts val="819"/>
                        </a:lnSpc>
                        <a:spcBef>
                          <a:spcPts val="35"/>
                        </a:spcBef>
                      </a:pPr>
                      <a:r>
                        <a:rPr dirty="0" sz="750" spc="-30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(195.970,t0)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4445"/>
                </a:tc>
              </a:tr>
              <a:tr h="123189">
                <a:tc>
                  <a:txBody>
                    <a:bodyPr/>
                    <a:lstStyle/>
                    <a:p>
                      <a:pPr marL="166370" marR="67310">
                        <a:lnSpc>
                          <a:spcPts val="855"/>
                        </a:lnSpc>
                        <a:spcBef>
                          <a:spcPts val="15"/>
                        </a:spcBef>
                      </a:pPr>
                      <a:r>
                        <a:rPr dirty="0" sz="750" spc="-195">
                          <a:solidFill>
                            <a:srgbClr val="5E5E5E"/>
                          </a:solidFill>
                          <a:latin typeface="Arial Black"/>
                          <a:cs typeface="Arial Black"/>
                        </a:rPr>
                        <a:t>BENS</a:t>
                      </a:r>
                      <a:r>
                        <a:rPr dirty="0" sz="750" spc="15">
                          <a:solidFill>
                            <a:srgbClr val="5E5E5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80">
                          <a:solidFill>
                            <a:srgbClr val="5E5E5E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750" spc="25">
                          <a:solidFill>
                            <a:srgbClr val="5E5E5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9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PEQUENOS</a:t>
                      </a:r>
                      <a:r>
                        <a:rPr dirty="0" sz="750" spc="9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91440">
                        <a:lnSpc>
                          <a:spcPts val="810"/>
                        </a:lnSpc>
                        <a:spcBef>
                          <a:spcPts val="60"/>
                        </a:spcBef>
                      </a:pPr>
                      <a:r>
                        <a:rPr dirty="0" sz="750" spc="-35">
                          <a:solidFill>
                            <a:srgbClr val="666666"/>
                          </a:solidFill>
                          <a:latin typeface="Arial Black"/>
                          <a:cs typeface="Arial Black"/>
                        </a:rPr>
                        <a:t>(62.785,27)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7620"/>
                </a:tc>
              </a:tr>
              <a:tr h="120014">
                <a:tc>
                  <a:txBody>
                    <a:bodyPr/>
                    <a:lstStyle/>
                    <a:p>
                      <a:pPr marL="166370" marR="67310">
                        <a:lnSpc>
                          <a:spcPts val="844"/>
                        </a:lnSpc>
                      </a:pPr>
                      <a:r>
                        <a:rPr dirty="0" sz="750" spc="-190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DESPESAS</a:t>
                      </a:r>
                      <a:r>
                        <a:rPr dirty="0" sz="750" spc="75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60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CON</a:t>
                      </a:r>
                      <a:r>
                        <a:rPr dirty="0" sz="750" spc="-15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7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INFORNATICA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ts val="795"/>
                        </a:lnSpc>
                        <a:spcBef>
                          <a:spcPts val="50"/>
                        </a:spcBef>
                      </a:pPr>
                      <a:r>
                        <a:rPr dirty="0" sz="750" spc="-10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(9.951,50)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6350"/>
                </a:tc>
              </a:tr>
              <a:tr h="124460">
                <a:tc>
                  <a:txBody>
                    <a:bodyPr/>
                    <a:lstStyle/>
                    <a:p>
                      <a:pPr marL="168275" marR="67310">
                        <a:lnSpc>
                          <a:spcPts val="844"/>
                        </a:lnSpc>
                        <a:spcBef>
                          <a:spcPts val="35"/>
                        </a:spcBef>
                      </a:pPr>
                      <a:r>
                        <a:rPr dirty="0" sz="750" spc="-7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TELEFONE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ts val="795"/>
                        </a:lnSpc>
                        <a:spcBef>
                          <a:spcPts val="85"/>
                        </a:spcBef>
                      </a:pPr>
                      <a:r>
                        <a:rPr dirty="0" sz="750" spc="-10">
                          <a:solidFill>
                            <a:srgbClr val="666666"/>
                          </a:solidFill>
                          <a:latin typeface="Cambria"/>
                          <a:cs typeface="Cambria"/>
                        </a:rPr>
                        <a:t>(7.352,37)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10795"/>
                </a:tc>
              </a:tr>
              <a:tr h="128905">
                <a:tc>
                  <a:txBody>
                    <a:bodyPr/>
                    <a:lstStyle/>
                    <a:p>
                      <a:pPr marL="165735" marR="67310">
                        <a:lnSpc>
                          <a:spcPts val="880"/>
                        </a:lnSpc>
                        <a:spcBef>
                          <a:spcPts val="35"/>
                        </a:spcBef>
                      </a:pPr>
                      <a:r>
                        <a:rPr dirty="0" sz="750" spc="-175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I'4ATERIAL</a:t>
                      </a:r>
                      <a:r>
                        <a:rPr dirty="0" sz="750" spc="6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60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750" spc="10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55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HIGIENE</a:t>
                      </a:r>
                      <a:r>
                        <a:rPr dirty="0" sz="750" spc="25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60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35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LIMPEZA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ts val="835"/>
                        </a:lnSpc>
                        <a:spcBef>
                          <a:spcPts val="85"/>
                        </a:spcBef>
                      </a:pPr>
                      <a:r>
                        <a:rPr dirty="0" sz="750" spc="-35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(46.799,20)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</a:tr>
              <a:tr h="126364">
                <a:tc>
                  <a:txBody>
                    <a:bodyPr/>
                    <a:lstStyle/>
                    <a:p>
                      <a:pPr marL="173355" marR="67310">
                        <a:lnSpc>
                          <a:spcPts val="869"/>
                        </a:lnSpc>
                        <a:spcBef>
                          <a:spcPts val="25"/>
                        </a:spcBef>
                      </a:pPr>
                      <a:r>
                        <a:rPr dirty="0" sz="750" spc="-210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VALE</a:t>
                      </a:r>
                      <a:r>
                        <a:rPr dirty="0" sz="750" spc="25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90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TRANSPORTE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88900">
                        <a:lnSpc>
                          <a:spcPts val="819"/>
                        </a:lnSpc>
                        <a:spcBef>
                          <a:spcPts val="75"/>
                        </a:spcBef>
                      </a:pPr>
                      <a:r>
                        <a:rPr dirty="0" sz="750" spc="-35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(20.623,84)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9525"/>
                </a:tc>
              </a:tr>
              <a:tr h="121285">
                <a:tc>
                  <a:txBody>
                    <a:bodyPr/>
                    <a:lstStyle/>
                    <a:p>
                      <a:pPr marL="169545" marR="67310">
                        <a:lnSpc>
                          <a:spcPts val="844"/>
                        </a:lnSpc>
                        <a:spcBef>
                          <a:spcPts val="15"/>
                        </a:spcBef>
                      </a:pPr>
                      <a:r>
                        <a:rPr dirty="0" sz="750" spc="-19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DESPESAS</a:t>
                      </a:r>
                      <a:r>
                        <a:rPr dirty="0" sz="750" spc="55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04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COM</a:t>
                      </a:r>
                      <a:r>
                        <a:rPr dirty="0" sz="750" spc="45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GÂS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91440">
                        <a:lnSpc>
                          <a:spcPts val="819"/>
                        </a:lnSpc>
                        <a:spcBef>
                          <a:spcPts val="35"/>
                        </a:spcBef>
                      </a:pPr>
                      <a:r>
                        <a:rPr dirty="0" sz="750" spc="-35">
                          <a:solidFill>
                            <a:srgbClr val="626262"/>
                          </a:solidFill>
                          <a:latin typeface="Arial Black"/>
                          <a:cs typeface="Arial Black"/>
                        </a:rPr>
                        <a:t>(29.037,07)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4445"/>
                </a:tc>
              </a:tr>
              <a:tr h="126364">
                <a:tc>
                  <a:txBody>
                    <a:bodyPr/>
                    <a:lstStyle/>
                    <a:p>
                      <a:pPr marL="167640" marR="67310">
                        <a:lnSpc>
                          <a:spcPts val="880"/>
                        </a:lnSpc>
                        <a:spcBef>
                          <a:spcPts val="15"/>
                        </a:spcBef>
                      </a:pPr>
                      <a:r>
                        <a:rPr dirty="0" sz="750" spc="-170">
                          <a:solidFill>
                            <a:srgbClr val="5E5E5E"/>
                          </a:solidFill>
                          <a:latin typeface="Arial Black"/>
                          <a:cs typeface="Arial Black"/>
                        </a:rPr>
                        <a:t>ASSISTENCIA</a:t>
                      </a:r>
                      <a:r>
                        <a:rPr dirty="0" sz="750" spc="125">
                          <a:solidFill>
                            <a:srgbClr val="5E5E5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95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NEDICA/ODONTOLOGfCA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82550">
                        <a:lnSpc>
                          <a:spcPts val="810"/>
                        </a:lnSpc>
                        <a:spcBef>
                          <a:spcPts val="85"/>
                        </a:spcBef>
                      </a:pPr>
                      <a:r>
                        <a:rPr dirty="0" sz="750" spc="-125">
                          <a:solidFill>
                            <a:srgbClr val="626262"/>
                          </a:solidFill>
                          <a:latin typeface="Arial Black"/>
                          <a:cs typeface="Arial Black"/>
                        </a:rPr>
                        <a:t>(18.349,</a:t>
                      </a:r>
                      <a:r>
                        <a:rPr dirty="0" sz="750" spc="-50">
                          <a:solidFill>
                            <a:srgbClr val="62626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5">
                          <a:solidFill>
                            <a:srgbClr val="7E7E7E"/>
                          </a:solidFill>
                          <a:latin typeface="Arial Black"/>
                          <a:cs typeface="Arial Black"/>
                        </a:rPr>
                        <a:t>10)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</a:tr>
              <a:tr h="123189">
                <a:tc>
                  <a:txBody>
                    <a:bodyPr/>
                    <a:lstStyle/>
                    <a:p>
                      <a:pPr marL="165735" marR="67310">
                        <a:lnSpc>
                          <a:spcPts val="869"/>
                        </a:lnSpc>
                      </a:pPr>
                      <a:r>
                        <a:rPr dirty="0" sz="750" spc="-190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COLETA</a:t>
                      </a:r>
                      <a:r>
                        <a:rPr dirty="0" sz="750" spc="60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6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750" spc="-45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9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REMOÇÃO</a:t>
                      </a:r>
                      <a:r>
                        <a:rPr dirty="0" sz="750" spc="25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50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750" spc="-45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45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RESÍDUOS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6995">
                        <a:lnSpc>
                          <a:spcPts val="819"/>
                        </a:lnSpc>
                        <a:spcBef>
                          <a:spcPts val="50"/>
                        </a:spcBef>
                      </a:pPr>
                      <a:r>
                        <a:rPr dirty="0" sz="750" spc="-20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(1.347,36)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6350"/>
                </a:tc>
              </a:tr>
              <a:tr h="124460">
                <a:tc>
                  <a:txBody>
                    <a:bodyPr/>
                    <a:lstStyle/>
                    <a:p>
                      <a:pPr marL="170180" marR="67310">
                        <a:lnSpc>
                          <a:spcPts val="869"/>
                        </a:lnSpc>
                        <a:spcBef>
                          <a:spcPts val="15"/>
                        </a:spcBef>
                      </a:pPr>
                      <a:r>
                        <a:rPr dirty="0" sz="750" spc="-170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ASSISTENCIA</a:t>
                      </a:r>
                      <a:r>
                        <a:rPr dirty="0" sz="750" spc="85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65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TECNICA</a:t>
                      </a:r>
                      <a:r>
                        <a:rPr dirty="0" sz="750" spc="2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P3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86995">
                        <a:lnSpc>
                          <a:spcPts val="795"/>
                        </a:lnSpc>
                        <a:spcBef>
                          <a:spcPts val="85"/>
                        </a:spcBef>
                      </a:pPr>
                      <a:r>
                        <a:rPr dirty="0" sz="750" spc="-20">
                          <a:solidFill>
                            <a:srgbClr val="707070"/>
                          </a:solidFill>
                          <a:latin typeface="Arial Black"/>
                          <a:cs typeface="Arial Black"/>
                        </a:rPr>
                        <a:t>(1.264,58)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</a:tr>
              <a:tr h="124460">
                <a:tc>
                  <a:txBody>
                    <a:bodyPr/>
                    <a:lstStyle/>
                    <a:p>
                      <a:pPr marL="169545" marR="67310">
                        <a:lnSpc>
                          <a:spcPts val="885"/>
                        </a:lnSpc>
                      </a:pPr>
                      <a:r>
                        <a:rPr dirty="0" sz="750" spc="-185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HONORARIOS</a:t>
                      </a:r>
                      <a:r>
                        <a:rPr dirty="0" sz="750" spc="125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65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CONTÁBEIS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1440">
                        <a:lnSpc>
                          <a:spcPts val="819"/>
                        </a:lnSpc>
                        <a:spcBef>
                          <a:spcPts val="60"/>
                        </a:spcBef>
                      </a:pPr>
                      <a:r>
                        <a:rPr dirty="0" sz="750" spc="-35">
                          <a:solidFill>
                            <a:srgbClr val="777777"/>
                          </a:solidFill>
                          <a:latin typeface="Arial Black"/>
                          <a:cs typeface="Arial Black"/>
                        </a:rPr>
                        <a:t>(35.046,00)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7620"/>
                </a:tc>
              </a:tr>
              <a:tr h="126364">
                <a:tc>
                  <a:txBody>
                    <a:bodyPr/>
                    <a:lstStyle/>
                    <a:p>
                      <a:pPr marL="167005" marR="67310">
                        <a:lnSpc>
                          <a:spcPts val="880"/>
                        </a:lnSpc>
                        <a:spcBef>
                          <a:spcPts val="15"/>
                        </a:spcBef>
                      </a:pPr>
                      <a:r>
                        <a:rPr dirty="0" sz="750" spc="-185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MATERIAL</a:t>
                      </a:r>
                      <a:r>
                        <a:rPr dirty="0" sz="750" spc="75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60">
                          <a:solidFill>
                            <a:srgbClr val="6D6D6D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750" spc="-25">
                          <a:solidFill>
                            <a:srgbClr val="6D6D6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55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ESCRITÓRIO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90805">
                        <a:lnSpc>
                          <a:spcPts val="810"/>
                        </a:lnSpc>
                        <a:spcBef>
                          <a:spcPts val="85"/>
                        </a:spcBef>
                      </a:pPr>
                      <a:r>
                        <a:rPr dirty="0" sz="750" spc="-45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(124.784,96)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</a:tr>
              <a:tr h="124460">
                <a:tc>
                  <a:txBody>
                    <a:bodyPr/>
                    <a:lstStyle/>
                    <a:p>
                      <a:pPr marL="167005" marR="67310">
                        <a:lnSpc>
                          <a:spcPts val="880"/>
                        </a:lnSpc>
                      </a:pPr>
                      <a:r>
                        <a:rPr dirty="0" sz="750" spc="-19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MATERSAIS</a:t>
                      </a:r>
                      <a:r>
                        <a:rPr dirty="0" sz="750" spc="5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85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OE</a:t>
                      </a:r>
                      <a:r>
                        <a:rPr dirty="0" sz="750" spc="-40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80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USO</a:t>
                      </a:r>
                      <a:r>
                        <a:rPr dirty="0" sz="750" spc="-15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25">
                          <a:solidFill>
                            <a:srgbClr val="797979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750" spc="-60">
                          <a:solidFill>
                            <a:srgbClr val="79797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5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CONSUMO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1440">
                        <a:lnSpc>
                          <a:spcPts val="810"/>
                        </a:lnSpc>
                        <a:spcBef>
                          <a:spcPts val="75"/>
                        </a:spcBef>
                      </a:pPr>
                      <a:r>
                        <a:rPr dirty="0" sz="750" spc="-35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(12.342,56)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9525"/>
                </a:tc>
              </a:tr>
              <a:tr h="234315">
                <a:tc>
                  <a:txBody>
                    <a:bodyPr/>
                    <a:lstStyle/>
                    <a:p>
                      <a:pPr marL="165735" marR="2811145" indent="635">
                        <a:lnSpc>
                          <a:spcPts val="940"/>
                        </a:lnSpc>
                      </a:pPr>
                      <a:r>
                        <a:rPr dirty="0" sz="750" spc="-175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UTENSIMOS</a:t>
                      </a:r>
                      <a:r>
                        <a:rPr dirty="0" sz="750" spc="10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60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750" spc="-5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35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COZINHA </a:t>
                      </a:r>
                      <a:r>
                        <a:rPr dirty="0" sz="750" spc="-180">
                          <a:solidFill>
                            <a:srgbClr val="6D6D6D"/>
                          </a:solidFill>
                          <a:latin typeface="Arial Black"/>
                          <a:cs typeface="Arial Black"/>
                        </a:rPr>
                        <a:t>INSTRUÇÃO</a:t>
                      </a:r>
                      <a:r>
                        <a:rPr dirty="0" sz="750" spc="114">
                          <a:solidFill>
                            <a:srgbClr val="6D6D6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85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750" spc="35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7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TREtNANENTO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400935" marR="393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50">
                          <a:solidFill>
                            <a:srgbClr val="777777"/>
                          </a:solidFill>
                          <a:latin typeface="Arial Black"/>
                          <a:cs typeface="Arial Black"/>
                        </a:rPr>
                        <a:t>(93t,87)</a:t>
                      </a:r>
                      <a:endParaRPr sz="750">
                        <a:latin typeface="Arial Black"/>
                        <a:cs typeface="Arial Black"/>
                      </a:endParaRPr>
                    </a:p>
                    <a:p>
                      <a:pPr marL="2400935" marR="11430">
                        <a:lnSpc>
                          <a:spcPts val="57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727272"/>
                          </a:solidFill>
                          <a:latin typeface="Arial Black"/>
                          <a:cs typeface="Arial Black"/>
                        </a:rPr>
                        <a:t>(</a:t>
                      </a:r>
                      <a:r>
                        <a:rPr dirty="0" baseline="7407" sz="1125" spc="-15">
                          <a:solidFill>
                            <a:srgbClr val="727272"/>
                          </a:solidFill>
                          <a:latin typeface="Arial Black"/>
                          <a:cs typeface="Arial Black"/>
                        </a:rPr>
                        <a:t>150,00</a:t>
                      </a:r>
                      <a:endParaRPr baseline="7407" sz="1125">
                        <a:latin typeface="Arial Black"/>
                        <a:cs typeface="Arial Black"/>
                      </a:endParaRPr>
                    </a:p>
                  </a:txBody>
                  <a:tcPr marL="0" marR="0" marB="0" marT="12065"/>
                </a:tc>
              </a:tr>
              <a:tr h="198755">
                <a:tc>
                  <a:txBody>
                    <a:bodyPr/>
                    <a:lstStyle/>
                    <a:p>
                      <a:pPr marL="166370" marR="6731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750" spc="-195">
                          <a:solidFill>
                            <a:srgbClr val="707070"/>
                          </a:solidFill>
                          <a:latin typeface="Arial Black"/>
                          <a:cs typeface="Arial Black"/>
                        </a:rPr>
                        <a:t>F'IULTA</a:t>
                      </a:r>
                      <a:r>
                        <a:rPr dirty="0" sz="750" spc="85">
                          <a:solidFill>
                            <a:srgbClr val="707070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65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TRIBUTO</a:t>
                      </a:r>
                      <a:r>
                        <a:rPr dirty="0" sz="750" spc="40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3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EN</a:t>
                      </a:r>
                      <a:r>
                        <a:rPr dirty="0" sz="750" spc="1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5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ATRASO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914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6D6D6D"/>
                          </a:solidFill>
                          <a:latin typeface="Arial Black"/>
                          <a:cs typeface="Arial Black"/>
                        </a:rPr>
                        <a:t>(929,34)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4765"/>
                </a:tc>
              </a:tr>
              <a:tr h="313690">
                <a:tc>
                  <a:txBody>
                    <a:bodyPr/>
                    <a:lstStyle/>
                    <a:p>
                      <a:pPr marL="59055" marR="6731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800" spc="-14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Resultado</a:t>
                      </a:r>
                      <a:r>
                        <a:rPr dirty="0" sz="800" spc="8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35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Financeiro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59690"/>
                </a:tc>
                <a:tc>
                  <a:txBody>
                    <a:bodyPr/>
                    <a:lstStyle/>
                    <a:p>
                      <a:pPr algn="r" marR="9144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dirty="0" sz="750" spc="-1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4A383,24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78105"/>
                </a:tc>
              </a:tr>
              <a:tr h="254635">
                <a:tc>
                  <a:txBody>
                    <a:bodyPr/>
                    <a:lstStyle/>
                    <a:p>
                      <a:pPr marR="6731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57150" marR="67310">
                        <a:lnSpc>
                          <a:spcPts val="955"/>
                        </a:lnSpc>
                      </a:pPr>
                      <a:r>
                        <a:rPr dirty="0" sz="800" b="1">
                          <a:solidFill>
                            <a:srgbClr val="545454"/>
                          </a:solidFill>
                          <a:latin typeface="Calibri"/>
                          <a:cs typeface="Calibri"/>
                        </a:rPr>
                        <a:t>Receita</a:t>
                      </a:r>
                      <a:r>
                        <a:rPr dirty="0" sz="800" spc="-15" b="1">
                          <a:solidFill>
                            <a:srgbClr val="5454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45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Financeiras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90805">
                        <a:lnSpc>
                          <a:spcPts val="785"/>
                        </a:lnSpc>
                      </a:pPr>
                      <a:r>
                        <a:rPr dirty="0" sz="750" spc="-1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44.192,35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32384"/>
                </a:tc>
              </a:tr>
              <a:tr h="124460">
                <a:tc>
                  <a:txBody>
                    <a:bodyPr/>
                    <a:lstStyle/>
                    <a:p>
                      <a:pPr marL="163830" marR="67310">
                        <a:lnSpc>
                          <a:spcPts val="880"/>
                        </a:lnSpc>
                      </a:pPr>
                      <a:r>
                        <a:rPr dirty="0" sz="750" spc="-195">
                          <a:solidFill>
                            <a:srgbClr val="858585"/>
                          </a:solidFill>
                          <a:latin typeface="Arial Black"/>
                          <a:cs typeface="Arial Black"/>
                        </a:rPr>
                        <a:t>3UROS</a:t>
                      </a:r>
                      <a:r>
                        <a:rPr dirty="0" sz="750" spc="15">
                          <a:solidFill>
                            <a:srgbClr val="858585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55">
                          <a:solidFill>
                            <a:srgbClr val="838383"/>
                          </a:solidFill>
                          <a:latin typeface="Arial Black"/>
                          <a:cs typeface="Arial Black"/>
                        </a:rPr>
                        <a:t>D€</a:t>
                      </a:r>
                      <a:r>
                        <a:rPr dirty="0" sz="750" spc="10">
                          <a:solidFill>
                            <a:srgbClr val="83838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85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APLICAÇÕES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6520">
                        <a:lnSpc>
                          <a:spcPts val="785"/>
                        </a:lnSpc>
                        <a:spcBef>
                          <a:spcPts val="95"/>
                        </a:spcBef>
                      </a:pPr>
                      <a:r>
                        <a:rPr dirty="0" sz="750" spc="-20">
                          <a:solidFill>
                            <a:srgbClr val="5E5E5E"/>
                          </a:solidFill>
                          <a:latin typeface="Arial Black"/>
                          <a:cs typeface="Arial Black"/>
                        </a:rPr>
                        <a:t>11.724,6t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2065"/>
                </a:tc>
              </a:tr>
              <a:tr h="124460">
                <a:tc>
                  <a:txBody>
                    <a:bodyPr/>
                    <a:lstStyle/>
                    <a:p>
                      <a:pPr marL="166370" marR="67310">
                        <a:lnSpc>
                          <a:spcPts val="880"/>
                        </a:lnSpc>
                      </a:pPr>
                      <a:r>
                        <a:rPr dirty="0" sz="750" spc="-145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R6ND.FDO.INVEST</a:t>
                      </a:r>
                      <a:r>
                        <a:rPr dirty="0" sz="750" spc="15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65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FINANCEIRO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8265">
                        <a:lnSpc>
                          <a:spcPts val="785"/>
                        </a:lnSpc>
                        <a:spcBef>
                          <a:spcPts val="95"/>
                        </a:spcBef>
                      </a:pPr>
                      <a:r>
                        <a:rPr dirty="0" sz="750" spc="-3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32.400,38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2065"/>
                </a:tc>
              </a:tr>
              <a:tr h="180340">
                <a:tc>
                  <a:txBody>
                    <a:bodyPr/>
                    <a:lstStyle/>
                    <a:p>
                      <a:pPr marL="166370" marR="67310">
                        <a:lnSpc>
                          <a:spcPts val="880"/>
                        </a:lnSpc>
                      </a:pPr>
                      <a:r>
                        <a:rPr dirty="0" sz="750" spc="-18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DESCONTO</a:t>
                      </a:r>
                      <a:r>
                        <a:rPr dirty="0" sz="750" spc="7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OBTIDOS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69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solidFill>
                            <a:srgbClr val="5E5E5E"/>
                          </a:solidFill>
                          <a:latin typeface="Arial Black"/>
                          <a:cs typeface="Arial Black"/>
                        </a:rPr>
                        <a:t>67,36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2065"/>
                </a:tc>
              </a:tr>
              <a:tr h="1772920">
                <a:tc>
                  <a:txBody>
                    <a:bodyPr/>
                    <a:lstStyle/>
                    <a:p>
                      <a:pPr marL="163830" marR="3072130" indent="-106045">
                        <a:lnSpc>
                          <a:spcPct val="106600"/>
                        </a:lnSpc>
                        <a:spcBef>
                          <a:spcPts val="355"/>
                        </a:spcBef>
                      </a:pPr>
                      <a:r>
                        <a:rPr dirty="0" sz="850" spc="-185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Despesas</a:t>
                      </a:r>
                      <a:r>
                        <a:rPr dirty="0" sz="850" spc="-15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4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Financeiras</a:t>
                      </a:r>
                      <a:r>
                        <a:rPr dirty="0" sz="850" spc="500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9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DESPESAS</a:t>
                      </a:r>
                      <a:r>
                        <a:rPr dirty="0" sz="750" spc="11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75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BANCÁRIAS</a:t>
                      </a:r>
                      <a:r>
                        <a:rPr dirty="0" sz="750" spc="50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90">
                          <a:solidFill>
                            <a:srgbClr val="626262"/>
                          </a:solidFill>
                          <a:latin typeface="Arial Black"/>
                          <a:cs typeface="Arial Black"/>
                        </a:rPr>
                        <a:t>3UROS</a:t>
                      </a:r>
                      <a:r>
                        <a:rPr dirty="0" sz="750" spc="-25">
                          <a:solidFill>
                            <a:srgbClr val="62626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60">
                          <a:solidFill>
                            <a:srgbClr val="757575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750" spc="-25">
                          <a:solidFill>
                            <a:srgbClr val="757575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NORA</a:t>
                      </a:r>
                      <a:endParaRPr sz="750">
                        <a:latin typeface="Arial Black"/>
                        <a:cs typeface="Arial Black"/>
                      </a:endParaRPr>
                    </a:p>
                    <a:p>
                      <a:pPr marL="166370" marR="6731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750" spc="-10">
                          <a:solidFill>
                            <a:srgbClr val="808080"/>
                          </a:solidFill>
                          <a:latin typeface="Arial Black"/>
                          <a:cs typeface="Arial Black"/>
                        </a:rPr>
                        <a:t>UF</a:t>
                      </a:r>
                      <a:r>
                        <a:rPr dirty="0" sz="750" spc="-60">
                          <a:solidFill>
                            <a:srgbClr val="808080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80">
                          <a:solidFill>
                            <a:srgbClr val="727272"/>
                          </a:solidFill>
                          <a:latin typeface="Arial Black"/>
                          <a:cs typeface="Arial Black"/>
                        </a:rPr>
                        <a:t>S/</a:t>
                      </a:r>
                      <a:r>
                        <a:rPr dirty="0" sz="750" spc="35">
                          <a:solidFill>
                            <a:srgbClr val="72727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85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APLICAÇAO</a:t>
                      </a:r>
                      <a:r>
                        <a:rPr dirty="0" sz="750" spc="55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7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FINANCEIRA</a:t>
                      </a:r>
                      <a:endParaRPr sz="750">
                        <a:latin typeface="Arial Black"/>
                        <a:cs typeface="Arial Black"/>
                      </a:endParaRPr>
                    </a:p>
                    <a:p>
                      <a:pPr marR="6731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5405" marR="67310">
                        <a:lnSpc>
                          <a:spcPct val="100000"/>
                        </a:lnSpc>
                      </a:pPr>
                      <a:r>
                        <a:rPr dirty="0" sz="800" spc="-13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Outras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4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Receitas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5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Operacionais</a:t>
                      </a:r>
                      <a:endParaRPr sz="800">
                        <a:latin typeface="Arial Black"/>
                        <a:cs typeface="Arial Black"/>
                      </a:endParaRPr>
                    </a:p>
                    <a:p>
                      <a:pPr marR="6731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673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6040" marR="67310">
                        <a:lnSpc>
                          <a:spcPct val="100000"/>
                        </a:lnSpc>
                      </a:pPr>
                      <a:r>
                        <a:rPr dirty="0" sz="750" spc="-114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Resultado</a:t>
                      </a:r>
                      <a:r>
                        <a:rPr dirty="0" sz="750" spc="85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05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operacional</a:t>
                      </a:r>
                      <a:r>
                        <a:rPr dirty="0" sz="750" spc="125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Liquido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45085"/>
                </a:tc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77470">
                        <a:lnSpc>
                          <a:spcPct val="100000"/>
                        </a:lnSpc>
                      </a:pPr>
                      <a:r>
                        <a:rPr dirty="0" sz="750" spc="-40">
                          <a:solidFill>
                            <a:srgbClr val="666666"/>
                          </a:solidFill>
                          <a:latin typeface="Cambria"/>
                          <a:cs typeface="Cambria"/>
                        </a:rPr>
                        <a:t>(1.523,</a:t>
                      </a:r>
                      <a:r>
                        <a:rPr dirty="0" sz="750" spc="-30">
                          <a:solidFill>
                            <a:srgbClr val="6666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50" spc="-25">
                          <a:solidFill>
                            <a:srgbClr val="7B7B7B"/>
                          </a:solidFill>
                          <a:latin typeface="Cambria"/>
                          <a:cs typeface="Cambria"/>
                        </a:rPr>
                        <a:t>75)</a:t>
                      </a:r>
                      <a:endParaRPr sz="750">
                        <a:latin typeface="Cambria"/>
                        <a:cs typeface="Cambria"/>
                      </a:endParaRPr>
                    </a:p>
                    <a:p>
                      <a:pPr algn="r" marR="787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750" spc="-1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(1,97)</a:t>
                      </a:r>
                      <a:endParaRPr sz="750">
                        <a:latin typeface="Cambria"/>
                        <a:cs typeface="Cambria"/>
                      </a:endParaRPr>
                    </a:p>
                    <a:p>
                      <a:pPr algn="r" marR="7683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(283,39)</a:t>
                      </a:r>
                      <a:endParaRPr sz="750">
                        <a:latin typeface="Cambria"/>
                        <a:cs typeface="Cambria"/>
                      </a:endParaRPr>
                    </a:p>
                    <a:p>
                      <a:pPr marR="39370">
                        <a:lnSpc>
                          <a:spcPct val="100000"/>
                        </a:lnSpc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R="39370">
                        <a:lnSpc>
                          <a:spcPct val="100000"/>
                        </a:lnSpc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R="39370">
                        <a:lnSpc>
                          <a:spcPct val="100000"/>
                        </a:lnSpc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R="3937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85725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444444"/>
                          </a:solidFill>
                          <a:latin typeface="Courier New"/>
                          <a:cs typeface="Courier New"/>
                        </a:rPr>
                        <a:t>326.734,yO</a:t>
                      </a:r>
                      <a:endParaRPr sz="750">
                        <a:latin typeface="Courier New"/>
                        <a:cs typeface="Courier New"/>
                      </a:endParaRPr>
                    </a:p>
                  </a:txBody>
                  <a:tcPr marL="0" marR="0" marB="0" marT="9398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6801110" y="4467537"/>
            <a:ext cx="622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50">
                <a:solidFill>
                  <a:srgbClr val="777777"/>
                </a:solidFill>
                <a:latin typeface="Arial Black"/>
                <a:cs typeface="Arial Black"/>
              </a:rPr>
              <a:t>)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787043" y="7206095"/>
            <a:ext cx="628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50">
                <a:solidFill>
                  <a:srgbClr val="727272"/>
                </a:solidFill>
                <a:latin typeface="Arial Black"/>
                <a:cs typeface="Arial Black"/>
              </a:rPr>
              <a:t>)</a:t>
            </a:r>
            <a:endParaRPr sz="75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27432" y="983931"/>
            <a:ext cx="6739255" cy="1675764"/>
            <a:chOff x="27432" y="983931"/>
            <a:chExt cx="6739255" cy="1675764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432" y="983931"/>
              <a:ext cx="6739128" cy="1675424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8495" y="2071433"/>
              <a:ext cx="862584" cy="70063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3632" y="2497906"/>
              <a:ext cx="877824" cy="70063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30111" y="1267230"/>
              <a:ext cx="469391" cy="73109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32" y="371639"/>
            <a:ext cx="637032" cy="82248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4488" y="2263345"/>
            <a:ext cx="1188720" cy="198004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87567" y="124895"/>
            <a:ext cx="1021080" cy="350316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7802" y="71024"/>
            <a:ext cx="455295" cy="27622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50"/>
              </a:spcBef>
            </a:pPr>
            <a:r>
              <a:rPr dirty="0" sz="750" spc="-65">
                <a:solidFill>
                  <a:srgbClr val="4B4B4B"/>
                </a:solidFill>
                <a:latin typeface="Arial Black"/>
                <a:cs typeface="Arial Black"/>
              </a:rPr>
              <a:t>E</a:t>
            </a:r>
            <a:r>
              <a:rPr dirty="0" sz="750" spc="-65">
                <a:solidFill>
                  <a:srgbClr val="363636"/>
                </a:solidFill>
                <a:latin typeface="Arial Black"/>
                <a:cs typeface="Arial Black"/>
              </a:rPr>
              <a:t>m{*resa:</a:t>
            </a:r>
            <a:endParaRPr sz="750">
              <a:latin typeface="Arial Black"/>
              <a:cs typeface="Arial Black"/>
            </a:endParaRPr>
          </a:p>
          <a:p>
            <a:pPr algn="ctr" marL="36195">
              <a:lnSpc>
                <a:spcPct val="100000"/>
              </a:lnSpc>
              <a:spcBef>
                <a:spcPts val="60"/>
              </a:spcBef>
            </a:pPr>
            <a:r>
              <a:rPr dirty="0" sz="800" spc="-40">
                <a:solidFill>
                  <a:srgbClr val="727272"/>
                </a:solidFill>
                <a:latin typeface="Arial Black"/>
                <a:cs typeface="Arial Black"/>
              </a:rPr>
              <a:t>/°</a:t>
            </a:r>
            <a:r>
              <a:rPr dirty="0" sz="800" spc="5">
                <a:solidFill>
                  <a:srgbClr val="727272"/>
                </a:solidFill>
                <a:latin typeface="Arial Black"/>
                <a:cs typeface="Arial Black"/>
              </a:rPr>
              <a:t> </a:t>
            </a:r>
            <a:r>
              <a:rPr dirty="0" sz="800" spc="-50">
                <a:solidFill>
                  <a:srgbClr val="858585"/>
                </a:solidFill>
                <a:latin typeface="Arial Black"/>
                <a:cs typeface="Arial Black"/>
              </a:rPr>
              <a:t>'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21823" y="71024"/>
            <a:ext cx="3644265" cy="27622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150"/>
              </a:spcBef>
            </a:pPr>
            <a:r>
              <a:rPr dirty="0" sz="750" spc="-80">
                <a:solidFill>
                  <a:srgbClr val="3D3D3D"/>
                </a:solidFill>
                <a:latin typeface="Arial Black"/>
                <a:cs typeface="Arial Black"/>
              </a:rPr>
              <a:t>ASSOC1</a:t>
            </a:r>
            <a:r>
              <a:rPr dirty="0" sz="750" spc="-80">
                <a:solidFill>
                  <a:srgbClr val="424242"/>
                </a:solidFill>
                <a:latin typeface="Arial Black"/>
                <a:cs typeface="Arial Black"/>
              </a:rPr>
              <a:t>ACAU</a:t>
            </a:r>
            <a:r>
              <a:rPr dirty="0" sz="750" spc="15">
                <a:solidFill>
                  <a:srgbClr val="424242"/>
                </a:solidFill>
                <a:latin typeface="Arial Black"/>
                <a:cs typeface="Arial Black"/>
              </a:rPr>
              <a:t> </a:t>
            </a:r>
            <a:r>
              <a:rPr dirty="0" sz="750" spc="-40">
                <a:solidFill>
                  <a:srgbClr val="3F3F3F"/>
                </a:solidFill>
                <a:latin typeface="Arial Black"/>
                <a:cs typeface="Arial Black"/>
              </a:rPr>
              <a:t>DOS</a:t>
            </a:r>
            <a:r>
              <a:rPr dirty="0" sz="750" spc="-20">
                <a:solidFill>
                  <a:srgbClr val="3F3F3F"/>
                </a:solidFill>
                <a:latin typeface="Arial Black"/>
                <a:cs typeface="Arial Black"/>
              </a:rPr>
              <a:t> </a:t>
            </a:r>
            <a:r>
              <a:rPr dirty="0" sz="750" spc="-60">
                <a:solidFill>
                  <a:srgbClr val="333333"/>
                </a:solidFill>
                <a:latin typeface="Arial Black"/>
                <a:cs typeface="Arial Black"/>
              </a:rPr>
              <a:t>MORADORES</a:t>
            </a:r>
            <a:r>
              <a:rPr dirty="0" sz="750" spc="35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750" spc="-65">
                <a:solidFill>
                  <a:srgbClr val="3D3D3D"/>
                </a:solidFill>
                <a:latin typeface="Arial Black"/>
                <a:cs typeface="Arial Black"/>
              </a:rPr>
              <a:t>PARA</a:t>
            </a:r>
            <a:r>
              <a:rPr dirty="0" sz="750" spc="60">
                <a:solidFill>
                  <a:srgbClr val="3D3D3D"/>
                </a:solidFill>
                <a:latin typeface="Arial Black"/>
                <a:cs typeface="Arial Black"/>
              </a:rPr>
              <a:t> </a:t>
            </a:r>
            <a:r>
              <a:rPr dirty="0" sz="750" spc="-65">
                <a:solidFill>
                  <a:srgbClr val="343434"/>
                </a:solidFill>
                <a:latin typeface="Arial Black"/>
                <a:cs typeface="Arial Black"/>
              </a:rPr>
              <a:t>DESENVOLVIf</a:t>
            </a:r>
            <a:r>
              <a:rPr dirty="0" sz="750">
                <a:solidFill>
                  <a:srgbClr val="343434"/>
                </a:solidFill>
                <a:latin typeface="Arial Black"/>
                <a:cs typeface="Arial Black"/>
              </a:rPr>
              <a:t> </a:t>
            </a:r>
            <a:r>
              <a:rPr dirty="0" sz="750" spc="-114">
                <a:solidFill>
                  <a:srgbClr val="343434"/>
                </a:solidFill>
                <a:latin typeface="Arial Black"/>
                <a:cs typeface="Arial Black"/>
              </a:rPr>
              <a:t>BENTO</a:t>
            </a:r>
            <a:r>
              <a:rPr dirty="0" sz="750" spc="50">
                <a:solidFill>
                  <a:srgbClr val="343434"/>
                </a:solidFill>
                <a:latin typeface="Arial Black"/>
                <a:cs typeface="Arial Black"/>
              </a:rPr>
              <a:t> </a:t>
            </a:r>
            <a:r>
              <a:rPr dirty="0" sz="750">
                <a:solidFill>
                  <a:srgbClr val="424242"/>
                </a:solidFill>
                <a:latin typeface="Arial Black"/>
                <a:cs typeface="Arial Black"/>
              </a:rPr>
              <a:t>DO</a:t>
            </a:r>
            <a:r>
              <a:rPr dirty="0" sz="750" spc="5">
                <a:solidFill>
                  <a:srgbClr val="424242"/>
                </a:solidFill>
                <a:latin typeface="Arial Black"/>
                <a:cs typeface="Arial Black"/>
              </a:rPr>
              <a:t> </a:t>
            </a:r>
            <a:r>
              <a:rPr dirty="0" sz="750" spc="-100">
                <a:solidFill>
                  <a:srgbClr val="333333"/>
                </a:solidFill>
                <a:latin typeface="Arial Black"/>
                <a:cs typeface="Arial Black"/>
              </a:rPr>
              <a:t>AGUA</a:t>
            </a:r>
            <a:r>
              <a:rPr dirty="0" sz="750" spc="4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750" spc="-20">
                <a:solidFill>
                  <a:srgbClr val="363636"/>
                </a:solidFill>
                <a:latin typeface="Arial Black"/>
                <a:cs typeface="Arial Black"/>
              </a:rPr>
              <a:t>AZUL</a:t>
            </a:r>
            <a:endParaRPr sz="7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800" spc="-155">
                <a:solidFill>
                  <a:srgbClr val="3B3B3B"/>
                </a:solidFill>
                <a:latin typeface="Arial Black"/>
                <a:cs typeface="Arial Black"/>
              </a:rPr>
              <a:t>(IH.93Ü.</a:t>
            </a:r>
            <a:r>
              <a:rPr dirty="0" sz="800" spc="-60">
                <a:solidFill>
                  <a:srgbClr val="3B3B3B"/>
                </a:solidFill>
                <a:latin typeface="Arial Black"/>
                <a:cs typeface="Arial Black"/>
              </a:rPr>
              <a:t> </a:t>
            </a:r>
            <a:r>
              <a:rPr dirty="0" sz="800" spc="-125">
                <a:solidFill>
                  <a:srgbClr val="212121"/>
                </a:solidFill>
                <a:latin typeface="Arial Black"/>
                <a:cs typeface="Arial Black"/>
              </a:rPr>
              <a:t>367/</a:t>
            </a:r>
            <a:r>
              <a:rPr dirty="0" sz="800" spc="-65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800" spc="-265">
                <a:solidFill>
                  <a:srgbClr val="606060"/>
                </a:solidFill>
                <a:latin typeface="Arial Black"/>
                <a:cs typeface="Arial Black"/>
              </a:rPr>
              <a:t>fJ0Ü</a:t>
            </a:r>
            <a:r>
              <a:rPr dirty="0" sz="800" spc="-15">
                <a:solidFill>
                  <a:srgbClr val="606060"/>
                </a:solidFill>
                <a:latin typeface="Arial Black"/>
                <a:cs typeface="Arial Black"/>
              </a:rPr>
              <a:t> </a:t>
            </a:r>
            <a:r>
              <a:rPr dirty="0" sz="800" spc="-120">
                <a:solidFill>
                  <a:srgbClr val="3B3B3B"/>
                </a:solidFill>
                <a:latin typeface="Arial Black"/>
                <a:cs typeface="Arial Black"/>
              </a:rPr>
              <a:t>1-</a:t>
            </a:r>
            <a:r>
              <a:rPr dirty="0" sz="800" spc="-155">
                <a:solidFill>
                  <a:srgbClr val="3B3B3B"/>
                </a:solidFill>
                <a:latin typeface="Arial Black"/>
                <a:cs typeface="Arial Black"/>
              </a:rPr>
              <a:t>3</a:t>
            </a:r>
            <a:r>
              <a:rPr dirty="0" sz="800" spc="-130">
                <a:solidFill>
                  <a:srgbClr val="3B3B3B"/>
                </a:solidFill>
                <a:latin typeface="Arial Black"/>
                <a:cs typeface="Arial Black"/>
              </a:rPr>
              <a:t> </a:t>
            </a:r>
            <a:r>
              <a:rPr dirty="0" sz="800" spc="-50">
                <a:solidFill>
                  <a:srgbClr val="606060"/>
                </a:solidFill>
                <a:latin typeface="Arial Black"/>
                <a:cs typeface="Arial Black"/>
              </a:rPr>
              <a:t>1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025" y="1007570"/>
            <a:ext cx="1577340" cy="34861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900" spc="-60">
                <a:solidFill>
                  <a:srgbClr val="3B3B3B"/>
                </a:solidFill>
                <a:latin typeface="Arial Black"/>
                <a:cs typeface="Arial Black"/>
              </a:rPr>
              <a:t>Descrição</a:t>
            </a:r>
            <a:endParaRPr sz="900">
              <a:latin typeface="Arial Black"/>
              <a:cs typeface="Arial Black"/>
            </a:endParaRPr>
          </a:p>
          <a:p>
            <a:pPr marL="16510">
              <a:lnSpc>
                <a:spcPct val="100000"/>
              </a:lnSpc>
              <a:spcBef>
                <a:spcPts val="275"/>
              </a:spcBef>
            </a:pPr>
            <a:r>
              <a:rPr dirty="0" sz="700" spc="20">
                <a:solidFill>
                  <a:srgbClr val="333333"/>
                </a:solidFill>
                <a:latin typeface="Consolas"/>
                <a:cs typeface="Consolas"/>
              </a:rPr>
              <a:t>StPERAVIT/DEFICIT</a:t>
            </a:r>
            <a:r>
              <a:rPr dirty="0" sz="700" spc="-180">
                <a:solidFill>
                  <a:srgbClr val="333333"/>
                </a:solidFill>
                <a:latin typeface="Consolas"/>
                <a:cs typeface="Consolas"/>
              </a:rPr>
              <a:t> </a:t>
            </a:r>
            <a:r>
              <a:rPr dirty="0" sz="700" spc="20">
                <a:solidFill>
                  <a:srgbClr val="3B3B3B"/>
                </a:solidFill>
                <a:latin typeface="Consolas"/>
                <a:cs typeface="Consolas"/>
              </a:rPr>
              <a:t>DO</a:t>
            </a:r>
            <a:r>
              <a:rPr dirty="0" sz="700" spc="-15">
                <a:solidFill>
                  <a:srgbClr val="3B3B3B"/>
                </a:solidFill>
                <a:latin typeface="Consolas"/>
                <a:cs typeface="Consolas"/>
              </a:rPr>
              <a:t> </a:t>
            </a:r>
            <a:r>
              <a:rPr dirty="0" sz="700" spc="-10">
                <a:solidFill>
                  <a:srgbClr val="383838"/>
                </a:solidFill>
                <a:latin typeface="Consolas"/>
                <a:cs typeface="Consolas"/>
              </a:rPr>
              <a:t>EXERCICIO</a:t>
            </a:r>
            <a:endParaRPr sz="700">
              <a:latin typeface="Consolas"/>
              <a:cs typeface="Consolas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666" y="1601291"/>
            <a:ext cx="138557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0">
                <a:solidFill>
                  <a:srgbClr val="424242"/>
                </a:solidFill>
                <a:latin typeface="Consolas"/>
                <a:cs typeface="Consolas"/>
              </a:rPr>
              <a:t>LUCRCJ</a:t>
            </a:r>
            <a:r>
              <a:rPr dirty="0" sz="700" spc="-114">
                <a:solidFill>
                  <a:srgbClr val="424242"/>
                </a:solidFill>
                <a:latin typeface="Consolas"/>
                <a:cs typeface="Consolas"/>
              </a:rPr>
              <a:t> </a:t>
            </a:r>
            <a:r>
              <a:rPr dirty="0" sz="700">
                <a:solidFill>
                  <a:srgbClr val="424242"/>
                </a:solidFill>
                <a:latin typeface="Consolas"/>
                <a:cs typeface="Consolas"/>
              </a:rPr>
              <a:t>LIQUIDO</a:t>
            </a:r>
            <a:r>
              <a:rPr dirty="0" sz="700" spc="5">
                <a:solidFill>
                  <a:srgbClr val="424242"/>
                </a:solidFill>
                <a:latin typeface="Consolas"/>
                <a:cs typeface="Consolas"/>
              </a:rPr>
              <a:t> </a:t>
            </a:r>
            <a:r>
              <a:rPr dirty="0" sz="700">
                <a:solidFill>
                  <a:srgbClr val="414141"/>
                </a:solidFill>
                <a:latin typeface="Consolas"/>
                <a:cs typeface="Consolas"/>
              </a:rPr>
              <a:t>DO</a:t>
            </a:r>
            <a:r>
              <a:rPr dirty="0" sz="700" spc="95">
                <a:solidFill>
                  <a:srgbClr val="414141"/>
                </a:solidFill>
                <a:latin typeface="Consolas"/>
                <a:cs typeface="Consolas"/>
              </a:rPr>
              <a:t> </a:t>
            </a:r>
            <a:r>
              <a:rPr dirty="0" sz="700" spc="-10">
                <a:solidFill>
                  <a:srgbClr val="3D3D3D"/>
                </a:solidFill>
                <a:latin typeface="Consolas"/>
                <a:cs typeface="Consolas"/>
              </a:rPr>
              <a:t>EXERCICIO</a:t>
            </a:r>
            <a:endParaRPr sz="700">
              <a:latin typeface="Consolas"/>
              <a:cs typeface="Consolas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756060" y="759772"/>
            <a:ext cx="320611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55">
                <a:solidFill>
                  <a:srgbClr val="424242"/>
                </a:solidFill>
                <a:latin typeface="Arial Black"/>
                <a:cs typeface="Arial Black"/>
              </a:rPr>
              <a:t>DEMONSTRAÇÃO</a:t>
            </a:r>
            <a:r>
              <a:rPr dirty="0" sz="850" spc="150">
                <a:solidFill>
                  <a:srgbClr val="424242"/>
                </a:solidFill>
                <a:latin typeface="Arial Black"/>
                <a:cs typeface="Arial Black"/>
              </a:rPr>
              <a:t> </a:t>
            </a:r>
            <a:r>
              <a:rPr dirty="0" sz="850" spc="-130">
                <a:solidFill>
                  <a:srgbClr val="3F3F3F"/>
                </a:solidFill>
                <a:latin typeface="Arial Black"/>
                <a:cs typeface="Arial Black"/>
              </a:rPr>
              <a:t>DO</a:t>
            </a:r>
            <a:r>
              <a:rPr dirty="0" sz="850">
                <a:solidFill>
                  <a:srgbClr val="3F3F3F"/>
                </a:solidFill>
                <a:latin typeface="Arial Black"/>
                <a:cs typeface="Arial Black"/>
              </a:rPr>
              <a:t> </a:t>
            </a:r>
            <a:r>
              <a:rPr dirty="0" sz="850" spc="-155">
                <a:solidFill>
                  <a:srgbClr val="383838"/>
                </a:solidFill>
                <a:latin typeface="Arial Black"/>
                <a:cs typeface="Arial Black"/>
              </a:rPr>
              <a:t>RESULTADO</a:t>
            </a:r>
            <a:r>
              <a:rPr dirty="0" sz="850" spc="125">
                <a:solidFill>
                  <a:srgbClr val="383838"/>
                </a:solidFill>
                <a:latin typeface="Arial Black"/>
                <a:cs typeface="Arial Black"/>
              </a:rPr>
              <a:t> </a:t>
            </a:r>
            <a:r>
              <a:rPr dirty="0" sz="850" spc="-145">
                <a:solidFill>
                  <a:srgbClr val="3F3F3F"/>
                </a:solidFill>
                <a:latin typeface="Arial Black"/>
                <a:cs typeface="Arial Black"/>
              </a:rPr>
              <a:t>DO</a:t>
            </a:r>
            <a:r>
              <a:rPr dirty="0" sz="850" spc="10">
                <a:solidFill>
                  <a:srgbClr val="3F3F3F"/>
                </a:solidFill>
                <a:latin typeface="Arial Black"/>
                <a:cs typeface="Arial Black"/>
              </a:rPr>
              <a:t> </a:t>
            </a:r>
            <a:r>
              <a:rPr dirty="0" sz="850" spc="-114">
                <a:solidFill>
                  <a:srgbClr val="343434"/>
                </a:solidFill>
                <a:latin typeface="Arial Black"/>
                <a:cs typeface="Arial Black"/>
              </a:rPr>
              <a:t>EXERCICIO</a:t>
            </a:r>
            <a:r>
              <a:rPr dirty="0" sz="850" spc="90">
                <a:solidFill>
                  <a:srgbClr val="343434"/>
                </a:solidFill>
                <a:latin typeface="Arial Black"/>
                <a:cs typeface="Arial Black"/>
              </a:rPr>
              <a:t> </a:t>
            </a:r>
            <a:r>
              <a:rPr dirty="0" sz="850" spc="-165">
                <a:solidFill>
                  <a:srgbClr val="484848"/>
                </a:solidFill>
                <a:latin typeface="Arial Black"/>
                <a:cs typeface="Arial Black"/>
              </a:rPr>
              <a:t>EM</a:t>
            </a:r>
            <a:r>
              <a:rPr dirty="0" sz="850" spc="20">
                <a:solidFill>
                  <a:srgbClr val="484848"/>
                </a:solidFill>
                <a:latin typeface="Arial Black"/>
                <a:cs typeface="Arial Black"/>
              </a:rPr>
              <a:t> </a:t>
            </a:r>
            <a:r>
              <a:rPr dirty="0" sz="850" spc="-45">
                <a:solidFill>
                  <a:srgbClr val="424242"/>
                </a:solidFill>
                <a:latin typeface="Arial Black"/>
                <a:cs typeface="Arial Black"/>
              </a:rPr>
              <a:t>31/</a:t>
            </a:r>
            <a:r>
              <a:rPr dirty="0" sz="850" spc="-114">
                <a:solidFill>
                  <a:srgbClr val="424242"/>
                </a:solidFill>
                <a:latin typeface="Arial Black"/>
                <a:cs typeface="Arial Black"/>
              </a:rPr>
              <a:t> </a:t>
            </a:r>
            <a:r>
              <a:rPr dirty="0" sz="850" spc="-30">
                <a:solidFill>
                  <a:srgbClr val="3D3D3D"/>
                </a:solidFill>
                <a:latin typeface="Arial Black"/>
                <a:cs typeface="Arial Black"/>
              </a:rPr>
              <a:t>12/2023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383692" y="1805389"/>
            <a:ext cx="1758950" cy="800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4930" marR="1148080" indent="-3175">
              <a:lnSpc>
                <a:spcPct val="105700"/>
              </a:lnSpc>
              <a:spcBef>
                <a:spcPts val="100"/>
              </a:spcBef>
            </a:pPr>
            <a:r>
              <a:rPr dirty="0" sz="700" spc="-135">
                <a:solidFill>
                  <a:srgbClr val="444444"/>
                </a:solidFill>
                <a:latin typeface="Arial Black"/>
                <a:cs typeface="Arial Black"/>
              </a:rPr>
              <a:t>F</a:t>
            </a:r>
            <a:r>
              <a:rPr dirty="0" sz="700" spc="-135">
                <a:solidFill>
                  <a:srgbClr val="262626"/>
                </a:solidFill>
                <a:latin typeface="Arial Black"/>
                <a:cs typeface="Arial Black"/>
              </a:rPr>
              <a:t>LORISVALDO</a:t>
            </a:r>
            <a:r>
              <a:rPr dirty="0" sz="700" spc="500">
                <a:solidFill>
                  <a:srgbClr val="262626"/>
                </a:solidFill>
                <a:latin typeface="Arial Black"/>
                <a:cs typeface="Arial Black"/>
              </a:rPr>
              <a:t> </a:t>
            </a:r>
            <a:r>
              <a:rPr dirty="0" sz="700" spc="-60">
                <a:solidFill>
                  <a:srgbClr val="3D3D3D"/>
                </a:solidFill>
                <a:latin typeface="Arial Black"/>
                <a:cs typeface="Arial Black"/>
              </a:rPr>
              <a:t>FRANCISCO</a:t>
            </a:r>
            <a:endParaRPr sz="700">
              <a:latin typeface="Arial Black"/>
              <a:cs typeface="Arial Black"/>
            </a:endParaRPr>
          </a:p>
          <a:p>
            <a:pPr marL="73660">
              <a:lnSpc>
                <a:spcPct val="100000"/>
              </a:lnSpc>
              <a:spcBef>
                <a:spcPts val="20"/>
              </a:spcBef>
            </a:pPr>
            <a:r>
              <a:rPr dirty="0" sz="700" spc="-60">
                <a:solidFill>
                  <a:srgbClr val="545454"/>
                </a:solidFill>
                <a:latin typeface="Arial Black"/>
                <a:cs typeface="Arial Black"/>
              </a:rPr>
              <a:t>JU</a:t>
            </a:r>
            <a:r>
              <a:rPr dirty="0" sz="700" spc="-60">
                <a:solidFill>
                  <a:srgbClr val="383838"/>
                </a:solidFill>
                <a:latin typeface="Arial Black"/>
                <a:cs typeface="Arial Black"/>
              </a:rPr>
              <a:t>NIOR:0669447382G</a:t>
            </a:r>
            <a:endParaRPr sz="700">
              <a:latin typeface="Arial Black"/>
              <a:cs typeface="Arial Black"/>
            </a:endParaRPr>
          </a:p>
          <a:p>
            <a:pPr marL="12700">
              <a:lnSpc>
                <a:spcPts val="965"/>
              </a:lnSpc>
              <a:spcBef>
                <a:spcPts val="620"/>
              </a:spcBef>
            </a:pPr>
            <a:r>
              <a:rPr dirty="0" sz="850" spc="-190">
                <a:solidFill>
                  <a:srgbClr val="2F2F2F"/>
                </a:solidFill>
                <a:latin typeface="Arial Black"/>
                <a:cs typeface="Arial Black"/>
              </a:rPr>
              <a:t>FLORISVALDO</a:t>
            </a:r>
            <a:r>
              <a:rPr dirty="0" sz="850" spc="110">
                <a:solidFill>
                  <a:srgbClr val="2F2F2F"/>
                </a:solidFill>
                <a:latin typeface="Arial Black"/>
                <a:cs typeface="Arial Black"/>
              </a:rPr>
              <a:t> </a:t>
            </a:r>
            <a:r>
              <a:rPr dirty="0" sz="850" spc="-170">
                <a:solidFill>
                  <a:srgbClr val="3F3F3F"/>
                </a:solidFill>
                <a:latin typeface="Arial Black"/>
                <a:cs typeface="Arial Black"/>
              </a:rPr>
              <a:t>FRANCISCO</a:t>
            </a:r>
            <a:r>
              <a:rPr dirty="0" sz="850" spc="310">
                <a:solidFill>
                  <a:srgbClr val="3F3F3F"/>
                </a:solidFill>
                <a:latin typeface="Arial Black"/>
                <a:cs typeface="Arial Black"/>
              </a:rPr>
              <a:t> </a:t>
            </a:r>
            <a:r>
              <a:rPr dirty="0" sz="850" spc="-10">
                <a:solidFill>
                  <a:srgbClr val="424242"/>
                </a:solidFill>
                <a:latin typeface="Arial Black"/>
                <a:cs typeface="Arial Black"/>
              </a:rPr>
              <a:t>UNIOR</a:t>
            </a:r>
            <a:endParaRPr sz="850">
              <a:latin typeface="Arial Black"/>
              <a:cs typeface="Arial Black"/>
            </a:endParaRPr>
          </a:p>
          <a:p>
            <a:pPr marL="12700" marR="5080" indent="-635">
              <a:lnSpc>
                <a:spcPts val="910"/>
              </a:lnSpc>
              <a:spcBef>
                <a:spcPts val="65"/>
              </a:spcBef>
            </a:pPr>
            <a:r>
              <a:rPr dirty="0" sz="850" spc="-165">
                <a:solidFill>
                  <a:srgbClr val="3B3B3B"/>
                </a:solidFill>
                <a:latin typeface="Arial Black"/>
                <a:cs typeface="Arial Black"/>
              </a:rPr>
              <a:t>Reg.</a:t>
            </a:r>
            <a:r>
              <a:rPr dirty="0" sz="850" spc="90">
                <a:solidFill>
                  <a:srgbClr val="3B3B3B"/>
                </a:solidFill>
                <a:latin typeface="Arial Black"/>
                <a:cs typeface="Arial Black"/>
              </a:rPr>
              <a:t> </a:t>
            </a:r>
            <a:r>
              <a:rPr dirty="0" sz="850" spc="-185">
                <a:solidFill>
                  <a:srgbClr val="444444"/>
                </a:solidFill>
                <a:latin typeface="Arial Black"/>
                <a:cs typeface="Arial Black"/>
              </a:rPr>
              <a:t>no</a:t>
            </a:r>
            <a:r>
              <a:rPr dirty="0" sz="850" spc="-5">
                <a:solidFill>
                  <a:srgbClr val="444444"/>
                </a:solidFill>
                <a:latin typeface="Arial Black"/>
                <a:cs typeface="Arial Black"/>
              </a:rPr>
              <a:t> </a:t>
            </a:r>
            <a:r>
              <a:rPr dirty="0" sz="850" spc="-229">
                <a:solidFill>
                  <a:srgbClr val="494949"/>
                </a:solidFill>
                <a:latin typeface="Arial Black"/>
                <a:cs typeface="Arial Black"/>
              </a:rPr>
              <a:t>CRC</a:t>
            </a:r>
            <a:r>
              <a:rPr dirty="0" sz="850" spc="65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850" spc="-80">
                <a:solidFill>
                  <a:srgbClr val="4F4F4F"/>
                </a:solidFill>
                <a:latin typeface="Arial Black"/>
                <a:cs typeface="Arial Black"/>
              </a:rPr>
              <a:t>-</a:t>
            </a:r>
            <a:r>
              <a:rPr dirty="0" sz="850" spc="10">
                <a:solidFill>
                  <a:srgbClr val="4F4F4F"/>
                </a:solidFill>
                <a:latin typeface="Arial Black"/>
                <a:cs typeface="Arial Black"/>
              </a:rPr>
              <a:t> </a:t>
            </a:r>
            <a:r>
              <a:rPr dirty="0" sz="850" spc="-220">
                <a:solidFill>
                  <a:srgbClr val="3D3D3D"/>
                </a:solidFill>
                <a:latin typeface="Arial Black"/>
                <a:cs typeface="Arial Black"/>
              </a:rPr>
              <a:t>SP</a:t>
            </a:r>
            <a:r>
              <a:rPr dirty="0" sz="850" spc="5">
                <a:solidFill>
                  <a:srgbClr val="3D3D3D"/>
                </a:solidFill>
                <a:latin typeface="Arial Black"/>
                <a:cs typeface="Arial Black"/>
              </a:rPr>
              <a:t> </a:t>
            </a:r>
            <a:r>
              <a:rPr dirty="0" sz="850" spc="-190">
                <a:solidFill>
                  <a:srgbClr val="343434"/>
                </a:solidFill>
                <a:latin typeface="Arial Black"/>
                <a:cs typeface="Arial Black"/>
              </a:rPr>
              <a:t>sob</a:t>
            </a:r>
            <a:r>
              <a:rPr dirty="0" sz="850" spc="-10">
                <a:solidFill>
                  <a:srgbClr val="343434"/>
                </a:solidFill>
                <a:latin typeface="Arial Black"/>
                <a:cs typeface="Arial Black"/>
              </a:rPr>
              <a:t> </a:t>
            </a:r>
            <a:r>
              <a:rPr dirty="0" sz="850" spc="-150">
                <a:solidFill>
                  <a:srgbClr val="494949"/>
                </a:solidFill>
                <a:latin typeface="Arial Black"/>
                <a:cs typeface="Arial Black"/>
              </a:rPr>
              <a:t>n</a:t>
            </a:r>
            <a:r>
              <a:rPr dirty="0" sz="850" spc="-15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850" spc="-180">
                <a:solidFill>
                  <a:srgbClr val="424242"/>
                </a:solidFill>
                <a:latin typeface="Arial Black"/>
                <a:cs typeface="Arial Black"/>
              </a:rPr>
              <a:t>No.</a:t>
            </a:r>
            <a:r>
              <a:rPr dirty="0" sz="850" spc="105">
                <a:solidFill>
                  <a:srgbClr val="424242"/>
                </a:solidFill>
                <a:latin typeface="Arial Black"/>
                <a:cs typeface="Arial Black"/>
              </a:rPr>
              <a:t> </a:t>
            </a:r>
            <a:r>
              <a:rPr dirty="0" sz="850" spc="-130">
                <a:solidFill>
                  <a:srgbClr val="4B4B4B"/>
                </a:solidFill>
                <a:latin typeface="Arial Black"/>
                <a:cs typeface="Arial Black"/>
              </a:rPr>
              <a:t>SF'S</a:t>
            </a:r>
            <a:r>
              <a:rPr dirty="0" sz="850" spc="-100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850" spc="-150">
                <a:solidFill>
                  <a:srgbClr val="3F3F3F"/>
                </a:solidFill>
                <a:latin typeface="Arial Black"/>
                <a:cs typeface="Arial Black"/>
              </a:rPr>
              <a:t>T2ó9/O</a:t>
            </a:r>
            <a:r>
              <a:rPr dirty="0" sz="850" spc="500">
                <a:solidFill>
                  <a:srgbClr val="3F3F3F"/>
                </a:solidFill>
                <a:latin typeface="Arial Black"/>
                <a:cs typeface="Arial Black"/>
              </a:rPr>
              <a:t> </a:t>
            </a:r>
            <a:r>
              <a:rPr dirty="0" sz="850" spc="-175">
                <a:solidFill>
                  <a:srgbClr val="343434"/>
                </a:solidFill>
                <a:latin typeface="Arial Black"/>
                <a:cs typeface="Arial Black"/>
              </a:rPr>
              <a:t>CPF:</a:t>
            </a:r>
            <a:r>
              <a:rPr dirty="0" sz="850" spc="170">
                <a:solidFill>
                  <a:srgbClr val="343434"/>
                </a:solidFill>
                <a:latin typeface="Arial Black"/>
                <a:cs typeface="Arial Black"/>
              </a:rPr>
              <a:t> </a:t>
            </a:r>
            <a:r>
              <a:rPr dirty="0" sz="850" spc="-135">
                <a:solidFill>
                  <a:srgbClr val="282828"/>
                </a:solidFill>
                <a:latin typeface="Arial Black"/>
                <a:cs typeface="Arial Black"/>
              </a:rPr>
              <a:t>066.944.738-</a:t>
            </a:r>
            <a:r>
              <a:rPr dirty="0" sz="850" spc="-25">
                <a:solidFill>
                  <a:srgbClr val="282828"/>
                </a:solidFill>
                <a:latin typeface="Arial Black"/>
                <a:cs typeface="Arial Black"/>
              </a:rPr>
              <a:t>26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143565" y="1058303"/>
            <a:ext cx="56578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20">
                <a:solidFill>
                  <a:srgbClr val="4B4B4B"/>
                </a:solidFill>
                <a:latin typeface="Arial Black"/>
                <a:cs typeface="Arial Black"/>
              </a:rPr>
              <a:t>Saldo</a:t>
            </a:r>
            <a:r>
              <a:rPr dirty="0" sz="850" spc="55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850" spc="-135">
                <a:solidFill>
                  <a:srgbClr val="444444"/>
                </a:solidFill>
                <a:latin typeface="Arial Black"/>
                <a:cs typeface="Arial Black"/>
              </a:rPr>
              <a:t>AtHal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230186" y="1607638"/>
            <a:ext cx="483870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>
                <a:solidFill>
                  <a:srgbClr val="5B5B5B"/>
                </a:solidFill>
                <a:latin typeface="Consolas"/>
                <a:cs typeface="Consolas"/>
              </a:rPr>
              <a:t>‹26</a:t>
            </a:r>
            <a:r>
              <a:rPr dirty="0" sz="650" spc="-40">
                <a:solidFill>
                  <a:srgbClr val="5B5B5B"/>
                </a:solidFill>
                <a:latin typeface="Consolas"/>
                <a:cs typeface="Consolas"/>
              </a:rPr>
              <a:t> </a:t>
            </a:r>
            <a:r>
              <a:rPr dirty="0" sz="650" spc="-10">
                <a:solidFill>
                  <a:srgbClr val="5B5B5B"/>
                </a:solidFill>
                <a:latin typeface="Consolas"/>
                <a:cs typeface="Consolas"/>
              </a:rPr>
              <a:t>734,2U</a:t>
            </a:r>
            <a:endParaRPr sz="65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67056" y="982408"/>
            <a:ext cx="6885940" cy="0"/>
          </a:xfrm>
          <a:custGeom>
            <a:avLst/>
            <a:gdLst/>
            <a:ahLst/>
            <a:cxnLst/>
            <a:rect l="l" t="t" r="r" b="b"/>
            <a:pathLst>
              <a:path w="6885940" h="0">
                <a:moveTo>
                  <a:pt x="0" y="0"/>
                </a:moveTo>
                <a:lnTo>
                  <a:pt x="6885432" y="0"/>
                </a:lnTo>
              </a:path>
            </a:pathLst>
          </a:custGeom>
          <a:ln w="9138">
            <a:solidFill>
              <a:srgbClr val="6467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64592" y="845328"/>
            <a:ext cx="6788150" cy="0"/>
          </a:xfrm>
          <a:custGeom>
            <a:avLst/>
            <a:gdLst/>
            <a:ahLst/>
            <a:cxnLst/>
            <a:rect l="l" t="t" r="r" b="b"/>
            <a:pathLst>
              <a:path w="6788150" h="0">
                <a:moveTo>
                  <a:pt x="0" y="0"/>
                </a:moveTo>
                <a:lnTo>
                  <a:pt x="6787896" y="0"/>
                </a:lnTo>
              </a:path>
            </a:pathLst>
          </a:custGeom>
          <a:ln w="9138">
            <a:solidFill>
              <a:srgbClr val="64676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5175" y="1154520"/>
            <a:ext cx="30479" cy="5483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5175" y="1379940"/>
            <a:ext cx="33528" cy="48739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8224" y="1489604"/>
            <a:ext cx="30479" cy="5483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7368" y="7179955"/>
            <a:ext cx="33528" cy="51785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662928" y="5190769"/>
            <a:ext cx="280416" cy="67016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66815" y="849898"/>
            <a:ext cx="1149095" cy="124895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88976" y="1267230"/>
            <a:ext cx="109728" cy="57878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68224" y="1940447"/>
            <a:ext cx="36575" cy="130987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85928" y="2165867"/>
            <a:ext cx="118872" cy="60924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37743" y="2839082"/>
            <a:ext cx="67056" cy="54832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92023" y="2948747"/>
            <a:ext cx="115823" cy="57878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92023" y="3061458"/>
            <a:ext cx="109727" cy="57878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92023" y="3174168"/>
            <a:ext cx="112776" cy="57878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92023" y="3286878"/>
            <a:ext cx="115823" cy="60924"/>
          </a:xfrm>
          <a:prstGeom prst="rect">
            <a:avLst/>
          </a:prstGeom>
        </p:spPr>
      </p:pic>
      <p:pic>
        <p:nvPicPr>
          <p:cNvPr id="18" name="object 18" descr="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92023" y="3515346"/>
            <a:ext cx="112776" cy="54832"/>
          </a:xfrm>
          <a:prstGeom prst="rect">
            <a:avLst/>
          </a:prstGeom>
        </p:spPr>
      </p:pic>
      <p:pic>
        <p:nvPicPr>
          <p:cNvPr id="19" name="object 19" descr="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88976" y="3625009"/>
            <a:ext cx="118872" cy="57878"/>
          </a:xfrm>
          <a:prstGeom prst="rect">
            <a:avLst/>
          </a:prstGeom>
        </p:spPr>
      </p:pic>
      <p:pic>
        <p:nvPicPr>
          <p:cNvPr id="20" name="object 20" descr="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243840" y="4746020"/>
            <a:ext cx="67056" cy="51785"/>
          </a:xfrm>
          <a:prstGeom prst="rect">
            <a:avLst/>
          </a:prstGeom>
        </p:spPr>
      </p:pic>
      <p:pic>
        <p:nvPicPr>
          <p:cNvPr id="21" name="object 21" descr="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237743" y="4855685"/>
            <a:ext cx="73151" cy="167542"/>
          </a:xfrm>
          <a:prstGeom prst="rect">
            <a:avLst/>
          </a:prstGeom>
        </p:spPr>
      </p:pic>
      <p:pic>
        <p:nvPicPr>
          <p:cNvPr id="22" name="object 22" descr="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237743" y="5187724"/>
            <a:ext cx="73151" cy="57878"/>
          </a:xfrm>
          <a:prstGeom prst="rect">
            <a:avLst/>
          </a:prstGeom>
        </p:spPr>
      </p:pic>
      <p:pic>
        <p:nvPicPr>
          <p:cNvPr id="23" name="object 23" descr="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204215" y="6180793"/>
            <a:ext cx="109728" cy="57878"/>
          </a:xfrm>
          <a:prstGeom prst="rect">
            <a:avLst/>
          </a:prstGeom>
        </p:spPr>
      </p:pic>
      <p:pic>
        <p:nvPicPr>
          <p:cNvPr id="24" name="object 24" descr="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192023" y="6735206"/>
            <a:ext cx="121920" cy="57878"/>
          </a:xfrm>
          <a:prstGeom prst="rect">
            <a:avLst/>
          </a:prstGeom>
        </p:spPr>
      </p:pic>
      <p:pic>
        <p:nvPicPr>
          <p:cNvPr id="25" name="object 25" descr="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237743" y="7402329"/>
            <a:ext cx="60960" cy="60924"/>
          </a:xfrm>
          <a:prstGeom prst="rect">
            <a:avLst/>
          </a:prstGeom>
        </p:spPr>
      </p:pic>
      <p:pic>
        <p:nvPicPr>
          <p:cNvPr id="26" name="object 26" descr="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240791" y="8529434"/>
            <a:ext cx="70104" cy="57878"/>
          </a:xfrm>
          <a:prstGeom prst="rect">
            <a:avLst/>
          </a:prstGeom>
        </p:spPr>
      </p:pic>
      <p:pic>
        <p:nvPicPr>
          <p:cNvPr id="27" name="object 27" descr="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371856" y="1038763"/>
            <a:ext cx="12192" cy="57878"/>
          </a:xfrm>
          <a:prstGeom prst="rect">
            <a:avLst/>
          </a:prstGeom>
        </p:spPr>
      </p:pic>
      <p:pic>
        <p:nvPicPr>
          <p:cNvPr id="28" name="object 28" descr="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371856" y="1267230"/>
            <a:ext cx="149351" cy="57878"/>
          </a:xfrm>
          <a:prstGeom prst="rect">
            <a:avLst/>
          </a:prstGeom>
        </p:spPr>
      </p:pic>
      <p:pic>
        <p:nvPicPr>
          <p:cNvPr id="29" name="object 29" descr="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371856" y="1379940"/>
            <a:ext cx="249936" cy="54832"/>
          </a:xfrm>
          <a:prstGeom prst="rect">
            <a:avLst/>
          </a:prstGeom>
        </p:spPr>
      </p:pic>
      <p:pic>
        <p:nvPicPr>
          <p:cNvPr id="30" name="object 30" descr="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384047" y="4746020"/>
            <a:ext cx="152399" cy="51785"/>
          </a:xfrm>
          <a:prstGeom prst="rect">
            <a:avLst/>
          </a:prstGeom>
        </p:spPr>
      </p:pic>
      <p:pic>
        <p:nvPicPr>
          <p:cNvPr id="31" name="object 31" descr="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381000" y="7518086"/>
            <a:ext cx="155448" cy="57878"/>
          </a:xfrm>
          <a:prstGeom prst="rect">
            <a:avLst/>
          </a:prstGeom>
        </p:spPr>
      </p:pic>
      <p:pic>
        <p:nvPicPr>
          <p:cNvPr id="32" name="object 32" descr="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6781800" y="1486559"/>
            <a:ext cx="140207" cy="67016"/>
          </a:xfrm>
          <a:prstGeom prst="rect">
            <a:avLst/>
          </a:prstGeom>
        </p:spPr>
      </p:pic>
      <p:pic>
        <p:nvPicPr>
          <p:cNvPr id="33" name="object 33" descr="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6790943" y="2391288"/>
            <a:ext cx="140207" cy="70063"/>
          </a:xfrm>
          <a:prstGeom prst="rect">
            <a:avLst/>
          </a:prstGeom>
        </p:spPr>
      </p:pic>
      <p:pic>
        <p:nvPicPr>
          <p:cNvPr id="34" name="object 34" descr="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6519671" y="4520599"/>
            <a:ext cx="420624" cy="70063"/>
          </a:xfrm>
          <a:prstGeom prst="rect">
            <a:avLst/>
          </a:prstGeom>
        </p:spPr>
      </p:pic>
      <p:pic>
        <p:nvPicPr>
          <p:cNvPr id="35" name="object 35" descr="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6800088" y="5745183"/>
            <a:ext cx="143255" cy="63970"/>
          </a:xfrm>
          <a:prstGeom prst="rect">
            <a:avLst/>
          </a:prstGeom>
        </p:spPr>
      </p:pic>
      <p:pic>
        <p:nvPicPr>
          <p:cNvPr id="36" name="object 36" descr="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289559" y="8757901"/>
            <a:ext cx="18288" cy="51785"/>
          </a:xfrm>
          <a:prstGeom prst="rect">
            <a:avLst/>
          </a:prstGeom>
        </p:spPr>
      </p:pic>
      <p:sp>
        <p:nvSpPr>
          <p:cNvPr id="37" name="object 37" descr=""/>
          <p:cNvSpPr txBox="1"/>
          <p:nvPr/>
        </p:nvSpPr>
        <p:spPr>
          <a:xfrm>
            <a:off x="37823" y="39230"/>
            <a:ext cx="354330" cy="3873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85"/>
              </a:spcBef>
            </a:pPr>
            <a:r>
              <a:rPr dirty="0" sz="800" spc="-100">
                <a:solidFill>
                  <a:srgbClr val="333333"/>
                </a:solidFill>
                <a:latin typeface="Arial Black"/>
                <a:cs typeface="Arial Black"/>
              </a:rPr>
              <a:t>zipresa:</a:t>
            </a:r>
            <a:endParaRPr sz="800">
              <a:latin typeface="Arial Black"/>
              <a:cs typeface="Arial Black"/>
            </a:endParaRPr>
          </a:p>
          <a:p>
            <a:pPr marL="26670">
              <a:lnSpc>
                <a:spcPct val="100000"/>
              </a:lnSpc>
              <a:spcBef>
                <a:spcPts val="75"/>
              </a:spcBef>
            </a:pPr>
            <a:r>
              <a:rPr dirty="0" sz="700" spc="-114">
                <a:solidFill>
                  <a:srgbClr val="727272"/>
                </a:solidFill>
                <a:latin typeface="Cambria"/>
                <a:cs typeface="Cambria"/>
              </a:rPr>
              <a:t>bL</a:t>
            </a:r>
            <a:r>
              <a:rPr dirty="0" sz="700" spc="-55">
                <a:solidFill>
                  <a:srgbClr val="727272"/>
                </a:solidFill>
                <a:latin typeface="Cambria"/>
                <a:cs typeface="Cambria"/>
              </a:rPr>
              <a:t> </a:t>
            </a:r>
            <a:r>
              <a:rPr dirty="0" sz="700" spc="-10">
                <a:solidFill>
                  <a:srgbClr val="646464"/>
                </a:solidFill>
                <a:latin typeface="Cambria"/>
                <a:cs typeface="Cambria"/>
              </a:rPr>
              <a:t>P.3.:</a:t>
            </a:r>
            <a:endParaRPr sz="7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700" spc="-10">
                <a:solidFill>
                  <a:srgbClr val="747474"/>
                </a:solidFill>
                <a:latin typeface="Cambria"/>
                <a:cs typeface="Cambria"/>
              </a:rPr>
              <a:t>›°íodo:</a:t>
            </a:r>
            <a:endParaRPr sz="700">
              <a:latin typeface="Cambria"/>
              <a:cs typeface="Cambria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502908" y="39230"/>
            <a:ext cx="3261995" cy="3873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85"/>
              </a:spcBef>
            </a:pPr>
            <a:r>
              <a:rPr dirty="0" sz="800" spc="-160">
                <a:solidFill>
                  <a:srgbClr val="3F3F3F"/>
                </a:solidFill>
                <a:latin typeface="Arial Black"/>
                <a:cs typeface="Arial Black"/>
              </a:rPr>
              <a:t>ASSOCIACAO</a:t>
            </a:r>
            <a:r>
              <a:rPr dirty="0" sz="800" spc="135">
                <a:solidFill>
                  <a:srgbClr val="3F3F3F"/>
                </a:solidFill>
                <a:latin typeface="Arial Black"/>
                <a:cs typeface="Arial Black"/>
              </a:rPr>
              <a:t> </a:t>
            </a:r>
            <a:r>
              <a:rPr dirty="0" sz="800" spc="-145">
                <a:solidFill>
                  <a:srgbClr val="494949"/>
                </a:solidFill>
                <a:latin typeface="Arial Black"/>
                <a:cs typeface="Arial Black"/>
              </a:rPr>
              <a:t>DOS</a:t>
            </a:r>
            <a:r>
              <a:rPr dirty="0" sz="800" spc="-30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800" spc="-160">
                <a:solidFill>
                  <a:srgbClr val="494949"/>
                </a:solidFill>
                <a:latin typeface="Arial Black"/>
                <a:cs typeface="Arial Black"/>
              </a:rPr>
              <a:t>MORADORES</a:t>
            </a:r>
            <a:r>
              <a:rPr dirty="0" sz="800" spc="70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800" spc="-175">
                <a:solidFill>
                  <a:srgbClr val="464646"/>
                </a:solidFill>
                <a:latin typeface="Arial Black"/>
                <a:cs typeface="Arial Black"/>
              </a:rPr>
              <a:t>PARA</a:t>
            </a:r>
            <a:r>
              <a:rPr dirty="0" sz="800" spc="30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800" spc="-150">
                <a:solidFill>
                  <a:srgbClr val="3A3A3A"/>
                </a:solidFill>
                <a:latin typeface="Arial Black"/>
                <a:cs typeface="Arial Black"/>
              </a:rPr>
              <a:t>DESENVOLVIl"gENTO</a:t>
            </a:r>
            <a:r>
              <a:rPr dirty="0" sz="800" spc="-90">
                <a:solidFill>
                  <a:srgbClr val="3A3A3A"/>
                </a:solidFill>
                <a:latin typeface="Arial Black"/>
                <a:cs typeface="Arial Black"/>
              </a:rPr>
              <a:t> </a:t>
            </a:r>
            <a:r>
              <a:rPr dirty="0" sz="800" spc="-110">
                <a:solidFill>
                  <a:srgbClr val="3B3B3B"/>
                </a:solidFill>
                <a:latin typeface="Arial Black"/>
                <a:cs typeface="Arial Black"/>
              </a:rPr>
              <a:t>DO</a:t>
            </a:r>
            <a:r>
              <a:rPr dirty="0" sz="800" spc="-20">
                <a:solidFill>
                  <a:srgbClr val="3B3B3B"/>
                </a:solidFill>
                <a:latin typeface="Arial Black"/>
                <a:cs typeface="Arial Black"/>
              </a:rPr>
              <a:t> </a:t>
            </a:r>
            <a:r>
              <a:rPr dirty="0" sz="800" spc="-185">
                <a:solidFill>
                  <a:srgbClr val="484848"/>
                </a:solidFill>
                <a:latin typeface="Arial Black"/>
                <a:cs typeface="Arial Black"/>
              </a:rPr>
              <a:t>AGUA</a:t>
            </a:r>
            <a:r>
              <a:rPr dirty="0" sz="800" spc="60">
                <a:solidFill>
                  <a:srgbClr val="484848"/>
                </a:solidFill>
                <a:latin typeface="Arial Black"/>
                <a:cs typeface="Arial Black"/>
              </a:rPr>
              <a:t> </a:t>
            </a:r>
            <a:r>
              <a:rPr dirty="0" sz="800" spc="-120">
                <a:solidFill>
                  <a:srgbClr val="494949"/>
                </a:solidFill>
                <a:latin typeface="Arial Black"/>
                <a:cs typeface="Arial Black"/>
              </a:rPr>
              <a:t>AZUL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 sz="700" spc="-10">
                <a:solidFill>
                  <a:srgbClr val="4B4B4B"/>
                </a:solidFill>
                <a:latin typeface="Cambria"/>
                <a:cs typeface="Cambria"/>
              </a:rPr>
              <a:t>08.953.367J0001-</a:t>
            </a:r>
            <a:r>
              <a:rPr dirty="0" sz="700" spc="-25">
                <a:solidFill>
                  <a:srgbClr val="4B4B4B"/>
                </a:solidFill>
                <a:latin typeface="Cambria"/>
                <a:cs typeface="Cambria"/>
              </a:rPr>
              <a:t>31</a:t>
            </a:r>
            <a:endParaRPr sz="700">
              <a:latin typeface="Cambria"/>
              <a:cs typeface="Cambria"/>
            </a:endParaRPr>
          </a:p>
          <a:p>
            <a:pPr marL="15240">
              <a:lnSpc>
                <a:spcPct val="100000"/>
              </a:lnSpc>
              <a:spcBef>
                <a:spcPts val="50"/>
              </a:spcBef>
            </a:pPr>
            <a:r>
              <a:rPr dirty="0" sz="700" spc="-35">
                <a:solidFill>
                  <a:srgbClr val="4D4D4D"/>
                </a:solidFill>
                <a:latin typeface="Cambria"/>
                <a:cs typeface="Cambria"/>
              </a:rPr>
              <a:t>01/0J./2023</a:t>
            </a:r>
            <a:r>
              <a:rPr dirty="0" sz="700" spc="9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700">
                <a:solidFill>
                  <a:srgbClr val="606060"/>
                </a:solidFill>
                <a:latin typeface="Cambria"/>
                <a:cs typeface="Cambria"/>
              </a:rPr>
              <a:t>-</a:t>
            </a:r>
            <a:r>
              <a:rPr dirty="0" sz="700" spc="55">
                <a:solidFill>
                  <a:srgbClr val="606060"/>
                </a:solidFill>
                <a:latin typeface="Cambria"/>
                <a:cs typeface="Cambria"/>
              </a:rPr>
              <a:t> </a:t>
            </a:r>
            <a:r>
              <a:rPr dirty="0" sz="700" spc="-10">
                <a:solidFill>
                  <a:srgbClr val="8C8C8C"/>
                </a:solidFill>
                <a:latin typeface="Cambria"/>
                <a:cs typeface="Cambria"/>
              </a:rPr>
              <a:t>3</a:t>
            </a:r>
            <a:r>
              <a:rPr dirty="0" sz="700" spc="-10">
                <a:solidFill>
                  <a:srgbClr val="595959"/>
                </a:solidFill>
                <a:latin typeface="Cambria"/>
                <a:cs typeface="Cambria"/>
              </a:rPr>
              <a:t>1/12/2023</a:t>
            </a:r>
            <a:endParaRPr sz="700">
              <a:latin typeface="Cambria"/>
              <a:cs typeface="Cambria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37432" y="407171"/>
            <a:ext cx="170307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solidFill>
                  <a:srgbClr val="424242"/>
                </a:solidFill>
                <a:latin typeface="Cambria"/>
                <a:cs typeface="Cambria"/>
              </a:rPr>
              <a:t>.JÚSOLIDADO</a:t>
            </a:r>
            <a:r>
              <a:rPr dirty="0" sz="700" spc="6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700" spc="-10">
                <a:solidFill>
                  <a:srgbClr val="505050"/>
                </a:solidFill>
                <a:latin typeface="Cambria"/>
                <a:cs typeface="Cambria"/>
              </a:rPr>
              <a:t>(Empresas:</a:t>
            </a:r>
            <a:r>
              <a:rPr dirty="0" sz="700" spc="55">
                <a:solidFill>
                  <a:srgbClr val="505050"/>
                </a:solidFill>
                <a:latin typeface="Cambria"/>
                <a:cs typeface="Cambria"/>
              </a:rPr>
              <a:t> </a:t>
            </a:r>
            <a:r>
              <a:rPr dirty="0" sz="700" spc="-10">
                <a:solidFill>
                  <a:srgbClr val="494949"/>
                </a:solidFill>
                <a:latin typeface="Cambria"/>
                <a:cs typeface="Cambria"/>
              </a:rPr>
              <a:t>686,687,688,689)</a:t>
            </a:r>
            <a:endParaRPr sz="700">
              <a:latin typeface="Cambria"/>
              <a:cs typeface="Cambria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41966" y="845320"/>
            <a:ext cx="8737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5">
                <a:solidFill>
                  <a:srgbClr val="494949"/>
                </a:solidFill>
                <a:latin typeface="Courier New"/>
                <a:cs typeface="Courier New"/>
              </a:rPr>
              <a:t>ódigo</a:t>
            </a:r>
            <a:r>
              <a:rPr dirty="0" sz="700" spc="-80">
                <a:solidFill>
                  <a:srgbClr val="494949"/>
                </a:solidFill>
                <a:latin typeface="Courier New"/>
                <a:cs typeface="Courier New"/>
              </a:rPr>
              <a:t> </a:t>
            </a:r>
            <a:r>
              <a:rPr dirty="0" sz="800" spc="-30" b="1">
                <a:solidFill>
                  <a:srgbClr val="343434"/>
                </a:solidFill>
                <a:latin typeface="Cambria"/>
                <a:cs typeface="Cambria"/>
              </a:rPr>
              <a:t>Classificação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346917" y="1111104"/>
            <a:ext cx="120650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130">
                <a:solidFill>
                  <a:srgbClr val="565656"/>
                </a:solidFill>
                <a:latin typeface="Courier New"/>
                <a:cs typeface="Courier New"/>
              </a:rPr>
              <a:t>1.1</a:t>
            </a:r>
            <a:endParaRPr sz="650">
              <a:latin typeface="Courier New"/>
              <a:cs typeface="Courier New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1292880" y="835927"/>
            <a:ext cx="84074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5" b="1">
                <a:solidFill>
                  <a:srgbClr val="424242"/>
                </a:solidFill>
                <a:latin typeface="Cambria"/>
                <a:cs typeface="Cambria"/>
              </a:rPr>
              <a:t>Descrição</a:t>
            </a:r>
            <a:r>
              <a:rPr dirty="0" sz="850" spc="30" b="1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850" spc="-75" b="1">
                <a:solidFill>
                  <a:srgbClr val="464646"/>
                </a:solidFill>
                <a:latin typeface="Cambria"/>
                <a:cs typeface="Cambria"/>
              </a:rPr>
              <a:t>da</a:t>
            </a:r>
            <a:r>
              <a:rPr dirty="0" sz="850" spc="20" b="1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850" spc="-40" b="1">
                <a:solidFill>
                  <a:srgbClr val="484848"/>
                </a:solidFill>
                <a:latin typeface="Cambria"/>
                <a:cs typeface="Cambria"/>
              </a:rPr>
              <a:t>conta</a:t>
            </a:r>
            <a:endParaRPr sz="850">
              <a:latin typeface="Cambria"/>
              <a:cs typeface="Cambria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1306822" y="975605"/>
            <a:ext cx="1348740" cy="4826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dirty="0" sz="700" spc="-10">
                <a:solidFill>
                  <a:srgbClr val="575757"/>
                </a:solidFill>
                <a:latin typeface="Cambria"/>
                <a:cs typeface="Cambria"/>
              </a:rPr>
              <a:t>ATIVO</a:t>
            </a:r>
            <a:endParaRPr sz="700">
              <a:latin typeface="Cambria"/>
              <a:cs typeface="Cambria"/>
            </a:endParaRPr>
          </a:p>
          <a:p>
            <a:pPr marL="76200">
              <a:lnSpc>
                <a:spcPct val="100000"/>
              </a:lnSpc>
              <a:spcBef>
                <a:spcPts val="95"/>
              </a:spcBef>
            </a:pPr>
            <a:r>
              <a:rPr dirty="0" sz="650" spc="-75">
                <a:solidFill>
                  <a:srgbClr val="4F4F4F"/>
                </a:solidFill>
                <a:latin typeface="Cambria"/>
                <a:cs typeface="Cambria"/>
              </a:rPr>
              <a:t>ATTVO</a:t>
            </a:r>
            <a:r>
              <a:rPr dirty="0" sz="650" spc="7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650" spc="-10">
                <a:solidFill>
                  <a:srgbClr val="3B3B3B"/>
                </a:solidFill>
                <a:latin typeface="Cambria"/>
                <a:cs typeface="Cambria"/>
              </a:rPr>
              <a:t>CIRCULANTE</a:t>
            </a:r>
            <a:endParaRPr sz="650">
              <a:latin typeface="Cambria"/>
              <a:cs typeface="Cambria"/>
            </a:endParaRPr>
          </a:p>
          <a:p>
            <a:pPr marL="141605">
              <a:lnSpc>
                <a:spcPct val="100000"/>
              </a:lnSpc>
              <a:spcBef>
                <a:spcPts val="85"/>
              </a:spcBef>
            </a:pPr>
            <a:r>
              <a:rPr dirty="0" sz="700" spc="-10">
                <a:solidFill>
                  <a:srgbClr val="464646"/>
                </a:solidFill>
                <a:latin typeface="Cambria"/>
                <a:cs typeface="Cambria"/>
              </a:rPr>
              <a:t>DISPONÍVEL</a:t>
            </a:r>
            <a:endParaRPr sz="700">
              <a:latin typeface="Cambria"/>
              <a:cs typeface="Cambria"/>
            </a:endParaRPr>
          </a:p>
          <a:p>
            <a:pPr marL="200025">
              <a:lnSpc>
                <a:spcPct val="100000"/>
              </a:lnSpc>
              <a:spcBef>
                <a:spcPts val="70"/>
              </a:spcBef>
            </a:pPr>
            <a:r>
              <a:rPr dirty="0" sz="650" spc="-20">
                <a:solidFill>
                  <a:srgbClr val="525252"/>
                </a:solidFill>
                <a:latin typeface="Cambria"/>
                <a:cs typeface="Cambria"/>
              </a:rPr>
              <a:t>CAIXA</a:t>
            </a:r>
            <a:r>
              <a:rPr dirty="0" sz="650" spc="40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650">
                <a:solidFill>
                  <a:srgbClr val="7B7B7B"/>
                </a:solidFill>
                <a:latin typeface="Cambria"/>
                <a:cs typeface="Cambria"/>
              </a:rPr>
              <a:t>E</a:t>
            </a:r>
            <a:r>
              <a:rPr dirty="0" sz="650" spc="15">
                <a:solidFill>
                  <a:srgbClr val="7B7B7B"/>
                </a:solidFill>
                <a:latin typeface="Cambria"/>
                <a:cs typeface="Cambria"/>
              </a:rPr>
              <a:t> </a:t>
            </a:r>
            <a:r>
              <a:rPr dirty="0" sz="650" spc="-50">
                <a:solidFill>
                  <a:srgbClr val="424242"/>
                </a:solidFill>
                <a:latin typeface="Cambria"/>
                <a:cs typeface="Cambria"/>
              </a:rPr>
              <a:t>EÇUTVALENTE</a:t>
            </a:r>
            <a:r>
              <a:rPr dirty="0" sz="650" spc="8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650" spc="-35">
                <a:solidFill>
                  <a:srgbClr val="565656"/>
                </a:solidFill>
                <a:latin typeface="Cambria"/>
                <a:cs typeface="Cambria"/>
              </a:rPr>
              <a:t>DE</a:t>
            </a:r>
            <a:r>
              <a:rPr dirty="0" sz="650" spc="-5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650" spc="-10">
                <a:solidFill>
                  <a:srgbClr val="282828"/>
                </a:solidFill>
                <a:latin typeface="Cambria"/>
                <a:cs typeface="Cambria"/>
              </a:rPr>
              <a:t>CAIXA</a:t>
            </a:r>
            <a:endParaRPr sz="650">
              <a:latin typeface="Cambria"/>
              <a:cs typeface="Cambria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3182788" y="613554"/>
            <a:ext cx="52324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04">
                <a:solidFill>
                  <a:srgbClr val="3B3B3B"/>
                </a:solidFill>
                <a:latin typeface="Arial Black"/>
                <a:cs typeface="Arial Black"/>
              </a:rPr>
              <a:t>BALANCETE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60154" y="10085286"/>
            <a:ext cx="2077085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25">
                <a:solidFill>
                  <a:srgbClr val="4F4F4F"/>
                </a:solidFill>
                <a:latin typeface="Cambria"/>
                <a:cs typeface="Cambria"/>
              </a:rPr>
              <a:t>istcma</a:t>
            </a:r>
            <a:r>
              <a:rPr dirty="0" sz="650" spc="5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650" spc="-30">
                <a:solidFill>
                  <a:srgbClr val="464646"/>
                </a:solidFill>
                <a:latin typeface="Cambria"/>
                <a:cs typeface="Cambria"/>
              </a:rPr>
              <a:t>licenciado</a:t>
            </a:r>
            <a:r>
              <a:rPr dirty="0" sz="650" spc="6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650" spc="-30">
                <a:solidFill>
                  <a:srgbClr val="444444"/>
                </a:solidFill>
                <a:latin typeface="Cambria"/>
                <a:cs typeface="Cambria"/>
              </a:rPr>
              <a:t>para</a:t>
            </a:r>
            <a:r>
              <a:rPr dirty="0" sz="650" spc="50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650" spc="-50">
                <a:solidFill>
                  <a:srgbClr val="545454"/>
                </a:solidFill>
                <a:latin typeface="Cambria"/>
                <a:cs typeface="Cambria"/>
              </a:rPr>
              <a:t>FLORTS</a:t>
            </a:r>
            <a:r>
              <a:rPr dirty="0" sz="650" spc="35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650" spc="-40">
                <a:solidFill>
                  <a:srgbClr val="3A3A3A"/>
                </a:solidFill>
                <a:latin typeface="Cambria"/>
                <a:cs typeface="Cambria"/>
              </a:rPr>
              <a:t>ESCRTTORtO</a:t>
            </a:r>
            <a:r>
              <a:rPr dirty="0" sz="650" spc="45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650" spc="-30">
                <a:solidFill>
                  <a:srgbClr val="484848"/>
                </a:solidFill>
                <a:latin typeface="Cambria"/>
                <a:cs typeface="Cambria"/>
              </a:rPr>
              <a:t>CONTABIL</a:t>
            </a:r>
            <a:r>
              <a:rPr dirty="0" sz="650" spc="50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650" spc="-20">
                <a:solidFill>
                  <a:srgbClr val="464646"/>
                </a:solidFill>
                <a:latin typeface="Cambria"/>
                <a:cs typeface="Cambria"/>
              </a:rPr>
              <a:t>LTDA</a:t>
            </a:r>
            <a:endParaRPr sz="650">
              <a:latin typeface="Cambria"/>
              <a:cs typeface="Cambria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3848421" y="842020"/>
            <a:ext cx="63944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50">
                <a:solidFill>
                  <a:srgbClr val="2D2D2D"/>
                </a:solidFill>
                <a:latin typeface="Arial Black"/>
                <a:cs typeface="Arial Black"/>
              </a:rPr>
              <a:t>Saldo</a:t>
            </a:r>
            <a:r>
              <a:rPr dirty="0" sz="850" spc="-30">
                <a:solidFill>
                  <a:srgbClr val="2D2D2D"/>
                </a:solidFill>
                <a:latin typeface="Arial Black"/>
                <a:cs typeface="Arial Black"/>
              </a:rPr>
              <a:t> </a:t>
            </a:r>
            <a:r>
              <a:rPr dirty="0" sz="850" spc="-130">
                <a:solidFill>
                  <a:srgbClr val="363636"/>
                </a:solidFill>
                <a:latin typeface="Arial Black"/>
                <a:cs typeface="Arial Black"/>
              </a:rPr>
              <a:t>Anterior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5023518" y="838974"/>
            <a:ext cx="30924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30">
                <a:solidFill>
                  <a:srgbClr val="3B3B3B"/>
                </a:solidFill>
                <a:latin typeface="Arial Black"/>
                <a:cs typeface="Arial Black"/>
              </a:rPr>
              <a:t>Débito</a:t>
            </a:r>
            <a:endParaRPr sz="850">
              <a:latin typeface="Arial Black"/>
              <a:cs typeface="Arial Black"/>
            </a:endParaRPr>
          </a:p>
        </p:txBody>
      </p:sp>
      <p:graphicFrame>
        <p:nvGraphicFramePr>
          <p:cNvPr id="48" name="object 48" descr=""/>
          <p:cNvGraphicFramePr>
            <a:graphicFrameLocks noGrp="1"/>
          </p:cNvGraphicFramePr>
          <p:nvPr/>
        </p:nvGraphicFramePr>
        <p:xfrm>
          <a:off x="160998" y="1446652"/>
          <a:ext cx="6894830" cy="85959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6785"/>
                <a:gridCol w="2632075"/>
                <a:gridCol w="948055"/>
                <a:gridCol w="821689"/>
                <a:gridCol w="827405"/>
                <a:gridCol w="640079"/>
              </a:tblGrid>
              <a:tr h="180340">
                <a:tc>
                  <a:txBody>
                    <a:bodyPr/>
                    <a:lstStyle/>
                    <a:p>
                      <a:pPr algn="r" marR="246379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700" spc="-145">
                          <a:solidFill>
                            <a:srgbClr val="6D6D6D"/>
                          </a:solidFill>
                          <a:latin typeface="Arial Black"/>
                          <a:cs typeface="Arial Black"/>
                        </a:rPr>
                        <a:t>1.1.</a:t>
                      </a:r>
                      <a:r>
                        <a:rPr dirty="0" sz="700" spc="-100">
                          <a:solidFill>
                            <a:srgbClr val="6D6D6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50">
                          <a:solidFill>
                            <a:srgbClr val="5E5E5E"/>
                          </a:solidFill>
                          <a:latin typeface="Arial Black"/>
                          <a:cs typeface="Arial Black"/>
                        </a:rPr>
                        <a:t>IO.100.OOI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45910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700" spc="-1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CAIXA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1898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700" spc="-2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1790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700" spc="-1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21.269,09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19939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21.269,09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15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11454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u="sng" sz="700" spc="-80">
                          <a:solidFill>
                            <a:srgbClr val="666666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700" spc="30">
                          <a:solidFill>
                            <a:srgbClr val="666666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45">
                          <a:solidFill>
                            <a:srgbClr val="4D4D4D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CAIXA</a:t>
                      </a:r>
                      <a:r>
                        <a:rPr dirty="0" u="sng" sz="700" spc="50">
                          <a:solidFill>
                            <a:srgbClr val="4D4D4D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25">
                          <a:solidFill>
                            <a:srgbClr val="626262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E</a:t>
                      </a:r>
                      <a:r>
                        <a:rPr dirty="0" u="sng" sz="700" spc="-35">
                          <a:solidFill>
                            <a:srgbClr val="626262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65">
                          <a:solidFill>
                            <a:srgbClr val="2B2B2B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EOUtVALENTE</a:t>
                      </a:r>
                      <a:r>
                        <a:rPr dirty="0" u="sng" sz="700" spc="45">
                          <a:solidFill>
                            <a:srgbClr val="2B2B2B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35">
                          <a:solidFill>
                            <a:srgbClr val="525252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OE</a:t>
                      </a:r>
                      <a:r>
                        <a:rPr dirty="0" u="sng" sz="700" spc="-45">
                          <a:solidFill>
                            <a:srgbClr val="525252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4D4D4D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CAIXA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 algn="r" marR="18669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700" spc="-2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 algn="r" marR="17653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700" spc="-10">
                          <a:solidFill>
                            <a:srgbClr val="414141"/>
                          </a:solidFill>
                          <a:latin typeface="Cambria"/>
                          <a:cs typeface="Cambria"/>
                        </a:rPr>
                        <a:t>2\.269,09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 algn="r" marR="19685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700" spc="-10">
                          <a:solidFill>
                            <a:srgbClr val="666666"/>
                          </a:solidFill>
                          <a:latin typeface="Cambria"/>
                          <a:cs typeface="Cambria"/>
                        </a:rPr>
                        <a:t>2\.269,09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0800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650" spc="-20">
                          <a:solidFill>
                            <a:srgbClr val="838383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53975"/>
                </a:tc>
              </a:tr>
              <a:tr h="173990">
                <a:tc>
                  <a:txBody>
                    <a:bodyPr/>
                    <a:lstStyle/>
                    <a:p>
                      <a:pPr marL="203835">
                        <a:lnSpc>
                          <a:spcPts val="730"/>
                        </a:lnSpc>
                        <a:spcBef>
                          <a:spcPts val="545"/>
                        </a:spcBef>
                      </a:pPr>
                      <a:r>
                        <a:rPr dirty="0" sz="650" spc="-10">
                          <a:solidFill>
                            <a:srgbClr val="777777"/>
                          </a:solidFill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dirty="0" sz="650" spc="-10">
                          <a:solidFill>
                            <a:srgbClr val="828282"/>
                          </a:solidFill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dirty="0" sz="650" spc="-60">
                          <a:solidFill>
                            <a:srgbClr val="82828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60">
                          <a:solidFill>
                            <a:srgbClr val="878787"/>
                          </a:solidFill>
                          <a:latin typeface="Times New Roman"/>
                          <a:cs typeface="Times New Roman"/>
                        </a:rPr>
                        <a:t>J</a:t>
                      </a:r>
                      <a:r>
                        <a:rPr dirty="0" sz="650" spc="-75">
                          <a:solidFill>
                            <a:srgbClr val="87878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25">
                          <a:solidFill>
                            <a:srgbClr val="808080"/>
                          </a:solidFill>
                          <a:latin typeface="Times New Roman"/>
                          <a:cs typeface="Times New Roman"/>
                        </a:rPr>
                        <a:t>0.</a:t>
                      </a:r>
                      <a:r>
                        <a:rPr dirty="0" sz="650" spc="-25">
                          <a:solidFill>
                            <a:srgbClr val="828282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9215"/>
                </a:tc>
                <a:tc>
                  <a:txBody>
                    <a:bodyPr/>
                    <a:lstStyle/>
                    <a:p>
                      <a:pPr marL="403225">
                        <a:lnSpc>
                          <a:spcPts val="780"/>
                        </a:lnSpc>
                        <a:spcBef>
                          <a:spcPts val="495"/>
                        </a:spcBef>
                      </a:pPr>
                      <a:r>
                        <a:rPr dirty="0" sz="700" spc="-204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BANCO</a:t>
                      </a:r>
                      <a:r>
                        <a:rPr dirty="0" sz="700" spc="15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45" b="1">
                          <a:solidFill>
                            <a:srgbClr val="595959"/>
                          </a:solidFill>
                          <a:latin typeface="Calibri"/>
                          <a:cs typeface="Calibri"/>
                        </a:rPr>
                        <a:t>DEPOSTTO</a:t>
                      </a:r>
                      <a:r>
                        <a:rPr dirty="0" sz="700" spc="120" b="1">
                          <a:solidFill>
                            <a:srgbClr val="59595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00" spc="-23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A</a:t>
                      </a:r>
                      <a:r>
                        <a:rPr dirty="0" sz="70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VíSTA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28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2395">
                <a:tc>
                  <a:txBody>
                    <a:bodyPr/>
                    <a:lstStyle/>
                    <a:p>
                      <a:pPr algn="r" marR="241935">
                        <a:lnSpc>
                          <a:spcPts val="730"/>
                        </a:lnSpc>
                        <a:spcBef>
                          <a:spcPts val="55"/>
                        </a:spcBef>
                      </a:pPr>
                      <a:r>
                        <a:rPr dirty="0" sz="650" spc="-3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dirty="0" sz="650" spc="-85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">
                          <a:solidFill>
                            <a:srgbClr val="666666"/>
                          </a:solidFill>
                          <a:latin typeface="Times New Roman"/>
                          <a:cs typeface="Times New Roman"/>
                        </a:rPr>
                        <a:t>1.10.</a:t>
                      </a:r>
                      <a:r>
                        <a:rPr dirty="0" sz="650" spc="-85">
                          <a:solidFill>
                            <a:srgbClr val="66666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200.00t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466725">
                        <a:lnSpc>
                          <a:spcPts val="755"/>
                        </a:lnSpc>
                        <a:spcBef>
                          <a:spcPts val="30"/>
                        </a:spcBef>
                      </a:pPr>
                      <a:r>
                        <a:rPr dirty="0" sz="700" spc="-210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BANCO</a:t>
                      </a:r>
                      <a:r>
                        <a:rPr dirty="0" sz="700" spc="20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5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BRASIL</a:t>
                      </a:r>
                      <a:r>
                        <a:rPr dirty="0" sz="700" spc="254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9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AGENCIA</a:t>
                      </a:r>
                      <a:r>
                        <a:rPr dirty="0" sz="700" spc="2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35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4770-</a:t>
                      </a:r>
                      <a:r>
                        <a:rPr dirty="0" sz="700" spc="-140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8</a:t>
                      </a:r>
                      <a:r>
                        <a:rPr dirty="0" sz="700" spc="5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3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C/C</a:t>
                      </a:r>
                      <a:r>
                        <a:rPr dirty="0" sz="700" spc="-25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40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14275-</a:t>
                      </a:r>
                      <a:r>
                        <a:rPr dirty="0" sz="700" spc="-145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1</a:t>
                      </a:r>
                      <a:r>
                        <a:rPr dirty="0" sz="700" spc="30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20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(F2)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88595">
                        <a:lnSpc>
                          <a:spcPts val="705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0,01D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182880">
                        <a:lnSpc>
                          <a:spcPts val="755"/>
                        </a:lnSpc>
                        <a:spcBef>
                          <a:spcPts val="30"/>
                        </a:spcBef>
                      </a:pPr>
                      <a:r>
                        <a:rPr dirty="0" sz="700" spc="-4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4.729.t02,32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99390">
                        <a:lnSpc>
                          <a:spcPts val="780"/>
                        </a:lnSpc>
                        <a:spcBef>
                          <a:spcPts val="5"/>
                        </a:spcBef>
                      </a:pPr>
                      <a:r>
                        <a:rPr dirty="0" sz="700" spc="-80">
                          <a:solidFill>
                            <a:srgbClr val="606060"/>
                          </a:solidFill>
                          <a:latin typeface="Courier New"/>
                          <a:cs typeface="Courier New"/>
                        </a:rPr>
                        <a:t>4.729.102,33</a:t>
                      </a:r>
                      <a:endParaRPr sz="700">
                        <a:latin typeface="Courier New"/>
                        <a:cs typeface="Courier New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550" spc="-2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0,U0</a:t>
                      </a:r>
                      <a:endParaRPr sz="550">
                        <a:latin typeface="Cambria"/>
                        <a:cs typeface="Cambria"/>
                      </a:endParaRPr>
                    </a:p>
                  </a:txBody>
                  <a:tcPr marL="0" marR="0" marB="0" marT="13970"/>
                </a:tc>
              </a:tr>
              <a:tr h="112395">
                <a:tc>
                  <a:txBody>
                    <a:bodyPr/>
                    <a:lstStyle/>
                    <a:p>
                      <a:pPr algn="r" marR="235585">
                        <a:lnSpc>
                          <a:spcPts val="730"/>
                        </a:lnSpc>
                        <a:spcBef>
                          <a:spcPts val="55"/>
                        </a:spcBef>
                      </a:pPr>
                      <a:r>
                        <a:rPr dirty="0" sz="650" spc="-1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1.1.10.</a:t>
                      </a:r>
                      <a:r>
                        <a:rPr dirty="0" sz="650" spc="-45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">
                          <a:solidFill>
                            <a:srgbClr val="414141"/>
                          </a:solidFill>
                          <a:latin typeface="Times New Roman"/>
                          <a:cs typeface="Times New Roman"/>
                        </a:rPr>
                        <a:t>200.002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466725">
                        <a:lnSpc>
                          <a:spcPts val="755"/>
                        </a:lnSpc>
                        <a:spcBef>
                          <a:spcPts val="30"/>
                        </a:spcBef>
                      </a:pPr>
                      <a:r>
                        <a:rPr dirty="0" sz="700" spc="-190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8ANCO</a:t>
                      </a:r>
                      <a:r>
                        <a:rPr dirty="0" sz="700" spc="15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8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BRASIL</a:t>
                      </a:r>
                      <a:r>
                        <a:rPr dirty="0" sz="700" spc="5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9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AGENCIA</a:t>
                      </a:r>
                      <a:r>
                        <a:rPr dirty="0" sz="700" spc="8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3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4770-</a:t>
                      </a:r>
                      <a:r>
                        <a:rPr dirty="0" sz="700" spc="-14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8</a:t>
                      </a:r>
                      <a:r>
                        <a:rPr dirty="0" sz="700" spc="3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3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C/C</a:t>
                      </a:r>
                      <a:r>
                        <a:rPr dirty="0" sz="700" spc="3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65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14276</a:t>
                      </a:r>
                      <a:r>
                        <a:rPr dirty="0" sz="700" spc="15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20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(F3)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89230">
                        <a:lnSpc>
                          <a:spcPts val="705"/>
                        </a:lnSpc>
                        <a:spcBef>
                          <a:spcPts val="80"/>
                        </a:spcBef>
                      </a:pPr>
                      <a:r>
                        <a:rPr dirty="0" sz="650" spc="-10" b="1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0,01D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181610">
                        <a:lnSpc>
                          <a:spcPts val="780"/>
                        </a:lnSpc>
                        <a:spcBef>
                          <a:spcPts val="5"/>
                        </a:spcBef>
                      </a:pPr>
                      <a:r>
                        <a:rPr dirty="0" sz="700" spc="-60">
                          <a:solidFill>
                            <a:srgbClr val="484848"/>
                          </a:solidFill>
                          <a:latin typeface="Arial Black"/>
                          <a:cs typeface="Arial Black"/>
                        </a:rPr>
                        <a:t>4.108.512,12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199390">
                        <a:lnSpc>
                          <a:spcPts val="780"/>
                        </a:lnSpc>
                        <a:spcBef>
                          <a:spcPts val="5"/>
                        </a:spcBef>
                      </a:pPr>
                      <a:r>
                        <a:rPr dirty="0" sz="700" spc="-80">
                          <a:solidFill>
                            <a:srgbClr val="626262"/>
                          </a:solidFill>
                          <a:latin typeface="Courier New"/>
                          <a:cs typeface="Courier New"/>
                        </a:rPr>
                        <a:t>4.t08.512,13</a:t>
                      </a:r>
                      <a:endParaRPr sz="700">
                        <a:latin typeface="Courier New"/>
                        <a:cs typeface="Courier New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41275">
                        <a:lnSpc>
                          <a:spcPts val="755"/>
                        </a:lnSpc>
                        <a:spcBef>
                          <a:spcPts val="35"/>
                        </a:spcBef>
                      </a:pPr>
                      <a:r>
                        <a:rPr dirty="0" sz="650" spc="-10">
                          <a:solidFill>
                            <a:srgbClr val="797979"/>
                          </a:solidFill>
                          <a:latin typeface="Cambria"/>
                          <a:cs typeface="Cambria"/>
                        </a:rPr>
                        <a:t>0,(!0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4445"/>
                </a:tc>
              </a:tr>
              <a:tr h="285115"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650" spc="-20">
                          <a:solidFill>
                            <a:srgbClr val="898989"/>
                          </a:solidFill>
                          <a:latin typeface="Cambria"/>
                          <a:cs typeface="Cambria"/>
                        </a:rPr>
                        <a:t>2“l6</a:t>
                      </a:r>
                      <a:r>
                        <a:rPr dirty="0" sz="650" spc="204">
                          <a:solidFill>
                            <a:srgbClr val="89898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dirty="0" sz="650" spc="-10">
                          <a:solidFill>
                            <a:srgbClr val="6D6D6D"/>
                          </a:solidFill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dirty="0" sz="650" spc="-10">
                          <a:solidFill>
                            <a:srgbClr val="7E7E7E"/>
                          </a:solidFill>
                          <a:latin typeface="Times New Roman"/>
                          <a:cs typeface="Times New Roman"/>
                        </a:rPr>
                        <a:t>10.</a:t>
                      </a:r>
                      <a:r>
                        <a:rPr dirty="0" sz="650" spc="-10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200.003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2159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700" spc="-25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3G3</a:t>
                      </a:r>
                      <a:r>
                        <a:rPr dirty="0" sz="700" spc="204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666666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650" spc="-10">
                          <a:solidFill>
                            <a:srgbClr val="9E9E9E"/>
                          </a:solidFill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650" spc="-1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dirty="0" sz="650" spc="-10">
                          <a:solidFill>
                            <a:srgbClr val="6D6D6D"/>
                          </a:solidFill>
                          <a:latin typeface="Times New Roman"/>
                          <a:cs typeface="Times New Roman"/>
                        </a:rPr>
                        <a:t>10.</a:t>
                      </a:r>
                      <a:r>
                        <a:rPr dirty="0" sz="650" spc="-10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200.004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4699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00" spc="-21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BANCO</a:t>
                      </a:r>
                      <a:r>
                        <a:rPr dirty="0" sz="700" spc="5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8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BRASIL</a:t>
                      </a:r>
                      <a:r>
                        <a:rPr dirty="0" sz="700" spc="7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90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AGENCIA</a:t>
                      </a:r>
                      <a:r>
                        <a:rPr dirty="0" sz="700" spc="80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4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4770-</a:t>
                      </a:r>
                      <a:r>
                        <a:rPr dirty="0" sz="700" spc="-14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8</a:t>
                      </a:r>
                      <a:r>
                        <a:rPr dirty="0" sz="700" spc="3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3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C/C</a:t>
                      </a:r>
                      <a:r>
                        <a:rPr dirty="0" sz="700" spc="15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45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23448-</a:t>
                      </a:r>
                      <a:r>
                        <a:rPr dirty="0" sz="700" spc="-150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6</a:t>
                      </a:r>
                      <a:r>
                        <a:rPr dirty="0" sz="700" spc="60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2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NATR1Z</a:t>
                      </a:r>
                      <a:endParaRPr sz="700">
                        <a:latin typeface="Arial Black"/>
                        <a:cs typeface="Arial Black"/>
                      </a:endParaRPr>
                    </a:p>
                    <a:p>
                      <a:pPr marL="46990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-204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BANCO</a:t>
                      </a:r>
                      <a:r>
                        <a:rPr dirty="0" sz="700" spc="1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60">
                          <a:solidFill>
                            <a:srgbClr val="757575"/>
                          </a:solidFill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700" spc="-5">
                          <a:solidFill>
                            <a:srgbClr val="757575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8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BRASIL</a:t>
                      </a:r>
                      <a:r>
                        <a:rPr dirty="0" sz="700" spc="55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4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4770-</a:t>
                      </a:r>
                      <a:r>
                        <a:rPr dirty="0" sz="700" spc="-145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8</a:t>
                      </a:r>
                      <a:r>
                        <a:rPr dirty="0" sz="700" spc="25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2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C/C</a:t>
                      </a:r>
                      <a:r>
                        <a:rPr dirty="0" sz="700" spc="25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7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14366</a:t>
                      </a:r>
                      <a:r>
                        <a:rPr dirty="0" sz="700" spc="105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45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/•tATRtZ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607060" marR="179705" indent="-1270">
                        <a:lnSpc>
                          <a:spcPts val="860"/>
                        </a:lnSpc>
                        <a:spcBef>
                          <a:spcPts val="45"/>
                        </a:spcBef>
                      </a:pPr>
                      <a:r>
                        <a:rPr dirty="0" sz="650" spc="-2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r>
                        <a:rPr dirty="0" sz="650" spc="50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2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o,00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208915" marR="173990" indent="-1905">
                        <a:lnSpc>
                          <a:spcPct val="102800"/>
                        </a:lnSpc>
                        <a:spcBef>
                          <a:spcPts val="5"/>
                        </a:spcBef>
                      </a:pPr>
                      <a:r>
                        <a:rPr dirty="0" sz="700" spc="-5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I.1</a:t>
                      </a:r>
                      <a:r>
                        <a:rPr dirty="0" sz="700" spc="-85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3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i9.823,70</a:t>
                      </a:r>
                      <a:r>
                        <a:rPr dirty="0" sz="700" spc="50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2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2.8t3.674,99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187325" marR="192405" indent="6985">
                        <a:lnSpc>
                          <a:spcPts val="860"/>
                        </a:lnSpc>
                        <a:spcBef>
                          <a:spcPts val="20"/>
                        </a:spcBef>
                      </a:pPr>
                      <a:r>
                        <a:rPr dirty="0" sz="700" spc="-95">
                          <a:solidFill>
                            <a:srgbClr val="606060"/>
                          </a:solidFill>
                          <a:latin typeface="Courier New"/>
                          <a:cs typeface="Courier New"/>
                        </a:rPr>
                        <a:t>L59.823,7U </a:t>
                      </a:r>
                      <a:r>
                        <a:rPr dirty="0" sz="700" spc="-120">
                          <a:solidFill>
                            <a:srgbClr val="646464"/>
                          </a:solidFill>
                          <a:latin typeface="Courier New"/>
                          <a:cs typeface="Courier New"/>
                        </a:rPr>
                        <a:t>1813.674,99</a:t>
                      </a:r>
                      <a:endParaRPr sz="700">
                        <a:latin typeface="Courier New"/>
                        <a:cs typeface="Courier New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650" spc="-20">
                          <a:solidFill>
                            <a:srgbClr val="8E8E8E"/>
                          </a:solidFill>
                          <a:latin typeface="Cambria"/>
                          <a:cs typeface="Cambria"/>
                        </a:rPr>
                        <a:t>0.</a:t>
                      </a:r>
                      <a:r>
                        <a:rPr dirty="0" sz="650" spc="-20">
                          <a:solidFill>
                            <a:srgbClr val="7C7C7C"/>
                          </a:solidFill>
                          <a:latin typeface="Cambria"/>
                          <a:cs typeface="Cambria"/>
                        </a:rPr>
                        <a:t>GO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985"/>
                </a:tc>
              </a:tr>
              <a:tr h="22923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700" spc="-50">
                          <a:solidFill>
                            <a:srgbClr val="838383"/>
                          </a:solidFill>
                          <a:latin typeface="Consolas"/>
                          <a:cs typeface="Consolas"/>
                        </a:rPr>
                        <a:t>6</a:t>
                      </a:r>
                      <a:endParaRPr sz="700">
                        <a:latin typeface="Consolas"/>
                        <a:cs typeface="Consolas"/>
                      </a:endParaRPr>
                    </a:p>
                  </a:txBody>
                  <a:tcPr marL="0" marR="0" marB="0" marT="47625"/>
                </a:tc>
                <a:tc>
                  <a:txBody>
                    <a:bodyPr/>
                    <a:lstStyle/>
                    <a:p>
                      <a:pPr marL="21653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u="sng" sz="700" spc="-10">
                          <a:solidFill>
                            <a:srgbClr val="262626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onsolas"/>
                          <a:cs typeface="Consolas"/>
                        </a:rPr>
                        <a:t>TOTALBANCODEPOSITOAV1STA</a:t>
                      </a:r>
                      <a:endParaRPr sz="700">
                        <a:latin typeface="Consolas"/>
                        <a:cs typeface="Consolas"/>
                      </a:endParaRPr>
                    </a:p>
                  </a:txBody>
                  <a:tcPr marL="0" marR="0" marB="0" marT="50800"/>
                </a:tc>
                <a:tc>
                  <a:txBody>
                    <a:bodyPr/>
                    <a:lstStyle/>
                    <a:p>
                      <a:pPr algn="r" marR="18224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700" spc="-1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0,02D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0800"/>
                </a:tc>
                <a:tc>
                  <a:txBody>
                    <a:bodyPr/>
                    <a:lstStyle/>
                    <a:p>
                      <a:pPr algn="r" marR="1714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700" spc="-10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12.811.113,13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 algn="r" marR="18732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700" spc="-25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12.8j</a:t>
                      </a:r>
                      <a:r>
                        <a:rPr dirty="0" sz="700" spc="-2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>
                          <a:solidFill>
                            <a:srgbClr val="898989"/>
                          </a:solidFill>
                          <a:latin typeface="Cambria"/>
                          <a:cs typeface="Cambria"/>
                        </a:rPr>
                        <a:t>t.</a:t>
                      </a:r>
                      <a:r>
                        <a:rPr dirty="0" sz="700" spc="-20">
                          <a:solidFill>
                            <a:srgbClr val="89898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35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t13,</a:t>
                      </a:r>
                      <a:r>
                        <a:rPr dirty="0" sz="700" spc="-5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25">
                          <a:solidFill>
                            <a:srgbClr val="808080"/>
                          </a:solidFill>
                          <a:latin typeface="Cambria"/>
                          <a:cs typeface="Cambria"/>
                        </a:rPr>
                        <a:t>15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0800"/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650" spc="-20">
                          <a:solidFill>
                            <a:srgbClr val="7B7B7B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53975"/>
                </a:tc>
              </a:tr>
              <a:tr h="158115">
                <a:tc>
                  <a:txBody>
                    <a:bodyPr/>
                    <a:lstStyle/>
                    <a:p>
                      <a:pPr marL="210820">
                        <a:lnSpc>
                          <a:spcPts val="800"/>
                        </a:lnSpc>
                        <a:spcBef>
                          <a:spcPts val="345"/>
                        </a:spcBef>
                      </a:pPr>
                      <a:r>
                        <a:rPr dirty="0" sz="700" spc="-10">
                          <a:solidFill>
                            <a:srgbClr val="5B5B5B"/>
                          </a:solidFill>
                          <a:latin typeface="Consolas"/>
                          <a:cs typeface="Consolas"/>
                        </a:rPr>
                        <a:t>1.1.104</a:t>
                      </a:r>
                      <a:endParaRPr sz="700">
                        <a:latin typeface="Consolas"/>
                        <a:cs typeface="Consolas"/>
                      </a:endParaRPr>
                    </a:p>
                  </a:txBody>
                  <a:tcPr marL="0" marR="0" marB="0" marT="43815"/>
                </a:tc>
                <a:tc>
                  <a:txBody>
                    <a:bodyPr/>
                    <a:lstStyle/>
                    <a:p>
                      <a:pPr marL="412115">
                        <a:lnSpc>
                          <a:spcPts val="800"/>
                        </a:lnSpc>
                        <a:spcBef>
                          <a:spcPts val="345"/>
                        </a:spcBef>
                      </a:pPr>
                      <a:r>
                        <a:rPr dirty="0" sz="700" spc="-45">
                          <a:solidFill>
                            <a:srgbClr val="4B4B4B"/>
                          </a:solidFill>
                          <a:latin typeface="Consolas"/>
                          <a:cs typeface="Consolas"/>
                        </a:rPr>
                        <a:t>APLICAÇÂODE</a:t>
                      </a:r>
                      <a:r>
                        <a:rPr dirty="0" sz="700" spc="-55">
                          <a:solidFill>
                            <a:srgbClr val="4B4B4B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700" spc="-10">
                          <a:solidFill>
                            <a:srgbClr val="4B4B4B"/>
                          </a:solidFill>
                          <a:latin typeface="Consolas"/>
                          <a:cs typeface="Consolas"/>
                        </a:rPr>
                        <a:t>UQUIDD1MED1ATA</a:t>
                      </a:r>
                      <a:endParaRPr sz="700">
                        <a:latin typeface="Consolas"/>
                        <a:cs typeface="Consolas"/>
                      </a:endParaRPr>
                    </a:p>
                  </a:txBody>
                  <a:tcPr marL="0" marR="0" marB="0" marT="438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2395">
                <a:tc>
                  <a:txBody>
                    <a:bodyPr/>
                    <a:lstStyle/>
                    <a:p>
                      <a:pPr algn="r" marR="232410">
                        <a:lnSpc>
                          <a:spcPts val="750"/>
                        </a:lnSpc>
                        <a:spcBef>
                          <a:spcPts val="35"/>
                        </a:spcBef>
                      </a:pPr>
                      <a:r>
                        <a:rPr dirty="0" sz="650" spc="-10">
                          <a:solidFill>
                            <a:srgbClr val="696969"/>
                          </a:solidFill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dirty="0" sz="650" spc="-10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dirty="0" sz="650" spc="-10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10.900.004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marL="471170">
                        <a:lnSpc>
                          <a:spcPts val="785"/>
                        </a:lnSpc>
                      </a:pPr>
                      <a:r>
                        <a:rPr dirty="0" sz="700" spc="-7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POUPANÇA</a:t>
                      </a:r>
                      <a:r>
                        <a:rPr dirty="0" sz="700" spc="65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85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BB</a:t>
                      </a:r>
                      <a:r>
                        <a:rPr dirty="0" sz="700" spc="1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(UNI.IV)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10845">
                        <a:lnSpc>
                          <a:spcPts val="77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6.406,43D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67005">
                        <a:lnSpc>
                          <a:spcPts val="77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233.389,58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86055">
                        <a:lnSpc>
                          <a:spcPts val="77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115.931,70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ts val="675"/>
                        </a:lnSpc>
                        <a:spcBef>
                          <a:spcPts val="110"/>
                        </a:spcBef>
                      </a:pPr>
                      <a:r>
                        <a:rPr dirty="0" sz="600" spc="-20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123.8L4,3</a:t>
                      </a:r>
                      <a:r>
                        <a:rPr dirty="0" sz="600" spc="50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00" spc="-25">
                          <a:solidFill>
                            <a:srgbClr val="8C8C8C"/>
                          </a:solidFill>
                          <a:latin typeface="Cambria"/>
                          <a:cs typeface="Cambria"/>
                        </a:rPr>
                        <a:t>ED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B="0" marT="13970"/>
                </a:tc>
              </a:tr>
              <a:tr h="113664">
                <a:tc>
                  <a:txBody>
                    <a:bodyPr/>
                    <a:lstStyle/>
                    <a:p>
                      <a:pPr algn="r" marR="234315">
                        <a:lnSpc>
                          <a:spcPts val="765"/>
                        </a:lnSpc>
                        <a:spcBef>
                          <a:spcPts val="35"/>
                        </a:spcBef>
                      </a:pPr>
                      <a:r>
                        <a:rPr dirty="0" sz="650" spc="-30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dirty="0" sz="650" spc="-90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1.10.400.006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marL="471170">
                        <a:lnSpc>
                          <a:spcPts val="800"/>
                        </a:lnSpc>
                      </a:pPr>
                      <a:r>
                        <a:rPr dirty="0" sz="700" spc="-65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BB</a:t>
                      </a:r>
                      <a:r>
                        <a:rPr dirty="0" sz="700" spc="35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85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RF</a:t>
                      </a:r>
                      <a:r>
                        <a:rPr dirty="0" sz="700" spc="25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6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SIMPLES</a:t>
                      </a:r>
                      <a:r>
                        <a:rPr dirty="0" sz="700" spc="8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6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AGIL</a:t>
                      </a:r>
                      <a:r>
                        <a:rPr dirty="0" sz="700" spc="15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45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(UNI</a:t>
                      </a:r>
                      <a:r>
                        <a:rPr dirty="0" sz="700" spc="2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25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11)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9565">
                        <a:lnSpc>
                          <a:spcPts val="765"/>
                        </a:lnSpc>
                        <a:spcBef>
                          <a:spcPts val="35"/>
                        </a:spcBef>
                      </a:pPr>
                      <a:r>
                        <a:rPr dirty="0" sz="700" spc="-5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114.6</a:t>
                      </a:r>
                      <a:r>
                        <a:rPr dirty="0" sz="700" spc="5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I8,94D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165735">
                        <a:lnSpc>
                          <a:spcPts val="765"/>
                        </a:lnSpc>
                        <a:spcBef>
                          <a:spcPts val="35"/>
                        </a:spcBef>
                      </a:pPr>
                      <a:r>
                        <a:rPr dirty="0" sz="700" spc="-1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9.977,79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189230">
                        <a:lnSpc>
                          <a:spcPts val="79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93.945,54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ts val="690"/>
                        </a:lnSpc>
                        <a:spcBef>
                          <a:spcPts val="110"/>
                        </a:spcBef>
                      </a:pPr>
                      <a:r>
                        <a:rPr dirty="0" sz="600" spc="-10">
                          <a:solidFill>
                            <a:srgbClr val="7E7E7E"/>
                          </a:solidFill>
                          <a:latin typeface="Cambria"/>
                          <a:cs typeface="Cambria"/>
                        </a:rPr>
                        <a:t>30.651,10D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B="0" marT="13970"/>
                </a:tc>
              </a:tr>
              <a:tr h="113664">
                <a:tc>
                  <a:txBody>
                    <a:bodyPr/>
                    <a:lstStyle/>
                    <a:p>
                      <a:pPr algn="r" marR="232410">
                        <a:lnSpc>
                          <a:spcPts val="775"/>
                        </a:lnSpc>
                        <a:spcBef>
                          <a:spcPts val="25"/>
                        </a:spcBef>
                      </a:pPr>
                      <a:r>
                        <a:rPr dirty="0" sz="650" spc="-10">
                          <a:solidFill>
                            <a:srgbClr val="6E6E6E"/>
                          </a:solidFill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dirty="0" sz="650" spc="-1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dirty="0" sz="650" spc="-1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10.900.007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471170">
                        <a:lnSpc>
                          <a:spcPts val="800"/>
                        </a:lnSpc>
                      </a:pPr>
                      <a:r>
                        <a:rPr dirty="0" sz="700" spc="-75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BB</a:t>
                      </a:r>
                      <a:r>
                        <a:rPr dirty="0" sz="700" spc="5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75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RF</a:t>
                      </a:r>
                      <a:r>
                        <a:rPr dirty="0" sz="700" spc="20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4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SINPLES</a:t>
                      </a:r>
                      <a:r>
                        <a:rPr dirty="0" sz="700" spc="75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55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AGIL</a:t>
                      </a:r>
                      <a:r>
                        <a:rPr dirty="0" sz="700" spc="35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2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(IV)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9565">
                        <a:lnSpc>
                          <a:spcPts val="77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139.212,26D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69545">
                        <a:lnSpc>
                          <a:spcPts val="77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15.051,48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87960">
                        <a:lnSpc>
                          <a:spcPts val="800"/>
                        </a:lnSpc>
                      </a:pPr>
                      <a:r>
                        <a:rPr dirty="0" sz="700" spc="-1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3.048,46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ts val="700"/>
                        </a:lnSpc>
                        <a:spcBef>
                          <a:spcPts val="95"/>
                        </a:spcBef>
                      </a:pPr>
                      <a:r>
                        <a:rPr dirty="0" sz="600" spc="-10">
                          <a:solidFill>
                            <a:srgbClr val="898989"/>
                          </a:solidFill>
                          <a:latin typeface="Cambria"/>
                          <a:cs typeface="Cambria"/>
                        </a:rPr>
                        <a:t>1</a:t>
                      </a:r>
                      <a:r>
                        <a:rPr dirty="0" sz="600" spc="-10">
                          <a:solidFill>
                            <a:srgbClr val="AFAFAF"/>
                          </a:solidFill>
                          <a:latin typeface="Cambria"/>
                          <a:cs typeface="Cambria"/>
                        </a:rPr>
                        <a:t>S</a:t>
                      </a:r>
                      <a:r>
                        <a:rPr dirty="0" sz="600" spc="-10">
                          <a:solidFill>
                            <a:srgbClr val="808080"/>
                          </a:solidFill>
                          <a:latin typeface="Cambria"/>
                          <a:cs typeface="Cambria"/>
                        </a:rPr>
                        <a:t>1.</a:t>
                      </a:r>
                      <a:r>
                        <a:rPr dirty="0" sz="600" spc="-75">
                          <a:solidFill>
                            <a:srgbClr val="80808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00">
                          <a:solidFill>
                            <a:srgbClr val="878787"/>
                          </a:solidFill>
                          <a:latin typeface="Cambria"/>
                          <a:cs typeface="Cambria"/>
                        </a:rPr>
                        <a:t>2t</a:t>
                      </a:r>
                      <a:r>
                        <a:rPr dirty="0" sz="600" spc="-30">
                          <a:solidFill>
                            <a:srgbClr val="87878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00" spc="-10">
                          <a:solidFill>
                            <a:srgbClr val="828282"/>
                          </a:solidFill>
                          <a:latin typeface="Cambria"/>
                          <a:cs typeface="Cambria"/>
                        </a:rPr>
                        <a:t>3,2HD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B="0" marT="12065"/>
                </a:tc>
              </a:tr>
              <a:tr h="112395">
                <a:tc>
                  <a:txBody>
                    <a:bodyPr/>
                    <a:lstStyle/>
                    <a:p>
                      <a:pPr algn="r" marR="227329">
                        <a:lnSpc>
                          <a:spcPts val="775"/>
                        </a:lnSpc>
                        <a:spcBef>
                          <a:spcPts val="10"/>
                        </a:spcBef>
                      </a:pPr>
                      <a:r>
                        <a:rPr dirty="0" sz="650" spc="-10">
                          <a:solidFill>
                            <a:srgbClr val="505050"/>
                          </a:solidFill>
                          <a:latin typeface="Times New Roman"/>
                          <a:cs typeface="Times New Roman"/>
                        </a:rPr>
                        <a:t>1.1.</a:t>
                      </a:r>
                      <a:r>
                        <a:rPr dirty="0" sz="650" spc="-45">
                          <a:solidFill>
                            <a:srgbClr val="50505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t0.A00.008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474345">
                        <a:lnSpc>
                          <a:spcPts val="785"/>
                        </a:lnSpc>
                      </a:pPr>
                      <a:r>
                        <a:rPr dirty="0" sz="700" spc="-75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POUPANÇA</a:t>
                      </a:r>
                      <a:r>
                        <a:rPr dirty="0" sz="700" spc="85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75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BB</a:t>
                      </a:r>
                      <a:r>
                        <a:rPr dirty="0" sz="700" spc="-15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(UNID.M)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77800">
                        <a:lnSpc>
                          <a:spcPts val="775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63830">
                        <a:lnSpc>
                          <a:spcPts val="77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223.6d5,16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93675">
                        <a:lnSpc>
                          <a:spcPts val="77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166.08I,6t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ts val="750"/>
                        </a:lnSpc>
                        <a:spcBef>
                          <a:spcPts val="35"/>
                        </a:spcBef>
                      </a:pPr>
                      <a:r>
                        <a:rPr dirty="0" sz="650" spc="-1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57.563,SSD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4445"/>
                </a:tc>
              </a:tr>
              <a:tr h="113664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baseline="4273" sz="975">
                          <a:solidFill>
                            <a:srgbClr val="666666"/>
                          </a:solidFill>
                          <a:latin typeface="Consolas"/>
                          <a:cs typeface="Consolas"/>
                        </a:rPr>
                        <a:t>257</a:t>
                      </a:r>
                      <a:r>
                        <a:rPr dirty="0" baseline="4273" sz="975" spc="-52">
                          <a:solidFill>
                            <a:srgbClr val="666666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650" spc="-10">
                          <a:solidFill>
                            <a:srgbClr val="777777"/>
                          </a:solidFill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dirty="0" sz="650" spc="-10">
                          <a:solidFill>
                            <a:srgbClr val="666666"/>
                          </a:solidFill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dirty="0" sz="650" spc="-10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10.400.011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474345">
                        <a:lnSpc>
                          <a:spcPts val="800"/>
                        </a:lnSpc>
                      </a:pPr>
                      <a:r>
                        <a:rPr dirty="0" sz="700" spc="-75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BB</a:t>
                      </a:r>
                      <a:r>
                        <a:rPr dirty="0" sz="700" spc="15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75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RF</a:t>
                      </a:r>
                      <a:r>
                        <a:rPr dirty="0" sz="700" spc="3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6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SIMPLES</a:t>
                      </a:r>
                      <a:r>
                        <a:rPr dirty="0" sz="700" spc="95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5">
                          <a:solidFill>
                            <a:srgbClr val="3A3A3A"/>
                          </a:solidFill>
                          <a:latin typeface="Cambria"/>
                          <a:cs typeface="Cambria"/>
                        </a:rPr>
                        <a:t>AG1L</a:t>
                      </a:r>
                      <a:r>
                        <a:rPr dirty="0" sz="700" spc="30">
                          <a:solidFill>
                            <a:srgbClr val="3A3A3A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2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(F4)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0840">
                        <a:lnSpc>
                          <a:spcPts val="765"/>
                        </a:lnSpc>
                        <a:spcBef>
                          <a:spcPts val="35"/>
                        </a:spcBef>
                      </a:pPr>
                      <a:r>
                        <a:rPr dirty="0" sz="700" spc="-1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63.657,SSD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161290">
                        <a:lnSpc>
                          <a:spcPts val="765"/>
                        </a:lnSpc>
                        <a:spcBef>
                          <a:spcPts val="35"/>
                        </a:spcBef>
                      </a:pPr>
                      <a:r>
                        <a:rPr dirty="0" sz="700" spc="-1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3.618,93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184150">
                        <a:lnSpc>
                          <a:spcPts val="79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30.935,22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ts val="765"/>
                        </a:lnSpc>
                        <a:spcBef>
                          <a:spcPts val="35"/>
                        </a:spcBef>
                      </a:pPr>
                      <a:r>
                        <a:rPr dirty="0" sz="650" spc="-1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36.341,26D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4445"/>
                </a:tc>
              </a:tr>
              <a:tr h="109220">
                <a:tc>
                  <a:txBody>
                    <a:bodyPr/>
                    <a:lstStyle/>
                    <a:p>
                      <a:pPr algn="r" marR="230504">
                        <a:lnSpc>
                          <a:spcPts val="765"/>
                        </a:lnSpc>
                      </a:pPr>
                      <a:r>
                        <a:rPr dirty="0" sz="650" spc="-3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1.1.</a:t>
                      </a:r>
                      <a:r>
                        <a:rPr dirty="0" sz="65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25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j</a:t>
                      </a:r>
                      <a:r>
                        <a:rPr dirty="0" sz="650" spc="-45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0.400.012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4345">
                        <a:lnSpc>
                          <a:spcPts val="765"/>
                        </a:lnSpc>
                      </a:pPr>
                      <a:r>
                        <a:rPr dirty="0" sz="700" spc="-75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BB</a:t>
                      </a:r>
                      <a:r>
                        <a:rPr dirty="0" sz="700" spc="5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80">
                          <a:solidFill>
                            <a:srgbClr val="666666"/>
                          </a:solidFill>
                          <a:latin typeface="Cambria"/>
                          <a:cs typeface="Cambria"/>
                        </a:rPr>
                        <a:t>RF</a:t>
                      </a:r>
                      <a:r>
                        <a:rPr dirty="0" sz="700" spc="40">
                          <a:solidFill>
                            <a:srgbClr val="6666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DI</a:t>
                      </a:r>
                      <a:r>
                        <a:rPr dirty="0" sz="700" spc="-25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5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PLUS</a:t>
                      </a:r>
                      <a:r>
                        <a:rPr dirty="0" sz="700" spc="4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2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AGIL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79705">
                        <a:lnSpc>
                          <a:spcPts val="765"/>
                        </a:lnSpc>
                      </a:pPr>
                      <a:r>
                        <a:rPr dirty="0" sz="700" spc="-1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37,39D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58750">
                        <a:lnSpc>
                          <a:spcPts val="765"/>
                        </a:lnSpc>
                      </a:pPr>
                      <a:r>
                        <a:rPr dirty="0" sz="700" spc="-2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80340">
                        <a:lnSpc>
                          <a:spcPts val="765"/>
                        </a:lnSpc>
                      </a:pPr>
                      <a:r>
                        <a:rPr dirty="0" sz="700" spc="-1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37,30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550" spc="-20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550">
                        <a:latin typeface="Cambria"/>
                        <a:cs typeface="Cambria"/>
                      </a:endParaRPr>
                    </a:p>
                  </a:txBody>
                  <a:tcPr marL="0" marR="0" marB="0" marT="12700"/>
                </a:tc>
              </a:tr>
              <a:tr h="109220">
                <a:tc>
                  <a:txBody>
                    <a:bodyPr/>
                    <a:lstStyle/>
                    <a:p>
                      <a:pPr algn="r" marR="230504">
                        <a:lnSpc>
                          <a:spcPts val="740"/>
                        </a:lnSpc>
                        <a:spcBef>
                          <a:spcPts val="25"/>
                        </a:spcBef>
                      </a:pPr>
                      <a:r>
                        <a:rPr dirty="0" sz="650" spc="-2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1.1.</a:t>
                      </a:r>
                      <a:r>
                        <a:rPr dirty="0" sz="650" spc="-7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10.400.013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471170">
                        <a:lnSpc>
                          <a:spcPts val="765"/>
                        </a:lnSpc>
                      </a:pPr>
                      <a:r>
                        <a:rPr dirty="0" sz="700" spc="-7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POUPANÇA</a:t>
                      </a:r>
                      <a:r>
                        <a:rPr dirty="0" sz="700" spc="95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65">
                          <a:solidFill>
                            <a:srgbClr val="707070"/>
                          </a:solidFill>
                          <a:latin typeface="Cambria"/>
                          <a:cs typeface="Cambria"/>
                        </a:rPr>
                        <a:t>BB</a:t>
                      </a:r>
                      <a:r>
                        <a:rPr dirty="0" sz="700" spc="40">
                          <a:solidFill>
                            <a:srgbClr val="70707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75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14366-</a:t>
                      </a:r>
                      <a:r>
                        <a:rPr dirty="0" sz="700" spc="-1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MATRIZ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11480">
                        <a:lnSpc>
                          <a:spcPts val="765"/>
                        </a:lnSpc>
                      </a:pPr>
                      <a:r>
                        <a:rPr dirty="0" sz="700" spc="-1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8.081,78D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64465">
                        <a:lnSpc>
                          <a:spcPts val="765"/>
                        </a:lnSpc>
                      </a:pPr>
                      <a:r>
                        <a:rPr dirty="0" sz="700" spc="-1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159.828,77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86690">
                        <a:lnSpc>
                          <a:spcPts val="765"/>
                        </a:lnSpc>
                      </a:pPr>
                      <a:r>
                        <a:rPr dirty="0" sz="700" spc="-1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84.919,28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ts val="690"/>
                        </a:lnSpc>
                        <a:spcBef>
                          <a:spcPts val="75"/>
                        </a:spcBef>
                      </a:pPr>
                      <a:r>
                        <a:rPr dirty="0" sz="600" spc="-10">
                          <a:solidFill>
                            <a:srgbClr val="7C7C7C"/>
                          </a:solidFill>
                          <a:latin typeface="Cambria"/>
                          <a:cs typeface="Cambria"/>
                        </a:rPr>
                        <a:t>d2.991,27D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B="0" marT="9525"/>
                </a:tc>
              </a:tr>
              <a:tr h="112395">
                <a:tc>
                  <a:txBody>
                    <a:bodyPr/>
                    <a:lstStyle/>
                    <a:p>
                      <a:pPr marL="24130">
                        <a:lnSpc>
                          <a:spcPts val="785"/>
                        </a:lnSpc>
                      </a:pPr>
                      <a:r>
                        <a:rPr dirty="0" sz="650">
                          <a:solidFill>
                            <a:srgbClr val="606060"/>
                          </a:solidFill>
                          <a:latin typeface="Consolas"/>
                          <a:cs typeface="Consolas"/>
                        </a:rPr>
                        <a:t>3]0</a:t>
                      </a:r>
                      <a:r>
                        <a:rPr dirty="0" sz="650" spc="35">
                          <a:solidFill>
                            <a:srgbClr val="606060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700" spc="-5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1.</a:t>
                      </a:r>
                      <a:r>
                        <a:rPr dirty="0" sz="700" spc="-50">
                          <a:solidFill>
                            <a:srgbClr val="727272"/>
                          </a:solidFill>
                          <a:latin typeface="Cambria"/>
                          <a:cs typeface="Cambria"/>
                        </a:rPr>
                        <a:t>1.</a:t>
                      </a:r>
                      <a:r>
                        <a:rPr dirty="0" sz="700" spc="-60">
                          <a:solidFill>
                            <a:srgbClr val="72727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10.400.014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1170">
                        <a:lnSpc>
                          <a:spcPts val="785"/>
                        </a:lnSpc>
                      </a:pPr>
                      <a:r>
                        <a:rPr dirty="0" sz="700" spc="-65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BB</a:t>
                      </a:r>
                      <a:r>
                        <a:rPr dirty="0" sz="700" spc="3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8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RENDE</a:t>
                      </a:r>
                      <a:r>
                        <a:rPr dirty="0" sz="700" spc="6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65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FÁCIL</a:t>
                      </a:r>
                      <a:r>
                        <a:rPr dirty="0" sz="700" spc="45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(</a:t>
                      </a:r>
                      <a:r>
                        <a:rPr dirty="0" sz="700" spc="4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25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F3)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0205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58.099,77D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63830">
                        <a:lnSpc>
                          <a:spcPts val="785"/>
                        </a:lnSpc>
                      </a:pPr>
                      <a:r>
                        <a:rPr dirty="0" sz="700" spc="-1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1.976.023,28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89230">
                        <a:lnSpc>
                          <a:spcPts val="785"/>
                        </a:lnSpc>
                      </a:pPr>
                      <a:r>
                        <a:rPr dirty="0" sz="700" spc="-1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t.988.723,4d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ts val="785"/>
                        </a:lnSpc>
                      </a:pPr>
                      <a:r>
                        <a:rPr dirty="0" sz="700" spc="-1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n5.399,62D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</a:tr>
              <a:tr h="111125">
                <a:tc>
                  <a:txBody>
                    <a:bodyPr/>
                    <a:lstStyle/>
                    <a:p>
                      <a:pPr marL="27305">
                        <a:lnSpc>
                          <a:spcPts val="775"/>
                        </a:lnSpc>
                      </a:pPr>
                      <a:r>
                        <a:rPr dirty="0" sz="650">
                          <a:solidFill>
                            <a:srgbClr val="545454"/>
                          </a:solidFill>
                          <a:latin typeface="Consolas"/>
                          <a:cs typeface="Consolas"/>
                        </a:rPr>
                        <a:t>343</a:t>
                      </a:r>
                      <a:r>
                        <a:rPr dirty="0" sz="650" spc="-10">
                          <a:solidFill>
                            <a:srgbClr val="545454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650" spc="-10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1.1.10.400.015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4345">
                        <a:lnSpc>
                          <a:spcPts val="775"/>
                        </a:lnSpc>
                      </a:pPr>
                      <a:r>
                        <a:rPr dirty="0" sz="700" spc="-65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BB</a:t>
                      </a:r>
                      <a:r>
                        <a:rPr dirty="0" sz="700" spc="35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8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RENDE</a:t>
                      </a:r>
                      <a:r>
                        <a:rPr dirty="0" sz="700" spc="6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65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FÁCIL</a:t>
                      </a:r>
                      <a:r>
                        <a:rPr dirty="0" sz="700" spc="45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20">
                          <a:solidFill>
                            <a:srgbClr val="414141"/>
                          </a:solidFill>
                          <a:latin typeface="Cambria"/>
                          <a:cs typeface="Cambria"/>
                        </a:rPr>
                        <a:t>(F2)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0840">
                        <a:lnSpc>
                          <a:spcPts val="775"/>
                        </a:lnSpc>
                      </a:pPr>
                      <a:r>
                        <a:rPr dirty="0" sz="700" spc="-1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69.464,41D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64465">
                        <a:lnSpc>
                          <a:spcPts val="775"/>
                        </a:lnSpc>
                      </a:pPr>
                      <a:r>
                        <a:rPr dirty="0" sz="700" spc="-1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2.310.695,33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78435">
                        <a:lnSpc>
                          <a:spcPts val="700"/>
                        </a:lnSpc>
                        <a:spcBef>
                          <a:spcPts val="75"/>
                        </a:spcBef>
                      </a:pPr>
                      <a:r>
                        <a:rPr dirty="0" sz="60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2.160.</a:t>
                      </a:r>
                      <a:r>
                        <a:rPr dirty="0" sz="600" spc="-6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00" spc="-1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203,</a:t>
                      </a:r>
                      <a:r>
                        <a:rPr dirty="0" sz="600" spc="-1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77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750"/>
                        </a:lnSpc>
                        <a:spcBef>
                          <a:spcPts val="25"/>
                        </a:spcBef>
                      </a:pPr>
                      <a:r>
                        <a:rPr dirty="0" sz="650" spc="-1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219.9S5,97D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3175"/>
                </a:tc>
              </a:tr>
              <a:tr h="112395">
                <a:tc>
                  <a:txBody>
                    <a:bodyPr/>
                    <a:lstStyle/>
                    <a:p>
                      <a:pPr marL="22225">
                        <a:lnSpc>
                          <a:spcPts val="785"/>
                        </a:lnSpc>
                      </a:pPr>
                      <a:r>
                        <a:rPr dirty="0" sz="700" spc="-40">
                          <a:solidFill>
                            <a:srgbClr val="808080"/>
                          </a:solidFill>
                          <a:latin typeface="Courier New"/>
                          <a:cs typeface="Courier New"/>
                        </a:rPr>
                        <a:t>332</a:t>
                      </a:r>
                      <a:r>
                        <a:rPr dirty="0" sz="700" spc="-30">
                          <a:solidFill>
                            <a:srgbClr val="808080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700" spc="-1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t.</a:t>
                      </a:r>
                      <a:r>
                        <a:rPr dirty="0" sz="700" spc="-85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I.</a:t>
                      </a:r>
                      <a:r>
                        <a:rPr dirty="0" sz="700" spc="-4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10.400.016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4345">
                        <a:lnSpc>
                          <a:spcPts val="785"/>
                        </a:lnSpc>
                      </a:pPr>
                      <a:r>
                        <a:rPr dirty="0" sz="700" spc="-6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BB</a:t>
                      </a:r>
                      <a:r>
                        <a:rPr dirty="0" sz="700" spc="2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8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RENDE</a:t>
                      </a:r>
                      <a:r>
                        <a:rPr dirty="0" sz="700" spc="45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55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FACIL</a:t>
                      </a:r>
                      <a:r>
                        <a:rPr dirty="0" sz="700" spc="3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75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23448-</a:t>
                      </a:r>
                      <a:r>
                        <a:rPr dirty="0" sz="700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6</a:t>
                      </a:r>
                      <a:r>
                        <a:rPr dirty="0" sz="700" spc="65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MATRIZ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12750">
                        <a:lnSpc>
                          <a:spcPts val="77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4.190,83D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ts val="755"/>
                        </a:lnSpc>
                        <a:spcBef>
                          <a:spcPts val="35"/>
                        </a:spcBef>
                      </a:pPr>
                      <a:r>
                        <a:rPr dirty="0" sz="700" spc="-1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73.932,87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186690">
                        <a:lnSpc>
                          <a:spcPts val="750"/>
                        </a:lnSpc>
                        <a:spcBef>
                          <a:spcPts val="35"/>
                        </a:spcBef>
                      </a:pPr>
                      <a:r>
                        <a:rPr dirty="0" sz="650" spc="-10">
                          <a:solidFill>
                            <a:srgbClr val="606060"/>
                          </a:solidFill>
                          <a:latin typeface="Consolas"/>
                          <a:cs typeface="Consolas"/>
                        </a:rPr>
                        <a:t>75.239,g9</a:t>
                      </a:r>
                      <a:endParaRPr sz="650">
                        <a:latin typeface="Consolas"/>
                        <a:cs typeface="Consolas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ts val="750"/>
                        </a:lnSpc>
                        <a:spcBef>
                          <a:spcPts val="35"/>
                        </a:spcBef>
                      </a:pPr>
                      <a:r>
                        <a:rPr dirty="0" sz="650" spc="-10">
                          <a:solidFill>
                            <a:srgbClr val="7E7E7E"/>
                          </a:solidFill>
                          <a:latin typeface="Cambria"/>
                          <a:cs typeface="Cambria"/>
                        </a:rPr>
                        <a:t>2.854,26D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4445"/>
                </a:tc>
              </a:tr>
              <a:tr h="167005"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650" spc="-10">
                          <a:solidFill>
                            <a:srgbClr val="747474"/>
                          </a:solidFill>
                          <a:latin typeface="Courier New"/>
                          <a:cs typeface="Courier New"/>
                        </a:rPr>
                        <a:t>333 </a:t>
                      </a:r>
                      <a:r>
                        <a:rPr dirty="0" sz="650" spc="-10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dirty="0" sz="650" spc="-10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1.10.</a:t>
                      </a:r>
                      <a:r>
                        <a:rPr dirty="0" sz="650" spc="-105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400.0</a:t>
                      </a:r>
                      <a:r>
                        <a:rPr dirty="0" sz="650" spc="-40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25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t7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474345">
                        <a:lnSpc>
                          <a:spcPts val="800"/>
                        </a:lnSpc>
                      </a:pPr>
                      <a:r>
                        <a:rPr dirty="0" sz="700" spc="-75">
                          <a:solidFill>
                            <a:srgbClr val="727272"/>
                          </a:solidFill>
                          <a:latin typeface="Cambria"/>
                          <a:cs typeface="Cambria"/>
                        </a:rPr>
                        <a:t>BB</a:t>
                      </a:r>
                      <a:r>
                        <a:rPr dirty="0" sz="700" spc="5">
                          <a:solidFill>
                            <a:srgbClr val="72727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75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RENDE</a:t>
                      </a:r>
                      <a:r>
                        <a:rPr dirty="0" sz="700" spc="4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55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FACIL</a:t>
                      </a:r>
                      <a:r>
                        <a:rPr dirty="0" sz="700" spc="6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75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14366-</a:t>
                      </a:r>
                      <a:r>
                        <a:rPr dirty="0" sz="70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9</a:t>
                      </a:r>
                      <a:r>
                        <a:rPr dirty="0" sz="700" spc="6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414141"/>
                          </a:solidFill>
                          <a:latin typeface="Cambria"/>
                          <a:cs typeface="Cambria"/>
                        </a:rPr>
                        <a:t>MATRTZ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746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1.363.488,t3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9494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650" spc="-10">
                          <a:solidFill>
                            <a:srgbClr val="626262"/>
                          </a:solidFill>
                          <a:latin typeface="Consolas"/>
                          <a:cs typeface="Consolas"/>
                        </a:rPr>
                        <a:t>1.288115,61</a:t>
                      </a:r>
                      <a:endParaRPr sz="650">
                        <a:latin typeface="Consolas"/>
                        <a:cs typeface="Consolas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00" spc="-1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75.372,ú2O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B="0" marT="7620"/>
                </a:tc>
              </a:tr>
              <a:tr h="222250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600" spc="-25">
                          <a:solidFill>
                            <a:srgbClr val="6E6E6E"/>
                          </a:solidFill>
                          <a:latin typeface="Courier New"/>
                          <a:cs typeface="Courier New"/>
                        </a:rPr>
                        <a:t>11</a:t>
                      </a:r>
                      <a:endParaRPr sz="600">
                        <a:latin typeface="Courier New"/>
                        <a:cs typeface="Courier New"/>
                      </a:endParaRPr>
                    </a:p>
                  </a:txBody>
                  <a:tcPr marL="0" marR="0" marB="0" marT="59690"/>
                </a:tc>
                <a:tc>
                  <a:txBody>
                    <a:bodyPr/>
                    <a:lstStyle/>
                    <a:p>
                      <a:pPr marL="220979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u="sng" sz="650">
                          <a:solidFill>
                            <a:srgbClr val="494949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TOTAt</a:t>
                      </a:r>
                      <a:r>
                        <a:rPr dirty="0" u="sng" sz="650" spc="85">
                          <a:solidFill>
                            <a:srgbClr val="494949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650" spc="-25">
                          <a:solidFill>
                            <a:srgbClr val="494949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APtICACÃO</a:t>
                      </a:r>
                      <a:r>
                        <a:rPr dirty="0" u="sng" sz="650" spc="30">
                          <a:solidFill>
                            <a:srgbClr val="494949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650">
                          <a:solidFill>
                            <a:srgbClr val="4F4F4F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DE</a:t>
                      </a:r>
                      <a:r>
                        <a:rPr dirty="0" u="sng" sz="650" spc="20">
                          <a:solidFill>
                            <a:srgbClr val="4F4F4F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650" spc="-25">
                          <a:solidFill>
                            <a:srgbClr val="383838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LIOUIDF7</a:t>
                      </a:r>
                      <a:r>
                        <a:rPr dirty="0" u="sng" sz="650" spc="60">
                          <a:solidFill>
                            <a:srgbClr val="383838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650" spc="-10">
                          <a:solidFill>
                            <a:srgbClr val="494949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lNiEOIATA</a:t>
                      </a:r>
                      <a:r>
                        <a:rPr dirty="0" u="sng" sz="650" spc="500">
                          <a:solidFill>
                            <a:srgbClr val="494949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59055"/>
                </a:tc>
                <a:tc>
                  <a:txBody>
                    <a:bodyPr/>
                    <a:lstStyle/>
                    <a:p>
                      <a:pPr marL="33401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700" spc="-1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463.799,36D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 algn="r" marR="15938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700" spc="-1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6.369.651,32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 algn="r" marR="18478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00" spc="-1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6.007.181,45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2705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dirty="0" sz="650" spc="-10">
                          <a:solidFill>
                            <a:srgbClr val="808080"/>
                          </a:solidFill>
                          <a:latin typeface="Cambria"/>
                          <a:cs typeface="Cambria"/>
                        </a:rPr>
                        <a:t>926.2õ9,23O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2230"/>
                </a:tc>
              </a:tr>
              <a:tr h="223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00" spc="-65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T</a:t>
                      </a:r>
                      <a:r>
                        <a:rPr dirty="0" u="sng" sz="700" spc="-65">
                          <a:solidFill>
                            <a:srgbClr val="575757"/>
                          </a:solidFill>
                          <a:uFill>
                            <a:solidFill>
                              <a:srgbClr val="707074"/>
                            </a:solidFill>
                          </a:uFill>
                          <a:latin typeface="Cambria"/>
                          <a:cs typeface="Cambria"/>
                        </a:rPr>
                        <a:t>OTAL</a:t>
                      </a:r>
                      <a:r>
                        <a:rPr dirty="0" u="sng" sz="700" spc="30">
                          <a:solidFill>
                            <a:srgbClr val="575757"/>
                          </a:solidFill>
                          <a:uFill>
                            <a:solidFill>
                              <a:srgbClr val="7070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3F3F3F"/>
                          </a:solidFill>
                          <a:uFill>
                            <a:solidFill>
                              <a:srgbClr val="707074"/>
                            </a:solidFill>
                          </a:uFill>
                          <a:latin typeface="Cambria"/>
                          <a:cs typeface="Cambria"/>
                        </a:rPr>
                        <a:t>DtSPONIVEL</a:t>
                      </a:r>
                      <a:r>
                        <a:rPr dirty="0" u="sng" sz="700" spc="500">
                          <a:solidFill>
                            <a:srgbClr val="3F3F3F"/>
                          </a:solidFill>
                          <a:uFill>
                            <a:solidFill>
                              <a:srgbClr val="7070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2705"/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700" spc="-1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463.799,38D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9055"/>
                </a:tc>
                <a:tc>
                  <a:txBody>
                    <a:bodyPr/>
                    <a:lstStyle/>
                    <a:p>
                      <a:pPr algn="r" marR="167640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700" spc="-1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19.202.033,54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9055"/>
                </a:tc>
                <a:tc>
                  <a:txBody>
                    <a:bodyPr/>
                    <a:lstStyle/>
                    <a:p>
                      <a:pPr algn="r" marR="18224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700" spc="-1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t8.839.563,60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46710">
                        <a:lnSpc>
                          <a:spcPts val="790"/>
                        </a:lnSpc>
                        <a:spcBef>
                          <a:spcPts val="405"/>
                        </a:spcBef>
                      </a:pPr>
                      <a:r>
                        <a:rPr dirty="0" sz="700" spc="-1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CRÉDITOS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14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2395">
                <a:tc>
                  <a:txBody>
                    <a:bodyPr/>
                    <a:lstStyle/>
                    <a:p>
                      <a:pPr marL="215265">
                        <a:lnSpc>
                          <a:spcPts val="785"/>
                        </a:lnSpc>
                      </a:pPr>
                      <a:r>
                        <a:rPr dirty="0" sz="700" spc="-1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1.t.20.3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12750">
                        <a:lnSpc>
                          <a:spcPts val="785"/>
                        </a:lnSpc>
                      </a:pPr>
                      <a:r>
                        <a:rPr dirty="0" sz="700" spc="-5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TRIBUTOS</a:t>
                      </a:r>
                      <a:r>
                        <a:rPr dirty="0" sz="700" spc="55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8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A</a:t>
                      </a:r>
                      <a:r>
                        <a:rPr dirty="0" sz="700" spc="2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35">
                          <a:solidFill>
                            <a:srgbClr val="363636"/>
                          </a:solidFill>
                          <a:latin typeface="Cambria"/>
                          <a:cs typeface="Cambria"/>
                        </a:rPr>
                        <a:t>RECUPERAR/COMPENSAR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algn="r" marR="227329">
                        <a:lnSpc>
                          <a:spcPts val="840"/>
                        </a:lnSpc>
                      </a:pPr>
                      <a:r>
                        <a:rPr dirty="0" sz="700" spc="-1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11.20.300001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6884">
                        <a:lnSpc>
                          <a:spcPts val="840"/>
                        </a:lnSpc>
                      </a:pPr>
                      <a:r>
                        <a:rPr dirty="0" sz="700" spc="-55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TRIBUTOS</a:t>
                      </a:r>
                      <a:r>
                        <a:rPr dirty="0" sz="700" spc="4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55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FEDERAIS</a:t>
                      </a:r>
                      <a:r>
                        <a:rPr dirty="0" sz="700" spc="7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9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A</a:t>
                      </a:r>
                      <a:r>
                        <a:rPr dirty="0" sz="70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COI'4PENSAR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714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5621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434,06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746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600" spc="-20">
                          <a:solidFill>
                            <a:srgbClr val="7C7C7C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650" spc="-10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43u,06D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5715"/>
                </a:tc>
              </a:tr>
              <a:tr h="2190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u="sng" sz="700" spc="-80">
                          <a:solidFill>
                            <a:srgbClr val="383838"/>
                          </a:solidFill>
                          <a:uFill>
                            <a:solidFill>
                              <a:srgbClr val="677070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700" spc="50">
                          <a:solidFill>
                            <a:srgbClr val="383838"/>
                          </a:solidFill>
                          <a:uFill>
                            <a:solidFill>
                              <a:srgbClr val="67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50">
                          <a:solidFill>
                            <a:srgbClr val="525252"/>
                          </a:solidFill>
                          <a:uFill>
                            <a:solidFill>
                              <a:srgbClr val="677070"/>
                            </a:solidFill>
                          </a:uFill>
                          <a:latin typeface="Cambria"/>
                          <a:cs typeface="Cambria"/>
                        </a:rPr>
                        <a:t>TRIBUTOS</a:t>
                      </a:r>
                      <a:r>
                        <a:rPr dirty="0" u="sng" sz="700" spc="75">
                          <a:solidFill>
                            <a:srgbClr val="525252"/>
                          </a:solidFill>
                          <a:uFill>
                            <a:solidFill>
                              <a:srgbClr val="67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85">
                          <a:solidFill>
                            <a:srgbClr val="565656"/>
                          </a:solidFill>
                          <a:uFill>
                            <a:solidFill>
                              <a:srgbClr val="677070"/>
                            </a:solidFill>
                          </a:uFill>
                          <a:latin typeface="Cambria"/>
                          <a:cs typeface="Cambria"/>
                        </a:rPr>
                        <a:t>A</a:t>
                      </a:r>
                      <a:r>
                        <a:rPr dirty="0" u="sng" sz="700" spc="20">
                          <a:solidFill>
                            <a:srgbClr val="565656"/>
                          </a:solidFill>
                          <a:uFill>
                            <a:solidFill>
                              <a:srgbClr val="67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30">
                          <a:solidFill>
                            <a:srgbClr val="3A3A3A"/>
                          </a:solidFill>
                          <a:uFill>
                            <a:solidFill>
                              <a:srgbClr val="677070"/>
                            </a:solidFill>
                          </a:uFill>
                          <a:latin typeface="Cambria"/>
                          <a:cs typeface="Cambria"/>
                        </a:rPr>
                        <a:t>RECUPERAR/CONPENSAR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4610"/>
                </a:tc>
                <a:tc>
                  <a:txBody>
                    <a:bodyPr/>
                    <a:lstStyle/>
                    <a:p>
                      <a:pPr algn="r" marR="17145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700" spc="-2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4610"/>
                </a:tc>
                <a:tc>
                  <a:txBody>
                    <a:bodyPr/>
                    <a:lstStyle/>
                    <a:p>
                      <a:pPr algn="r" marR="156845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700" spc="-10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434,06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778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650" spc="-2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3655">
                        <a:lnSpc>
                          <a:spcPts val="750"/>
                        </a:lnSpc>
                        <a:spcBef>
                          <a:spcPts val="455"/>
                        </a:spcBef>
                      </a:pPr>
                      <a:r>
                        <a:rPr dirty="0" sz="650" spc="-20">
                          <a:solidFill>
                            <a:srgbClr val="5E5E5E"/>
                          </a:solidFill>
                          <a:latin typeface="Courier New"/>
                          <a:cs typeface="Courier New"/>
                        </a:rPr>
                        <a:t>129</a:t>
                      </a:r>
                      <a:r>
                        <a:rPr dirty="0" sz="650" spc="-15">
                          <a:solidFill>
                            <a:srgbClr val="5E5E5E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650" spc="-1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t.</a:t>
                      </a:r>
                      <a:r>
                        <a:rPr dirty="0" sz="650" spc="-1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1.20.4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57785"/>
                </a:tc>
                <a:tc>
                  <a:txBody>
                    <a:bodyPr/>
                    <a:lstStyle/>
                    <a:p>
                      <a:pPr marL="418465">
                        <a:lnSpc>
                          <a:spcPts val="725"/>
                        </a:lnSpc>
                        <a:spcBef>
                          <a:spcPts val="480"/>
                        </a:spcBef>
                      </a:pPr>
                      <a:r>
                        <a:rPr dirty="0" sz="650" spc="-14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ADtANTANENTO</a:t>
                      </a:r>
                      <a:r>
                        <a:rPr dirty="0" sz="650" spc="13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650" spc="-114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650" spc="30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650" spc="-1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SALARIO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4300">
                <a:tc>
                  <a:txBody>
                    <a:bodyPr/>
                    <a:lstStyle/>
                    <a:p>
                      <a:pPr marL="33020">
                        <a:lnSpc>
                          <a:spcPts val="800"/>
                        </a:lnSpc>
                      </a:pPr>
                      <a:r>
                        <a:rPr dirty="0" sz="700" spc="-90">
                          <a:solidFill>
                            <a:srgbClr val="646464"/>
                          </a:solidFill>
                          <a:latin typeface="Courier New"/>
                          <a:cs typeface="Courier New"/>
                        </a:rPr>
                        <a:t>130</a:t>
                      </a:r>
                      <a:r>
                        <a:rPr dirty="0" sz="700" spc="-5">
                          <a:solidFill>
                            <a:srgbClr val="646464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650" spc="-35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1.</a:t>
                      </a:r>
                      <a:r>
                        <a:rPr dirty="0" sz="650" spc="-55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t.20.400.001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2600">
                        <a:lnSpc>
                          <a:spcPts val="800"/>
                        </a:lnSpc>
                      </a:pPr>
                      <a:r>
                        <a:rPr dirty="0" sz="700" spc="-7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ADfANTANENTO</a:t>
                      </a:r>
                      <a:r>
                        <a:rPr dirty="0" sz="700" spc="135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5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13º</a:t>
                      </a:r>
                      <a:r>
                        <a:rPr dirty="0" sz="700" spc="2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SALARIO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71450">
                        <a:lnSpc>
                          <a:spcPts val="790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60655">
                        <a:lnSpc>
                          <a:spcPts val="79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t02.355,57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79070">
                        <a:lnSpc>
                          <a:spcPts val="74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102.355,57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760"/>
                        </a:lnSpc>
                        <a:spcBef>
                          <a:spcPts val="35"/>
                        </a:spcBef>
                      </a:pPr>
                      <a:r>
                        <a:rPr dirty="0" sz="650" spc="-20">
                          <a:solidFill>
                            <a:srgbClr val="707070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4445"/>
                </a:tc>
              </a:tr>
              <a:tr h="107950">
                <a:tc>
                  <a:txBody>
                    <a:bodyPr/>
                    <a:lstStyle/>
                    <a:p>
                      <a:pPr marL="30480">
                        <a:lnSpc>
                          <a:spcPts val="725"/>
                        </a:lnSpc>
                        <a:spcBef>
                          <a:spcPts val="25"/>
                        </a:spcBef>
                      </a:pPr>
                      <a:r>
                        <a:rPr dirty="0" sz="650" spc="-20">
                          <a:solidFill>
                            <a:srgbClr val="757575"/>
                          </a:solidFill>
                          <a:latin typeface="Courier New"/>
                          <a:cs typeface="Courier New"/>
                        </a:rPr>
                        <a:t>1J5</a:t>
                      </a:r>
                      <a:r>
                        <a:rPr dirty="0" sz="650" spc="-60">
                          <a:solidFill>
                            <a:srgbClr val="757575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650" spc="-1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1.1.20.400.002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482600">
                        <a:lnSpc>
                          <a:spcPts val="725"/>
                        </a:lnSpc>
                        <a:spcBef>
                          <a:spcPts val="25"/>
                        </a:spcBef>
                      </a:pPr>
                      <a:r>
                        <a:rPr dirty="0" sz="650" spc="-45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ADIANTAMENTO</a:t>
                      </a:r>
                      <a:r>
                        <a:rPr dirty="0" sz="650" spc="55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DE</a:t>
                      </a:r>
                      <a:r>
                        <a:rPr dirty="0" sz="650" spc="2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FÉRIAS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417830">
                        <a:lnSpc>
                          <a:spcPts val="755"/>
                        </a:lnSpc>
                      </a:pPr>
                      <a:r>
                        <a:rPr dirty="0" sz="700" spc="-1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9.227,700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56845">
                        <a:lnSpc>
                          <a:spcPts val="755"/>
                        </a:lnSpc>
                      </a:pPr>
                      <a:r>
                        <a:rPr dirty="0" sz="700" spc="-1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196.375,75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77800">
                        <a:lnSpc>
                          <a:spcPts val="755"/>
                        </a:lnSpc>
                      </a:pPr>
                      <a:r>
                        <a:rPr dirty="0" sz="700" spc="-1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2D'L</a:t>
                      </a:r>
                      <a:r>
                        <a:rPr dirty="0" sz="700" spc="-1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132,42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705"/>
                        </a:lnSpc>
                        <a:spcBef>
                          <a:spcPts val="50"/>
                        </a:spcBef>
                      </a:pPr>
                      <a:r>
                        <a:rPr dirty="0" sz="650" spc="-20">
                          <a:solidFill>
                            <a:srgbClr val="797979"/>
                          </a:solidFill>
                          <a:latin typeface="Cambria"/>
                          <a:cs typeface="Cambria"/>
                        </a:rPr>
                        <a:t>t.47</a:t>
                      </a:r>
                      <a:r>
                        <a:rPr dirty="0" sz="650" spc="-10">
                          <a:solidFill>
                            <a:srgbClr val="79797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\,03D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350"/>
                </a:tc>
              </a:tr>
              <a:tr h="111125">
                <a:tc>
                  <a:txBody>
                    <a:bodyPr/>
                    <a:lstStyle/>
                    <a:p>
                      <a:pPr marL="36195">
                        <a:lnSpc>
                          <a:spcPts val="780"/>
                        </a:lnSpc>
                      </a:pPr>
                      <a:r>
                        <a:rPr dirty="0" sz="700" spc="-100">
                          <a:solidFill>
                            <a:srgbClr val="545454"/>
                          </a:solidFill>
                          <a:latin typeface="Courier New"/>
                          <a:cs typeface="Courier New"/>
                        </a:rPr>
                        <a:t>197</a:t>
                      </a:r>
                      <a:r>
                        <a:rPr dirty="0" sz="700">
                          <a:solidFill>
                            <a:srgbClr val="545454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650" spc="-1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1.1.20.400.003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2600">
                        <a:lnSpc>
                          <a:spcPts val="780"/>
                        </a:lnSpc>
                      </a:pPr>
                      <a:r>
                        <a:rPr dirty="0" sz="700" spc="-8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ADIANTAMENTO</a:t>
                      </a:r>
                      <a:r>
                        <a:rPr dirty="0" sz="700" spc="12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6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DE</a:t>
                      </a:r>
                      <a:r>
                        <a:rPr dirty="0" sz="700" spc="15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414141"/>
                          </a:solidFill>
                          <a:latin typeface="Cambria"/>
                          <a:cs typeface="Cambria"/>
                        </a:rPr>
                        <a:t>SALARIO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71450">
                        <a:lnSpc>
                          <a:spcPts val="780"/>
                        </a:lnSpc>
                      </a:pPr>
                      <a:r>
                        <a:rPr dirty="0" sz="700" spc="-2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62560">
                        <a:lnSpc>
                          <a:spcPts val="77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1.002.381,53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78435">
                        <a:lnSpc>
                          <a:spcPts val="72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1.002381,53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06045">
                <a:tc>
                  <a:txBody>
                    <a:bodyPr/>
                    <a:lstStyle/>
                    <a:p>
                      <a:pPr marL="33020">
                        <a:lnSpc>
                          <a:spcPts val="735"/>
                        </a:lnSpc>
                      </a:pPr>
                      <a:r>
                        <a:rPr dirty="0" sz="650" spc="-20">
                          <a:solidFill>
                            <a:srgbClr val="6E6E6E"/>
                          </a:solidFill>
                          <a:latin typeface="Courier New"/>
                          <a:cs typeface="Courier New"/>
                        </a:rPr>
                        <a:t>200</a:t>
                      </a:r>
                      <a:r>
                        <a:rPr dirty="0" sz="650" spc="-70">
                          <a:solidFill>
                            <a:srgbClr val="6E6E6E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600" spc="-1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1.1.20.400.004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2600">
                        <a:lnSpc>
                          <a:spcPts val="735"/>
                        </a:lnSpc>
                      </a:pPr>
                      <a:r>
                        <a:rPr dirty="0" sz="650" spc="-4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ARREDONDAMENTO</a:t>
                      </a:r>
                      <a:r>
                        <a:rPr dirty="0" sz="650" spc="1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2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DE</a:t>
                      </a:r>
                      <a:r>
                        <a:rPr dirty="0" sz="650" spc="7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SALARIO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71450">
                        <a:lnSpc>
                          <a:spcPts val="735"/>
                        </a:lnSpc>
                      </a:pPr>
                      <a:r>
                        <a:rPr dirty="0" sz="700" spc="-2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55575">
                        <a:lnSpc>
                          <a:spcPts val="735"/>
                        </a:lnSpc>
                      </a:pPr>
                      <a:r>
                        <a:rPr dirty="0" sz="700" spc="-1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247,18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73990">
                        <a:lnSpc>
                          <a:spcPts val="665"/>
                        </a:lnSpc>
                        <a:spcBef>
                          <a:spcPts val="70"/>
                        </a:spcBef>
                      </a:pPr>
                      <a:r>
                        <a:rPr dirty="0" sz="600" spc="-1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24716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615"/>
                        </a:lnSpc>
                        <a:spcBef>
                          <a:spcPts val="120"/>
                        </a:spcBef>
                      </a:pPr>
                      <a:r>
                        <a:rPr dirty="0" sz="550" spc="-20">
                          <a:solidFill>
                            <a:srgbClr val="626262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550">
                        <a:latin typeface="Arial Black"/>
                        <a:cs typeface="Arial Black"/>
                      </a:endParaRPr>
                    </a:p>
                  </a:txBody>
                  <a:tcPr marL="0" marR="0" marB="0" marT="15240"/>
                </a:tc>
              </a:tr>
              <a:tr h="168910">
                <a:tc>
                  <a:txBody>
                    <a:bodyPr/>
                    <a:lstStyle/>
                    <a:p>
                      <a:pPr marL="298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650" spc="-10">
                          <a:solidFill>
                            <a:srgbClr val="727272"/>
                          </a:solidFill>
                          <a:latin typeface="Courier New"/>
                          <a:cs typeface="Courier New"/>
                        </a:rPr>
                        <a:t>288</a:t>
                      </a:r>
                      <a:r>
                        <a:rPr dirty="0" sz="650" spc="-50">
                          <a:solidFill>
                            <a:srgbClr val="727272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600" spc="-1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1.1.20.400.005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650" spc="-2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ESTOURO</a:t>
                      </a:r>
                      <a:r>
                        <a:rPr dirty="0" sz="650" spc="3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DO</a:t>
                      </a:r>
                      <a:r>
                        <a:rPr dirty="0" sz="650" spc="2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25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NÊS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714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56845">
                        <a:lnSpc>
                          <a:spcPts val="815"/>
                        </a:lnSpc>
                      </a:pPr>
                      <a:r>
                        <a:rPr dirty="0" sz="700" spc="-10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194,</a:t>
                      </a:r>
                      <a:r>
                        <a:rPr dirty="0" sz="700" spc="-1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1g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7272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650" spc="-1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194,</a:t>
                      </a:r>
                      <a:r>
                        <a:rPr dirty="0" sz="650" spc="-10">
                          <a:solidFill>
                            <a:srgbClr val="777777"/>
                          </a:solidFill>
                          <a:latin typeface="Cambria"/>
                          <a:cs typeface="Cambria"/>
                        </a:rPr>
                        <a:t>18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650" spc="-20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6350"/>
                </a:tc>
              </a:tr>
              <a:tr h="2190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u="sng" sz="700" spc="-65">
                          <a:solidFill>
                            <a:srgbClr val="383838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700" spc="70">
                          <a:solidFill>
                            <a:srgbClr val="383838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70">
                          <a:solidFill>
                            <a:srgbClr val="343434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ADIANTANENTO</a:t>
                      </a:r>
                      <a:r>
                        <a:rPr dirty="0" u="sng" sz="700" spc="95">
                          <a:solidFill>
                            <a:srgbClr val="343434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60">
                          <a:solidFill>
                            <a:srgbClr val="4B4B4B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DE</a:t>
                      </a:r>
                      <a:r>
                        <a:rPr dirty="0" u="sng" sz="700" spc="5">
                          <a:solidFill>
                            <a:srgbClr val="4B4B4B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494949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SALARIO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0165"/>
                </a:tc>
                <a:tc>
                  <a:txBody>
                    <a:bodyPr/>
                    <a:lstStyle/>
                    <a:p>
                      <a:pPr marL="41783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700" spc="-1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9.227,70D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 algn="r" marR="16764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700" spc="-1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1.30t.5S4,2I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 algn="r" marR="18034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dirty="0" sz="650" spc="-10" b="1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t.309.310,88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223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700" spc="-1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1.471,03D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5880"/>
                </a:tc>
              </a:tr>
              <a:tr h="165100">
                <a:tc>
                  <a:txBody>
                    <a:bodyPr/>
                    <a:lstStyle/>
                    <a:p>
                      <a:pPr marL="29209">
                        <a:lnSpc>
                          <a:spcPts val="760"/>
                        </a:lnSpc>
                        <a:spcBef>
                          <a:spcPts val="445"/>
                        </a:spcBef>
                      </a:pPr>
                      <a:r>
                        <a:rPr dirty="0" sz="650" spc="-10">
                          <a:solidFill>
                            <a:srgbClr val="676767"/>
                          </a:solidFill>
                          <a:latin typeface="Courier New"/>
                          <a:cs typeface="Courier New"/>
                        </a:rPr>
                        <a:t>319</a:t>
                      </a:r>
                      <a:r>
                        <a:rPr dirty="0" sz="650" spc="-50">
                          <a:solidFill>
                            <a:srgbClr val="676767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650" spc="-5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1.</a:t>
                      </a:r>
                      <a:r>
                        <a:rPr dirty="0" sz="650" spc="-7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1.</a:t>
                      </a:r>
                      <a:r>
                        <a:rPr dirty="0" sz="650" spc="-1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20.6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56515"/>
                </a:tc>
                <a:tc>
                  <a:txBody>
                    <a:bodyPr/>
                    <a:lstStyle/>
                    <a:p>
                      <a:pPr marL="412750">
                        <a:lnSpc>
                          <a:spcPts val="810"/>
                        </a:lnSpc>
                        <a:spcBef>
                          <a:spcPts val="395"/>
                        </a:spcBef>
                      </a:pPr>
                      <a:r>
                        <a:rPr dirty="0" sz="700" spc="-75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TRTBUTOS</a:t>
                      </a:r>
                      <a:r>
                        <a:rPr dirty="0" sz="700" spc="7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9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A</a:t>
                      </a:r>
                      <a:r>
                        <a:rPr dirty="0" sz="70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363636"/>
                          </a:solidFill>
                          <a:latin typeface="Cambria"/>
                          <a:cs typeface="Cambria"/>
                        </a:rPr>
                        <a:t>CONPEN$AR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01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27305">
                        <a:lnSpc>
                          <a:spcPts val="819"/>
                        </a:lnSpc>
                      </a:pPr>
                      <a:r>
                        <a:rPr dirty="0" sz="700">
                          <a:solidFill>
                            <a:srgbClr val="878787"/>
                          </a:solidFill>
                          <a:latin typeface="Cambria"/>
                          <a:cs typeface="Cambria"/>
                        </a:rPr>
                        <a:t>3t5</a:t>
                      </a:r>
                      <a:r>
                        <a:rPr dirty="0" sz="700" spc="290">
                          <a:solidFill>
                            <a:srgbClr val="87878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5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1.</a:t>
                      </a:r>
                      <a:r>
                        <a:rPr dirty="0" sz="650" spc="-7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1.20.600.000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7520">
                        <a:lnSpc>
                          <a:spcPct val="100000"/>
                        </a:lnSpc>
                      </a:pPr>
                      <a:r>
                        <a:rPr dirty="0" sz="700" spc="-3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INSS</a:t>
                      </a:r>
                      <a:r>
                        <a:rPr dirty="0" sz="700" spc="2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9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A</a:t>
                      </a:r>
                      <a:r>
                        <a:rPr dirty="0" sz="700" spc="25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COMPENSAR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714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2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568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-4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4Z.</a:t>
                      </a:r>
                      <a:r>
                        <a:rPr dirty="0" sz="700" spc="-65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191,13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17462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45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42. </a:t>
                      </a:r>
                      <a:r>
                        <a:rPr dirty="0" sz="700" spc="-1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I91,</a:t>
                      </a:r>
                      <a:r>
                        <a:rPr dirty="0" sz="700" spc="-10">
                          <a:solidFill>
                            <a:srgbClr val="858585"/>
                          </a:solidFill>
                          <a:latin typeface="Cambria"/>
                          <a:cs typeface="Cambria"/>
                        </a:rPr>
                        <a:t>13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650" spc="-20">
                          <a:solidFill>
                            <a:srgbClr val="6D6D6D"/>
                          </a:solidFill>
                          <a:latin typeface="Consolas"/>
                          <a:cs typeface="Consolas"/>
                        </a:rPr>
                        <a:t>0,00</a:t>
                      </a:r>
                      <a:endParaRPr sz="650">
                        <a:latin typeface="Consolas"/>
                        <a:cs typeface="Consolas"/>
                      </a:endParaRPr>
                    </a:p>
                  </a:txBody>
                  <a:tcPr marL="0" marR="0" marB="0" marT="9525"/>
                </a:tc>
              </a:tr>
              <a:tr h="2279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u="sng" sz="700" spc="-80">
                          <a:solidFill>
                            <a:srgbClr val="525252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700" spc="55">
                          <a:solidFill>
                            <a:srgbClr val="525252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50">
                          <a:solidFill>
                            <a:srgbClr val="505050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TRJBUTOS</a:t>
                      </a:r>
                      <a:r>
                        <a:rPr dirty="0" u="sng" sz="700" spc="80">
                          <a:solidFill>
                            <a:srgbClr val="505050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90">
                          <a:solidFill>
                            <a:srgbClr val="5B5B5B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A</a:t>
                      </a:r>
                      <a:r>
                        <a:rPr dirty="0" u="sng" sz="700" spc="5">
                          <a:solidFill>
                            <a:srgbClr val="5B5B5B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444444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CONPENSAR</a:t>
                      </a:r>
                      <a:r>
                        <a:rPr dirty="0" u="sng" sz="700" spc="500">
                          <a:solidFill>
                            <a:srgbClr val="444444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5244"/>
                </a:tc>
                <a:tc>
                  <a:txBody>
                    <a:bodyPr/>
                    <a:lstStyle/>
                    <a:p>
                      <a:pPr algn="r" marR="174625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700" spc="-2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7785"/>
                </a:tc>
                <a:tc>
                  <a:txBody>
                    <a:bodyPr/>
                    <a:lstStyle/>
                    <a:p>
                      <a:pPr algn="r" marR="158115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dirty="0" sz="700" spc="-1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42.191,13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64135"/>
                </a:tc>
                <a:tc>
                  <a:txBody>
                    <a:bodyPr/>
                    <a:lstStyle/>
                    <a:p>
                      <a:pPr algn="r" marR="174625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700" spc="-45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42.191,</a:t>
                      </a:r>
                      <a:r>
                        <a:rPr dirty="0" sz="700" spc="-1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25">
                          <a:solidFill>
                            <a:srgbClr val="707070"/>
                          </a:solidFill>
                          <a:latin typeface="Cambria"/>
                          <a:cs typeface="Cambria"/>
                        </a:rPr>
                        <a:t>13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7785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700" spc="-20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0960"/>
                </a:tc>
              </a:tr>
              <a:tr h="223520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650" spc="-25">
                          <a:solidFill>
                            <a:srgbClr val="727272"/>
                          </a:solidFill>
                          <a:latin typeface="Cambria"/>
                          <a:cs typeface="Cambria"/>
                        </a:rPr>
                        <a:t>18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49530"/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u="sng" sz="700" spc="-80">
                          <a:solidFill>
                            <a:srgbClr val="464646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700" spc="80">
                          <a:solidFill>
                            <a:srgbClr val="464646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444444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CRÉDITOS</a:t>
                      </a:r>
                      <a:r>
                        <a:rPr dirty="0" u="sng" sz="700" spc="500">
                          <a:solidFill>
                            <a:srgbClr val="444444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45720"/>
                </a:tc>
                <a:tc>
                  <a:txBody>
                    <a:bodyPr/>
                    <a:lstStyle/>
                    <a:p>
                      <a:pPr marL="41783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00" spc="-10">
                          <a:solidFill>
                            <a:srgbClr val="343434"/>
                          </a:solidFill>
                          <a:latin typeface="Cambria"/>
                          <a:cs typeface="Cambria"/>
                        </a:rPr>
                        <a:t>9.227,70D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5244"/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650" spc="-55">
                          <a:solidFill>
                            <a:srgbClr val="424242"/>
                          </a:solidFill>
                          <a:latin typeface="Courier New"/>
                          <a:cs typeface="Courier New"/>
                        </a:rPr>
                        <a:t>1.344.17P,40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B="0" marT="61594"/>
                </a:tc>
                <a:tc>
                  <a:txBody>
                    <a:bodyPr/>
                    <a:lstStyle/>
                    <a:p>
                      <a:pPr algn="r" marR="18542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650" spc="-1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1.351.502,01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1594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650" spc="-10">
                          <a:solidFill>
                            <a:srgbClr val="777777"/>
                          </a:solidFill>
                          <a:latin typeface="Cambria"/>
                          <a:cs typeface="Cambria"/>
                        </a:rPr>
                        <a:t>t.905,09'J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4769"/>
                </a:tc>
              </a:tr>
              <a:tr h="216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u="sng" sz="650" spc="-35">
                          <a:solidFill>
                            <a:srgbClr val="424242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650" spc="35">
                          <a:solidFill>
                            <a:srgbClr val="424242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650" spc="-20">
                          <a:solidFill>
                            <a:srgbClr val="3D3D3D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Cambria"/>
                          <a:cs typeface="Cambria"/>
                        </a:rPr>
                        <a:t>ATI</a:t>
                      </a:r>
                      <a:r>
                        <a:rPr dirty="0" u="sng" sz="650" spc="-20">
                          <a:solidFill>
                            <a:srgbClr val="666666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Cambria"/>
                          <a:cs typeface="Cambria"/>
                        </a:rPr>
                        <a:t>VO</a:t>
                      </a:r>
                      <a:r>
                        <a:rPr dirty="0" u="sng" sz="650" spc="-5">
                          <a:solidFill>
                            <a:srgbClr val="666666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650" spc="-10">
                          <a:solidFill>
                            <a:srgbClr val="424242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Cambria"/>
                          <a:cs typeface="Cambria"/>
                        </a:rPr>
                        <a:t>CIRCULANTE</a:t>
                      </a:r>
                      <a:r>
                        <a:rPr dirty="0" u="sng" sz="650" spc="500">
                          <a:solidFill>
                            <a:srgbClr val="424242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50800"/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700" spc="-1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473.027,08D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0165"/>
                </a:tc>
                <a:tc>
                  <a:txBody>
                    <a:bodyPr/>
                    <a:lstStyle/>
                    <a:p>
                      <a:pPr algn="r" marR="15748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700" spc="-45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20.546.212,9</a:t>
                      </a:r>
                      <a:r>
                        <a:rPr dirty="0" sz="700" spc="7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5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I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 algn="r" marR="17589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650" spc="-25">
                          <a:solidFill>
                            <a:srgbClr val="777777"/>
                          </a:solidFill>
                          <a:latin typeface="Times New Roman"/>
                          <a:cs typeface="Times New Roman"/>
                        </a:rPr>
                        <a:t>20.</a:t>
                      </a:r>
                      <a:r>
                        <a:rPr dirty="0" sz="650" spc="-5">
                          <a:solidFill>
                            <a:srgbClr val="77777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I9J.06S,</a:t>
                      </a:r>
                      <a:r>
                        <a:rPr dirty="0" sz="650" spc="-35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25">
                          <a:solidFill>
                            <a:srgbClr val="808080"/>
                          </a:solidFill>
                          <a:latin typeface="Times New Roman"/>
                          <a:cs typeface="Times New Roman"/>
                        </a:rPr>
                        <a:t>70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969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700" spc="-65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828</a:t>
                      </a:r>
                      <a:r>
                        <a:rPr dirty="0" sz="700" spc="25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1</a:t>
                      </a:r>
                      <a:r>
                        <a:rPr dirty="0" sz="700" spc="114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R,32D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3340"/>
                </a:tc>
              </a:tr>
              <a:tr h="167005">
                <a:tc>
                  <a:txBody>
                    <a:bodyPr/>
                    <a:lstStyle/>
                    <a:p>
                      <a:pPr marL="215265">
                        <a:lnSpc>
                          <a:spcPts val="825"/>
                        </a:lnSpc>
                        <a:spcBef>
                          <a:spcPts val="395"/>
                        </a:spcBef>
                      </a:pPr>
                      <a:r>
                        <a:rPr dirty="0" sz="700" spc="-25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1.2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0165"/>
                </a:tc>
                <a:tc>
                  <a:txBody>
                    <a:bodyPr/>
                    <a:lstStyle/>
                    <a:p>
                      <a:pPr marL="288290">
                        <a:lnSpc>
                          <a:spcPts val="800"/>
                        </a:lnSpc>
                        <a:spcBef>
                          <a:spcPts val="415"/>
                        </a:spcBef>
                      </a:pPr>
                      <a:r>
                        <a:rPr dirty="0" sz="700" spc="-8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NAO</a:t>
                      </a:r>
                      <a:r>
                        <a:rPr dirty="0" sz="700" spc="3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CIRCULANTE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27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5570"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650" spc="-25">
                          <a:solidFill>
                            <a:srgbClr val="7E7E7E"/>
                          </a:solidFill>
                          <a:latin typeface="Cambria"/>
                          <a:cs typeface="Cambria"/>
                        </a:rPr>
                        <a:t>35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349250">
                        <a:lnSpc>
                          <a:spcPts val="80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IMO81LIZADO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2395">
                <a:tc>
                  <a:txBody>
                    <a:bodyPr/>
                    <a:lstStyle/>
                    <a:p>
                      <a:pPr marL="67310">
                        <a:lnSpc>
                          <a:spcPts val="750"/>
                        </a:lnSpc>
                        <a:spcBef>
                          <a:spcPts val="35"/>
                        </a:spcBef>
                      </a:pPr>
                      <a:r>
                        <a:rPr dirty="0" sz="65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36</a:t>
                      </a:r>
                      <a:r>
                        <a:rPr dirty="0" sz="650" spc="29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dirty="0" sz="650" spc="-10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2.30.</a:t>
                      </a:r>
                      <a:r>
                        <a:rPr dirty="0" sz="650" spc="-65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50">
                          <a:solidFill>
                            <a:srgbClr val="757575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marL="408305">
                        <a:lnSpc>
                          <a:spcPts val="775"/>
                        </a:lnSpc>
                        <a:spcBef>
                          <a:spcPts val="10"/>
                        </a:spcBef>
                      </a:pPr>
                      <a:r>
                        <a:rPr dirty="0" sz="700" spc="-45">
                          <a:solidFill>
                            <a:srgbClr val="484848"/>
                          </a:solidFill>
                          <a:latin typeface="Consolas"/>
                          <a:cs typeface="Consolas"/>
                        </a:rPr>
                        <a:t>IMOBILIZADO-</a:t>
                      </a:r>
                      <a:r>
                        <a:rPr dirty="0" sz="700" spc="-10">
                          <a:solidFill>
                            <a:srgbClr val="484848"/>
                          </a:solidFill>
                          <a:latin typeface="Consolas"/>
                          <a:cs typeface="Consolas"/>
                        </a:rPr>
                        <a:t>AQUISIÇÃO</a:t>
                      </a:r>
                      <a:endParaRPr sz="700">
                        <a:latin typeface="Consolas"/>
                        <a:cs typeface="Consolas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8745">
                <a:tc>
                  <a:txBody>
                    <a:bodyPr/>
                    <a:lstStyle/>
                    <a:p>
                      <a:pPr marL="22225">
                        <a:lnSpc>
                          <a:spcPts val="770"/>
                        </a:lnSpc>
                      </a:pPr>
                      <a:r>
                        <a:rPr dirty="0" sz="65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602</a:t>
                      </a:r>
                      <a:r>
                        <a:rPr dirty="0" sz="650" spc="295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t.</a:t>
                      </a:r>
                      <a:r>
                        <a:rPr dirty="0" sz="650" spc="-75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2.30.</a:t>
                      </a:r>
                      <a:r>
                        <a:rPr dirty="0" sz="650" spc="-1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100.001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4345">
                        <a:lnSpc>
                          <a:spcPts val="800"/>
                        </a:lnSpc>
                      </a:pPr>
                      <a:r>
                        <a:rPr dirty="0" sz="700" spc="-85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I</a:t>
                      </a:r>
                      <a:r>
                        <a:rPr dirty="0" sz="700" spc="-15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35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IOVEIS,</a:t>
                      </a:r>
                      <a:r>
                        <a:rPr dirty="0" sz="700" spc="8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UTENSÍLIOS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ts val="730"/>
                        </a:lnSpc>
                        <a:spcBef>
                          <a:spcPts val="105"/>
                        </a:spcBef>
                      </a:pPr>
                      <a:r>
                        <a:rPr dirty="0" sz="650" spc="-10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7.924,OOD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160020">
                        <a:lnSpc>
                          <a:spcPts val="755"/>
                        </a:lnSpc>
                        <a:spcBef>
                          <a:spcPts val="80"/>
                        </a:spcBef>
                      </a:pPr>
                      <a:r>
                        <a:rPr dirty="0" sz="700" spc="-2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0,00</a:t>
                      </a:r>
                      <a:endParaRPr sz="700">
                        <a:latin typeface="Courier New"/>
                        <a:cs typeface="Courier New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177800">
                        <a:lnSpc>
                          <a:spcPts val="705"/>
                        </a:lnSpc>
                        <a:spcBef>
                          <a:spcPts val="130"/>
                        </a:spcBef>
                      </a:pPr>
                      <a:r>
                        <a:rPr dirty="0" sz="650" spc="-2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730"/>
                        </a:lnSpc>
                        <a:spcBef>
                          <a:spcPts val="105"/>
                        </a:spcBef>
                      </a:pPr>
                      <a:r>
                        <a:rPr dirty="0" sz="650" spc="-10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7.</a:t>
                      </a:r>
                      <a:r>
                        <a:rPr dirty="0" sz="650" spc="-10">
                          <a:solidFill>
                            <a:srgbClr val="797979"/>
                          </a:solidFill>
                          <a:latin typeface="Cambria"/>
                          <a:cs typeface="Cambria"/>
                        </a:rPr>
                        <a:t>9?4,t;0O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3335"/>
                </a:tc>
              </a:tr>
              <a:tr h="167005">
                <a:tc>
                  <a:txBody>
                    <a:bodyPr/>
                    <a:lstStyle/>
                    <a:p>
                      <a:pPr marL="28575">
                        <a:lnSpc>
                          <a:spcPts val="750"/>
                        </a:lnSpc>
                      </a:pPr>
                      <a:r>
                        <a:rPr dirty="0" baseline="4273" sz="975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237</a:t>
                      </a:r>
                      <a:r>
                        <a:rPr dirty="0" baseline="4273" sz="975" spc="292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L2.30.100.002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8155">
                        <a:lnSpc>
                          <a:spcPts val="765"/>
                        </a:lnSpc>
                      </a:pPr>
                      <a:r>
                        <a:rPr dirty="0" sz="650" spc="-35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MAQUINAS</a:t>
                      </a:r>
                      <a:r>
                        <a:rPr dirty="0" sz="650" spc="6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E</a:t>
                      </a:r>
                      <a:r>
                        <a:rPr dirty="0" sz="650" spc="185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363636"/>
                          </a:solidFill>
                          <a:latin typeface="Cambria"/>
                          <a:cs typeface="Cambria"/>
                        </a:rPr>
                        <a:t>EQUIPAMENTOS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46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650" spc="-1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60.752,23D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1568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solidFill>
                            <a:srgbClr val="545454"/>
                          </a:solidFill>
                          <a:latin typeface="Courier New"/>
                          <a:cs typeface="Courier New"/>
                        </a:rPr>
                        <a:t>0,00</a:t>
                      </a:r>
                      <a:endParaRPr sz="700">
                        <a:latin typeface="Courier New"/>
                        <a:cs typeface="Courier New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650" spc="-2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650" spc="-35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60. </a:t>
                      </a:r>
                      <a:r>
                        <a:rPr dirty="0" sz="650" spc="-70">
                          <a:solidFill>
                            <a:srgbClr val="898989"/>
                          </a:solidFill>
                          <a:latin typeface="Cambria"/>
                          <a:cs typeface="Cambria"/>
                        </a:rPr>
                        <a:t>75</a:t>
                      </a:r>
                      <a:r>
                        <a:rPr dirty="0" sz="650" spc="-70">
                          <a:solidFill>
                            <a:srgbClr val="8E8E8E"/>
                          </a:solidFill>
                          <a:latin typeface="Cambria"/>
                          <a:cs typeface="Cambria"/>
                        </a:rPr>
                        <a:t>2.,</a:t>
                      </a:r>
                      <a:r>
                        <a:rPr dirty="0" sz="650" spc="-25">
                          <a:solidFill>
                            <a:srgbClr val="8E8E8E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25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23D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0160"/>
                </a:tc>
              </a:tr>
              <a:tr h="220979"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650" spc="-25">
                          <a:solidFill>
                            <a:srgbClr val="9A9A9A"/>
                          </a:solidFill>
                          <a:latin typeface="Cambria"/>
                          <a:cs typeface="Cambria"/>
                        </a:rPr>
                        <a:t>36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46990"/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u="sng" sz="700" spc="-80">
                          <a:solidFill>
                            <a:srgbClr val="4B4B4B"/>
                          </a:solidFill>
                          <a:uFill>
                            <a:solidFill>
                              <a:srgbClr val="676B6B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700" spc="50">
                          <a:solidFill>
                            <a:srgbClr val="4B4B4B"/>
                          </a:solidFill>
                          <a:uFill>
                            <a:solidFill>
                              <a:srgbClr val="676B6B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55">
                          <a:solidFill>
                            <a:srgbClr val="565656"/>
                          </a:solidFill>
                          <a:uFill>
                            <a:solidFill>
                              <a:srgbClr val="676B6B"/>
                            </a:solidFill>
                          </a:uFill>
                          <a:latin typeface="Cambria"/>
                          <a:cs typeface="Cambria"/>
                        </a:rPr>
                        <a:t>IMOBILIZADO</a:t>
                      </a:r>
                      <a:r>
                        <a:rPr dirty="0" u="sng" sz="700" spc="90">
                          <a:solidFill>
                            <a:srgbClr val="565656"/>
                          </a:solidFill>
                          <a:uFill>
                            <a:solidFill>
                              <a:srgbClr val="676B6B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>
                          <a:solidFill>
                            <a:srgbClr val="646464"/>
                          </a:solidFill>
                          <a:uFill>
                            <a:solidFill>
                              <a:srgbClr val="676B6B"/>
                            </a:solidFill>
                          </a:uFill>
                          <a:latin typeface="Cambria"/>
                          <a:cs typeface="Cambria"/>
                        </a:rPr>
                        <a:t>-</a:t>
                      </a:r>
                      <a:r>
                        <a:rPr dirty="0" u="sng" sz="700" spc="50">
                          <a:solidFill>
                            <a:srgbClr val="646464"/>
                          </a:solidFill>
                          <a:uFill>
                            <a:solidFill>
                              <a:srgbClr val="676B6B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4F4F4F"/>
                          </a:solidFill>
                          <a:uFill>
                            <a:solidFill>
                              <a:srgbClr val="676B6B"/>
                            </a:solidFill>
                          </a:uFill>
                          <a:latin typeface="Cambria"/>
                          <a:cs typeface="Cambria"/>
                        </a:rPr>
                        <a:t>AOUJStCÃO</a:t>
                      </a:r>
                      <a:r>
                        <a:rPr dirty="0" u="sng" sz="700" spc="500">
                          <a:solidFill>
                            <a:srgbClr val="4F4F4F"/>
                          </a:solidFill>
                          <a:uFill>
                            <a:solidFill>
                              <a:srgbClr val="676B6B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46355"/>
                </a:tc>
                <a:tc>
                  <a:txBody>
                    <a:bodyPr/>
                    <a:lstStyle/>
                    <a:p>
                      <a:pPr marL="374015">
                        <a:lnSpc>
                          <a:spcPct val="100000"/>
                        </a:lnSpc>
                        <a:spcBef>
                          <a:spcPts val="439"/>
                        </a:spcBef>
                      </a:pPr>
                      <a:r>
                        <a:rPr dirty="0" sz="700" spc="-1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68.676,23D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5879"/>
                </a:tc>
                <a:tc>
                  <a:txBody>
                    <a:bodyPr/>
                    <a:lstStyle/>
                    <a:p>
                      <a:pPr algn="r" marR="155575">
                        <a:lnSpc>
                          <a:spcPct val="100000"/>
                        </a:lnSpc>
                        <a:spcBef>
                          <a:spcPts val="439"/>
                        </a:spcBef>
                      </a:pPr>
                      <a:r>
                        <a:rPr dirty="0" sz="700" spc="-2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5879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439"/>
                        </a:spcBef>
                      </a:pPr>
                      <a:r>
                        <a:rPr dirty="0" sz="700" spc="-2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5879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650" spc="-75">
                          <a:solidFill>
                            <a:srgbClr val="808080"/>
                          </a:solidFill>
                          <a:latin typeface="Cambria"/>
                          <a:cs typeface="Cambria"/>
                        </a:rPr>
                        <a:t>GO.</a:t>
                      </a:r>
                      <a:r>
                        <a:rPr dirty="0" sz="650" spc="-25">
                          <a:solidFill>
                            <a:srgbClr val="80808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b/6,2JlJ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4769"/>
                </a:tc>
              </a:tr>
              <a:tr h="224154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700" spc="-25">
                          <a:solidFill>
                            <a:srgbClr val="626262"/>
                          </a:solidFill>
                          <a:latin typeface="Consolas"/>
                          <a:cs typeface="Consolas"/>
                        </a:rPr>
                        <a:t>35</a:t>
                      </a:r>
                      <a:endParaRPr sz="700">
                        <a:latin typeface="Consolas"/>
                        <a:cs typeface="Consolas"/>
                      </a:endParaRPr>
                    </a:p>
                  </a:txBody>
                  <a:tcPr marL="0" marR="0" marB="0" marT="47625"/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u="sng" sz="700" spc="-80">
                          <a:solidFill>
                            <a:srgbClr val="494949"/>
                          </a:solidFill>
                          <a:uFill>
                            <a:solidFill>
                              <a:srgbClr val="707074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700" spc="70">
                          <a:solidFill>
                            <a:srgbClr val="494949"/>
                          </a:solidFill>
                          <a:uFill>
                            <a:solidFill>
                              <a:srgbClr val="7070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30">
                          <a:solidFill>
                            <a:srgbClr val="484848"/>
                          </a:solidFill>
                          <a:uFill>
                            <a:solidFill>
                              <a:srgbClr val="707074"/>
                            </a:solidFill>
                          </a:uFill>
                          <a:latin typeface="Cambria"/>
                          <a:cs typeface="Cambria"/>
                        </a:rPr>
                        <a:t>II</a:t>
                      </a:r>
                      <a:r>
                        <a:rPr dirty="0" u="sng" sz="700" spc="5">
                          <a:solidFill>
                            <a:srgbClr val="484848"/>
                          </a:solidFill>
                          <a:uFill>
                            <a:solidFill>
                              <a:srgbClr val="7070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484848"/>
                          </a:solidFill>
                          <a:uFill>
                            <a:solidFill>
                              <a:srgbClr val="707074"/>
                            </a:solidFill>
                          </a:uFill>
                          <a:latin typeface="Cambria"/>
                          <a:cs typeface="Cambria"/>
                        </a:rPr>
                        <a:t>IOBIMZADO</a:t>
                      </a:r>
                      <a:r>
                        <a:rPr dirty="0" u="sng" sz="700" spc="500">
                          <a:solidFill>
                            <a:srgbClr val="484848"/>
                          </a:solidFill>
                          <a:uFill>
                            <a:solidFill>
                              <a:srgbClr val="7070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0800"/>
                </a:tc>
                <a:tc>
                  <a:txBody>
                    <a:bodyPr/>
                    <a:lstStyle/>
                    <a:p>
                      <a:pPr marL="374015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dirty="0" sz="700" spc="-1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68.676,Z3D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6515"/>
                </a:tc>
                <a:tc>
                  <a:txBody>
                    <a:bodyPr/>
                    <a:lstStyle/>
                    <a:p>
                      <a:pPr algn="r" marR="15303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700" spc="-20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 algn="r" marR="17208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700" spc="-20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969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dirty="0" sz="650" spc="-10">
                          <a:solidFill>
                            <a:srgbClr val="6D6D6D"/>
                          </a:solidFill>
                          <a:latin typeface="Cambria"/>
                          <a:cs typeface="Cambria"/>
                        </a:rPr>
                        <a:t>6R.676,23D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2865"/>
                </a:tc>
              </a:tr>
              <a:tr h="223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u="sng" sz="700" spc="-75">
                          <a:solidFill>
                            <a:srgbClr val="545454"/>
                          </a:solidFill>
                          <a:uFill>
                            <a:solidFill>
                              <a:srgbClr val="707070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700" spc="85">
                          <a:solidFill>
                            <a:srgbClr val="545454"/>
                          </a:solidFill>
                          <a:uFill>
                            <a:solidFill>
                              <a:srgbClr val="70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75">
                          <a:solidFill>
                            <a:srgbClr val="444444"/>
                          </a:solidFill>
                          <a:uFill>
                            <a:solidFill>
                              <a:srgbClr val="707070"/>
                            </a:solidFill>
                          </a:uFill>
                          <a:latin typeface="Cambria"/>
                          <a:cs typeface="Cambria"/>
                        </a:rPr>
                        <a:t>NÃO</a:t>
                      </a:r>
                      <a:r>
                        <a:rPr dirty="0" u="sng" sz="700" spc="15">
                          <a:solidFill>
                            <a:srgbClr val="444444"/>
                          </a:solidFill>
                          <a:uFill>
                            <a:solidFill>
                              <a:srgbClr val="70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3A3A3A"/>
                          </a:solidFill>
                          <a:uFill>
                            <a:solidFill>
                              <a:srgbClr val="707070"/>
                            </a:solidFill>
                          </a:uFill>
                          <a:latin typeface="Cambria"/>
                          <a:cs typeface="Cambria"/>
                        </a:rPr>
                        <a:t>CIRCULANTE</a:t>
                      </a:r>
                      <a:r>
                        <a:rPr dirty="0" u="sng" sz="700" spc="500">
                          <a:solidFill>
                            <a:srgbClr val="3A3A3A"/>
                          </a:solidFill>
                          <a:uFill>
                            <a:solidFill>
                              <a:srgbClr val="70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1435"/>
                </a:tc>
                <a:tc>
                  <a:txBody>
                    <a:bodyPr/>
                    <a:lstStyle/>
                    <a:p>
                      <a:pPr marL="377190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700" spc="-1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68.676,23D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7785"/>
                </a:tc>
                <a:tc>
                  <a:txBody>
                    <a:bodyPr/>
                    <a:lstStyle/>
                    <a:p>
                      <a:pPr algn="r" marR="15240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700" spc="-2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60325"/>
                </a:tc>
                <a:tc>
                  <a:txBody>
                    <a:bodyPr/>
                    <a:lstStyle/>
                    <a:p>
                      <a:pPr algn="r" marR="17208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700" spc="-2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6032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650" spc="-35">
                          <a:solidFill>
                            <a:srgbClr val="7C7C7C"/>
                          </a:solidFill>
                          <a:latin typeface="Cambria"/>
                          <a:cs typeface="Cambria"/>
                        </a:rPr>
                        <a:t>68.</a:t>
                      </a:r>
                      <a:r>
                        <a:rPr dirty="0" sz="650" spc="-60">
                          <a:solidFill>
                            <a:srgbClr val="7C7C7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40">
                          <a:solidFill>
                            <a:srgbClr val="939393"/>
                          </a:solidFill>
                          <a:latin typeface="Cambria"/>
                          <a:cs typeface="Cambria"/>
                        </a:rPr>
                        <a:t>C76,</a:t>
                      </a:r>
                      <a:r>
                        <a:rPr dirty="0" sz="650" spc="-50">
                          <a:solidFill>
                            <a:srgbClr val="939393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25">
                          <a:solidFill>
                            <a:srgbClr val="8E8E8E"/>
                          </a:solidFill>
                          <a:latin typeface="Cambria"/>
                          <a:cs typeface="Cambria"/>
                        </a:rPr>
                        <a:t>23D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6675"/>
                </a:tc>
              </a:tr>
              <a:tr h="2228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u="sng" sz="700" spc="-70">
                          <a:solidFill>
                            <a:srgbClr val="484848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700" spc="40">
                          <a:solidFill>
                            <a:srgbClr val="484848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696969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Cambria"/>
                          <a:cs typeface="Cambria"/>
                        </a:rPr>
                        <a:t>ATíVO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0165"/>
                </a:tc>
                <a:tc>
                  <a:txBody>
                    <a:bodyPr/>
                    <a:lstStyle/>
                    <a:p>
                      <a:pPr marL="336550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700" spc="-1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541.703,31D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9055"/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dirty="0" sz="650" spc="-1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20.5d6.212,94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540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650" spc="-35">
                          <a:solidFill>
                            <a:srgbClr val="707070"/>
                          </a:solidFill>
                          <a:latin typeface="Cambria"/>
                          <a:cs typeface="Cambria"/>
                        </a:rPr>
                        <a:t>20.</a:t>
                      </a:r>
                      <a:r>
                        <a:rPr dirty="0" sz="650" spc="10">
                          <a:solidFill>
                            <a:srgbClr val="70707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2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t9</a:t>
                      </a:r>
                      <a:r>
                        <a:rPr dirty="0" sz="650" spc="-5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t.065,70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dirty="0" sz="650" spc="-1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99õ.R50,5‘'D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5405"/>
                </a:tc>
              </a:tr>
              <a:tr h="163195">
                <a:tc>
                  <a:txBody>
                    <a:bodyPr/>
                    <a:lstStyle/>
                    <a:p>
                      <a:pPr marL="76200">
                        <a:lnSpc>
                          <a:spcPts val="800"/>
                        </a:lnSpc>
                        <a:spcBef>
                          <a:spcPts val="385"/>
                        </a:spcBef>
                      </a:pPr>
                      <a:r>
                        <a:rPr dirty="0" sz="700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42</a:t>
                      </a:r>
                      <a:r>
                        <a:rPr dirty="0" sz="700" spc="165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50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2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48895"/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ts val="800"/>
                        </a:lnSpc>
                        <a:spcBef>
                          <a:spcPts val="385"/>
                        </a:spcBef>
                      </a:pPr>
                      <a:r>
                        <a:rPr dirty="0" sz="700" spc="-1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PASSIVO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488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5570">
                <a:tc>
                  <a:txBody>
                    <a:bodyPr/>
                    <a:lstStyle/>
                    <a:p>
                      <a:pPr marL="76200">
                        <a:lnSpc>
                          <a:spcPts val="800"/>
                        </a:lnSpc>
                        <a:spcBef>
                          <a:spcPts val="10"/>
                        </a:spcBef>
                      </a:pPr>
                      <a:r>
                        <a:rPr dirty="0" sz="700">
                          <a:solidFill>
                            <a:srgbClr val="7C7C7C"/>
                          </a:solidFill>
                          <a:latin typeface="Cambria"/>
                          <a:cs typeface="Cambria"/>
                        </a:rPr>
                        <a:t>43</a:t>
                      </a:r>
                      <a:r>
                        <a:rPr dirty="0" sz="700" spc="160">
                          <a:solidFill>
                            <a:srgbClr val="7C7C7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25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2.1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294640">
                        <a:lnSpc>
                          <a:spcPts val="800"/>
                        </a:lnSpc>
                        <a:spcBef>
                          <a:spcPts val="10"/>
                        </a:spcBef>
                      </a:pPr>
                      <a:r>
                        <a:rPr dirty="0" sz="700" spc="-5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PASSIVO</a:t>
                      </a:r>
                      <a:r>
                        <a:rPr dirty="0" sz="700" spc="45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414141"/>
                          </a:solidFill>
                          <a:latin typeface="Cambria"/>
                          <a:cs typeface="Cambria"/>
                        </a:rPr>
                        <a:t>CIRCULANTE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5570">
                <a:tc>
                  <a:txBody>
                    <a:bodyPr/>
                    <a:lstStyle/>
                    <a:p>
                      <a:pPr marL="76200">
                        <a:lnSpc>
                          <a:spcPts val="800"/>
                        </a:lnSpc>
                        <a:spcBef>
                          <a:spcPts val="10"/>
                        </a:spcBef>
                      </a:pPr>
                      <a:r>
                        <a:rPr dirty="0" sz="700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44</a:t>
                      </a:r>
                      <a:r>
                        <a:rPr dirty="0" sz="700" spc="165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2.1.1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358775">
                        <a:lnSpc>
                          <a:spcPts val="800"/>
                        </a:lnSpc>
                        <a:spcBef>
                          <a:spcPts val="10"/>
                        </a:spcBef>
                      </a:pPr>
                      <a:r>
                        <a:rPr dirty="0" sz="700" spc="-7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FORNECEDORES</a:t>
                      </a:r>
                      <a:r>
                        <a:rPr dirty="0" sz="700" spc="11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NACIONAIS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2395">
                <a:tc>
                  <a:txBody>
                    <a:bodyPr/>
                    <a:lstStyle/>
                    <a:p>
                      <a:pPr marL="76200">
                        <a:lnSpc>
                          <a:spcPts val="775"/>
                        </a:lnSpc>
                        <a:spcBef>
                          <a:spcPts val="10"/>
                        </a:spcBef>
                      </a:pPr>
                      <a:r>
                        <a:rPr dirty="0" sz="70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45</a:t>
                      </a:r>
                      <a:r>
                        <a:rPr dirty="0" sz="700" spc="21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35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2.1.</a:t>
                      </a:r>
                      <a:r>
                        <a:rPr dirty="0" sz="700" spc="-85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55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10.</a:t>
                      </a:r>
                      <a:r>
                        <a:rPr dirty="0" sz="700" spc="-3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5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t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419734">
                        <a:lnSpc>
                          <a:spcPts val="775"/>
                        </a:lnSpc>
                        <a:spcBef>
                          <a:spcPts val="10"/>
                        </a:spcBef>
                      </a:pPr>
                      <a:r>
                        <a:rPr dirty="0" sz="700" spc="-7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FORNECEDORES</a:t>
                      </a:r>
                      <a:r>
                        <a:rPr dirty="0" sz="700" spc="114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65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NACIONAIS/</a:t>
                      </a:r>
                      <a:r>
                        <a:rPr dirty="0" sz="700" spc="105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PRESTADORA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1760">
                <a:tc>
                  <a:txBody>
                    <a:bodyPr/>
                    <a:lstStyle/>
                    <a:p>
                      <a:pPr marL="37465">
                        <a:lnSpc>
                          <a:spcPts val="770"/>
                        </a:lnSpc>
                      </a:pPr>
                      <a:r>
                        <a:rPr dirty="0" sz="650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208</a:t>
                      </a:r>
                      <a:r>
                        <a:rPr dirty="0" sz="650" spc="190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2.</a:t>
                      </a:r>
                      <a:r>
                        <a:rPr dirty="0" sz="650" spc="-4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2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t.</a:t>
                      </a:r>
                      <a:r>
                        <a:rPr dirty="0" sz="650" spc="-2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4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10. </a:t>
                      </a:r>
                      <a:r>
                        <a:rPr dirty="0" sz="650" spc="-1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100.000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7045">
                        <a:lnSpc>
                          <a:spcPts val="770"/>
                        </a:lnSpc>
                      </a:pPr>
                      <a:r>
                        <a:rPr dirty="0" sz="650" spc="-2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FLOR!S</a:t>
                      </a:r>
                      <a:r>
                        <a:rPr dirty="0" sz="650" spc="2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ESCRITORIO</a:t>
                      </a:r>
                      <a:r>
                        <a:rPr dirty="0" sz="650" spc="5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3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CONTABIL</a:t>
                      </a:r>
                      <a:r>
                        <a:rPr dirty="0" sz="650" spc="6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LTDA.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ts val="770"/>
                        </a:lnSpc>
                        <a:spcBef>
                          <a:spcPts val="10"/>
                        </a:spcBef>
                      </a:pPr>
                      <a:r>
                        <a:rPr dirty="0" sz="650" spc="-20">
                          <a:solidFill>
                            <a:srgbClr val="4F4F4F"/>
                          </a:solidFill>
                          <a:latin typeface="Courier New"/>
                          <a:cs typeface="Courier New"/>
                        </a:rPr>
                        <a:t>0,00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55575">
                        <a:lnSpc>
                          <a:spcPts val="785"/>
                        </a:lnSpc>
                      </a:pPr>
                      <a:r>
                        <a:rPr dirty="0" sz="700" spc="-1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35.046,00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72085">
                        <a:lnSpc>
                          <a:spcPts val="785"/>
                        </a:lnSpc>
                      </a:pPr>
                      <a:r>
                        <a:rPr dirty="0" sz="700" spc="-1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35.046,00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9685">
                        <a:lnSpc>
                          <a:spcPts val="745"/>
                        </a:lnSpc>
                        <a:spcBef>
                          <a:spcPts val="35"/>
                        </a:spcBef>
                      </a:pPr>
                      <a:r>
                        <a:rPr dirty="0" sz="650" spc="-20">
                          <a:solidFill>
                            <a:srgbClr val="676767"/>
                          </a:solidFill>
                          <a:latin typeface="Courier New"/>
                          <a:cs typeface="Courier New"/>
                        </a:rPr>
                        <a:t>0,00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B="0" marT="4445"/>
                </a:tc>
              </a:tr>
              <a:tr h="110489">
                <a:tc>
                  <a:txBody>
                    <a:bodyPr/>
                    <a:lstStyle/>
                    <a:p>
                      <a:pPr marL="37465">
                        <a:lnSpc>
                          <a:spcPts val="750"/>
                        </a:lnSpc>
                      </a:pPr>
                      <a:r>
                        <a:rPr dirty="0" sz="65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207</a:t>
                      </a:r>
                      <a:r>
                        <a:rPr dirty="0" sz="650" spc="155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2.1.</a:t>
                      </a:r>
                      <a:r>
                        <a:rPr dirty="0" sz="650" spc="-7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10.100.001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8315">
                        <a:lnSpc>
                          <a:spcPts val="750"/>
                        </a:lnSpc>
                      </a:pPr>
                      <a:r>
                        <a:rPr dirty="0" sz="650" spc="-25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YONEi</a:t>
                      </a:r>
                      <a:r>
                        <a:rPr dirty="0" sz="650" spc="45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ELETRODOMESTTCOS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67005">
                        <a:lnSpc>
                          <a:spcPts val="770"/>
                        </a:lnSpc>
                      </a:pPr>
                      <a:r>
                        <a:rPr dirty="0" sz="700" spc="-25">
                          <a:solidFill>
                            <a:srgbClr val="5B5B5B"/>
                          </a:solidFill>
                          <a:latin typeface="Courier New"/>
                          <a:cs typeface="Courier New"/>
                        </a:rPr>
                        <a:t>0,X</a:t>
                      </a:r>
                      <a:endParaRPr sz="70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52400">
                        <a:lnSpc>
                          <a:spcPts val="770"/>
                        </a:lnSpc>
                      </a:pPr>
                      <a:r>
                        <a:rPr dirty="0" sz="700" spc="-1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5.034,06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72720">
                        <a:lnSpc>
                          <a:spcPts val="770"/>
                        </a:lnSpc>
                      </a:pPr>
                      <a:r>
                        <a:rPr dirty="0" sz="700" spc="-1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5.034,06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9685">
                        <a:lnSpc>
                          <a:spcPts val="755"/>
                        </a:lnSpc>
                        <a:spcBef>
                          <a:spcPts val="15"/>
                        </a:spcBef>
                      </a:pPr>
                      <a:r>
                        <a:rPr dirty="0" sz="650" spc="-20">
                          <a:solidFill>
                            <a:srgbClr val="747474"/>
                          </a:solidFill>
                          <a:latin typeface="Courier New"/>
                          <a:cs typeface="Courier New"/>
                        </a:rPr>
                        <a:t>0,00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B="0" marT="1905"/>
                </a:tc>
              </a:tr>
              <a:tr h="105410">
                <a:tc>
                  <a:txBody>
                    <a:bodyPr/>
                    <a:lstStyle/>
                    <a:p>
                      <a:pPr marL="37465">
                        <a:lnSpc>
                          <a:spcPts val="730"/>
                        </a:lnSpc>
                      </a:pPr>
                      <a:r>
                        <a:rPr dirty="0" sz="65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218</a:t>
                      </a:r>
                      <a:r>
                        <a:rPr dirty="0" sz="650" spc="20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2.\.</a:t>
                      </a:r>
                      <a:r>
                        <a:rPr dirty="0" sz="650" spc="-75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3A3A3A"/>
                          </a:solidFill>
                          <a:latin typeface="Cambria"/>
                          <a:cs typeface="Cambria"/>
                        </a:rPr>
                        <a:t>10.100.004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ts val="730"/>
                        </a:lnSpc>
                      </a:pPr>
                      <a:r>
                        <a:rPr dirty="0" sz="650" spc="-10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CASA</a:t>
                      </a:r>
                      <a:r>
                        <a:rPr dirty="0" sz="650" spc="35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DO</a:t>
                      </a:r>
                      <a:r>
                        <a:rPr dirty="0" sz="650" spc="-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>
                          <a:solidFill>
                            <a:srgbClr val="666666"/>
                          </a:solidFill>
                          <a:latin typeface="Cambria"/>
                          <a:cs typeface="Cambria"/>
                        </a:rPr>
                        <a:t>GAS</a:t>
                      </a:r>
                      <a:r>
                        <a:rPr dirty="0" sz="650" spc="5">
                          <a:solidFill>
                            <a:srgbClr val="6666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SP</a:t>
                      </a:r>
                      <a:r>
                        <a:rPr dirty="0" sz="650" spc="25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2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LTDA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ts val="730"/>
                        </a:lnSpc>
                      </a:pPr>
                      <a:r>
                        <a:rPr dirty="0" sz="650" spc="-20">
                          <a:solidFill>
                            <a:srgbClr val="4B4B4B"/>
                          </a:solidFill>
                          <a:latin typeface="Courier New"/>
                          <a:cs typeface="Courier New"/>
                        </a:rPr>
                        <a:t>0,00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51130">
                        <a:lnSpc>
                          <a:spcPts val="730"/>
                        </a:lnSpc>
                      </a:pPr>
                      <a:r>
                        <a:rPr dirty="0" sz="700" spc="-1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29.037,07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71450">
                        <a:lnSpc>
                          <a:spcPts val="730"/>
                        </a:lnSpc>
                      </a:pPr>
                      <a:r>
                        <a:rPr dirty="0" sz="700" spc="-1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29.037,07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ts val="730"/>
                        </a:lnSpc>
                      </a:pPr>
                      <a:r>
                        <a:rPr dirty="0" sz="650" spc="-20">
                          <a:solidFill>
                            <a:srgbClr val="6E6E6E"/>
                          </a:solidFill>
                          <a:latin typeface="Courier New"/>
                          <a:cs typeface="Courier New"/>
                        </a:rPr>
                        <a:t>0,00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</a:tr>
              <a:tr h="108585">
                <a:tc>
                  <a:txBody>
                    <a:bodyPr/>
                    <a:lstStyle/>
                    <a:p>
                      <a:pPr algn="r" marR="215265">
                        <a:lnSpc>
                          <a:spcPts val="760"/>
                        </a:lnSpc>
                      </a:pPr>
                      <a:r>
                        <a:rPr dirty="0" sz="65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t</a:t>
                      </a:r>
                      <a:r>
                        <a:rPr dirty="0" sz="650" spc="235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  </a:t>
                      </a:r>
                      <a:r>
                        <a:rPr dirty="0" sz="650" spc="-15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2.</a:t>
                      </a:r>
                      <a:r>
                        <a:rPr dirty="0" sz="650" spc="-6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>
                          <a:solidFill>
                            <a:srgbClr val="7B7B7B"/>
                          </a:solidFill>
                          <a:latin typeface="Cambria"/>
                          <a:cs typeface="Cambria"/>
                        </a:rPr>
                        <a:t>t.</a:t>
                      </a:r>
                      <a:r>
                        <a:rPr dirty="0" sz="650" spc="-10">
                          <a:solidFill>
                            <a:srgbClr val="7B7B7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10.</a:t>
                      </a:r>
                      <a:r>
                        <a:rPr dirty="0" sz="650" spc="-1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100.006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7045">
                        <a:lnSpc>
                          <a:spcPts val="760"/>
                        </a:lnSpc>
                      </a:pPr>
                      <a:r>
                        <a:rPr dirty="0" sz="650" spc="-35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LUCIANA</a:t>
                      </a:r>
                      <a:r>
                        <a:rPr dirty="0" sz="650" spc="35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3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VIERA</a:t>
                      </a:r>
                      <a:r>
                        <a:rPr dirty="0" sz="650" spc="35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SANTOS</a:t>
                      </a:r>
                      <a:r>
                        <a:rPr dirty="0" sz="650" spc="2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25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MAT.</a:t>
                      </a:r>
                      <a:r>
                        <a:rPr dirty="0" sz="650" spc="6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4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P</a:t>
                      </a:r>
                      <a:r>
                        <a:rPr dirty="0" sz="650" spc="-1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CONTRUÇÃO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67005">
                        <a:lnSpc>
                          <a:spcPts val="760"/>
                        </a:lnSpc>
                      </a:pPr>
                      <a:r>
                        <a:rPr dirty="0" sz="700" spc="-20">
                          <a:solidFill>
                            <a:srgbClr val="676767"/>
                          </a:solidFill>
                          <a:latin typeface="Courier New"/>
                          <a:cs typeface="Courier New"/>
                        </a:rPr>
                        <a:t>0,00</a:t>
                      </a:r>
                      <a:endParaRPr sz="70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47320">
                        <a:lnSpc>
                          <a:spcPts val="740"/>
                        </a:lnSpc>
                        <a:spcBef>
                          <a:spcPts val="15"/>
                        </a:spcBef>
                      </a:pPr>
                      <a:r>
                        <a:rPr dirty="0" sz="650" spc="-1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10.</a:t>
                      </a:r>
                      <a:r>
                        <a:rPr dirty="0" sz="650" spc="-10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976,50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170815">
                        <a:lnSpc>
                          <a:spcPts val="760"/>
                        </a:lnSpc>
                      </a:pPr>
                      <a:r>
                        <a:rPr dirty="0" sz="700" spc="-1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10.976,50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ts val="760"/>
                        </a:lnSpc>
                      </a:pPr>
                      <a:r>
                        <a:rPr dirty="0" sz="650" spc="-20">
                          <a:solidFill>
                            <a:srgbClr val="797979"/>
                          </a:solidFill>
                          <a:latin typeface="Courier New"/>
                          <a:cs typeface="Courier New"/>
                        </a:rPr>
                        <a:t>0,00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</a:tr>
              <a:tr h="111125">
                <a:tc>
                  <a:txBody>
                    <a:bodyPr/>
                    <a:lstStyle/>
                    <a:p>
                      <a:pPr algn="r" marR="207645">
                        <a:lnSpc>
                          <a:spcPts val="775"/>
                        </a:lnSpc>
                      </a:pPr>
                      <a:r>
                        <a:rPr dirty="0" sz="700" spc="-1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16</a:t>
                      </a:r>
                      <a:r>
                        <a:rPr dirty="0" sz="700" spc="145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2.1.10.100.008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3870">
                        <a:lnSpc>
                          <a:spcPts val="775"/>
                        </a:lnSpc>
                      </a:pPr>
                      <a:r>
                        <a:rPr dirty="0" sz="700" spc="-55">
                          <a:solidFill>
                            <a:srgbClr val="666666"/>
                          </a:solidFill>
                          <a:latin typeface="Cambria"/>
                          <a:cs typeface="Cambria"/>
                        </a:rPr>
                        <a:t>CASA</a:t>
                      </a:r>
                      <a:r>
                        <a:rPr dirty="0" sz="700" spc="35">
                          <a:solidFill>
                            <a:srgbClr val="6666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55">
                          <a:solidFill>
                            <a:srgbClr val="7B7B7B"/>
                          </a:solidFill>
                          <a:latin typeface="Cambria"/>
                          <a:cs typeface="Cambria"/>
                        </a:rPr>
                        <a:t>OE</a:t>
                      </a:r>
                      <a:r>
                        <a:rPr dirty="0" sz="700" spc="10">
                          <a:solidFill>
                            <a:srgbClr val="7B7B7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45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TINTAS</a:t>
                      </a:r>
                      <a:r>
                        <a:rPr dirty="0" sz="700" spc="50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5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IZUI</a:t>
                      </a:r>
                      <a:r>
                        <a:rPr dirty="0" sz="700" spc="-65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7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'II</a:t>
                      </a:r>
                      <a:r>
                        <a:rPr dirty="0" sz="700" spc="2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2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LTDA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59385">
                        <a:lnSpc>
                          <a:spcPts val="775"/>
                        </a:lnSpc>
                      </a:pPr>
                      <a:r>
                        <a:rPr dirty="0" sz="700" spc="-20">
                          <a:solidFill>
                            <a:srgbClr val="5D5D5D"/>
                          </a:solidFill>
                          <a:latin typeface="Courier New"/>
                          <a:cs typeface="Courier New"/>
                        </a:rPr>
                        <a:t>0,00</a:t>
                      </a:r>
                      <a:endParaRPr sz="70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45415">
                        <a:lnSpc>
                          <a:spcPts val="775"/>
                        </a:lnSpc>
                      </a:pPr>
                      <a:r>
                        <a:rPr dirty="0" sz="700" spc="-6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13. </a:t>
                      </a:r>
                      <a:r>
                        <a:rPr dirty="0" sz="700" spc="-10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132,10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64465">
                        <a:lnSpc>
                          <a:spcPts val="775"/>
                        </a:lnSpc>
                      </a:pPr>
                      <a:r>
                        <a:rPr dirty="0" sz="700" spc="-50">
                          <a:solidFill>
                            <a:srgbClr val="838383"/>
                          </a:solidFill>
                          <a:latin typeface="Cambria"/>
                          <a:cs typeface="Cambria"/>
                        </a:rPr>
                        <a:t>13.132,</a:t>
                      </a:r>
                      <a:r>
                        <a:rPr dirty="0" sz="700" spc="-10">
                          <a:solidFill>
                            <a:srgbClr val="838383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25">
                          <a:solidFill>
                            <a:srgbClr val="898989"/>
                          </a:solidFill>
                          <a:latin typeface="Cambria"/>
                          <a:cs typeface="Cambria"/>
                        </a:rPr>
                        <a:t>10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ts val="775"/>
                        </a:lnSpc>
                      </a:pPr>
                      <a:r>
                        <a:rPr dirty="0" sz="650" spc="-20">
                          <a:solidFill>
                            <a:srgbClr val="7B7B7B"/>
                          </a:solidFill>
                          <a:latin typeface="Courier New"/>
                          <a:cs typeface="Courier New"/>
                        </a:rPr>
                        <a:t>0,00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</a:tr>
              <a:tr h="109855">
                <a:tc>
                  <a:txBody>
                    <a:bodyPr/>
                    <a:lstStyle/>
                    <a:p>
                      <a:pPr algn="r" marR="203835">
                        <a:lnSpc>
                          <a:spcPts val="760"/>
                        </a:lnSpc>
                        <a:spcBef>
                          <a:spcPts val="10"/>
                        </a:spcBef>
                      </a:pPr>
                      <a:r>
                        <a:rPr dirty="0" sz="650">
                          <a:solidFill>
                            <a:srgbClr val="797979"/>
                          </a:solidFill>
                          <a:latin typeface="Cambria"/>
                          <a:cs typeface="Cambria"/>
                        </a:rPr>
                        <a:t>2ú</a:t>
                      </a:r>
                      <a:r>
                        <a:rPr dirty="0" sz="650" spc="215">
                          <a:solidFill>
                            <a:srgbClr val="79797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2.1.10.100.0t0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487045">
                        <a:lnSpc>
                          <a:spcPts val="760"/>
                        </a:lnSpc>
                        <a:spcBef>
                          <a:spcPts val="10"/>
                        </a:spcBef>
                      </a:pPr>
                      <a:r>
                        <a:rPr dirty="0" sz="650" spc="-7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SALE-</a:t>
                      </a:r>
                      <a:r>
                        <a:rPr dirty="0" sz="65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S</a:t>
                      </a:r>
                      <a:r>
                        <a:rPr dirty="0" sz="650" spc="2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EÇUIP.</a:t>
                      </a:r>
                      <a:r>
                        <a:rPr dirty="0" sz="650" spc="3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E </a:t>
                      </a:r>
                      <a:r>
                        <a:rPr dirty="0" sz="650" spc="-1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PROD</a:t>
                      </a:r>
                      <a:r>
                        <a:rPr dirty="0" sz="650" spc="5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HIG.</a:t>
                      </a:r>
                      <a:r>
                        <a:rPr dirty="0" sz="650" spc="35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25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PROF</a:t>
                      </a:r>
                      <a:r>
                        <a:rPr dirty="0" sz="650" spc="1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2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LTDA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60655">
                        <a:lnSpc>
                          <a:spcPts val="770"/>
                        </a:lnSpc>
                      </a:pPr>
                      <a:r>
                        <a:rPr dirty="0" sz="700" spc="-20">
                          <a:solidFill>
                            <a:srgbClr val="595959"/>
                          </a:solidFill>
                          <a:latin typeface="Courier New"/>
                          <a:cs typeface="Courier New"/>
                        </a:rPr>
                        <a:t>0,00</a:t>
                      </a:r>
                      <a:endParaRPr sz="70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51130">
                        <a:lnSpc>
                          <a:spcPts val="770"/>
                        </a:lnSpc>
                      </a:pPr>
                      <a:r>
                        <a:rPr dirty="0" sz="700" spc="-1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43.«09,54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69545">
                        <a:lnSpc>
                          <a:spcPts val="770"/>
                        </a:lnSpc>
                      </a:pPr>
                      <a:r>
                        <a:rPr dirty="0" sz="700" spc="-10">
                          <a:solidFill>
                            <a:srgbClr val="6D6D6D"/>
                          </a:solidFill>
                          <a:latin typeface="Cambria"/>
                          <a:cs typeface="Cambria"/>
                        </a:rPr>
                        <a:t>43.409,54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ts val="760"/>
                        </a:lnSpc>
                        <a:spcBef>
                          <a:spcPts val="10"/>
                        </a:spcBef>
                      </a:pPr>
                      <a:r>
                        <a:rPr dirty="0" sz="650" spc="-20">
                          <a:solidFill>
                            <a:srgbClr val="6E6E6E"/>
                          </a:solidFill>
                          <a:latin typeface="Courier New"/>
                          <a:cs typeface="Courier New"/>
                        </a:rPr>
                        <a:t>0,00</a:t>
                      </a:r>
                      <a:endParaRPr sz="650">
                        <a:latin typeface="Courier New"/>
                        <a:cs typeface="Courier New"/>
                      </a:endParaRPr>
                    </a:p>
                  </a:txBody>
                  <a:tcPr marL="0" marR="0" marB="0" marT="1270"/>
                </a:tc>
              </a:tr>
            </a:tbl>
          </a:graphicData>
        </a:graphic>
      </p:graphicFrame>
      <p:sp>
        <p:nvSpPr>
          <p:cNvPr id="49" name="object 49" descr=""/>
          <p:cNvSpPr txBox="1"/>
          <p:nvPr/>
        </p:nvSpPr>
        <p:spPr>
          <a:xfrm>
            <a:off x="5962224" y="56854"/>
            <a:ext cx="542290" cy="2508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-6350">
              <a:lnSpc>
                <a:spcPct val="105700"/>
              </a:lnSpc>
              <a:spcBef>
                <a:spcPts val="100"/>
              </a:spcBef>
            </a:pPr>
            <a:r>
              <a:rPr dirty="0" sz="700" spc="-10">
                <a:solidFill>
                  <a:srgbClr val="525252"/>
                </a:solidFill>
                <a:latin typeface="Cambria"/>
                <a:cs typeface="Cambria"/>
              </a:rPr>
              <a:t>Folha:</a:t>
            </a:r>
            <a:r>
              <a:rPr dirty="0" sz="700" spc="500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700" spc="-25">
                <a:solidFill>
                  <a:srgbClr val="626262"/>
                </a:solidFill>
                <a:latin typeface="Cambria"/>
                <a:cs typeface="Cambria"/>
              </a:rPr>
              <a:t>Número</a:t>
            </a:r>
            <a:r>
              <a:rPr dirty="0" sz="700" spc="55">
                <a:solidFill>
                  <a:srgbClr val="626262"/>
                </a:solidFill>
                <a:latin typeface="Cambria"/>
                <a:cs typeface="Cambria"/>
              </a:rPr>
              <a:t> </a:t>
            </a:r>
            <a:r>
              <a:rPr dirty="0" sz="700" spc="-25">
                <a:solidFill>
                  <a:srgbClr val="606060"/>
                </a:solidFill>
                <a:latin typeface="Cambria"/>
                <a:cs typeface="Cambria"/>
              </a:rPr>
              <a:t>livro:</a:t>
            </a:r>
            <a:endParaRPr sz="700">
              <a:latin typeface="Cambria"/>
              <a:cs typeface="Cambria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6717780" y="56854"/>
            <a:ext cx="215265" cy="25082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dirty="0" sz="700" spc="-20">
                <a:solidFill>
                  <a:srgbClr val="7C7C7C"/>
                </a:solidFill>
                <a:latin typeface="Cambria"/>
                <a:cs typeface="Cambria"/>
              </a:rPr>
              <a:t>0001</a:t>
            </a:r>
            <a:endParaRPr sz="700">
              <a:latin typeface="Cambria"/>
              <a:cs typeface="Cambria"/>
            </a:endParaRPr>
          </a:p>
          <a:p>
            <a:pPr marL="15240">
              <a:lnSpc>
                <a:spcPct val="100000"/>
              </a:lnSpc>
              <a:spcBef>
                <a:spcPts val="50"/>
              </a:spcBef>
            </a:pPr>
            <a:r>
              <a:rPr dirty="0" sz="700" spc="-20">
                <a:solidFill>
                  <a:srgbClr val="777777"/>
                </a:solidFill>
                <a:latin typeface="Cambria"/>
                <a:cs typeface="Cambria"/>
              </a:rPr>
              <a:t>0?08</a:t>
            </a:r>
            <a:endParaRPr sz="700">
              <a:latin typeface="Cambria"/>
              <a:cs typeface="Cambria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5968319" y="291415"/>
            <a:ext cx="356235" cy="24193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 indent="15240">
              <a:lnSpc>
                <a:spcPct val="102800"/>
              </a:lnSpc>
              <a:spcBef>
                <a:spcPts val="75"/>
              </a:spcBef>
            </a:pPr>
            <a:r>
              <a:rPr dirty="0" sz="700" spc="-10">
                <a:solidFill>
                  <a:srgbClr val="6E6E6E"/>
                </a:solidFill>
                <a:latin typeface="Cambria"/>
                <a:cs typeface="Cambria"/>
              </a:rPr>
              <a:t>-</a:t>
            </a:r>
            <a:r>
              <a:rPr dirty="0" sz="700" spc="-20">
                <a:solidFill>
                  <a:srgbClr val="6E6E6E"/>
                </a:solidFill>
                <a:latin typeface="Cambria"/>
                <a:cs typeface="Cambria"/>
              </a:rPr>
              <a:t>missao:</a:t>
            </a:r>
            <a:r>
              <a:rPr dirty="0" sz="700" spc="500">
                <a:solidFill>
                  <a:srgbClr val="6E6E6E"/>
                </a:solidFill>
                <a:latin typeface="Cambria"/>
                <a:cs typeface="Cambria"/>
              </a:rPr>
              <a:t> </a:t>
            </a:r>
            <a:r>
              <a:rPr dirty="0" sz="700" spc="-10">
                <a:solidFill>
                  <a:srgbClr val="707070"/>
                </a:solidFill>
                <a:latin typeface="Cambria"/>
                <a:cs typeface="Cambria"/>
              </a:rPr>
              <a:t>Hora:</a:t>
            </a:r>
            <a:endParaRPr sz="700">
              <a:latin typeface="Cambria"/>
              <a:cs typeface="Cambria"/>
            </a:endParaRPr>
          </a:p>
        </p:txBody>
      </p:sp>
      <p:sp>
        <p:nvSpPr>
          <p:cNvPr id="52" name="object 52" descr=""/>
          <p:cNvSpPr txBox="1"/>
          <p:nvPr/>
        </p:nvSpPr>
        <p:spPr>
          <a:xfrm>
            <a:off x="6477336" y="291415"/>
            <a:ext cx="453390" cy="24193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16839" marR="5080" indent="-104775">
              <a:lnSpc>
                <a:spcPct val="102800"/>
              </a:lnSpc>
              <a:spcBef>
                <a:spcPts val="75"/>
              </a:spcBef>
            </a:pPr>
            <a:r>
              <a:rPr dirty="0" sz="700" spc="-25">
                <a:solidFill>
                  <a:srgbClr val="6E6E6E"/>
                </a:solidFill>
                <a:latin typeface="Cambria"/>
                <a:cs typeface="Cambria"/>
              </a:rPr>
              <a:t>IS/03,'2024</a:t>
            </a:r>
            <a:r>
              <a:rPr dirty="0" sz="700" spc="500">
                <a:solidFill>
                  <a:srgbClr val="6E6E6E"/>
                </a:solidFill>
                <a:latin typeface="Cambria"/>
                <a:cs typeface="Cambria"/>
              </a:rPr>
              <a:t> </a:t>
            </a:r>
            <a:r>
              <a:rPr dirty="0" sz="700" spc="10">
                <a:solidFill>
                  <a:srgbClr val="757575"/>
                </a:solidFill>
                <a:latin typeface="Cambria"/>
                <a:cs typeface="Cambria"/>
              </a:rPr>
              <a:t>t</a:t>
            </a:r>
            <a:r>
              <a:rPr dirty="0" sz="700" spc="10">
                <a:solidFill>
                  <a:srgbClr val="9E9E9E"/>
                </a:solidFill>
                <a:latin typeface="Cambria"/>
                <a:cs typeface="Cambria"/>
              </a:rPr>
              <a:t>]</a:t>
            </a:r>
            <a:r>
              <a:rPr dirty="0" sz="700" spc="-65">
                <a:solidFill>
                  <a:srgbClr val="9E9E9E"/>
                </a:solidFill>
                <a:latin typeface="Cambria"/>
                <a:cs typeface="Cambria"/>
              </a:rPr>
              <a:t> </a:t>
            </a:r>
            <a:r>
              <a:rPr dirty="0" sz="700" spc="10">
                <a:solidFill>
                  <a:srgbClr val="828282"/>
                </a:solidFill>
                <a:latin typeface="Cambria"/>
                <a:cs typeface="Cambria"/>
              </a:rPr>
              <a:t>:29</a:t>
            </a:r>
            <a:r>
              <a:rPr dirty="0" sz="700" spc="70">
                <a:solidFill>
                  <a:srgbClr val="828282"/>
                </a:solidFill>
                <a:latin typeface="Cambria"/>
                <a:cs typeface="Cambria"/>
              </a:rPr>
              <a:t> </a:t>
            </a:r>
            <a:r>
              <a:rPr dirty="0" sz="700" spc="-175">
                <a:solidFill>
                  <a:srgbClr val="828282"/>
                </a:solidFill>
                <a:latin typeface="Cambria"/>
                <a:cs typeface="Cambria"/>
              </a:rPr>
              <a:t>0W</a:t>
            </a:r>
            <a:endParaRPr sz="7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48327" y="85359"/>
          <a:ext cx="7032624" cy="101796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38270"/>
                <a:gridCol w="629920"/>
                <a:gridCol w="944245"/>
                <a:gridCol w="972819"/>
                <a:gridCol w="470534"/>
              </a:tblGrid>
              <a:tr h="138430">
                <a:tc>
                  <a:txBody>
                    <a:bodyPr/>
                    <a:lstStyle/>
                    <a:p>
                      <a:pPr>
                        <a:lnSpc>
                          <a:spcPts val="910"/>
                        </a:lnSpc>
                        <a:spcBef>
                          <a:spcPts val="85"/>
                        </a:spcBef>
                        <a:tabLst>
                          <a:tab pos="496570" algn="l"/>
                        </a:tabLst>
                      </a:pPr>
                      <a:r>
                        <a:rPr dirty="0" sz="850" spc="-2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:mpresa:</a:t>
                      </a:r>
                      <a:r>
                        <a:rPr dirty="0" sz="85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850" spc="-19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ASSOCIACAO</a:t>
                      </a:r>
                      <a:r>
                        <a:rPr dirty="0" sz="850" spc="-3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9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DOS</a:t>
                      </a:r>
                      <a:r>
                        <a:rPr dirty="0" sz="850" spc="-3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7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ãłORAD0RES</a:t>
                      </a:r>
                      <a:r>
                        <a:rPr dirty="0" sz="850" spc="-1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0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PARA</a:t>
                      </a:r>
                      <a:r>
                        <a:rPr dirty="0" sz="850" spc="-45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7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DESENVOLVIf</a:t>
                      </a:r>
                      <a:r>
                        <a:rPr dirty="0" sz="850" spc="265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04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ENTO</a:t>
                      </a:r>
                      <a:r>
                        <a:rPr dirty="0" sz="850" spc="-8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65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850" spc="-85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2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AGUA</a:t>
                      </a:r>
                      <a:r>
                        <a:rPr dirty="0" sz="850" spc="-10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MUL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448309" marR="12065">
                        <a:lnSpc>
                          <a:spcPts val="830"/>
                        </a:lnSpc>
                        <a:spcBef>
                          <a:spcPts val="160"/>
                        </a:spcBef>
                      </a:pPr>
                      <a:r>
                        <a:rPr dirty="0" sz="700" spc="-1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Folha: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830"/>
                        </a:lnSpc>
                        <a:spcBef>
                          <a:spcPts val="160"/>
                        </a:spcBef>
                      </a:pPr>
                      <a:r>
                        <a:rPr dirty="0" sz="700" spc="-20">
                          <a:solidFill>
                            <a:srgbClr val="878787"/>
                          </a:solidFill>
                          <a:latin typeface="Times New Roman"/>
                          <a:cs typeface="Times New Roman"/>
                        </a:rPr>
                        <a:t>0002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0320"/>
                </a:tc>
              </a:tr>
              <a:tr h="121285">
                <a:tc>
                  <a:txBody>
                    <a:bodyPr/>
                    <a:lstStyle/>
                    <a:p>
                      <a:pPr>
                        <a:lnSpc>
                          <a:spcPts val="860"/>
                        </a:lnSpc>
                        <a:tabLst>
                          <a:tab pos="499109" algn="l"/>
                        </a:tabLst>
                      </a:pPr>
                      <a:r>
                        <a:rPr dirty="0" sz="800" spc="-10">
                          <a:solidFill>
                            <a:srgbClr val="7C7C7C"/>
                          </a:solidFill>
                          <a:latin typeface="Arial Black"/>
                          <a:cs typeface="Arial Black"/>
                        </a:rPr>
                        <a:t>..N.P.J.:</a:t>
                      </a:r>
                      <a:r>
                        <a:rPr dirty="0" sz="800">
                          <a:solidFill>
                            <a:srgbClr val="7C7C7C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800" spc="-14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08.953.367/0001-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31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454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00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Número</a:t>
                      </a:r>
                      <a:r>
                        <a:rPr dirty="0" sz="700" spc="65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livro: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solidFill>
                            <a:srgbClr val="878787"/>
                          </a:solidFill>
                          <a:latin typeface="Times New Roman"/>
                          <a:cs typeface="Times New Roman"/>
                        </a:rPr>
                        <a:t>0008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</a:tr>
              <a:tr h="276860"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499109" algn="l"/>
                        </a:tabLst>
                      </a:pPr>
                      <a:r>
                        <a:rPr dirty="0" sz="700" spc="-10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’eríodo:</a:t>
                      </a:r>
                      <a:r>
                        <a:rPr dirty="0" sz="700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700" spc="-7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01/01/2023</a:t>
                      </a:r>
                      <a:r>
                        <a:rPr dirty="0" sz="700" spc="15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-</a:t>
                      </a:r>
                      <a:r>
                        <a:rPr dirty="0" sz="700" spc="-3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31/12/2023</a:t>
                      </a:r>
                      <a:endParaRPr sz="700">
                        <a:latin typeface="Arial Black"/>
                        <a:cs typeface="Arial Black"/>
                      </a:endParaRPr>
                    </a:p>
                    <a:p>
                      <a:pPr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145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.ONSOL1DADO</a:t>
                      </a:r>
                      <a:r>
                        <a:rPr dirty="0" sz="700" spc="125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(Empresas:</a:t>
                      </a:r>
                      <a:r>
                        <a:rPr dirty="0" sz="700" spc="12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2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686,687,688,689)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454025" marR="12065">
                        <a:lnSpc>
                          <a:spcPts val="750"/>
                        </a:lnSpc>
                      </a:pPr>
                      <a:r>
                        <a:rPr dirty="0" sz="700" spc="-10">
                          <a:solidFill>
                            <a:srgbClr val="7E7E7E"/>
                          </a:solidFill>
                          <a:latin typeface="Times New Roman"/>
                          <a:cs typeface="Times New Roman"/>
                        </a:rPr>
                        <a:t>Emissăo: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454025" marR="1206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Hora: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750"/>
                        </a:lnSpc>
                      </a:pPr>
                      <a:r>
                        <a:rPr dirty="0" sz="700" spc="-10">
                          <a:solidFill>
                            <a:srgbClr val="808080"/>
                          </a:solidFill>
                          <a:latin typeface="Times New Roman"/>
                          <a:cs typeface="Times New Roman"/>
                        </a:rPr>
                        <a:t>15/03/2024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r" marR="222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>
                          <a:solidFill>
                            <a:srgbClr val="919191"/>
                          </a:solidFill>
                          <a:latin typeface="Times New Roman"/>
                          <a:cs typeface="Times New Roman"/>
                        </a:rPr>
                        <a:t>11:</a:t>
                      </a:r>
                      <a:r>
                        <a:rPr dirty="0" sz="700" spc="-90">
                          <a:solidFill>
                            <a:srgbClr val="91919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797979"/>
                          </a:solidFill>
                          <a:latin typeface="Times New Roman"/>
                          <a:cs typeface="Times New Roman"/>
                        </a:rPr>
                        <a:t>29:03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45745">
                <a:tc>
                  <a:txBody>
                    <a:bodyPr/>
                    <a:lstStyle/>
                    <a:p>
                      <a:pPr algn="r" marR="24765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800" spc="-35" b="1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BALANCETE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9370">
                    <a:lnB w="3175">
                      <a:solidFill>
                        <a:srgbClr val="676B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76B6B"/>
                      </a:solidFill>
                      <a:prstDash val="solid"/>
                    </a:lnR>
                    <a:lnB w="3175">
                      <a:solidFill>
                        <a:srgbClr val="676B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676B6B"/>
                      </a:solidFill>
                      <a:prstDash val="solid"/>
                    </a:lnL>
                    <a:lnB w="3175">
                      <a:solidFill>
                        <a:srgbClr val="676B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676B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676B6B"/>
                      </a:solidFill>
                      <a:prstDash val="solid"/>
                    </a:lnB>
                  </a:tcPr>
                </a:tc>
              </a:tr>
              <a:tr h="141605">
                <a:tc>
                  <a:txBody>
                    <a:bodyPr/>
                    <a:lstStyle/>
                    <a:p>
                      <a:pPr marL="3175">
                        <a:lnSpc>
                          <a:spcPts val="755"/>
                        </a:lnSpc>
                        <a:spcBef>
                          <a:spcPts val="200"/>
                        </a:spcBef>
                      </a:pPr>
                      <a:r>
                        <a:rPr dirty="0" sz="700" spc="-6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Sódigo</a:t>
                      </a:r>
                      <a:r>
                        <a:rPr dirty="0" sz="700" spc="11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Clacsificaçăo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0">
                    <a:lnT w="3175">
                      <a:solidFill>
                        <a:srgbClr val="676B6B"/>
                      </a:solidFill>
                      <a:prstDash val="solid"/>
                    </a:lnT>
                    <a:lnB w="3175">
                      <a:solidFill>
                        <a:srgbClr val="676B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76B6B"/>
                      </a:solidFill>
                      <a:prstDash val="solid"/>
                    </a:lnR>
                    <a:lnT w="3175">
                      <a:solidFill>
                        <a:srgbClr val="676B6B"/>
                      </a:solidFill>
                      <a:prstDash val="solid"/>
                    </a:lnT>
                    <a:lnB w="3175">
                      <a:solidFill>
                        <a:srgbClr val="676B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676B6B"/>
                      </a:solidFill>
                      <a:prstDash val="solid"/>
                    </a:lnL>
                    <a:lnT w="3175">
                      <a:solidFill>
                        <a:srgbClr val="676B6B"/>
                      </a:solidFill>
                      <a:prstDash val="solid"/>
                    </a:lnT>
                    <a:lnB w="3175">
                      <a:solidFill>
                        <a:srgbClr val="676B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676B6B"/>
                      </a:solidFill>
                      <a:prstDash val="solid"/>
                    </a:lnT>
                    <a:lnB w="3175">
                      <a:solidFill>
                        <a:srgbClr val="676B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676B6B"/>
                      </a:solidFill>
                      <a:prstDash val="solid"/>
                    </a:lnT>
                    <a:lnB w="3175">
                      <a:solidFill>
                        <a:srgbClr val="676B6B"/>
                      </a:solidFill>
                      <a:prstDash val="solid"/>
                    </a:lnB>
                  </a:tcPr>
                </a:tc>
              </a:tr>
              <a:tr h="122555">
                <a:tc>
                  <a:txBody>
                    <a:bodyPr/>
                    <a:lstStyle/>
                    <a:p>
                      <a:pPr marL="198755">
                        <a:lnSpc>
                          <a:spcPts val="755"/>
                        </a:lnSpc>
                        <a:spcBef>
                          <a:spcPts val="175"/>
                        </a:spcBef>
                        <a:tabLst>
                          <a:tab pos="1548130" algn="l"/>
                        </a:tabLst>
                      </a:pPr>
                      <a:r>
                        <a:rPr dirty="0" sz="700" spc="-75">
                          <a:solidFill>
                            <a:srgbClr val="707070"/>
                          </a:solidFill>
                          <a:latin typeface="Arial Black"/>
                          <a:cs typeface="Arial Black"/>
                        </a:rPr>
                        <a:t>26</a:t>
                      </a:r>
                      <a:r>
                        <a:rPr dirty="0" sz="700" spc="85">
                          <a:solidFill>
                            <a:srgbClr val="707070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2.1.t0.100.011</a:t>
                      </a:r>
                      <a:r>
                        <a:rPr dirty="0" sz="70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650" spc="-90" b="1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CND</a:t>
                      </a:r>
                      <a:r>
                        <a:rPr dirty="0" sz="650" spc="45" b="1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b="1">
                          <a:solidFill>
                            <a:srgbClr val="5E5E5E"/>
                          </a:solidFill>
                          <a:latin typeface="Times New Roman"/>
                          <a:cs typeface="Times New Roman"/>
                        </a:rPr>
                        <a:t>27</a:t>
                      </a:r>
                      <a:r>
                        <a:rPr dirty="0" sz="650" spc="5" b="1">
                          <a:solidFill>
                            <a:srgbClr val="5E5E5E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50" b="1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CON.</a:t>
                      </a:r>
                      <a:r>
                        <a:rPr dirty="0" sz="650" spc="60" b="1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Œ</a:t>
                      </a:r>
                      <a:r>
                        <a:rPr dirty="0" sz="650" spc="295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95" b="1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UTIMDADES</a:t>
                      </a:r>
                      <a:r>
                        <a:rPr dirty="0" sz="650" spc="65" b="1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5" b="1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CASA</a:t>
                      </a:r>
                      <a:r>
                        <a:rPr dirty="0" sz="650" spc="40" b="1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80">
                          <a:solidFill>
                            <a:srgbClr val="333333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650" spc="15">
                          <a:solidFill>
                            <a:srgbClr val="333333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20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VtDA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T w="3175">
                      <a:solidFill>
                        <a:srgbClr val="676B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88265">
                        <a:lnSpc>
                          <a:spcPts val="755"/>
                        </a:lnSpc>
                        <a:spcBef>
                          <a:spcPts val="175"/>
                        </a:spcBef>
                      </a:pPr>
                      <a:r>
                        <a:rPr dirty="0" sz="700" spc="-2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R w="3175">
                      <a:solidFill>
                        <a:srgbClr val="676B6B"/>
                      </a:solidFill>
                      <a:prstDash val="solid"/>
                    </a:lnR>
                    <a:lnT w="3175">
                      <a:solidFill>
                        <a:srgbClr val="676B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198120">
                        <a:lnSpc>
                          <a:spcPts val="780"/>
                        </a:lnSpc>
                        <a:spcBef>
                          <a:spcPts val="150"/>
                        </a:spcBef>
                      </a:pPr>
                      <a:r>
                        <a:rPr dirty="0" sz="700" spc="-1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910,79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19050">
                    <a:lnL w="3175">
                      <a:solidFill>
                        <a:srgbClr val="676B6B"/>
                      </a:solidFill>
                      <a:prstDash val="solid"/>
                    </a:lnL>
                    <a:lnT w="3175">
                      <a:solidFill>
                        <a:srgbClr val="676B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L="21590" marR="12065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00" spc="-10">
                          <a:solidFill>
                            <a:srgbClr val="797979"/>
                          </a:solidFill>
                          <a:latin typeface="Times New Roman"/>
                          <a:cs typeface="Times New Roman"/>
                        </a:rPr>
                        <a:t>910,79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875">
                    <a:lnT w="3175">
                      <a:solidFill>
                        <a:srgbClr val="676B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05"/>
                        </a:lnSpc>
                        <a:spcBef>
                          <a:spcPts val="125"/>
                        </a:spcBef>
                      </a:pPr>
                      <a:r>
                        <a:rPr dirty="0" sz="700" spc="-20">
                          <a:solidFill>
                            <a:srgbClr val="777777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875">
                    <a:lnT w="3175">
                      <a:solidFill>
                        <a:srgbClr val="676B6B"/>
                      </a:solidFill>
                      <a:prstDash val="solid"/>
                    </a:lnT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 marL="159385">
                        <a:lnSpc>
                          <a:spcPts val="755"/>
                        </a:lnSpc>
                        <a:spcBef>
                          <a:spcPts val="30"/>
                        </a:spcBef>
                        <a:tabLst>
                          <a:tab pos="1553210" algn="l"/>
                        </a:tabLst>
                      </a:pPr>
                      <a:r>
                        <a:rPr dirty="0" sz="700" spc="-105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220</a:t>
                      </a:r>
                      <a:r>
                        <a:rPr dirty="0" sz="700" spc="90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2.</a:t>
                      </a:r>
                      <a:r>
                        <a:rPr dirty="0" sz="700" spc="-10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t.</a:t>
                      </a:r>
                      <a:r>
                        <a:rPr dirty="0" sz="700" spc="-1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10.100.012</a:t>
                      </a:r>
                      <a:r>
                        <a:rPr dirty="0" sz="70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650" spc="-120" b="1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DESTAK</a:t>
                      </a:r>
                      <a:r>
                        <a:rPr dirty="0" sz="650" spc="90" b="1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65" b="1">
                          <a:solidFill>
                            <a:srgbClr val="505050"/>
                          </a:solidFill>
                          <a:latin typeface="Times New Roman"/>
                          <a:cs typeface="Times New Roman"/>
                        </a:rPr>
                        <a:t>SL</a:t>
                      </a:r>
                      <a:r>
                        <a:rPr dirty="0" sz="650" spc="40" b="1">
                          <a:solidFill>
                            <a:srgbClr val="50505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20" b="1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LTDA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88265">
                        <a:lnSpc>
                          <a:spcPts val="780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solidFill>
                            <a:srgbClr val="6E6E6E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202565">
                        <a:lnSpc>
                          <a:spcPts val="780"/>
                        </a:lnSpc>
                        <a:spcBef>
                          <a:spcPts val="5"/>
                        </a:spcBef>
                      </a:pPr>
                      <a:r>
                        <a:rPr dirty="0" sz="700" spc="-3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51.277,74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68605" marR="12065">
                        <a:lnSpc>
                          <a:spcPts val="785"/>
                        </a:lnSpc>
                      </a:pPr>
                      <a:r>
                        <a:rPr dirty="0" sz="700" spc="-10">
                          <a:solidFill>
                            <a:srgbClr val="696969"/>
                          </a:solidFill>
                          <a:latin typeface="Times New Roman"/>
                          <a:cs typeface="Times New Roman"/>
                        </a:rPr>
                        <a:t>51.277,74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ts val="785"/>
                        </a:lnSpc>
                      </a:pPr>
                      <a:r>
                        <a:rPr dirty="0" sz="700" spc="-20">
                          <a:solidFill>
                            <a:srgbClr val="757575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5570">
                <a:tc>
                  <a:txBody>
                    <a:bodyPr/>
                    <a:lstStyle/>
                    <a:p>
                      <a:pPr marL="199390">
                        <a:lnSpc>
                          <a:spcPts val="755"/>
                        </a:lnSpc>
                        <a:spcBef>
                          <a:spcPts val="55"/>
                        </a:spcBef>
                        <a:tabLst>
                          <a:tab pos="1550670" algn="l"/>
                        </a:tabLst>
                      </a:pPr>
                      <a:r>
                        <a:rPr dirty="0" sz="700" spc="-75">
                          <a:solidFill>
                            <a:srgbClr val="909090"/>
                          </a:solidFill>
                          <a:latin typeface="Arial Black"/>
                          <a:cs typeface="Arial Black"/>
                        </a:rPr>
                        <a:t>4</a:t>
                      </a:r>
                      <a:r>
                        <a:rPr dirty="0" sz="700" spc="-75">
                          <a:solidFill>
                            <a:srgbClr val="959595"/>
                          </a:solidFill>
                          <a:latin typeface="Arial Black"/>
                          <a:cs typeface="Arial Black"/>
                        </a:rPr>
                        <a:t>L</a:t>
                      </a:r>
                      <a:r>
                        <a:rPr dirty="0" sz="700" spc="125">
                          <a:solidFill>
                            <a:srgbClr val="959595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4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t.</a:t>
                      </a:r>
                      <a:r>
                        <a:rPr dirty="0" sz="700" spc="-14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676767"/>
                          </a:solidFill>
                          <a:latin typeface="Arial Black"/>
                          <a:cs typeface="Arial Black"/>
                        </a:rPr>
                        <a:t>\.\0.100.014</a:t>
                      </a:r>
                      <a:r>
                        <a:rPr dirty="0" sz="700">
                          <a:solidFill>
                            <a:srgbClr val="676767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650" spc="-85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VIA</a:t>
                      </a:r>
                      <a:r>
                        <a:rPr dirty="0" sz="650" spc="35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VARMO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ts val="755"/>
                        </a:lnSpc>
                        <a:spcBef>
                          <a:spcPts val="55"/>
                        </a:spcBef>
                      </a:pPr>
                      <a:r>
                        <a:rPr dirty="0" sz="650" spc="-20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98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99390">
                        <a:lnSpc>
                          <a:spcPts val="80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719,47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25400" marR="12065">
                        <a:lnSpc>
                          <a:spcPts val="810"/>
                        </a:lnSpc>
                      </a:pPr>
                      <a:r>
                        <a:rPr dirty="0" sz="700" spc="-10">
                          <a:solidFill>
                            <a:srgbClr val="757575"/>
                          </a:solidFill>
                          <a:latin typeface="Times New Roman"/>
                          <a:cs typeface="Times New Roman"/>
                        </a:rPr>
                        <a:t>719,47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9685">
                        <a:lnSpc>
                          <a:spcPts val="810"/>
                        </a:lnSpc>
                      </a:pPr>
                      <a:r>
                        <a:rPr dirty="0" sz="700" spc="-20">
                          <a:solidFill>
                            <a:srgbClr val="797979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09220">
                <a:tc>
                  <a:txBody>
                    <a:bodyPr/>
                    <a:lstStyle/>
                    <a:p>
                      <a:pPr marL="163830">
                        <a:lnSpc>
                          <a:spcPts val="755"/>
                        </a:lnSpc>
                        <a:spcBef>
                          <a:spcPts val="5"/>
                        </a:spcBef>
                        <a:tabLst>
                          <a:tab pos="1552575" algn="l"/>
                        </a:tabLst>
                      </a:pPr>
                      <a:r>
                        <a:rPr dirty="0" sz="700" spc="-110">
                          <a:solidFill>
                            <a:srgbClr val="797979"/>
                          </a:solidFill>
                          <a:latin typeface="Arial Black"/>
                          <a:cs typeface="Arial Black"/>
                        </a:rPr>
                        <a:t>188</a:t>
                      </a:r>
                      <a:r>
                        <a:rPr dirty="0" sz="700" spc="95">
                          <a:solidFill>
                            <a:srgbClr val="79797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2.1.10.100.015</a:t>
                      </a:r>
                      <a:r>
                        <a:rPr dirty="0" sz="70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650" spc="-95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JOI’4AN</a:t>
                      </a:r>
                      <a:r>
                        <a:rPr dirty="0" sz="650" spc="5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5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SPUNA</a:t>
                      </a:r>
                      <a:r>
                        <a:rPr dirty="0" sz="650" spc="6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2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LTDA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755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97485">
                        <a:lnSpc>
                          <a:spcPts val="75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6.255,00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311785" marR="12065">
                        <a:lnSpc>
                          <a:spcPts val="765"/>
                        </a:lnSpc>
                      </a:pPr>
                      <a:r>
                        <a:rPr dirty="0" sz="700" spc="-10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6.255,00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9685">
                        <a:lnSpc>
                          <a:spcPts val="765"/>
                        </a:lnSpc>
                      </a:pPr>
                      <a:r>
                        <a:rPr dirty="0" sz="700" spc="-20">
                          <a:solidFill>
                            <a:srgbClr val="7E7E7E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2395">
                <a:tc>
                  <a:txBody>
                    <a:bodyPr/>
                    <a:lstStyle/>
                    <a:p>
                      <a:pPr marL="165735">
                        <a:lnSpc>
                          <a:spcPts val="755"/>
                        </a:lnSpc>
                        <a:spcBef>
                          <a:spcPts val="30"/>
                        </a:spcBef>
                        <a:tabLst>
                          <a:tab pos="1551305" algn="l"/>
                        </a:tabLst>
                      </a:pPr>
                      <a:r>
                        <a:rPr dirty="0" sz="700" spc="-100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221</a:t>
                      </a:r>
                      <a:r>
                        <a:rPr dirty="0" sz="700" spc="70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2.1.10.100.017</a:t>
                      </a:r>
                      <a:r>
                        <a:rPr dirty="0" sz="70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650" spc="-45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CONEżŒAL</a:t>
                      </a:r>
                      <a:r>
                        <a:rPr dirty="0" sz="650" spc="25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25">
                          <a:solidFill>
                            <a:srgbClr val="484848"/>
                          </a:solidFill>
                          <a:latin typeface="Times New Roman"/>
                          <a:cs typeface="Times New Roman"/>
                        </a:rPr>
                        <a:t>KIKEN</a:t>
                      </a:r>
                      <a:r>
                        <a:rPr dirty="0" sz="650" spc="45">
                          <a:solidFill>
                            <a:srgbClr val="48484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">
                          <a:solidFill>
                            <a:srgbClr val="2B2B2B"/>
                          </a:solidFill>
                          <a:latin typeface="Times New Roman"/>
                          <a:cs typeface="Times New Roman"/>
                        </a:rPr>
                        <a:t>PAPER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755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96850">
                        <a:lnSpc>
                          <a:spcPts val="780"/>
                        </a:lnSpc>
                        <a:spcBef>
                          <a:spcPts val="5"/>
                        </a:spcBef>
                      </a:pPr>
                      <a:r>
                        <a:rPr dirty="0" sz="700" spc="-45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103.021,98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29235" marR="12065">
                        <a:lnSpc>
                          <a:spcPts val="780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727272"/>
                          </a:solidFill>
                          <a:latin typeface="Times New Roman"/>
                          <a:cs typeface="Times New Roman"/>
                        </a:rPr>
                        <a:t>103.021,98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19685">
                        <a:lnSpc>
                          <a:spcPts val="780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solidFill>
                            <a:srgbClr val="838383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</a:tr>
              <a:tr h="112395">
                <a:tc>
                  <a:txBody>
                    <a:bodyPr/>
                    <a:lstStyle/>
                    <a:p>
                      <a:pPr marL="163830">
                        <a:lnSpc>
                          <a:spcPts val="755"/>
                        </a:lnSpc>
                        <a:spcBef>
                          <a:spcPts val="30"/>
                        </a:spcBef>
                        <a:tabLst>
                          <a:tab pos="1559560" algn="l"/>
                        </a:tabLst>
                      </a:pPr>
                      <a:r>
                        <a:rPr dirty="0" sz="700" spc="-105">
                          <a:solidFill>
                            <a:srgbClr val="676767"/>
                          </a:solidFill>
                          <a:latin typeface="Arial Black"/>
                          <a:cs typeface="Arial Black"/>
                        </a:rPr>
                        <a:t>191</a:t>
                      </a:r>
                      <a:r>
                        <a:rPr dirty="0" sz="700" spc="110">
                          <a:solidFill>
                            <a:srgbClr val="676767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2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2.1.</a:t>
                      </a:r>
                      <a:r>
                        <a:rPr dirty="0" sz="700" spc="-135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t0.100.018</a:t>
                      </a:r>
                      <a:r>
                        <a:rPr dirty="0" sz="70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650" spc="-45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PüINAZIA</a:t>
                      </a:r>
                      <a:r>
                        <a:rPr dirty="0" sz="650" spc="40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60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EBS</a:t>
                      </a:r>
                      <a:r>
                        <a:rPr dirty="0" sz="650" spc="15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95">
                          <a:solidFill>
                            <a:srgbClr val="313131"/>
                          </a:solidFill>
                          <a:latin typeface="Times New Roman"/>
                          <a:cs typeface="Times New Roman"/>
                        </a:rPr>
                        <a:t>LTDA</a:t>
                      </a:r>
                      <a:r>
                        <a:rPr dirty="0" sz="650" spc="75">
                          <a:solidFill>
                            <a:srgbClr val="31313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25">
                          <a:solidFill>
                            <a:srgbClr val="575757"/>
                          </a:solidFill>
                          <a:latin typeface="Times New Roman"/>
                          <a:cs typeface="Times New Roman"/>
                        </a:rPr>
                        <a:t>NE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755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98120">
                        <a:lnSpc>
                          <a:spcPts val="780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5.527,14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314325" marR="12065">
                        <a:lnSpc>
                          <a:spcPts val="785"/>
                        </a:lnSpc>
                      </a:pPr>
                      <a:r>
                        <a:rPr dirty="0" sz="700" spc="-10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5.527,14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9685">
                        <a:lnSpc>
                          <a:spcPts val="785"/>
                        </a:lnSpc>
                      </a:pPr>
                      <a:r>
                        <a:rPr dirty="0" sz="700" spc="-20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2395">
                <a:tc>
                  <a:txBody>
                    <a:bodyPr/>
                    <a:lstStyle/>
                    <a:p>
                      <a:pPr marL="162560">
                        <a:lnSpc>
                          <a:spcPts val="755"/>
                        </a:lnSpc>
                        <a:spcBef>
                          <a:spcPts val="30"/>
                        </a:spcBef>
                        <a:tabLst>
                          <a:tab pos="1557020" algn="l"/>
                        </a:tabLst>
                      </a:pPr>
                      <a:r>
                        <a:rPr dirty="0" sz="700" spc="-105">
                          <a:solidFill>
                            <a:srgbClr val="676767"/>
                          </a:solidFill>
                          <a:latin typeface="Arial Black"/>
                          <a:cs typeface="Arial Black"/>
                        </a:rPr>
                        <a:t>213</a:t>
                      </a:r>
                      <a:r>
                        <a:rPr dirty="0" sz="700" spc="90">
                          <a:solidFill>
                            <a:srgbClr val="676767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2.</a:t>
                      </a:r>
                      <a:r>
                        <a:rPr dirty="0" sz="700" spc="-1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1.</a:t>
                      </a:r>
                      <a:r>
                        <a:rPr dirty="0" sz="700" spc="-1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10.100.023</a:t>
                      </a:r>
                      <a:r>
                        <a:rPr dirty="0" sz="70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650" spc="-135" b="1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WALTER</a:t>
                      </a:r>
                      <a:r>
                        <a:rPr dirty="0" sz="650" spc="95" b="1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5" b="1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ATAÎDE</a:t>
                      </a:r>
                      <a:r>
                        <a:rPr dirty="0" sz="650" spc="90" b="1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0" b="1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ŒAMPI</a:t>
                      </a:r>
                      <a:r>
                        <a:rPr dirty="0" sz="650" spc="114" b="1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25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ME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780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92405">
                        <a:lnSpc>
                          <a:spcPts val="780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399,80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36830" marR="12065">
                        <a:lnSpc>
                          <a:spcPts val="785"/>
                        </a:lnSpc>
                      </a:pPr>
                      <a:r>
                        <a:rPr dirty="0" sz="700" spc="-10">
                          <a:solidFill>
                            <a:srgbClr val="777777"/>
                          </a:solidFill>
                          <a:latin typeface="Times New Roman"/>
                          <a:cs typeface="Times New Roman"/>
                        </a:rPr>
                        <a:t>399,80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9685">
                        <a:lnSpc>
                          <a:spcPts val="785"/>
                        </a:lnSpc>
                      </a:pPr>
                      <a:r>
                        <a:rPr dirty="0" sz="700" spc="-2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09220">
                <a:tc>
                  <a:txBody>
                    <a:bodyPr/>
                    <a:lstStyle/>
                    <a:p>
                      <a:pPr marL="165735">
                        <a:lnSpc>
                          <a:spcPts val="755"/>
                        </a:lnSpc>
                        <a:spcBef>
                          <a:spcPts val="5"/>
                        </a:spcBef>
                        <a:tabLst>
                          <a:tab pos="1551940" algn="l"/>
                        </a:tabLst>
                      </a:pPr>
                      <a:r>
                        <a:rPr dirty="0" sz="700" spc="-105">
                          <a:solidFill>
                            <a:srgbClr val="7E7E7E"/>
                          </a:solidFill>
                          <a:latin typeface="Arial Black"/>
                          <a:cs typeface="Arial Black"/>
                        </a:rPr>
                        <a:t>214</a:t>
                      </a:r>
                      <a:r>
                        <a:rPr dirty="0" sz="700" spc="90">
                          <a:solidFill>
                            <a:srgbClr val="7E7E7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2.1.10.100.024</a:t>
                      </a:r>
                      <a:r>
                        <a:rPr dirty="0" sz="70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650" spc="-65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TECH</a:t>
                      </a:r>
                      <a:r>
                        <a:rPr dirty="0" sz="650" spc="70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20" b="1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HARDWARE</a:t>
                      </a:r>
                      <a:r>
                        <a:rPr dirty="0" sz="650" spc="85" b="1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0" b="1">
                          <a:solidFill>
                            <a:srgbClr val="383838"/>
                          </a:solidFill>
                          <a:latin typeface="Times New Roman"/>
                          <a:cs typeface="Times New Roman"/>
                        </a:rPr>
                        <a:t>JNFORNATICA</a:t>
                      </a:r>
                      <a:r>
                        <a:rPr dirty="0" sz="650" spc="160" b="1">
                          <a:solidFill>
                            <a:srgbClr val="38383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8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650" spc="1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25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ŒfV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ts val="655"/>
                        </a:lnSpc>
                        <a:spcBef>
                          <a:spcPts val="105"/>
                        </a:spcBef>
                      </a:pPr>
                      <a:r>
                        <a:rPr dirty="0" sz="600" spc="-20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33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9865">
                        <a:lnSpc>
                          <a:spcPts val="75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771,50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43180" marR="12065">
                        <a:lnSpc>
                          <a:spcPts val="765"/>
                        </a:lnSpc>
                      </a:pPr>
                      <a:r>
                        <a:rPr dirty="0" sz="700" spc="-10">
                          <a:solidFill>
                            <a:srgbClr val="6E6E6E"/>
                          </a:solidFill>
                          <a:latin typeface="Times New Roman"/>
                          <a:cs typeface="Times New Roman"/>
                        </a:rPr>
                        <a:t>77t,50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765"/>
                        </a:lnSpc>
                      </a:pPr>
                      <a:r>
                        <a:rPr dirty="0" sz="700" spc="-20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1125">
                <a:tc>
                  <a:txBody>
                    <a:bodyPr/>
                    <a:lstStyle/>
                    <a:p>
                      <a:pPr marL="165735">
                        <a:lnSpc>
                          <a:spcPts val="765"/>
                        </a:lnSpc>
                        <a:spcBef>
                          <a:spcPts val="5"/>
                        </a:spcBef>
                        <a:tabLst>
                          <a:tab pos="1562100" algn="l"/>
                        </a:tabLst>
                      </a:pPr>
                      <a:r>
                        <a:rPr dirty="0" sz="700" spc="-114">
                          <a:solidFill>
                            <a:srgbClr val="898989"/>
                          </a:solidFill>
                          <a:latin typeface="Arial Black"/>
                          <a:cs typeface="Arial Black"/>
                        </a:rPr>
                        <a:t>215</a:t>
                      </a:r>
                      <a:r>
                        <a:rPr dirty="0" sz="700" spc="114">
                          <a:solidFill>
                            <a:srgbClr val="89898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2.1.</a:t>
                      </a:r>
                      <a:r>
                        <a:rPr dirty="0" sz="700" spc="-10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10.100.025</a:t>
                      </a:r>
                      <a:r>
                        <a:rPr dirty="0" sz="700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650" spc="-10" b="1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FORNEŒDOR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82550">
                        <a:lnSpc>
                          <a:spcPts val="695"/>
                        </a:lnSpc>
                        <a:spcBef>
                          <a:spcPts val="80"/>
                        </a:spcBef>
                      </a:pPr>
                      <a:r>
                        <a:rPr dirty="0" sz="650" spc="-20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16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99390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40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14.880,14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74955" marR="12065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757575"/>
                          </a:solidFill>
                          <a:latin typeface="Times New Roman"/>
                          <a:cs typeface="Times New Roman"/>
                        </a:rPr>
                        <a:t>11.880,14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solidFill>
                            <a:srgbClr val="898989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</a:tr>
              <a:tr h="112395">
                <a:tc>
                  <a:txBody>
                    <a:bodyPr/>
                    <a:lstStyle/>
                    <a:p>
                      <a:pPr marL="165735">
                        <a:lnSpc>
                          <a:spcPts val="765"/>
                        </a:lnSpc>
                        <a:spcBef>
                          <a:spcPts val="20"/>
                        </a:spcBef>
                        <a:tabLst>
                          <a:tab pos="1561465" algn="l"/>
                        </a:tabLst>
                      </a:pPr>
                      <a:r>
                        <a:rPr dirty="0" sz="700" spc="-55">
                          <a:solidFill>
                            <a:srgbClr val="858585"/>
                          </a:solidFill>
                          <a:latin typeface="Arial Black"/>
                          <a:cs typeface="Arial Black"/>
                        </a:rPr>
                        <a:t>2t7</a:t>
                      </a:r>
                      <a:r>
                        <a:rPr dirty="0" sz="700" spc="125">
                          <a:solidFill>
                            <a:srgbClr val="858585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20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2.1.</a:t>
                      </a:r>
                      <a:r>
                        <a:rPr dirty="0" sz="700" spc="-145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666666"/>
                          </a:solidFill>
                          <a:latin typeface="Arial Black"/>
                          <a:cs typeface="Arial Black"/>
                        </a:rPr>
                        <a:t>10.</a:t>
                      </a:r>
                      <a:r>
                        <a:rPr dirty="0" sz="700" spc="-1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100.027</a:t>
                      </a:r>
                      <a:r>
                        <a:rPr dirty="0" sz="70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650" spc="-7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ÏNFOGLE</a:t>
                      </a:r>
                      <a:r>
                        <a:rPr dirty="0" sz="650" spc="5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65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INFORNATICA</a:t>
                      </a:r>
                      <a:r>
                        <a:rPr dirty="0" sz="650" spc="8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EtRELI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82550">
                        <a:lnSpc>
                          <a:spcPts val="695"/>
                        </a:lnSpc>
                        <a:spcBef>
                          <a:spcPts val="95"/>
                        </a:spcBef>
                      </a:pPr>
                      <a:r>
                        <a:rPr dirty="0" sz="650" spc="-2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91770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8.850,00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316230" marR="12065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777777"/>
                          </a:solidFill>
                          <a:latin typeface="Times New Roman"/>
                          <a:cs typeface="Times New Roman"/>
                        </a:rPr>
                        <a:t>8.850,00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919191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</a:tr>
              <a:tr h="115570">
                <a:tc>
                  <a:txBody>
                    <a:bodyPr/>
                    <a:lstStyle/>
                    <a:p>
                      <a:pPr marL="168275">
                        <a:lnSpc>
                          <a:spcPts val="765"/>
                        </a:lnSpc>
                        <a:spcBef>
                          <a:spcPts val="45"/>
                        </a:spcBef>
                        <a:tabLst>
                          <a:tab pos="1562100" algn="l"/>
                        </a:tabLst>
                      </a:pPr>
                      <a:r>
                        <a:rPr dirty="0" sz="700" spc="-114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222</a:t>
                      </a:r>
                      <a:r>
                        <a:rPr dirty="0" sz="700" spc="145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2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2.1.10.</a:t>
                      </a:r>
                      <a:r>
                        <a:rPr dirty="0" sz="700" spc="-11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t00.028</a:t>
                      </a:r>
                      <a:r>
                        <a:rPr dirty="0" sz="70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650" spc="-70">
                          <a:solidFill>
                            <a:srgbClr val="5E5E5E"/>
                          </a:solidFill>
                          <a:latin typeface="Times New Roman"/>
                          <a:cs typeface="Times New Roman"/>
                        </a:rPr>
                        <a:t>ELENISE</a:t>
                      </a:r>
                      <a:r>
                        <a:rPr dirty="0" sz="650" spc="30">
                          <a:solidFill>
                            <a:srgbClr val="5E5E5E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30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Ckt5TINA</a:t>
                      </a:r>
                      <a:r>
                        <a:rPr dirty="0" sz="650" spc="75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70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MAkQUES</a:t>
                      </a:r>
                      <a:r>
                        <a:rPr dirty="0" sz="650" spc="30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" b="1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XESIMS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82550">
                        <a:lnSpc>
                          <a:spcPts val="740"/>
                        </a:lnSpc>
                        <a:spcBef>
                          <a:spcPts val="70"/>
                        </a:spcBef>
                      </a:pPr>
                      <a:r>
                        <a:rPr dirty="0" sz="650" spc="-2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90500">
                        <a:lnSpc>
                          <a:spcPts val="790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G74,00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38100" marR="12065">
                        <a:lnSpc>
                          <a:spcPts val="790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757575"/>
                          </a:solidFill>
                          <a:latin typeface="Times New Roman"/>
                          <a:cs typeface="Times New Roman"/>
                        </a:rPr>
                        <a:t>174,00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790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979797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</a:tr>
              <a:tr h="112395">
                <a:tc>
                  <a:txBody>
                    <a:bodyPr/>
                    <a:lstStyle/>
                    <a:p>
                      <a:pPr marL="165735">
                        <a:lnSpc>
                          <a:spcPts val="765"/>
                        </a:lnSpc>
                        <a:spcBef>
                          <a:spcPts val="20"/>
                        </a:spcBef>
                        <a:tabLst>
                          <a:tab pos="1562100" algn="l"/>
                        </a:tabLst>
                      </a:pPr>
                      <a:r>
                        <a:rPr dirty="0" sz="700" spc="-105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223</a:t>
                      </a:r>
                      <a:r>
                        <a:rPr dirty="0" sz="700" spc="9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2.1.10.100.029</a:t>
                      </a:r>
                      <a:r>
                        <a:rPr dirty="0" sz="70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650" spc="-9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PLÀSFER</a:t>
                      </a:r>
                      <a:r>
                        <a:rPr dirty="0" sz="650" spc="75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>
                          <a:solidFill>
                            <a:srgbClr val="6D6D6D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650" spc="80">
                          <a:solidFill>
                            <a:srgbClr val="6D6D6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85" b="1">
                          <a:solidFill>
                            <a:srgbClr val="505050"/>
                          </a:solidFill>
                          <a:latin typeface="Times New Roman"/>
                          <a:cs typeface="Times New Roman"/>
                        </a:rPr>
                        <a:t>CONERCIO</a:t>
                      </a:r>
                      <a:r>
                        <a:rPr dirty="0" sz="650" spc="100" b="1">
                          <a:solidFill>
                            <a:srgbClr val="50505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0" b="1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650" spc="45" b="1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25" b="1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MATERIALS</a:t>
                      </a:r>
                      <a:r>
                        <a:rPr dirty="0" sz="650" spc="105" b="1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25" b="1">
                          <a:solidFill>
                            <a:srgbClr val="3A3A3A"/>
                          </a:solidFill>
                          <a:latin typeface="Times New Roman"/>
                          <a:cs typeface="Times New Roman"/>
                        </a:rPr>
                        <a:t>PARÅ</a:t>
                      </a:r>
                      <a:r>
                        <a:rPr dirty="0" sz="650" spc="50" b="1">
                          <a:solidFill>
                            <a:srgbClr val="3A3A3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" b="1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CONSTRUÇÃD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ts val="745"/>
                        </a:lnSpc>
                        <a:spcBef>
                          <a:spcPts val="45"/>
                        </a:spcBef>
                      </a:pPr>
                      <a:r>
                        <a:rPr dirty="0" sz="700" spc="-20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94945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35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19.731,09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77495" marR="12065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6D6D6D"/>
                          </a:solidFill>
                          <a:latin typeface="Cambria"/>
                          <a:cs typeface="Cambria"/>
                        </a:rPr>
                        <a:t>19.73i,09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4604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8E8E8E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2540"/>
                </a:tc>
              </a:tr>
              <a:tr h="112395">
                <a:tc>
                  <a:txBody>
                    <a:bodyPr/>
                    <a:lstStyle/>
                    <a:p>
                      <a:pPr marL="171450">
                        <a:lnSpc>
                          <a:spcPts val="765"/>
                        </a:lnSpc>
                        <a:spcBef>
                          <a:spcPts val="20"/>
                        </a:spcBef>
                        <a:tabLst>
                          <a:tab pos="1562735" algn="l"/>
                        </a:tabLst>
                      </a:pPr>
                      <a:r>
                        <a:rPr dirty="0" sz="700" spc="-114">
                          <a:solidFill>
                            <a:srgbClr val="757575"/>
                          </a:solidFill>
                          <a:latin typeface="Arial Black"/>
                          <a:cs typeface="Arial Black"/>
                        </a:rPr>
                        <a:t>224</a:t>
                      </a:r>
                      <a:r>
                        <a:rPr dirty="0" sz="700" spc="95">
                          <a:solidFill>
                            <a:srgbClr val="757575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2.1.10.100.030</a:t>
                      </a:r>
                      <a:r>
                        <a:rPr dirty="0" sz="70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650" spc="-8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ANELIA</a:t>
                      </a:r>
                      <a:r>
                        <a:rPr dirty="0" sz="650" spc="4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0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WATANABE</a:t>
                      </a:r>
                      <a:r>
                        <a:rPr dirty="0" sz="650" spc="70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650" spc="85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25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ME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81280">
                        <a:lnSpc>
                          <a:spcPts val="715"/>
                        </a:lnSpc>
                        <a:spcBef>
                          <a:spcPts val="70"/>
                        </a:spcBef>
                      </a:pPr>
                      <a:r>
                        <a:rPr dirty="0" sz="650" spc="-2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889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91770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35">
                          <a:solidFill>
                            <a:srgbClr val="5E5E5E"/>
                          </a:solidFill>
                          <a:latin typeface="Arial Black"/>
                          <a:cs typeface="Arial Black"/>
                        </a:rPr>
                        <a:t>11.856,37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81940" marR="12065">
                        <a:lnSpc>
                          <a:spcPts val="785"/>
                        </a:lnSpc>
                      </a:pPr>
                      <a:r>
                        <a:rPr dirty="0" sz="700" spc="-10" b="1">
                          <a:solidFill>
                            <a:srgbClr val="727272"/>
                          </a:solidFill>
                          <a:latin typeface="Times New Roman"/>
                          <a:cs typeface="Times New Roman"/>
                        </a:rPr>
                        <a:t>11.856,37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ts val="785"/>
                        </a:lnSpc>
                      </a:pPr>
                      <a:r>
                        <a:rPr dirty="0" sz="700" spc="-20">
                          <a:solidFill>
                            <a:srgbClr val="777777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2395">
                <a:tc>
                  <a:txBody>
                    <a:bodyPr/>
                    <a:lstStyle/>
                    <a:p>
                      <a:pPr marL="168275">
                        <a:lnSpc>
                          <a:spcPts val="765"/>
                        </a:lnSpc>
                        <a:spcBef>
                          <a:spcPts val="20"/>
                        </a:spcBef>
                        <a:tabLst>
                          <a:tab pos="1565275" algn="l"/>
                        </a:tabLst>
                      </a:pPr>
                      <a:r>
                        <a:rPr dirty="0" sz="700" spc="-105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2g9</a:t>
                      </a:r>
                      <a:r>
                        <a:rPr dirty="0" sz="700" spc="114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2.1.10.100.031</a:t>
                      </a:r>
                      <a:r>
                        <a:rPr dirty="0" sz="70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650" spc="-10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FABIANA</a:t>
                      </a:r>
                      <a:r>
                        <a:rPr dirty="0" sz="650" spc="8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80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ALEN€AR</a:t>
                      </a:r>
                      <a:r>
                        <a:rPr dirty="0" sz="650" spc="95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0" b="1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LOPES</a:t>
                      </a:r>
                      <a:r>
                        <a:rPr dirty="0" sz="650" spc="50" b="1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5" b="1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PAŒLARIA</a:t>
                      </a:r>
                      <a:r>
                        <a:rPr dirty="0" sz="650" spc="85" b="1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650" spc="13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25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NE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565656"/>
                          </a:solidFill>
                          <a:latin typeface="Consolas"/>
                          <a:cs typeface="Consolas"/>
                        </a:rPr>
                        <a:t>O,OO</a:t>
                      </a:r>
                      <a:endParaRPr sz="700">
                        <a:latin typeface="Consolas"/>
                        <a:cs typeface="Consolas"/>
                      </a:endParaRPr>
                    </a:p>
                  </a:txBody>
                  <a:tcPr marL="0" marR="0" marB="0" marT="254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4785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626262"/>
                          </a:solidFill>
                          <a:latin typeface="Arial Black"/>
                          <a:cs typeface="Arial Black"/>
                        </a:rPr>
                        <a:t>5.785,41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R="22225">
                        <a:lnSpc>
                          <a:spcPts val="785"/>
                        </a:lnSpc>
                      </a:pPr>
                      <a:r>
                        <a:rPr dirty="0" sz="700" spc="-10">
                          <a:solidFill>
                            <a:srgbClr val="6E6E6E"/>
                          </a:solidFill>
                          <a:latin typeface="Times New Roman"/>
                          <a:cs typeface="Times New Roman"/>
                        </a:rPr>
                        <a:t>5.785,41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255">
                        <a:lnSpc>
                          <a:spcPts val="785"/>
                        </a:lnSpc>
                      </a:pPr>
                      <a:r>
                        <a:rPr dirty="0" sz="700" spc="-10">
                          <a:solidFill>
                            <a:srgbClr val="8E8E8E"/>
                          </a:solidFill>
                          <a:latin typeface="Times New Roman"/>
                          <a:cs typeface="Times New Roman"/>
                        </a:rPr>
                        <a:t>0,0t1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5570">
                <a:tc>
                  <a:txBody>
                    <a:bodyPr/>
                    <a:lstStyle/>
                    <a:p>
                      <a:pPr marL="171450">
                        <a:lnSpc>
                          <a:spcPts val="790"/>
                        </a:lnSpc>
                        <a:spcBef>
                          <a:spcPts val="20"/>
                        </a:spcBef>
                        <a:tabLst>
                          <a:tab pos="1557020" algn="l"/>
                        </a:tabLst>
                      </a:pPr>
                      <a:r>
                        <a:rPr dirty="0" sz="700" spc="-114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226</a:t>
                      </a:r>
                      <a:r>
                        <a:rPr dirty="0" sz="700" spc="114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2.1.10.100.032</a:t>
                      </a:r>
                      <a:r>
                        <a:rPr dirty="0" sz="700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650" spc="-60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3ER</a:t>
                      </a:r>
                      <a:r>
                        <a:rPr dirty="0" sz="650" spc="35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80" b="1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DEPOSITO</a:t>
                      </a:r>
                      <a:r>
                        <a:rPr dirty="0" sz="650" spc="85" b="1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0" b="1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650" spc="35" b="1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70" b="1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MATEkIAt5</a:t>
                      </a:r>
                      <a:r>
                        <a:rPr dirty="0" sz="650" spc="60" b="1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14" b="1">
                          <a:solidFill>
                            <a:srgbClr val="262626"/>
                          </a:solidFill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650" b="1">
                          <a:solidFill>
                            <a:srgbClr val="26262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5" b="1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COMSTRUCAD</a:t>
                      </a:r>
                      <a:r>
                        <a:rPr dirty="0" sz="650" spc="90" b="1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20" b="1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BüEM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ts val="765"/>
                        </a:lnSpc>
                        <a:spcBef>
                          <a:spcPts val="45"/>
                        </a:spcBef>
                      </a:pPr>
                      <a:r>
                        <a:rPr dirty="0" sz="700" spc="-20">
                          <a:solidFill>
                            <a:srgbClr val="5D5D5D"/>
                          </a:solidFill>
                          <a:latin typeface="Consolas"/>
                          <a:cs typeface="Consolas"/>
                        </a:rPr>
                        <a:t>O,OO</a:t>
                      </a:r>
                      <a:endParaRPr sz="700">
                        <a:latin typeface="Consolas"/>
                        <a:cs typeface="Consolas"/>
                      </a:endParaRPr>
                    </a:p>
                  </a:txBody>
                  <a:tcPr marL="0" marR="0" marB="0" marT="571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7325">
                        <a:lnSpc>
                          <a:spcPts val="76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2.731,00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R="23495">
                        <a:lnSpc>
                          <a:spcPts val="790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707070"/>
                          </a:solidFill>
                          <a:latin typeface="Times New Roman"/>
                          <a:cs typeface="Times New Roman"/>
                        </a:rPr>
                        <a:t>2.731,00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ts val="790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828282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</a:tr>
              <a:tr h="113664">
                <a:tc>
                  <a:txBody>
                    <a:bodyPr/>
                    <a:lstStyle/>
                    <a:p>
                      <a:pPr marL="172085">
                        <a:lnSpc>
                          <a:spcPts val="800"/>
                        </a:lnSpc>
                        <a:tabLst>
                          <a:tab pos="1565275" algn="l"/>
                        </a:tabLst>
                      </a:pPr>
                      <a:r>
                        <a:rPr dirty="0" sz="700">
                          <a:solidFill>
                            <a:srgbClr val="838383"/>
                          </a:solidFill>
                          <a:latin typeface="Times New Roman"/>
                          <a:cs typeface="Times New Roman"/>
                        </a:rPr>
                        <a:t>241</a:t>
                      </a:r>
                      <a:r>
                        <a:rPr dirty="0" sz="700" spc="229">
                          <a:solidFill>
                            <a:srgbClr val="838383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25">
                          <a:solidFill>
                            <a:srgbClr val="7E7E7E"/>
                          </a:solidFill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dirty="0" sz="700" spc="-25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dirty="0" sz="700" spc="-25">
                          <a:solidFill>
                            <a:srgbClr val="6E6E6E"/>
                          </a:solidFill>
                          <a:latin typeface="Times New Roman"/>
                          <a:cs typeface="Times New Roman"/>
                        </a:rPr>
                        <a:t>10.</a:t>
                      </a:r>
                      <a:r>
                        <a:rPr dirty="0" sz="700" spc="-95">
                          <a:solidFill>
                            <a:srgbClr val="6E6E6E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t00.038</a:t>
                      </a:r>
                      <a:r>
                        <a:rPr dirty="0" sz="700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650" spc="-95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MOLECAGEN</a:t>
                      </a:r>
                      <a:r>
                        <a:rPr dirty="0" sz="650" spc="90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8klNgUED0S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8105">
                        <a:lnSpc>
                          <a:spcPts val="755"/>
                        </a:lnSpc>
                        <a:spcBef>
                          <a:spcPts val="45"/>
                        </a:spcBef>
                      </a:pPr>
                      <a:r>
                        <a:rPr dirty="0" sz="650" spc="-20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6690">
                        <a:lnSpc>
                          <a:spcPts val="780"/>
                        </a:lnSpc>
                        <a:spcBef>
                          <a:spcPts val="20"/>
                        </a:spcBef>
                      </a:pPr>
                      <a:r>
                        <a:rPr dirty="0" sz="700" spc="-3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13.61</a:t>
                      </a:r>
                      <a:r>
                        <a:rPr dirty="0" sz="700" spc="-30">
                          <a:solidFill>
                            <a:srgbClr val="707070"/>
                          </a:solidFill>
                          <a:latin typeface="Arial Black"/>
                          <a:cs typeface="Arial Black"/>
                        </a:rPr>
                        <a:t>1,00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80670" marR="12065">
                        <a:lnSpc>
                          <a:spcPts val="780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7B7B7B"/>
                          </a:solidFill>
                          <a:latin typeface="Times New Roman"/>
                          <a:cs typeface="Times New Roman"/>
                        </a:rPr>
                        <a:t>13.611,00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ts val="780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959595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</a:tr>
              <a:tr h="115570">
                <a:tc>
                  <a:txBody>
                    <a:bodyPr/>
                    <a:lstStyle/>
                    <a:p>
                      <a:pPr marL="168910">
                        <a:lnSpc>
                          <a:spcPts val="805"/>
                        </a:lnSpc>
                        <a:spcBef>
                          <a:spcPts val="5"/>
                        </a:spcBef>
                        <a:tabLst>
                          <a:tab pos="1565275" algn="l"/>
                        </a:tabLst>
                      </a:pPr>
                      <a:r>
                        <a:rPr dirty="0" sz="700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242</a:t>
                      </a:r>
                      <a:r>
                        <a:rPr dirty="0" sz="700" spc="235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25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2.1.</a:t>
                      </a:r>
                      <a:r>
                        <a:rPr dirty="0" sz="700" spc="-105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50" b="1">
                          <a:solidFill>
                            <a:srgbClr val="727272"/>
                          </a:solidFill>
                          <a:latin typeface="Times New Roman"/>
                          <a:cs typeface="Times New Roman"/>
                        </a:rPr>
                        <a:t>10.</a:t>
                      </a:r>
                      <a:r>
                        <a:rPr dirty="0" sz="700" spc="-105" b="1">
                          <a:solidFill>
                            <a:srgbClr val="72727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 b="1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100.039</a:t>
                      </a:r>
                      <a:r>
                        <a:rPr dirty="0" sz="700" b="1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650" spc="-12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KALUNGA</a:t>
                      </a:r>
                      <a:r>
                        <a:rPr dirty="0" sz="650" spc="7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25">
                          <a:solidFill>
                            <a:srgbClr val="313131"/>
                          </a:solidFill>
                          <a:latin typeface="Times New Roman"/>
                          <a:cs typeface="Times New Roman"/>
                        </a:rPr>
                        <a:t>S.A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74930">
                        <a:lnSpc>
                          <a:spcPts val="755"/>
                        </a:lnSpc>
                        <a:spcBef>
                          <a:spcPts val="55"/>
                        </a:spcBef>
                      </a:pPr>
                      <a:r>
                        <a:rPr dirty="0" sz="650" spc="-20">
                          <a:solidFill>
                            <a:srgbClr val="666666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98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7960">
                        <a:lnSpc>
                          <a:spcPts val="780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1.4t5,80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381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R="25400">
                        <a:lnSpc>
                          <a:spcPts val="80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666666"/>
                          </a:solidFill>
                          <a:latin typeface="Times New Roman"/>
                          <a:cs typeface="Times New Roman"/>
                        </a:rPr>
                        <a:t>1.415,80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05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solidFill>
                            <a:srgbClr val="8C8C8C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</a:tr>
              <a:tr h="115570">
                <a:tc>
                  <a:txBody>
                    <a:bodyPr/>
                    <a:lstStyle/>
                    <a:p>
                      <a:pPr marL="172085">
                        <a:lnSpc>
                          <a:spcPts val="780"/>
                        </a:lnSpc>
                        <a:spcBef>
                          <a:spcPts val="30"/>
                        </a:spcBef>
                        <a:tabLst>
                          <a:tab pos="1560830" algn="l"/>
                        </a:tabLst>
                      </a:pPr>
                      <a:r>
                        <a:rPr dirty="0" sz="700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299</a:t>
                      </a:r>
                      <a:r>
                        <a:rPr dirty="0" sz="700" spc="190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2.1.</a:t>
                      </a:r>
                      <a:r>
                        <a:rPr dirty="0" sz="700" spc="-10">
                          <a:solidFill>
                            <a:srgbClr val="6E6E6E"/>
                          </a:solidFill>
                          <a:latin typeface="Times New Roman"/>
                          <a:cs typeface="Times New Roman"/>
                        </a:rPr>
                        <a:t>10.</a:t>
                      </a:r>
                      <a:r>
                        <a:rPr dirty="0" sz="700" spc="-10">
                          <a:solidFill>
                            <a:srgbClr val="727272"/>
                          </a:solidFill>
                          <a:latin typeface="Times New Roman"/>
                          <a:cs typeface="Times New Roman"/>
                        </a:rPr>
                        <a:t>100.0'ł1</a:t>
                      </a:r>
                      <a:r>
                        <a:rPr dirty="0" sz="700">
                          <a:solidFill>
                            <a:srgbClr val="727272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650" spc="-85" b="1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TRIADE</a:t>
                      </a:r>
                      <a:r>
                        <a:rPr dirty="0" sz="650" spc="55" b="1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b="1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LŒ</a:t>
                      </a:r>
                      <a:r>
                        <a:rPr dirty="0" sz="650" spc="-10" b="1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80" b="1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COMEROO</a:t>
                      </a:r>
                      <a:r>
                        <a:rPr dirty="0" sz="650" spc="65" b="1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650" spc="15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70" b="1">
                          <a:solidFill>
                            <a:srgbClr val="383838"/>
                          </a:solidFill>
                          <a:latin typeface="Times New Roman"/>
                          <a:cs typeface="Times New Roman"/>
                        </a:rPr>
                        <a:t>SSRVICOS</a:t>
                      </a:r>
                      <a:r>
                        <a:rPr dirty="0" sz="650" spc="40" b="1">
                          <a:solidFill>
                            <a:srgbClr val="38383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20" b="1">
                          <a:solidFill>
                            <a:srgbClr val="2D2D2D"/>
                          </a:solidFill>
                          <a:latin typeface="Times New Roman"/>
                          <a:cs typeface="Times New Roman"/>
                        </a:rPr>
                        <a:t>GREM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76200">
                        <a:lnSpc>
                          <a:spcPts val="755"/>
                        </a:lnSpc>
                        <a:spcBef>
                          <a:spcPts val="55"/>
                        </a:spcBef>
                      </a:pPr>
                      <a:r>
                        <a:rPr dirty="0" sz="700" spc="-2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98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6690">
                        <a:lnSpc>
                          <a:spcPts val="780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4.072,38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381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R="22225">
                        <a:lnSpc>
                          <a:spcPts val="780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4.072,38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780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solidFill>
                            <a:srgbClr val="909090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</a:tr>
              <a:tr h="115570">
                <a:tc>
                  <a:txBody>
                    <a:bodyPr/>
                    <a:lstStyle/>
                    <a:p>
                      <a:pPr marL="170815">
                        <a:lnSpc>
                          <a:spcPts val="805"/>
                        </a:lnSpc>
                        <a:spcBef>
                          <a:spcPts val="5"/>
                        </a:spcBef>
                        <a:tabLst>
                          <a:tab pos="1562735" algn="l"/>
                        </a:tabLst>
                      </a:pPr>
                      <a:r>
                        <a:rPr dirty="0" sz="700">
                          <a:solidFill>
                            <a:srgbClr val="828282"/>
                          </a:solidFill>
                          <a:latin typeface="Times New Roman"/>
                          <a:cs typeface="Times New Roman"/>
                        </a:rPr>
                        <a:t>ô28</a:t>
                      </a:r>
                      <a:r>
                        <a:rPr dirty="0" sz="700" spc="185">
                          <a:solidFill>
                            <a:srgbClr val="82828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2.1.10.100.05</a:t>
                      </a:r>
                      <a:r>
                        <a:rPr dirty="0" sz="70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650" spc="-85" b="1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VIDAS</a:t>
                      </a:r>
                      <a:r>
                        <a:rPr dirty="0" sz="650" spc="90" b="1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60" b="1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R5AtS</a:t>
                      </a:r>
                      <a:r>
                        <a:rPr dirty="0" sz="650" spc="45" b="1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5" b="1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CENTRO</a:t>
                      </a:r>
                      <a:r>
                        <a:rPr dirty="0" sz="650" spc="75" b="1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0" b="1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650" spc="35" b="1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80" b="1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SOLUÇÔSS</a:t>
                      </a:r>
                      <a:r>
                        <a:rPr dirty="0" sz="650" spc="90" b="1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90" b="1">
                          <a:solidFill>
                            <a:srgbClr val="2F2F2F"/>
                          </a:solidFill>
                          <a:latin typeface="Times New Roman"/>
                          <a:cs typeface="Times New Roman"/>
                        </a:rPr>
                        <a:t>ADNINTSTRATIVAS</a:t>
                      </a:r>
                      <a:r>
                        <a:rPr dirty="0" sz="650" spc="55" b="1">
                          <a:solidFill>
                            <a:srgbClr val="2F2F2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25" b="1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LI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74930">
                        <a:lnSpc>
                          <a:spcPts val="755"/>
                        </a:lnSpc>
                        <a:spcBef>
                          <a:spcPts val="55"/>
                        </a:spcBef>
                      </a:pPr>
                      <a:r>
                        <a:rPr dirty="0" sz="650" spc="-20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98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6690">
                        <a:lnSpc>
                          <a:spcPts val="780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4.680,00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381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R="23495">
                        <a:lnSpc>
                          <a:spcPts val="780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solidFill>
                            <a:srgbClr val="797979"/>
                          </a:solidFill>
                          <a:latin typeface="Times New Roman"/>
                          <a:cs typeface="Times New Roman"/>
                        </a:rPr>
                        <a:t>9.680,00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780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</a:tr>
              <a:tr h="115570">
                <a:tc>
                  <a:txBody>
                    <a:bodyPr/>
                    <a:lstStyle/>
                    <a:p>
                      <a:pPr marL="170180">
                        <a:lnSpc>
                          <a:spcPts val="805"/>
                        </a:lnSpc>
                        <a:spcBef>
                          <a:spcPts val="5"/>
                        </a:spcBef>
                        <a:tabLst>
                          <a:tab pos="1562735" algn="l"/>
                        </a:tabLst>
                      </a:pPr>
                      <a:r>
                        <a:rPr dirty="0" sz="700">
                          <a:solidFill>
                            <a:srgbClr val="6E6E6E"/>
                          </a:solidFill>
                          <a:latin typeface="Times New Roman"/>
                          <a:cs typeface="Times New Roman"/>
                        </a:rPr>
                        <a:t>627</a:t>
                      </a:r>
                      <a:r>
                        <a:rPr dirty="0" sz="700" spc="204">
                          <a:solidFill>
                            <a:srgbClr val="6E6E6E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2.1.10.</a:t>
                      </a:r>
                      <a:r>
                        <a:rPr dirty="0" sz="700" spc="-10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100.05</a:t>
                      </a:r>
                      <a:r>
                        <a:rPr dirty="0" sz="700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650" spc="-45">
                          <a:solidFill>
                            <a:srgbClr val="575757"/>
                          </a:solidFill>
                          <a:latin typeface="Times New Roman"/>
                          <a:cs typeface="Times New Roman"/>
                        </a:rPr>
                        <a:t>WIN</a:t>
                      </a:r>
                      <a:r>
                        <a:rPr dirty="0" sz="650" spc="25">
                          <a:solidFill>
                            <a:srgbClr val="57575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65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ADN</a:t>
                      </a:r>
                      <a:r>
                        <a:rPr dirty="0" sz="650" spc="55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70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650" spc="30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55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BENEFtCIOS</a:t>
                      </a:r>
                      <a:r>
                        <a:rPr dirty="0" sz="650" spc="40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20">
                          <a:solidFill>
                            <a:srgbClr val="505050"/>
                          </a:solidFill>
                          <a:latin typeface="Times New Roman"/>
                          <a:cs typeface="Times New Roman"/>
                        </a:rPr>
                        <a:t>LTDA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76200">
                        <a:lnSpc>
                          <a:spcPts val="780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0975">
                        <a:lnSpc>
                          <a:spcPts val="780"/>
                        </a:lnSpc>
                        <a:spcBef>
                          <a:spcPts val="30"/>
                        </a:spcBef>
                      </a:pPr>
                      <a:r>
                        <a:rPr dirty="0" sz="700" spc="-12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3.4</a:t>
                      </a:r>
                      <a:r>
                        <a:rPr dirty="0" sz="700" spc="-45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ł1,60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381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R="23495">
                        <a:lnSpc>
                          <a:spcPts val="780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3.441,60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780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solidFill>
                            <a:srgbClr val="878787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</a:tr>
              <a:tr h="113664">
                <a:tc>
                  <a:txBody>
                    <a:bodyPr/>
                    <a:lstStyle/>
                    <a:p>
                      <a:pPr marL="172085">
                        <a:lnSpc>
                          <a:spcPts val="765"/>
                        </a:lnSpc>
                        <a:spcBef>
                          <a:spcPts val="30"/>
                        </a:spcBef>
                        <a:tabLst>
                          <a:tab pos="1565275" algn="l"/>
                        </a:tabLst>
                      </a:pPr>
                      <a:r>
                        <a:rPr dirty="0" sz="700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271</a:t>
                      </a:r>
                      <a:r>
                        <a:rPr dirty="0" sz="700" spc="190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dirty="0" sz="700" spc="-10">
                          <a:solidFill>
                            <a:srgbClr val="505050"/>
                          </a:solidFill>
                          <a:latin typeface="Times New Roman"/>
                          <a:cs typeface="Times New Roman"/>
                        </a:rPr>
                        <a:t>1.10.100.052</a:t>
                      </a:r>
                      <a:r>
                        <a:rPr dirty="0" sz="700">
                          <a:solidFill>
                            <a:srgbClr val="505050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650" spc="-90" b="1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BRÅSNED</a:t>
                      </a:r>
                      <a:r>
                        <a:rPr dirty="0" sz="650" spc="65" b="1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45" b="1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NED.</a:t>
                      </a:r>
                      <a:r>
                        <a:rPr dirty="0" sz="650" spc="55" b="1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90" b="1">
                          <a:solidFill>
                            <a:srgbClr val="3A3A3A"/>
                          </a:solidFill>
                          <a:latin typeface="Times New Roman"/>
                          <a:cs typeface="Times New Roman"/>
                        </a:rPr>
                        <a:t>OCUPAOONAL</a:t>
                      </a:r>
                      <a:r>
                        <a:rPr dirty="0" sz="650" spc="100" b="1">
                          <a:solidFill>
                            <a:srgbClr val="3A3A3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" b="1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LTDA.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76200">
                        <a:lnSpc>
                          <a:spcPts val="745"/>
                        </a:lnSpc>
                        <a:spcBef>
                          <a:spcPts val="55"/>
                        </a:spcBef>
                      </a:pPr>
                      <a:r>
                        <a:rPr dirty="0" sz="700" spc="-2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98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6055">
                        <a:lnSpc>
                          <a:spcPts val="76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1.214,00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381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R="25400">
                        <a:lnSpc>
                          <a:spcPts val="76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solidFill>
                            <a:srgbClr val="666666"/>
                          </a:solidFill>
                          <a:latin typeface="Times New Roman"/>
                          <a:cs typeface="Times New Roman"/>
                        </a:rPr>
                        <a:t>1.214,00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765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</a:tr>
              <a:tr h="111125">
                <a:tc>
                  <a:txBody>
                    <a:bodyPr/>
                    <a:lstStyle/>
                    <a:p>
                      <a:pPr marL="172085">
                        <a:lnSpc>
                          <a:spcPts val="775"/>
                        </a:lnSpc>
                        <a:tabLst>
                          <a:tab pos="1565275" algn="l"/>
                        </a:tabLst>
                      </a:pPr>
                      <a:r>
                        <a:rPr dirty="0" sz="700">
                          <a:solidFill>
                            <a:srgbClr val="878787"/>
                          </a:solidFill>
                          <a:latin typeface="Times New Roman"/>
                          <a:cs typeface="Times New Roman"/>
                        </a:rPr>
                        <a:t>272</a:t>
                      </a:r>
                      <a:r>
                        <a:rPr dirty="0" sz="700" spc="190">
                          <a:solidFill>
                            <a:srgbClr val="87878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2.1.10.100.053</a:t>
                      </a:r>
                      <a:r>
                        <a:rPr dirty="0" sz="70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75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RŒEł'4E1RE</a:t>
                      </a:r>
                      <a:r>
                        <a:rPr dirty="0" sz="700" spc="55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0" b="1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EVANGEIJSTA</a:t>
                      </a:r>
                      <a:r>
                        <a:rPr dirty="0" sz="700" spc="114" b="1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40" b="1">
                          <a:solidFill>
                            <a:srgbClr val="363636"/>
                          </a:solidFill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700" spc="-30" b="1">
                          <a:solidFill>
                            <a:srgbClr val="36363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0" b="1">
                          <a:solidFill>
                            <a:srgbClr val="3A3A3A"/>
                          </a:solidFill>
                          <a:latin typeface="Times New Roman"/>
                          <a:cs typeface="Times New Roman"/>
                        </a:rPr>
                        <a:t>SILVA</a:t>
                      </a:r>
                      <a:r>
                        <a:rPr dirty="0" sz="700" b="1">
                          <a:solidFill>
                            <a:srgbClr val="3A3A3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700" spc="85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25">
                          <a:solidFill>
                            <a:srgbClr val="484848"/>
                          </a:solidFill>
                          <a:latin typeface="Times New Roman"/>
                          <a:cs typeface="Times New Roman"/>
                        </a:rPr>
                        <a:t>ME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3025">
                        <a:lnSpc>
                          <a:spcPts val="730"/>
                        </a:lnSpc>
                        <a:spcBef>
                          <a:spcPts val="45"/>
                        </a:spcBef>
                      </a:pPr>
                      <a:r>
                        <a:rPr dirty="0" sz="700" spc="-2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7325">
                        <a:lnSpc>
                          <a:spcPts val="755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1.010,52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R="20955">
                        <a:lnSpc>
                          <a:spcPts val="75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777777"/>
                          </a:solidFill>
                          <a:latin typeface="Times New Roman"/>
                          <a:cs typeface="Times New Roman"/>
                        </a:rPr>
                        <a:t>1.010,S2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ts val="755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858585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</a:tr>
              <a:tr h="109220">
                <a:tc>
                  <a:txBody>
                    <a:bodyPr/>
                    <a:lstStyle/>
                    <a:p>
                      <a:pPr marL="175260">
                        <a:lnSpc>
                          <a:spcPts val="755"/>
                        </a:lnSpc>
                        <a:spcBef>
                          <a:spcPts val="5"/>
                        </a:spcBef>
                        <a:tabLst>
                          <a:tab pos="1565275" algn="l"/>
                        </a:tabLst>
                      </a:pPr>
                      <a:r>
                        <a:rPr dirty="0" sz="650">
                          <a:solidFill>
                            <a:srgbClr val="727272"/>
                          </a:solidFill>
                          <a:latin typeface="Times New Roman"/>
                          <a:cs typeface="Times New Roman"/>
                        </a:rPr>
                        <a:t>279</a:t>
                      </a:r>
                      <a:r>
                        <a:rPr dirty="0" sz="650" spc="290">
                          <a:solidFill>
                            <a:srgbClr val="72727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25">
                          <a:solidFill>
                            <a:srgbClr val="6E6E6E"/>
                          </a:solidFill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dirty="0" sz="650" spc="-85">
                          <a:solidFill>
                            <a:srgbClr val="6E6E6E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t.10.</a:t>
                      </a:r>
                      <a:r>
                        <a:rPr dirty="0" sz="650" spc="-1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100.055</a:t>
                      </a:r>
                      <a:r>
                        <a:rPr dirty="0" sz="65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30">
                          <a:solidFill>
                            <a:srgbClr val="575757"/>
                          </a:solidFill>
                          <a:latin typeface="Times New Roman"/>
                          <a:cs typeface="Times New Roman"/>
                        </a:rPr>
                        <a:t>WALTER</a:t>
                      </a:r>
                      <a:r>
                        <a:rPr dirty="0" sz="700" spc="40">
                          <a:solidFill>
                            <a:srgbClr val="57575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0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ATAtDE</a:t>
                      </a:r>
                      <a:r>
                        <a:rPr dirty="0" sz="700" spc="65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95">
                          <a:solidFill>
                            <a:srgbClr val="414141"/>
                          </a:solidFill>
                          <a:latin typeface="Times New Roman"/>
                          <a:cs typeface="Times New Roman"/>
                        </a:rPr>
                        <a:t>CIAMPJ</a:t>
                      </a:r>
                      <a:r>
                        <a:rPr dirty="0" sz="700" spc="114">
                          <a:solidFill>
                            <a:srgbClr val="41414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25">
                          <a:solidFill>
                            <a:srgbClr val="505050"/>
                          </a:solidFill>
                          <a:latin typeface="Times New Roman"/>
                          <a:cs typeface="Times New Roman"/>
                        </a:rPr>
                        <a:t>ME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100965">
                        <a:lnSpc>
                          <a:spcPts val="765"/>
                        </a:lnSpc>
                      </a:pPr>
                      <a:r>
                        <a:rPr dirty="0" sz="700" spc="-25" i="1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o,œ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2880">
                        <a:lnSpc>
                          <a:spcPts val="75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1.231,00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R="13335">
                        <a:lnSpc>
                          <a:spcPts val="765"/>
                        </a:lnSpc>
                      </a:pPr>
                      <a:r>
                        <a:rPr dirty="0" sz="700" spc="-10" b="1">
                          <a:solidFill>
                            <a:srgbClr val="777777"/>
                          </a:solidFill>
                          <a:latin typeface="Times New Roman"/>
                          <a:cs typeface="Times New Roman"/>
                        </a:rPr>
                        <a:t>1.231,00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ts val="765"/>
                        </a:lnSpc>
                      </a:pPr>
                      <a:r>
                        <a:rPr dirty="0" sz="700" spc="-20" b="1">
                          <a:solidFill>
                            <a:srgbClr val="878787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1125">
                <a:tc>
                  <a:txBody>
                    <a:bodyPr/>
                    <a:lstStyle/>
                    <a:p>
                      <a:pPr marL="175260">
                        <a:lnSpc>
                          <a:spcPts val="765"/>
                        </a:lnSpc>
                        <a:spcBef>
                          <a:spcPts val="5"/>
                        </a:spcBef>
                        <a:tabLst>
                          <a:tab pos="1564005" algn="l"/>
                        </a:tabLst>
                      </a:pPr>
                      <a:r>
                        <a:rPr dirty="0" sz="650">
                          <a:solidFill>
                            <a:srgbClr val="777777"/>
                          </a:solidFill>
                          <a:latin typeface="Times New Roman"/>
                          <a:cs typeface="Times New Roman"/>
                        </a:rPr>
                        <a:t>275</a:t>
                      </a:r>
                      <a:r>
                        <a:rPr dirty="0" sz="650" spc="275">
                          <a:solidFill>
                            <a:srgbClr val="77777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">
                          <a:solidFill>
                            <a:srgbClr val="707070"/>
                          </a:solidFill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dirty="0" sz="650" spc="-1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1.10.</a:t>
                      </a:r>
                      <a:r>
                        <a:rPr dirty="0" sz="650" spc="-1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100.056</a:t>
                      </a:r>
                      <a:r>
                        <a:rPr dirty="0" sz="65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05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TECH</a:t>
                      </a:r>
                      <a:r>
                        <a:rPr dirty="0" sz="700" spc="8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55" b="1">
                          <a:solidFill>
                            <a:srgbClr val="383838"/>
                          </a:solidFill>
                          <a:latin typeface="Times New Roman"/>
                          <a:cs typeface="Times New Roman"/>
                        </a:rPr>
                        <a:t>HARDWARE</a:t>
                      </a:r>
                      <a:r>
                        <a:rPr dirty="0" sz="700" spc="110" b="1">
                          <a:solidFill>
                            <a:srgbClr val="38383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35" b="1">
                          <a:solidFill>
                            <a:srgbClr val="383838"/>
                          </a:solidFill>
                          <a:latin typeface="Times New Roman"/>
                          <a:cs typeface="Times New Roman"/>
                        </a:rPr>
                        <a:t>INFORNATTCA</a:t>
                      </a:r>
                      <a:r>
                        <a:rPr dirty="0" sz="700" spc="130" b="1">
                          <a:solidFill>
                            <a:srgbClr val="38383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65" b="1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700" spc="5" b="1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25" b="1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ŒTV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73025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2880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590,00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59055" marR="12065">
                        <a:lnSpc>
                          <a:spcPts val="775"/>
                        </a:lnSpc>
                      </a:pPr>
                      <a:r>
                        <a:rPr dirty="0" sz="700" spc="-10" b="1">
                          <a:solidFill>
                            <a:srgbClr val="797979"/>
                          </a:solidFill>
                          <a:latin typeface="Times New Roman"/>
                          <a:cs typeface="Times New Roman"/>
                        </a:rPr>
                        <a:t>590,00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ts val="775"/>
                        </a:lnSpc>
                      </a:pPr>
                      <a:r>
                        <a:rPr dirty="0" sz="700" spc="-20">
                          <a:solidFill>
                            <a:srgbClr val="747474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09220">
                <a:tc>
                  <a:txBody>
                    <a:bodyPr/>
                    <a:lstStyle/>
                    <a:p>
                      <a:pPr marL="175260">
                        <a:lnSpc>
                          <a:spcPts val="765"/>
                        </a:lnSpc>
                        <a:tabLst>
                          <a:tab pos="1568450" algn="l"/>
                        </a:tabLst>
                      </a:pPr>
                      <a:r>
                        <a:rPr dirty="0" sz="70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276</a:t>
                      </a:r>
                      <a:r>
                        <a:rPr dirty="0" sz="700" spc="20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40">
                          <a:solidFill>
                            <a:srgbClr val="6E6E6E"/>
                          </a:solidFill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dirty="0" sz="700" spc="-105">
                          <a:solidFill>
                            <a:srgbClr val="6E6E6E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J.</a:t>
                      </a:r>
                      <a:r>
                        <a:rPr dirty="0" sz="700" spc="-1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10.100.057</a:t>
                      </a:r>
                      <a:r>
                        <a:rPr dirty="0" sz="70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85">
                          <a:solidFill>
                            <a:srgbClr val="898989"/>
                          </a:solidFill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dirty="0" sz="700" spc="20">
                          <a:solidFill>
                            <a:srgbClr val="8989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700" spc="60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95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DOS</a:t>
                      </a:r>
                      <a:r>
                        <a:rPr dirty="0" sz="700" spc="5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10" b="1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SANTOS</a:t>
                      </a:r>
                      <a:r>
                        <a:rPr dirty="0" sz="700" spc="105" b="1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5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PORTAS</a:t>
                      </a:r>
                      <a:r>
                        <a:rPr dirty="0" sz="700" spc="65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5">
                          <a:solidFill>
                            <a:srgbClr val="6D6D6D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700" spc="65">
                          <a:solidFill>
                            <a:srgbClr val="6D6D6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9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PORTÖES</a:t>
                      </a:r>
                      <a:r>
                        <a:rPr dirty="0" sz="700" spc="4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20">
                          <a:solidFill>
                            <a:srgbClr val="313131"/>
                          </a:solidFill>
                          <a:latin typeface="Times New Roman"/>
                          <a:cs typeface="Times New Roman"/>
                        </a:rPr>
                        <a:t>I'VE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5565">
                        <a:lnSpc>
                          <a:spcPts val="745"/>
                        </a:lnSpc>
                        <a:spcBef>
                          <a:spcPts val="20"/>
                        </a:spcBef>
                      </a:pPr>
                      <a:r>
                        <a:rPr dirty="0" sz="700" spc="-10" b="1">
                          <a:solidFill>
                            <a:srgbClr val="696969"/>
                          </a:solidFill>
                          <a:latin typeface="Times New Roman"/>
                          <a:cs typeface="Times New Roman"/>
                        </a:rPr>
                        <a:t>0,0fi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0340">
                        <a:lnSpc>
                          <a:spcPts val="74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600,00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58419" marR="12065">
                        <a:lnSpc>
                          <a:spcPts val="765"/>
                        </a:lnSpc>
                      </a:pPr>
                      <a:r>
                        <a:rPr dirty="0" sz="700" spc="-10" b="1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600,00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ts val="765"/>
                        </a:lnSpc>
                      </a:pPr>
                      <a:r>
                        <a:rPr dirty="0" sz="700" spc="-20" b="1">
                          <a:solidFill>
                            <a:srgbClr val="7E7E7E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8745">
                <a:tc>
                  <a:txBody>
                    <a:bodyPr/>
                    <a:lstStyle/>
                    <a:p>
                      <a:pPr marL="175260">
                        <a:lnSpc>
                          <a:spcPts val="835"/>
                        </a:lnSpc>
                        <a:tabLst>
                          <a:tab pos="1567815" algn="l"/>
                        </a:tabLst>
                      </a:pPr>
                      <a:r>
                        <a:rPr dirty="0" sz="700">
                          <a:solidFill>
                            <a:srgbClr val="838383"/>
                          </a:solidFill>
                          <a:latin typeface="Times New Roman"/>
                          <a:cs typeface="Times New Roman"/>
                        </a:rPr>
                        <a:t>251</a:t>
                      </a:r>
                      <a:r>
                        <a:rPr dirty="0" sz="700" spc="200">
                          <a:solidFill>
                            <a:srgbClr val="838383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55">
                          <a:solidFill>
                            <a:srgbClr val="575757"/>
                          </a:solidFill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dirty="0" sz="700" spc="-65">
                          <a:solidFill>
                            <a:srgbClr val="57575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30">
                          <a:solidFill>
                            <a:srgbClr val="757575"/>
                          </a:solidFill>
                          <a:latin typeface="Times New Roman"/>
                          <a:cs typeface="Times New Roman"/>
                        </a:rPr>
                        <a:t>t.</a:t>
                      </a:r>
                      <a:r>
                        <a:rPr dirty="0" sz="700" spc="-10">
                          <a:solidFill>
                            <a:srgbClr val="75757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GO.100.067</a:t>
                      </a:r>
                      <a:r>
                        <a:rPr dirty="0" sz="70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55" b="1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MAGAZINE</a:t>
                      </a:r>
                      <a:r>
                        <a:rPr dirty="0" sz="700" spc="145" b="1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45" b="1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LUIZA</a:t>
                      </a:r>
                      <a:r>
                        <a:rPr dirty="0" sz="700" spc="95" b="1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25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S/A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3025">
                        <a:lnSpc>
                          <a:spcPts val="815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1610">
                        <a:lnSpc>
                          <a:spcPts val="835"/>
                        </a:lnSpc>
                      </a:pPr>
                      <a:r>
                        <a:rPr dirty="0" sz="700" spc="-1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3.149,10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835"/>
                        </a:lnSpc>
                      </a:pPr>
                      <a:r>
                        <a:rPr dirty="0" sz="700" spc="-10">
                          <a:solidFill>
                            <a:srgbClr val="777777"/>
                          </a:solidFill>
                          <a:latin typeface="Times New Roman"/>
                          <a:cs typeface="Times New Roman"/>
                        </a:rPr>
                        <a:t>3.149,10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ts val="835"/>
                        </a:lnSpc>
                      </a:pPr>
                      <a:r>
                        <a:rPr dirty="0" sz="700" spc="-20">
                          <a:solidFill>
                            <a:srgbClr val="6E6E6E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00330">
                <a:tc>
                  <a:txBody>
                    <a:bodyPr/>
                    <a:lstStyle/>
                    <a:p>
                      <a:pPr marL="177800">
                        <a:lnSpc>
                          <a:spcPts val="695"/>
                        </a:lnSpc>
                        <a:tabLst>
                          <a:tab pos="1569085" algn="l"/>
                        </a:tabLst>
                      </a:pPr>
                      <a:r>
                        <a:rPr dirty="0" sz="700">
                          <a:solidFill>
                            <a:srgbClr val="6D6D6D"/>
                          </a:solidFill>
                          <a:latin typeface="Times New Roman"/>
                          <a:cs typeface="Times New Roman"/>
                        </a:rPr>
                        <a:t>297</a:t>
                      </a:r>
                      <a:r>
                        <a:rPr dirty="0" sz="700" spc="204">
                          <a:solidFill>
                            <a:srgbClr val="6D6D6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3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2.1.</a:t>
                      </a:r>
                      <a:r>
                        <a:rPr dirty="0" sz="700" spc="-95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t0.100.072</a:t>
                      </a:r>
                      <a:r>
                        <a:rPr dirty="0" sz="700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14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AMPLIANDO</a:t>
                      </a:r>
                      <a:r>
                        <a:rPr dirty="0" sz="700" spc="11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5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ESPACO</a:t>
                      </a:r>
                      <a:r>
                        <a:rPr dirty="0" sz="700" spc="40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90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COMEROO</a:t>
                      </a:r>
                      <a:r>
                        <a:rPr dirty="0" sz="700" spc="90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20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LTDA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9850">
                        <a:lnSpc>
                          <a:spcPts val="695"/>
                        </a:lnSpc>
                      </a:pPr>
                      <a:r>
                        <a:rPr dirty="0" sz="700" spc="-2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ts val="695"/>
                        </a:lnSpc>
                      </a:pPr>
                      <a:r>
                        <a:rPr dirty="0" sz="650" spc="-10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865,00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64769" marR="12065">
                        <a:lnSpc>
                          <a:spcPts val="695"/>
                        </a:lnSpc>
                      </a:pPr>
                      <a:r>
                        <a:rPr dirty="0" sz="700" spc="-10" b="1">
                          <a:solidFill>
                            <a:srgbClr val="979797"/>
                          </a:solidFill>
                          <a:latin typeface="Times New Roman"/>
                          <a:cs typeface="Times New Roman"/>
                        </a:rPr>
                        <a:t>865,00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ts val="695"/>
                        </a:lnSpc>
                      </a:pPr>
                      <a:r>
                        <a:rPr dirty="0" sz="700" spc="-20">
                          <a:solidFill>
                            <a:srgbClr val="6E6E6E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3664">
                <a:tc>
                  <a:txBody>
                    <a:bodyPr/>
                    <a:lstStyle/>
                    <a:p>
                      <a:pPr marL="178435">
                        <a:lnSpc>
                          <a:spcPts val="755"/>
                        </a:lnSpc>
                        <a:spcBef>
                          <a:spcPts val="40"/>
                        </a:spcBef>
                        <a:tabLst>
                          <a:tab pos="1570990" algn="l"/>
                        </a:tabLst>
                      </a:pPr>
                      <a:r>
                        <a:rPr dirty="0" sz="650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298</a:t>
                      </a:r>
                      <a:r>
                        <a:rPr dirty="0" sz="650" spc="275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2.1.10.100.073</a:t>
                      </a:r>
                      <a:r>
                        <a:rPr dirty="0" sz="65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3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EMANE</a:t>
                      </a:r>
                      <a:r>
                        <a:rPr dirty="0" sz="700" spc="45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0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GASPARETTO</a:t>
                      </a:r>
                      <a:r>
                        <a:rPr dirty="0" sz="700" spc="95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40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MEDBRŒ</a:t>
                      </a:r>
                      <a:r>
                        <a:rPr dirty="0" sz="700" spc="50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5" b="1">
                          <a:solidFill>
                            <a:srgbClr val="2A2A2A"/>
                          </a:solidFill>
                          <a:latin typeface="Times New Roman"/>
                          <a:cs typeface="Times New Roman"/>
                        </a:rPr>
                        <a:t>NÓVEIS</a:t>
                      </a:r>
                      <a:r>
                        <a:rPr dirty="0" sz="700" spc="40" b="1">
                          <a:solidFill>
                            <a:srgbClr val="2A2A2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25" b="1">
                          <a:solidFill>
                            <a:srgbClr val="2A2A2A"/>
                          </a:solidFill>
                          <a:latin typeface="Times New Roman"/>
                          <a:cs typeface="Times New Roman"/>
                        </a:rPr>
                        <a:t>NE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69850">
                        <a:lnSpc>
                          <a:spcPts val="730"/>
                        </a:lnSpc>
                        <a:spcBef>
                          <a:spcPts val="65"/>
                        </a:spcBef>
                      </a:pPr>
                      <a:r>
                        <a:rPr dirty="0" sz="700" spc="-20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25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8435">
                        <a:lnSpc>
                          <a:spcPts val="755"/>
                        </a:lnSpc>
                        <a:spcBef>
                          <a:spcPts val="40"/>
                        </a:spcBef>
                      </a:pPr>
                      <a:r>
                        <a:rPr dirty="0" sz="700" spc="-1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5.523,00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R="12065">
                        <a:lnSpc>
                          <a:spcPts val="755"/>
                        </a:lnSpc>
                        <a:spcBef>
                          <a:spcPts val="40"/>
                        </a:spcBef>
                      </a:pPr>
                      <a:r>
                        <a:rPr dirty="0" sz="700" spc="-10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5.523,00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ts val="755"/>
                        </a:lnSpc>
                        <a:spcBef>
                          <a:spcPts val="40"/>
                        </a:spcBef>
                      </a:pPr>
                      <a:r>
                        <a:rPr dirty="0" sz="700" spc="-20">
                          <a:solidFill>
                            <a:srgbClr val="797979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/>
                </a:tc>
              </a:tr>
              <a:tr h="111125">
                <a:tc>
                  <a:txBody>
                    <a:bodyPr/>
                    <a:lstStyle/>
                    <a:p>
                      <a:pPr marL="173355">
                        <a:lnSpc>
                          <a:spcPts val="765"/>
                        </a:lnSpc>
                        <a:spcBef>
                          <a:spcPts val="5"/>
                        </a:spcBef>
                        <a:tabLst>
                          <a:tab pos="1564005" algn="l"/>
                        </a:tabLst>
                      </a:pPr>
                      <a:r>
                        <a:rPr dirty="0" sz="700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312</a:t>
                      </a:r>
                      <a:r>
                        <a:rPr dirty="0" sz="700" spc="250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3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2.1.</a:t>
                      </a:r>
                      <a:r>
                        <a:rPr dirty="0" sz="700" spc="-95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5E5E5E"/>
                          </a:solidFill>
                          <a:latin typeface="Times New Roman"/>
                          <a:cs typeface="Times New Roman"/>
                        </a:rPr>
                        <a:t>t0.100.078</a:t>
                      </a:r>
                      <a:r>
                        <a:rPr dirty="0" sz="700">
                          <a:solidFill>
                            <a:srgbClr val="5E5E5E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0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SODEXO</a:t>
                      </a:r>
                      <a:r>
                        <a:rPr dirty="0" sz="700" spc="8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90">
                          <a:solidFill>
                            <a:srgbClr val="757575"/>
                          </a:solidFill>
                          <a:latin typeface="Times New Roman"/>
                          <a:cs typeface="Times New Roman"/>
                        </a:rPr>
                        <a:t>PASS</a:t>
                      </a:r>
                      <a:r>
                        <a:rPr dirty="0" sz="700" spc="25">
                          <a:solidFill>
                            <a:srgbClr val="75757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dirty="0" sz="700" spc="75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1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BRAStL</a:t>
                      </a:r>
                      <a:r>
                        <a:rPr dirty="0" sz="700" spc="6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55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SERVIÇŒ</a:t>
                      </a:r>
                      <a:r>
                        <a:rPr dirty="0" sz="700" spc="95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3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700" spc="3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5">
                          <a:solidFill>
                            <a:srgbClr val="3A3A3A"/>
                          </a:solidFill>
                          <a:latin typeface="Times New Roman"/>
                          <a:cs typeface="Times New Roman"/>
                        </a:rPr>
                        <a:t>CONERCIAL</a:t>
                      </a:r>
                      <a:r>
                        <a:rPr dirty="0" sz="700" spc="75">
                          <a:solidFill>
                            <a:srgbClr val="3A3A3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25">
                          <a:solidFill>
                            <a:srgbClr val="A1A1A1"/>
                          </a:solidFill>
                          <a:latin typeface="Times New Roman"/>
                          <a:cs typeface="Times New Roman"/>
                        </a:rPr>
                        <a:t>SA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69850">
                        <a:lnSpc>
                          <a:spcPts val="745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1610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45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160.890,00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48920" marR="12065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10" b="1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160.890,00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solidFill>
                            <a:srgbClr val="878787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</a:tr>
              <a:tr h="111125">
                <a:tc>
                  <a:txBody>
                    <a:bodyPr/>
                    <a:lstStyle/>
                    <a:p>
                      <a:pPr marL="176530">
                        <a:lnSpc>
                          <a:spcPts val="775"/>
                        </a:lnSpc>
                        <a:tabLst>
                          <a:tab pos="1570990" algn="l"/>
                        </a:tabLst>
                      </a:pPr>
                      <a:r>
                        <a:rPr dirty="0" sz="700">
                          <a:solidFill>
                            <a:srgbClr val="7B7B7B"/>
                          </a:solidFill>
                          <a:latin typeface="Times New Roman"/>
                          <a:cs typeface="Times New Roman"/>
                        </a:rPr>
                        <a:t>3t6</a:t>
                      </a:r>
                      <a:r>
                        <a:rPr dirty="0" sz="700" spc="345">
                          <a:solidFill>
                            <a:srgbClr val="7B7B7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2.1.10.100.079</a:t>
                      </a:r>
                      <a:r>
                        <a:rPr dirty="0" sz="70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40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LAVORE</a:t>
                      </a:r>
                      <a:r>
                        <a:rPr dirty="0" sz="700" spc="30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8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SERVIÇOS</a:t>
                      </a:r>
                      <a:r>
                        <a:rPr dirty="0" sz="700" spc="6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5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700" spc="45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10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ENGENHARIA</a:t>
                      </a:r>
                      <a:r>
                        <a:rPr dirty="0" sz="700" spc="140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2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LTDA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9850">
                        <a:lnSpc>
                          <a:spcPts val="755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2880">
                        <a:lnSpc>
                          <a:spcPts val="755"/>
                        </a:lnSpc>
                        <a:spcBef>
                          <a:spcPts val="20"/>
                        </a:spcBef>
                      </a:pPr>
                      <a:r>
                        <a:rPr dirty="0" sz="700" spc="-3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97.830,00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88290" marR="12065">
                        <a:lnSpc>
                          <a:spcPts val="775"/>
                        </a:lnSpc>
                      </a:pPr>
                      <a:r>
                        <a:rPr dirty="0" sz="700" spc="-10" b="1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97.830,00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ts val="775"/>
                        </a:lnSpc>
                      </a:pPr>
                      <a:r>
                        <a:rPr dirty="0" sz="700" spc="-20" b="1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1125">
                <a:tc>
                  <a:txBody>
                    <a:bodyPr/>
                    <a:lstStyle/>
                    <a:p>
                      <a:pPr marL="173355">
                        <a:lnSpc>
                          <a:spcPts val="775"/>
                        </a:lnSpc>
                        <a:tabLst>
                          <a:tab pos="1570990" algn="l"/>
                        </a:tabLst>
                      </a:pPr>
                      <a:r>
                        <a:rPr dirty="0" sz="700">
                          <a:solidFill>
                            <a:srgbClr val="7E7E7E"/>
                          </a:solidFill>
                          <a:latin typeface="Times New Roman"/>
                          <a:cs typeface="Times New Roman"/>
                        </a:rPr>
                        <a:t>319</a:t>
                      </a:r>
                      <a:r>
                        <a:rPr dirty="0" sz="700" spc="225">
                          <a:solidFill>
                            <a:srgbClr val="7E7E7E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2.1.10.100.082</a:t>
                      </a:r>
                      <a:r>
                        <a:rPr dirty="0" sz="700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1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ESTRELA</a:t>
                      </a:r>
                      <a:r>
                        <a:rPr dirty="0" sz="700" spc="10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5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700" spc="7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50" b="1">
                          <a:solidFill>
                            <a:srgbClr val="8C8C8C"/>
                          </a:solidFill>
                          <a:latin typeface="Times New Roman"/>
                          <a:cs typeface="Times New Roman"/>
                        </a:rPr>
                        <a:t>FOGO</a:t>
                      </a:r>
                      <a:r>
                        <a:rPr dirty="0" sz="700" spc="60" b="1">
                          <a:solidFill>
                            <a:srgbClr val="8C8C8C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95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EXTINTORES</a:t>
                      </a:r>
                      <a:r>
                        <a:rPr dirty="0" sz="700" spc="10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3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700" spc="1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5" b="1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SOLUCOES</a:t>
                      </a:r>
                      <a:r>
                        <a:rPr dirty="0" sz="700" spc="50" b="1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14">
                          <a:solidFill>
                            <a:srgbClr val="1C1C1C"/>
                          </a:solidFill>
                          <a:latin typeface="Times New Roman"/>
                          <a:cs typeface="Times New Roman"/>
                        </a:rPr>
                        <a:t>CONTRA</a:t>
                      </a:r>
                      <a:r>
                        <a:rPr dirty="0" sz="700" spc="95">
                          <a:solidFill>
                            <a:srgbClr val="1C1C1C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25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INC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ts val="740"/>
                        </a:lnSpc>
                        <a:spcBef>
                          <a:spcPts val="35"/>
                        </a:spcBef>
                      </a:pPr>
                      <a:r>
                        <a:rPr dirty="0" sz="650" spc="-2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9070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255,00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66675" marR="12065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10" b="1">
                          <a:solidFill>
                            <a:srgbClr val="757575"/>
                          </a:solidFill>
                          <a:latin typeface="Times New Roman"/>
                          <a:cs typeface="Times New Roman"/>
                        </a:rPr>
                        <a:t>255,00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20" b="1">
                          <a:solidFill>
                            <a:srgbClr val="727272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</a:tr>
              <a:tr h="112395">
                <a:tc>
                  <a:txBody>
                    <a:bodyPr/>
                    <a:lstStyle/>
                    <a:p>
                      <a:pPr marL="176530">
                        <a:lnSpc>
                          <a:spcPts val="785"/>
                        </a:lnSpc>
                        <a:tabLst>
                          <a:tab pos="1566545" algn="l"/>
                        </a:tabLst>
                      </a:pPr>
                      <a:r>
                        <a:rPr dirty="0" sz="700">
                          <a:solidFill>
                            <a:srgbClr val="6D6D6D"/>
                          </a:solidFill>
                          <a:latin typeface="Times New Roman"/>
                          <a:cs typeface="Times New Roman"/>
                        </a:rPr>
                        <a:t>338</a:t>
                      </a:r>
                      <a:r>
                        <a:rPr dirty="0" sz="700" spc="225">
                          <a:solidFill>
                            <a:srgbClr val="6D6D6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2.1.10.100.084</a:t>
                      </a:r>
                      <a:r>
                        <a:rPr dirty="0" sz="70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8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CLEOA</a:t>
                      </a:r>
                      <a:r>
                        <a:rPr dirty="0" sz="700" spc="55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30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MARIA</a:t>
                      </a:r>
                      <a:r>
                        <a:rPr dirty="0" sz="700" spc="85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85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DOS</a:t>
                      </a:r>
                      <a:r>
                        <a:rPr dirty="0" sz="700" spc="-10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95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SANTOS</a:t>
                      </a:r>
                      <a:r>
                        <a:rPr dirty="0" sz="700" spc="4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363636"/>
                          </a:solidFill>
                          <a:latin typeface="Times New Roman"/>
                          <a:cs typeface="Times New Roman"/>
                        </a:rPr>
                        <a:t>S1LVA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7165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4.300,00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4445" marR="12065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10" b="1">
                          <a:solidFill>
                            <a:srgbClr val="727272"/>
                          </a:solidFill>
                          <a:latin typeface="Times New Roman"/>
                          <a:cs typeface="Times New Roman"/>
                        </a:rPr>
                        <a:t>4.300,00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20" b="1">
                          <a:solidFill>
                            <a:srgbClr val="7E7E7E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</a:tr>
              <a:tr h="109220">
                <a:tc>
                  <a:txBody>
                    <a:bodyPr/>
                    <a:lstStyle/>
                    <a:p>
                      <a:pPr marL="175895">
                        <a:lnSpc>
                          <a:spcPts val="765"/>
                        </a:lnSpc>
                        <a:tabLst>
                          <a:tab pos="1574165" algn="l"/>
                        </a:tabLst>
                      </a:pPr>
                      <a:r>
                        <a:rPr dirty="0" sz="700">
                          <a:solidFill>
                            <a:srgbClr val="707070"/>
                          </a:solidFill>
                          <a:latin typeface="Times New Roman"/>
                          <a:cs typeface="Times New Roman"/>
                        </a:rPr>
                        <a:t>608</a:t>
                      </a:r>
                      <a:r>
                        <a:rPr dirty="0" sz="700" spc="200">
                          <a:solidFill>
                            <a:srgbClr val="70707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2.1.10.100.087</a:t>
                      </a:r>
                      <a:r>
                        <a:rPr dirty="0" sz="70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45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LAVORE</a:t>
                      </a:r>
                      <a:r>
                        <a:rPr dirty="0" sz="700" spc="55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8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SERVIÇOS</a:t>
                      </a:r>
                      <a:r>
                        <a:rPr dirty="0" sz="700" spc="9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5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700" spc="35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5">
                          <a:solidFill>
                            <a:srgbClr val="363636"/>
                          </a:solidFill>
                          <a:latin typeface="Times New Roman"/>
                          <a:cs typeface="Times New Roman"/>
                        </a:rPr>
                        <a:t>ENGENHARtA</a:t>
                      </a:r>
                      <a:r>
                        <a:rPr dirty="0" sz="700" spc="110">
                          <a:solidFill>
                            <a:srgbClr val="36363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2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LTDÅ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ts val="745"/>
                        </a:lnSpc>
                        <a:spcBef>
                          <a:spcPts val="20"/>
                        </a:spcBef>
                      </a:pPr>
                      <a:r>
                        <a:rPr dirty="0" sz="700" spc="-25">
                          <a:solidFill>
                            <a:srgbClr val="696969"/>
                          </a:solidFill>
                          <a:latin typeface="Times New Roman"/>
                          <a:cs typeface="Times New Roman"/>
                        </a:rPr>
                        <a:t>0,%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1610">
                        <a:lnSpc>
                          <a:spcPts val="745"/>
                        </a:lnSpc>
                        <a:spcBef>
                          <a:spcPts val="20"/>
                        </a:spcBef>
                      </a:pPr>
                      <a:r>
                        <a:rPr dirty="0" sz="700" spc="-35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32.800,00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92735" marR="12065">
                        <a:lnSpc>
                          <a:spcPts val="765"/>
                        </a:lnSpc>
                      </a:pPr>
                      <a:r>
                        <a:rPr dirty="0" sz="700" spc="-10" b="1">
                          <a:solidFill>
                            <a:srgbClr val="696969"/>
                          </a:solidFill>
                          <a:latin typeface="Times New Roman"/>
                          <a:cs typeface="Times New Roman"/>
                        </a:rPr>
                        <a:t>32.800,00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ts val="765"/>
                        </a:lnSpc>
                      </a:pPr>
                      <a:r>
                        <a:rPr dirty="0" sz="700" spc="-20" b="1">
                          <a:solidFill>
                            <a:srgbClr val="727272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07950">
                <a:tc>
                  <a:txBody>
                    <a:bodyPr/>
                    <a:lstStyle/>
                    <a:p>
                      <a:pPr marL="175895">
                        <a:lnSpc>
                          <a:spcPts val="750"/>
                        </a:lnSpc>
                        <a:tabLst>
                          <a:tab pos="1574165" algn="l"/>
                        </a:tabLst>
                      </a:pPr>
                      <a:r>
                        <a:rPr dirty="0" sz="700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6t2</a:t>
                      </a:r>
                      <a:r>
                        <a:rPr dirty="0" sz="700" spc="385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30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2.1.</a:t>
                      </a:r>
                      <a:r>
                        <a:rPr dirty="0" sz="700" spc="-80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484848"/>
                          </a:solidFill>
                          <a:latin typeface="Times New Roman"/>
                          <a:cs typeface="Times New Roman"/>
                        </a:rPr>
                        <a:t>t0.100.087</a:t>
                      </a:r>
                      <a:r>
                        <a:rPr dirty="0" sz="700">
                          <a:solidFill>
                            <a:srgbClr val="484848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25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ROBERTA</a:t>
                      </a:r>
                      <a:r>
                        <a:rPr dirty="0" sz="700" spc="85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14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TAVARES</a:t>
                      </a:r>
                      <a:r>
                        <a:rPr dirty="0" sz="700" spc="75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0">
                          <a:solidFill>
                            <a:srgbClr val="363636"/>
                          </a:solidFill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dirty="0" sz="700" spc="85">
                          <a:solidFill>
                            <a:srgbClr val="36363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45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NASC1MENTO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ts val="680"/>
                        </a:lnSpc>
                        <a:spcBef>
                          <a:spcPts val="70"/>
                        </a:spcBef>
                      </a:pPr>
                      <a:r>
                        <a:rPr dirty="0" sz="600" spc="-20" i="1">
                          <a:solidFill>
                            <a:srgbClr val="696969"/>
                          </a:solidFill>
                          <a:latin typeface="Times New Roman"/>
                          <a:cs typeface="Times New Roman"/>
                        </a:rPr>
                        <a:t>0,DD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0975">
                        <a:lnSpc>
                          <a:spcPts val="750"/>
                        </a:lnSpc>
                      </a:pPr>
                      <a:r>
                        <a:rPr dirty="0" sz="700" spc="-2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1.930,00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R="12065">
                        <a:lnSpc>
                          <a:spcPts val="750"/>
                        </a:lnSpc>
                      </a:pPr>
                      <a:r>
                        <a:rPr dirty="0" sz="700" spc="-10">
                          <a:solidFill>
                            <a:srgbClr val="757575"/>
                          </a:solidFill>
                          <a:latin typeface="Times New Roman"/>
                          <a:cs typeface="Times New Roman"/>
                        </a:rPr>
                        <a:t>1.930,00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ts val="750"/>
                        </a:lnSpc>
                      </a:pPr>
                      <a:r>
                        <a:rPr dirty="0" sz="700" spc="-20">
                          <a:solidFill>
                            <a:srgbClr val="696969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1125">
                <a:tc>
                  <a:txBody>
                    <a:bodyPr/>
                    <a:lstStyle/>
                    <a:p>
                      <a:pPr marL="175895">
                        <a:lnSpc>
                          <a:spcPts val="775"/>
                        </a:lnSpc>
                        <a:tabLst>
                          <a:tab pos="1569085" algn="l"/>
                        </a:tabLst>
                      </a:pPr>
                      <a:r>
                        <a:rPr dirty="0" sz="700">
                          <a:solidFill>
                            <a:srgbClr val="797979"/>
                          </a:solidFill>
                          <a:latin typeface="Times New Roman"/>
                          <a:cs typeface="Times New Roman"/>
                        </a:rPr>
                        <a:t>609</a:t>
                      </a:r>
                      <a:r>
                        <a:rPr dirty="0" sz="700" spc="225">
                          <a:solidFill>
                            <a:srgbClr val="79797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25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2.1.</a:t>
                      </a:r>
                      <a:r>
                        <a:rPr dirty="0" sz="700" spc="-9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t0.100.088</a:t>
                      </a:r>
                      <a:r>
                        <a:rPr dirty="0" sz="70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05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AIRTON</a:t>
                      </a:r>
                      <a:r>
                        <a:rPr dirty="0" sz="700" spc="70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9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SANTOS</a:t>
                      </a:r>
                      <a:r>
                        <a:rPr dirty="0" sz="700" spc="7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10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700" spc="40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25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OMVETRA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ts val="715"/>
                        </a:lnSpc>
                        <a:spcBef>
                          <a:spcPts val="55"/>
                        </a:spcBef>
                      </a:pPr>
                      <a:r>
                        <a:rPr dirty="0" sz="650" spc="-20">
                          <a:solidFill>
                            <a:srgbClr val="707070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98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2880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solidFill>
                            <a:srgbClr val="5E5E5E"/>
                          </a:solidFill>
                          <a:latin typeface="Arial Black"/>
                          <a:cs typeface="Arial Black"/>
                        </a:rPr>
                        <a:t>1t.274,00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87020" marR="12065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11.274,00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solidFill>
                            <a:srgbClr val="757575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</a:tr>
              <a:tr h="111125">
                <a:tc>
                  <a:txBody>
                    <a:bodyPr/>
                    <a:lstStyle/>
                    <a:p>
                      <a:pPr marL="175895">
                        <a:lnSpc>
                          <a:spcPts val="775"/>
                        </a:lnSpc>
                        <a:tabLst>
                          <a:tab pos="1569085" algn="l"/>
                        </a:tabLst>
                      </a:pPr>
                      <a:r>
                        <a:rPr dirty="0" sz="700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610</a:t>
                      </a:r>
                      <a:r>
                        <a:rPr dirty="0" sz="700" spc="204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2.1.10.100.089</a:t>
                      </a:r>
                      <a:r>
                        <a:rPr dirty="0" sz="70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95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AtRTON</a:t>
                      </a:r>
                      <a:r>
                        <a:rPr dirty="0" sz="700" spc="50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10" b="1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SANTOS</a:t>
                      </a:r>
                      <a:r>
                        <a:rPr dirty="0" sz="700" spc="105" b="1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95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700" spc="-15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 b="1">
                          <a:solidFill>
                            <a:srgbClr val="505050"/>
                          </a:solidFill>
                          <a:latin typeface="Times New Roman"/>
                          <a:cs typeface="Times New Roman"/>
                        </a:rPr>
                        <a:t>OMVEtRA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ts val="775"/>
                        </a:lnSpc>
                      </a:pPr>
                      <a:r>
                        <a:rPr dirty="0" sz="700" spc="-20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5895">
                        <a:lnSpc>
                          <a:spcPts val="75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6D6D6D"/>
                          </a:solidFill>
                          <a:latin typeface="Arial Black"/>
                          <a:cs typeface="Arial Black"/>
                        </a:rPr>
                        <a:t>3.030,00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8890" marR="12065">
                        <a:lnSpc>
                          <a:spcPts val="755"/>
                        </a:lnSpc>
                        <a:spcBef>
                          <a:spcPts val="20"/>
                        </a:spcBef>
                      </a:pPr>
                      <a:r>
                        <a:rPr dirty="0" sz="700" spc="-10" b="1">
                          <a:solidFill>
                            <a:srgbClr val="777777"/>
                          </a:solidFill>
                          <a:latin typeface="Times New Roman"/>
                          <a:cs typeface="Times New Roman"/>
                        </a:rPr>
                        <a:t>3.030,00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ts val="755"/>
                        </a:lnSpc>
                        <a:spcBef>
                          <a:spcPts val="20"/>
                        </a:spcBef>
                      </a:pPr>
                      <a:r>
                        <a:rPr dirty="0" sz="700" spc="-20" b="1">
                          <a:solidFill>
                            <a:srgbClr val="898989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</a:tr>
              <a:tr h="109220">
                <a:tc>
                  <a:txBody>
                    <a:bodyPr/>
                    <a:lstStyle/>
                    <a:p>
                      <a:pPr marL="177165">
                        <a:lnSpc>
                          <a:spcPts val="765"/>
                        </a:lnSpc>
                        <a:tabLst>
                          <a:tab pos="1569720" algn="l"/>
                        </a:tabLst>
                      </a:pPr>
                      <a:r>
                        <a:rPr dirty="0" sz="700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SU</a:t>
                      </a:r>
                      <a:r>
                        <a:rPr dirty="0" sz="700" spc="365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2.1.10.100.090</a:t>
                      </a:r>
                      <a:r>
                        <a:rPr dirty="0" sz="700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80">
                          <a:solidFill>
                            <a:srgbClr val="939393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700" spc="-20">
                          <a:solidFill>
                            <a:srgbClr val="939393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5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dirty="0" sz="700" spc="25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85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dirty="0" sz="700" spc="-25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90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COMERCtO</a:t>
                      </a:r>
                      <a:r>
                        <a:rPr dirty="0" sz="700" spc="45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30">
                          <a:solidFill>
                            <a:srgbClr val="7E7E7E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700" spc="-5">
                          <a:solidFill>
                            <a:srgbClr val="7E7E7E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50">
                          <a:solidFill>
                            <a:srgbClr val="262626"/>
                          </a:solidFill>
                          <a:latin typeface="Times New Roman"/>
                          <a:cs typeface="Times New Roman"/>
                        </a:rPr>
                        <a:t>SERVtÇŒ</a:t>
                      </a:r>
                      <a:r>
                        <a:rPr dirty="0" sz="700" spc="10">
                          <a:solidFill>
                            <a:srgbClr val="26262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Œ</a:t>
                      </a:r>
                      <a:r>
                        <a:rPr dirty="0" sz="700" spc="155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GESSO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ts val="680"/>
                        </a:lnSpc>
                        <a:spcBef>
                          <a:spcPts val="80"/>
                        </a:spcBef>
                      </a:pPr>
                      <a:r>
                        <a:rPr dirty="0" sz="650" spc="-2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16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9705">
                        <a:lnSpc>
                          <a:spcPts val="755"/>
                        </a:lnSpc>
                        <a:spcBef>
                          <a:spcPts val="5"/>
                        </a:spcBef>
                      </a:pPr>
                      <a:r>
                        <a:rPr dirty="0" sz="700" spc="-3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10.585,00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94640" marR="12065">
                        <a:lnSpc>
                          <a:spcPts val="755"/>
                        </a:lnSpc>
                        <a:spcBef>
                          <a:spcPts val="5"/>
                        </a:spcBef>
                      </a:pPr>
                      <a:r>
                        <a:rPr dirty="0" sz="700" spc="-10" b="1">
                          <a:solidFill>
                            <a:srgbClr val="727272"/>
                          </a:solidFill>
                          <a:latin typeface="Times New Roman"/>
                          <a:cs typeface="Times New Roman"/>
                        </a:rPr>
                        <a:t>10.585,00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ts val="755"/>
                        </a:lnSpc>
                        <a:spcBef>
                          <a:spcPts val="5"/>
                        </a:spcBef>
                      </a:pPr>
                      <a:r>
                        <a:rPr dirty="0" sz="700" spc="-20" b="1">
                          <a:solidFill>
                            <a:srgbClr val="797979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</a:tr>
              <a:tr h="109220">
                <a:tc>
                  <a:txBody>
                    <a:bodyPr/>
                    <a:lstStyle/>
                    <a:p>
                      <a:pPr marL="175895">
                        <a:lnSpc>
                          <a:spcPts val="765"/>
                        </a:lnSpc>
                        <a:tabLst>
                          <a:tab pos="1572260" algn="l"/>
                        </a:tabLst>
                      </a:pPr>
                      <a:r>
                        <a:rPr dirty="0" sz="70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613</a:t>
                      </a:r>
                      <a:r>
                        <a:rPr dirty="0" sz="700" spc="28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30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2.1.10.</a:t>
                      </a:r>
                      <a:r>
                        <a:rPr dirty="0" sz="700" spc="-70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t00.09t</a:t>
                      </a:r>
                      <a:r>
                        <a:rPr dirty="0" sz="70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45" b="1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ANDREZA</a:t>
                      </a:r>
                      <a:r>
                        <a:rPr dirty="0" sz="700" spc="100" b="1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95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ROSENDO</a:t>
                      </a:r>
                      <a:r>
                        <a:rPr dirty="0" sz="700" spc="105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7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D/t</a:t>
                      </a:r>
                      <a:r>
                        <a:rPr dirty="0" sz="700" spc="1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SILVA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ts val="680"/>
                        </a:lnSpc>
                        <a:spcBef>
                          <a:spcPts val="80"/>
                        </a:spcBef>
                      </a:pPr>
                      <a:r>
                        <a:rPr dirty="0" sz="650" spc="-2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16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ts val="75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150,00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75565" marR="12065">
                        <a:lnSpc>
                          <a:spcPts val="730"/>
                        </a:lnSpc>
                        <a:spcBef>
                          <a:spcPts val="30"/>
                        </a:spcBef>
                      </a:pPr>
                      <a:r>
                        <a:rPr dirty="0" sz="700" spc="-10" b="1">
                          <a:solidFill>
                            <a:srgbClr val="6E6E6E"/>
                          </a:solidFill>
                          <a:latin typeface="Times New Roman"/>
                          <a:cs typeface="Times New Roman"/>
                        </a:rPr>
                        <a:t>150,00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ts val="730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</a:tr>
              <a:tr h="109220">
                <a:tc>
                  <a:txBody>
                    <a:bodyPr/>
                    <a:lstStyle/>
                    <a:p>
                      <a:pPr marL="177165">
                        <a:lnSpc>
                          <a:spcPts val="765"/>
                        </a:lnSpc>
                        <a:tabLst>
                          <a:tab pos="1574165" algn="l"/>
                        </a:tabLst>
                      </a:pPr>
                      <a:r>
                        <a:rPr dirty="0" sz="650">
                          <a:solidFill>
                            <a:srgbClr val="858585"/>
                          </a:solidFill>
                          <a:latin typeface="Times New Roman"/>
                          <a:cs typeface="Times New Roman"/>
                        </a:rPr>
                        <a:t>õ14</a:t>
                      </a:r>
                      <a:r>
                        <a:rPr dirty="0" sz="650" spc="305">
                          <a:solidFill>
                            <a:srgbClr val="85858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">
                          <a:solidFill>
                            <a:srgbClr val="484848"/>
                          </a:solidFill>
                          <a:latin typeface="Times New Roman"/>
                          <a:cs typeface="Times New Roman"/>
                        </a:rPr>
                        <a:t>2.1.10.100.092</a:t>
                      </a:r>
                      <a:r>
                        <a:rPr dirty="0" sz="650">
                          <a:solidFill>
                            <a:srgbClr val="484848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25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ROBERTA</a:t>
                      </a:r>
                      <a:r>
                        <a:rPr dirty="0" sz="700" spc="8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14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TAVARES</a:t>
                      </a:r>
                      <a:r>
                        <a:rPr dirty="0" sz="700" spc="95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10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dirty="0" sz="700" spc="95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3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NASCtMENTO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ts val="680"/>
                        </a:lnSpc>
                        <a:spcBef>
                          <a:spcPts val="80"/>
                        </a:spcBef>
                      </a:pPr>
                      <a:r>
                        <a:rPr dirty="0" sz="650" spc="-2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16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7800">
                        <a:lnSpc>
                          <a:spcPts val="75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760,00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69850" marR="12065">
                        <a:lnSpc>
                          <a:spcPts val="730"/>
                        </a:lnSpc>
                        <a:spcBef>
                          <a:spcPts val="30"/>
                        </a:spcBef>
                      </a:pPr>
                      <a:r>
                        <a:rPr dirty="0" sz="700" spc="-10" b="1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760,00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ts val="730"/>
                        </a:lnSpc>
                        <a:spcBef>
                          <a:spcPts val="30"/>
                        </a:spcBef>
                      </a:pPr>
                      <a:r>
                        <a:rPr dirty="0" sz="700" spc="-20" b="1">
                          <a:solidFill>
                            <a:srgbClr val="939393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</a:tr>
              <a:tr h="111125">
                <a:tc>
                  <a:txBody>
                    <a:bodyPr/>
                    <a:lstStyle/>
                    <a:p>
                      <a:pPr marL="175895">
                        <a:lnSpc>
                          <a:spcPts val="775"/>
                        </a:lnSpc>
                        <a:tabLst>
                          <a:tab pos="1574165" algn="l"/>
                        </a:tabLst>
                      </a:pPr>
                      <a:r>
                        <a:rPr dirty="0" sz="700">
                          <a:solidFill>
                            <a:srgbClr val="878787"/>
                          </a:solidFill>
                          <a:latin typeface="Times New Roman"/>
                          <a:cs typeface="Times New Roman"/>
                        </a:rPr>
                        <a:t>6t6</a:t>
                      </a:r>
                      <a:r>
                        <a:rPr dirty="0" sz="700" spc="375">
                          <a:solidFill>
                            <a:srgbClr val="87878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2.1.10.100.094</a:t>
                      </a:r>
                      <a:r>
                        <a:rPr dirty="0" sz="70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45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MARLENE</a:t>
                      </a:r>
                      <a:r>
                        <a:rPr dirty="0" sz="700" spc="130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95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COSAS</a:t>
                      </a:r>
                      <a:r>
                        <a:rPr dirty="0" sz="700" spc="4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383838"/>
                          </a:solidFill>
                          <a:latin typeface="Times New Roman"/>
                          <a:cs typeface="Times New Roman"/>
                        </a:rPr>
                        <a:t>OMVEIRA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ts val="740"/>
                        </a:lnSpc>
                        <a:spcBef>
                          <a:spcPts val="35"/>
                        </a:spcBef>
                      </a:pPr>
                      <a:r>
                        <a:rPr dirty="0" sz="650" spc="-2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0340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4.095,00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R="12065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10" b="1">
                          <a:solidFill>
                            <a:srgbClr val="747474"/>
                          </a:solidFill>
                          <a:latin typeface="Times New Roman"/>
                          <a:cs typeface="Times New Roman"/>
                        </a:rPr>
                        <a:t>4.095,00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</a:tr>
              <a:tr h="111125">
                <a:tc>
                  <a:txBody>
                    <a:bodyPr/>
                    <a:lstStyle/>
                    <a:p>
                      <a:pPr marL="175895">
                        <a:lnSpc>
                          <a:spcPts val="775"/>
                        </a:lnSpc>
                        <a:tabLst>
                          <a:tab pos="1566545" algn="l"/>
                        </a:tabLst>
                      </a:pPr>
                      <a:r>
                        <a:rPr dirty="0" sz="70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6t7</a:t>
                      </a:r>
                      <a:r>
                        <a:rPr dirty="0" sz="700" spc="375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2.1.10.100.095</a:t>
                      </a:r>
                      <a:r>
                        <a:rPr dirty="0" sz="700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50" spc="-10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Gu•RnOR</a:t>
                      </a:r>
                      <a:r>
                        <a:rPr dirty="0" sz="750" spc="90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sueetncwos</a:t>
                      </a:r>
                      <a:r>
                        <a:rPr dirty="0" sz="750" spc="204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750">
                          <a:solidFill>
                            <a:srgbClr val="484848"/>
                          </a:solidFill>
                          <a:latin typeface="Times New Roman"/>
                          <a:cs typeface="Times New Roman"/>
                        </a:rPr>
                        <a:t>xex</a:t>
                      </a:r>
                      <a:r>
                        <a:rPr dirty="0" sz="750" spc="40">
                          <a:solidFill>
                            <a:srgbClr val="48484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50" spc="-60">
                          <a:solidFill>
                            <a:srgbClr val="363636"/>
                          </a:solidFill>
                          <a:latin typeface="Times New Roman"/>
                          <a:cs typeface="Times New Roman"/>
                        </a:rPr>
                        <a:t>inPRcŒÃO</a:t>
                      </a:r>
                      <a:r>
                        <a:rPr dirty="0" sz="750" spc="105">
                          <a:solidFill>
                            <a:srgbClr val="36363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50" spc="-1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CORP.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ts val="705"/>
                        </a:lnSpc>
                        <a:spcBef>
                          <a:spcPts val="70"/>
                        </a:spcBef>
                      </a:pPr>
                      <a:r>
                        <a:rPr dirty="0" sz="650" spc="-20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ts val="75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464,30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70485" marR="12065">
                        <a:lnSpc>
                          <a:spcPts val="75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727272"/>
                          </a:solidFill>
                          <a:latin typeface="Times New Roman"/>
                          <a:cs typeface="Times New Roman"/>
                        </a:rPr>
                        <a:t>464,30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ts val="755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8C8C8C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</a:tr>
              <a:tr h="111125">
                <a:tc>
                  <a:txBody>
                    <a:bodyPr/>
                    <a:lstStyle/>
                    <a:p>
                      <a:pPr marL="175895">
                        <a:lnSpc>
                          <a:spcPts val="775"/>
                        </a:lnSpc>
                        <a:tabLst>
                          <a:tab pos="1574800" algn="l"/>
                        </a:tabLst>
                      </a:pPr>
                      <a:r>
                        <a:rPr dirty="0" sz="700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618</a:t>
                      </a:r>
                      <a:r>
                        <a:rPr dirty="0" sz="700" spc="250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2.1.J0.100.096</a:t>
                      </a:r>
                      <a:r>
                        <a:rPr dirty="0" sz="70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05" b="1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N.NARIA</a:t>
                      </a:r>
                      <a:r>
                        <a:rPr dirty="0" sz="700" spc="75" b="1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5" b="1">
                          <a:solidFill>
                            <a:srgbClr val="414141"/>
                          </a:solidFill>
                          <a:latin typeface="Times New Roman"/>
                          <a:cs typeface="Times New Roman"/>
                        </a:rPr>
                        <a:t>D.A55UNÇÃO</a:t>
                      </a:r>
                      <a:r>
                        <a:rPr dirty="0" sz="700" spc="105" b="1">
                          <a:solidFill>
                            <a:srgbClr val="41414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5" b="1">
                          <a:solidFill>
                            <a:srgbClr val="484848"/>
                          </a:solidFill>
                          <a:latin typeface="Times New Roman"/>
                          <a:cs typeface="Times New Roman"/>
                        </a:rPr>
                        <a:t>GURITA</a:t>
                      </a:r>
                      <a:r>
                        <a:rPr dirty="0" sz="700" spc="65" b="1">
                          <a:solidFill>
                            <a:srgbClr val="48484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20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l'4E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ts val="715"/>
                        </a:lnSpc>
                        <a:spcBef>
                          <a:spcPts val="55"/>
                        </a:spcBef>
                      </a:pPr>
                      <a:r>
                        <a:rPr dirty="0" sz="650" spc="-2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98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8435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620,00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69850" marR="12065">
                        <a:lnSpc>
                          <a:spcPts val="74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620,00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ts val="745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solidFill>
                            <a:srgbClr val="707070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</a:tr>
              <a:tr h="112395">
                <a:tc>
                  <a:txBody>
                    <a:bodyPr/>
                    <a:lstStyle/>
                    <a:p>
                      <a:pPr marL="175895">
                        <a:lnSpc>
                          <a:spcPts val="785"/>
                        </a:lnSpc>
                        <a:tabLst>
                          <a:tab pos="1569720" algn="l"/>
                        </a:tabLst>
                      </a:pPr>
                      <a:r>
                        <a:rPr dirty="0" sz="700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619</a:t>
                      </a:r>
                      <a:r>
                        <a:rPr dirty="0" sz="700" spc="295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40">
                          <a:solidFill>
                            <a:srgbClr val="777777"/>
                          </a:solidFill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dirty="0" sz="700" spc="-75">
                          <a:solidFill>
                            <a:srgbClr val="77777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35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t.</a:t>
                      </a:r>
                      <a:r>
                        <a:rPr dirty="0" sz="700" spc="-20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t0.</a:t>
                      </a:r>
                      <a:r>
                        <a:rPr dirty="0" sz="700" spc="-105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t00.097</a:t>
                      </a:r>
                      <a:r>
                        <a:rPr dirty="0" sz="70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00">
                          <a:solidFill>
                            <a:srgbClr val="414141"/>
                          </a:solidFill>
                          <a:latin typeface="Times New Roman"/>
                          <a:cs typeface="Times New Roman"/>
                        </a:rPr>
                        <a:t>CONERCIAL</a:t>
                      </a:r>
                      <a:r>
                        <a:rPr dirty="0" sz="700" spc="110">
                          <a:solidFill>
                            <a:srgbClr val="41414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4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NOVA</a:t>
                      </a:r>
                      <a:r>
                        <a:rPr dirty="0" sz="700" spc="25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3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GLOBAL</a:t>
                      </a:r>
                      <a:r>
                        <a:rPr dirty="0" sz="700" spc="9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5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700" spc="3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5">
                          <a:solidFill>
                            <a:srgbClr val="505050"/>
                          </a:solidFill>
                          <a:latin typeface="Times New Roman"/>
                          <a:cs typeface="Times New Roman"/>
                        </a:rPr>
                        <a:t>GUARULł1DS</a:t>
                      </a:r>
                      <a:r>
                        <a:rPr dirty="0" sz="700" spc="105">
                          <a:solidFill>
                            <a:srgbClr val="50505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20">
                          <a:solidFill>
                            <a:srgbClr val="363636"/>
                          </a:solidFill>
                          <a:latin typeface="Times New Roman"/>
                          <a:cs typeface="Times New Roman"/>
                        </a:rPr>
                        <a:t>LTDA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ts val="715"/>
                        </a:lnSpc>
                        <a:spcBef>
                          <a:spcPts val="70"/>
                        </a:spcBef>
                      </a:pPr>
                      <a:r>
                        <a:rPr dirty="0" sz="650" spc="-20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8435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177,00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62230" marR="12065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6D6D6D"/>
                          </a:solidFill>
                          <a:latin typeface="Times New Roman"/>
                          <a:cs typeface="Times New Roman"/>
                        </a:rPr>
                        <a:t>177,00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808080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</a:tr>
              <a:tr h="112395">
                <a:tc>
                  <a:txBody>
                    <a:bodyPr/>
                    <a:lstStyle/>
                    <a:p>
                      <a:pPr marL="175895">
                        <a:lnSpc>
                          <a:spcPts val="785"/>
                        </a:lnSpc>
                        <a:tabLst>
                          <a:tab pos="1570355" algn="l"/>
                        </a:tabLst>
                      </a:pPr>
                      <a:r>
                        <a:rPr dirty="0" sz="700">
                          <a:solidFill>
                            <a:srgbClr val="6D6D6D"/>
                          </a:solidFill>
                          <a:latin typeface="Times New Roman"/>
                          <a:cs typeface="Times New Roman"/>
                        </a:rPr>
                        <a:t>620</a:t>
                      </a:r>
                      <a:r>
                        <a:rPr dirty="0" sz="700" spc="225">
                          <a:solidFill>
                            <a:srgbClr val="6D6D6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2.1.10.!00.098</a:t>
                      </a:r>
                      <a:r>
                        <a:rPr dirty="0" sz="70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14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IPACAETA</a:t>
                      </a:r>
                      <a:r>
                        <a:rPr dirty="0" sz="700" spc="95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5">
                          <a:solidFill>
                            <a:srgbClr val="3A3A3A"/>
                          </a:solidFill>
                          <a:latin typeface="Times New Roman"/>
                          <a:cs typeface="Times New Roman"/>
                        </a:rPr>
                        <a:t>MATERIAL</a:t>
                      </a:r>
                      <a:r>
                        <a:rPr dirty="0" sz="700" spc="120">
                          <a:solidFill>
                            <a:srgbClr val="3A3A3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5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700" spc="35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5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CDNSTRUÇÃO</a:t>
                      </a:r>
                      <a:r>
                        <a:rPr dirty="0" sz="700" spc="135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2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LTDA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ts val="715"/>
                        </a:lnSpc>
                        <a:spcBef>
                          <a:spcPts val="70"/>
                        </a:spcBef>
                      </a:pPr>
                      <a:r>
                        <a:rPr dirty="0" sz="650" spc="-2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7800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130">
                          <a:solidFill>
                            <a:srgbClr val="666666"/>
                          </a:solidFill>
                          <a:latin typeface="Arial Black"/>
                          <a:cs typeface="Arial Black"/>
                        </a:rPr>
                        <a:t>24.</a:t>
                      </a:r>
                      <a:r>
                        <a:rPr dirty="0" sz="700" spc="-125">
                          <a:solidFill>
                            <a:srgbClr val="66666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676767"/>
                          </a:solidFill>
                          <a:latin typeface="Arial Black"/>
                          <a:cs typeface="Arial Black"/>
                        </a:rPr>
                        <a:t>t81,00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92100" marR="12065">
                        <a:lnSpc>
                          <a:spcPts val="74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24.181,00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ts val="745"/>
                        </a:lnSpc>
                        <a:spcBef>
                          <a:spcPts val="45"/>
                        </a:spcBef>
                      </a:pPr>
                      <a:r>
                        <a:rPr dirty="0" sz="700" spc="-20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/>
                </a:tc>
              </a:tr>
              <a:tr h="111125">
                <a:tc>
                  <a:txBody>
                    <a:bodyPr/>
                    <a:lstStyle/>
                    <a:p>
                      <a:pPr marL="173355">
                        <a:lnSpc>
                          <a:spcPts val="775"/>
                        </a:lnSpc>
                        <a:tabLst>
                          <a:tab pos="1566545" algn="l"/>
                        </a:tabLst>
                      </a:pPr>
                      <a:r>
                        <a:rPr dirty="0" sz="700">
                          <a:solidFill>
                            <a:srgbClr val="757575"/>
                          </a:solidFill>
                          <a:latin typeface="Times New Roman"/>
                          <a:cs typeface="Times New Roman"/>
                        </a:rPr>
                        <a:t>621</a:t>
                      </a:r>
                      <a:r>
                        <a:rPr dirty="0" sz="700" spc="250">
                          <a:solidFill>
                            <a:srgbClr val="75757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2.1.10.100.099</a:t>
                      </a:r>
                      <a:r>
                        <a:rPr dirty="0" sz="70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1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CARLOS</a:t>
                      </a:r>
                      <a:r>
                        <a:rPr dirty="0" sz="700" spc="35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EDUARDO</a:t>
                      </a:r>
                      <a:r>
                        <a:rPr dirty="0" sz="700" spc="65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45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GOMK</a:t>
                      </a:r>
                      <a:r>
                        <a:rPr dirty="0" sz="700" spc="9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RODRIGUES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ts val="705"/>
                        </a:lnSpc>
                        <a:spcBef>
                          <a:spcPts val="70"/>
                        </a:spcBef>
                      </a:pPr>
                      <a:r>
                        <a:rPr dirty="0" sz="650" spc="-2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2245">
                        <a:lnSpc>
                          <a:spcPts val="75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6.300,00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R="17145">
                        <a:lnSpc>
                          <a:spcPts val="730"/>
                        </a:lnSpc>
                        <a:spcBef>
                          <a:spcPts val="45"/>
                        </a:spcBef>
                      </a:pPr>
                      <a:r>
                        <a:rPr dirty="0" sz="700" spc="-10" b="1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6.300,00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ts val="730"/>
                        </a:lnSpc>
                        <a:spcBef>
                          <a:spcPts val="45"/>
                        </a:spcBef>
                      </a:pPr>
                      <a:r>
                        <a:rPr dirty="0" sz="700" spc="-20">
                          <a:solidFill>
                            <a:srgbClr val="757575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/>
                </a:tc>
              </a:tr>
              <a:tr h="109220">
                <a:tc>
                  <a:txBody>
                    <a:bodyPr/>
                    <a:lstStyle/>
                    <a:p>
                      <a:pPr marL="175895">
                        <a:lnSpc>
                          <a:spcPts val="765"/>
                        </a:lnSpc>
                        <a:tabLst>
                          <a:tab pos="1571625" algn="l"/>
                        </a:tabLst>
                      </a:pPr>
                      <a:r>
                        <a:rPr dirty="0" sz="700">
                          <a:solidFill>
                            <a:srgbClr val="808080"/>
                          </a:solidFill>
                          <a:latin typeface="Times New Roman"/>
                          <a:cs typeface="Times New Roman"/>
                        </a:rPr>
                        <a:t>622</a:t>
                      </a:r>
                      <a:r>
                        <a:rPr dirty="0" sz="700" spc="225">
                          <a:solidFill>
                            <a:srgbClr val="80808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2.1.10.100.100</a:t>
                      </a:r>
                      <a:r>
                        <a:rPr dirty="0" sz="70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45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B1ANCA</a:t>
                      </a:r>
                      <a:r>
                        <a:rPr dirty="0" sz="700" spc="8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10">
                          <a:solidFill>
                            <a:srgbClr val="383838"/>
                          </a:solidFill>
                          <a:latin typeface="Times New Roman"/>
                          <a:cs typeface="Times New Roman"/>
                        </a:rPr>
                        <a:t>GRUN</a:t>
                      </a:r>
                      <a:r>
                        <a:rPr dirty="0" sz="700" spc="85">
                          <a:solidFill>
                            <a:srgbClr val="38383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SANTŒ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ts val="705"/>
                        </a:lnSpc>
                        <a:spcBef>
                          <a:spcPts val="55"/>
                        </a:spcBef>
                      </a:pPr>
                      <a:r>
                        <a:rPr dirty="0" sz="650" spc="-2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98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7800">
                        <a:lnSpc>
                          <a:spcPts val="75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55,00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110489" marR="12065">
                        <a:lnSpc>
                          <a:spcPts val="730"/>
                        </a:lnSpc>
                        <a:spcBef>
                          <a:spcPts val="30"/>
                        </a:spcBef>
                      </a:pPr>
                      <a:r>
                        <a:rPr dirty="0" sz="700" spc="-10" b="1">
                          <a:solidFill>
                            <a:srgbClr val="727272"/>
                          </a:solidFill>
                          <a:latin typeface="Times New Roman"/>
                          <a:cs typeface="Times New Roman"/>
                        </a:rPr>
                        <a:t>55,00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ts val="730"/>
                        </a:lnSpc>
                        <a:spcBef>
                          <a:spcPts val="30"/>
                        </a:spcBef>
                      </a:pPr>
                      <a:r>
                        <a:rPr dirty="0" sz="700" spc="-20" b="1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</a:tr>
              <a:tr h="111125">
                <a:tc>
                  <a:txBody>
                    <a:bodyPr/>
                    <a:lstStyle/>
                    <a:p>
                      <a:pPr marL="175895">
                        <a:lnSpc>
                          <a:spcPts val="775"/>
                        </a:lnSpc>
                        <a:tabLst>
                          <a:tab pos="1572260" algn="l"/>
                        </a:tabLst>
                      </a:pPr>
                      <a:r>
                        <a:rPr dirty="0" sz="700">
                          <a:solidFill>
                            <a:srgbClr val="858585"/>
                          </a:solidFill>
                          <a:latin typeface="Times New Roman"/>
                          <a:cs typeface="Times New Roman"/>
                        </a:rPr>
                        <a:t>623</a:t>
                      </a:r>
                      <a:r>
                        <a:rPr dirty="0" sz="700" spc="260">
                          <a:solidFill>
                            <a:srgbClr val="85858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30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2.1.</a:t>
                      </a:r>
                      <a:r>
                        <a:rPr dirty="0" sz="700" spc="-114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IO.J00.101</a:t>
                      </a:r>
                      <a:r>
                        <a:rPr dirty="0" sz="70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14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ASO</a:t>
                      </a:r>
                      <a:r>
                        <a:rPr dirty="0" sz="700" spc="20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14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GOLD</a:t>
                      </a:r>
                      <a:r>
                        <a:rPr dirty="0" sz="700" spc="35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95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COM.</a:t>
                      </a:r>
                      <a:r>
                        <a:rPr dirty="0" sz="700" spc="5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5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VAR.</a:t>
                      </a:r>
                      <a:r>
                        <a:rPr dirty="0" sz="700" spc="60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5">
                          <a:solidFill>
                            <a:srgbClr val="484848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700" spc="30">
                          <a:solidFill>
                            <a:srgbClr val="48484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50">
                          <a:solidFill>
                            <a:srgbClr val="333333"/>
                          </a:solidFill>
                          <a:latin typeface="Times New Roman"/>
                          <a:cs typeface="Times New Roman"/>
                        </a:rPr>
                        <a:t>ExTiNTOeE5</a:t>
                      </a:r>
                      <a:r>
                        <a:rPr dirty="0" sz="700" spc="75">
                          <a:solidFill>
                            <a:srgbClr val="333333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0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LTDA</a:t>
                      </a:r>
                      <a:r>
                        <a:rPr dirty="0" sz="700" spc="195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5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AsO</a:t>
                      </a:r>
                      <a:r>
                        <a:rPr dirty="0" sz="700" spc="-5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14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GOLD</a:t>
                      </a:r>
                      <a:r>
                        <a:rPr dirty="0" sz="700" spc="1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50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9215">
                        <a:lnSpc>
                          <a:spcPts val="665"/>
                        </a:lnSpc>
                        <a:spcBef>
                          <a:spcPts val="105"/>
                        </a:spcBef>
                      </a:pPr>
                      <a:r>
                        <a:rPr dirty="0" sz="600" spc="-2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33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9705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1.289,18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635" marR="12065">
                        <a:lnSpc>
                          <a:spcPts val="695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solidFill>
                            <a:srgbClr val="727272"/>
                          </a:solidFill>
                          <a:latin typeface="Times New Roman"/>
                          <a:cs typeface="Times New Roman"/>
                        </a:rPr>
                        <a:t>1.289,18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ts val="695"/>
                        </a:lnSpc>
                        <a:spcBef>
                          <a:spcPts val="80"/>
                        </a:spcBef>
                      </a:pPr>
                      <a:r>
                        <a:rPr dirty="0" sz="650" spc="-20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160"/>
                </a:tc>
              </a:tr>
              <a:tr h="112395">
                <a:tc>
                  <a:txBody>
                    <a:bodyPr/>
                    <a:lstStyle/>
                    <a:p>
                      <a:pPr marL="175895">
                        <a:lnSpc>
                          <a:spcPts val="785"/>
                        </a:lnSpc>
                        <a:tabLst>
                          <a:tab pos="1567815" algn="l"/>
                        </a:tabLst>
                      </a:pPr>
                      <a:r>
                        <a:rPr dirty="0" sz="700">
                          <a:solidFill>
                            <a:srgbClr val="8E8E8E"/>
                          </a:solidFill>
                          <a:latin typeface="Times New Roman"/>
                          <a:cs typeface="Times New Roman"/>
                        </a:rPr>
                        <a:t>624</a:t>
                      </a:r>
                      <a:r>
                        <a:rPr dirty="0" sz="700" spc="225">
                          <a:solidFill>
                            <a:srgbClr val="8E8E8E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2.1.10.100.102</a:t>
                      </a:r>
                      <a:r>
                        <a:rPr dirty="0" sz="700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650" spc="-75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SANREHO</a:t>
                      </a:r>
                      <a:r>
                        <a:rPr dirty="0" sz="650" spc="80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25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S.A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ts val="715"/>
                        </a:lnSpc>
                        <a:spcBef>
                          <a:spcPts val="70"/>
                        </a:spcBef>
                      </a:pPr>
                      <a:r>
                        <a:rPr dirty="0" sz="650" spc="-2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9705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1.264,58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7620" marR="12065">
                        <a:lnSpc>
                          <a:spcPts val="695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solidFill>
                            <a:srgbClr val="8A8A8A"/>
                          </a:solidFill>
                          <a:latin typeface="Times New Roman"/>
                          <a:cs typeface="Times New Roman"/>
                        </a:rPr>
                        <a:t>I.26d,58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ts val="695"/>
                        </a:lnSpc>
                        <a:spcBef>
                          <a:spcPts val="95"/>
                        </a:spcBef>
                      </a:pPr>
                      <a:r>
                        <a:rPr dirty="0" sz="650" spc="-20">
                          <a:solidFill>
                            <a:srgbClr val="828282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/>
                </a:tc>
              </a:tr>
              <a:tr h="112395">
                <a:tc>
                  <a:txBody>
                    <a:bodyPr/>
                    <a:lstStyle/>
                    <a:p>
                      <a:pPr marL="173355">
                        <a:lnSpc>
                          <a:spcPts val="785"/>
                        </a:lnSpc>
                        <a:tabLst>
                          <a:tab pos="1568450" algn="l"/>
                        </a:tabLst>
                      </a:pPr>
                      <a:r>
                        <a:rPr dirty="0" sz="700">
                          <a:solidFill>
                            <a:srgbClr val="808080"/>
                          </a:solidFill>
                          <a:latin typeface="Times New Roman"/>
                          <a:cs typeface="Times New Roman"/>
                        </a:rPr>
                        <a:t>625</a:t>
                      </a:r>
                      <a:r>
                        <a:rPr dirty="0" sz="700" spc="225">
                          <a:solidFill>
                            <a:srgbClr val="80808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2.1.</a:t>
                      </a:r>
                      <a:r>
                        <a:rPr dirty="0" sz="700" spc="-10">
                          <a:solidFill>
                            <a:srgbClr val="727272"/>
                          </a:solidFill>
                          <a:latin typeface="Times New Roman"/>
                          <a:cs typeface="Times New Roman"/>
                        </a:rPr>
                        <a:t>10.</a:t>
                      </a:r>
                      <a:r>
                        <a:rPr dirty="0" sz="700" spc="-1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100.103</a:t>
                      </a:r>
                      <a:r>
                        <a:rPr dirty="0" sz="70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40">
                          <a:solidFill>
                            <a:srgbClr val="2F2F2F"/>
                          </a:solidFill>
                          <a:latin typeface="Times New Roman"/>
                          <a:cs typeface="Times New Roman"/>
                        </a:rPr>
                        <a:t>WELLTIXGTON</a:t>
                      </a:r>
                      <a:r>
                        <a:rPr dirty="0" sz="700" spc="140">
                          <a:solidFill>
                            <a:srgbClr val="2F2F2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10">
                          <a:solidFill>
                            <a:srgbClr val="505050"/>
                          </a:solidFill>
                          <a:latin typeface="Times New Roman"/>
                          <a:cs typeface="Times New Roman"/>
                        </a:rPr>
                        <a:t>ARAUJO</a:t>
                      </a:r>
                      <a:r>
                        <a:rPr dirty="0" sz="700" spc="75">
                          <a:solidFill>
                            <a:srgbClr val="50505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9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DOS</a:t>
                      </a:r>
                      <a:r>
                        <a:rPr dirty="0" sz="700" spc="-3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SANTŒ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2390">
                        <a:lnSpc>
                          <a:spcPts val="665"/>
                        </a:lnSpc>
                        <a:spcBef>
                          <a:spcPts val="120"/>
                        </a:spcBef>
                      </a:pPr>
                      <a:r>
                        <a:rPr dirty="0" sz="600" spc="-20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24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2245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25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J.250,00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ts val="695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solidFill>
                            <a:srgbClr val="747474"/>
                          </a:solidFill>
                          <a:latin typeface="Times New Roman"/>
                          <a:cs typeface="Times New Roman"/>
                        </a:rPr>
                        <a:t>1.250,00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ts val="695"/>
                        </a:lnSpc>
                        <a:spcBef>
                          <a:spcPts val="95"/>
                        </a:spcBef>
                      </a:pPr>
                      <a:r>
                        <a:rPr dirty="0" sz="650" spc="-20">
                          <a:solidFill>
                            <a:srgbClr val="828282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/>
                </a:tc>
              </a:tr>
              <a:tr h="172085">
                <a:tc>
                  <a:txBody>
                    <a:bodyPr/>
                    <a:lstStyle/>
                    <a:p>
                      <a:pPr marL="173355">
                        <a:lnSpc>
                          <a:spcPts val="810"/>
                        </a:lnSpc>
                        <a:tabLst>
                          <a:tab pos="1571625" algn="l"/>
                        </a:tabLst>
                      </a:pPr>
                      <a:r>
                        <a:rPr dirty="0" baseline="3968" sz="1050">
                          <a:solidFill>
                            <a:srgbClr val="707070"/>
                          </a:solidFill>
                          <a:latin typeface="Times New Roman"/>
                          <a:cs typeface="Times New Roman"/>
                        </a:rPr>
                        <a:t>626</a:t>
                      </a:r>
                      <a:r>
                        <a:rPr dirty="0" baseline="3968" sz="1050" spc="367">
                          <a:solidFill>
                            <a:srgbClr val="70707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3968" sz="1050" spc="-82">
                          <a:solidFill>
                            <a:srgbClr val="939393"/>
                          </a:solidFill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dirty="0" baseline="3968" sz="1050" spc="-120">
                          <a:solidFill>
                            <a:srgbClr val="939393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3968" sz="1050" spc="-67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i.</a:t>
                      </a:r>
                      <a:r>
                        <a:rPr dirty="0" baseline="3968" sz="1050" spc="-52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3968" sz="1050" spc="-15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10.</a:t>
                      </a:r>
                      <a:r>
                        <a:rPr dirty="0" baseline="3968" sz="1050" spc="-15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100.104</a:t>
                      </a:r>
                      <a:r>
                        <a:rPr dirty="0" baseline="3968" sz="105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650" spc="-65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ROSEMEtRE</a:t>
                      </a:r>
                      <a:r>
                        <a:rPr dirty="0" sz="650" spc="75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90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EVANGEMSTA</a:t>
                      </a:r>
                      <a:r>
                        <a:rPr dirty="0" sz="650" spc="120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14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65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70">
                          <a:solidFill>
                            <a:srgbClr val="282828"/>
                          </a:solidFill>
                          <a:latin typeface="Times New Roman"/>
                          <a:cs typeface="Times New Roman"/>
                        </a:rPr>
                        <a:t>StLVA</a:t>
                      </a:r>
                      <a:r>
                        <a:rPr dirty="0" sz="650" spc="30">
                          <a:solidFill>
                            <a:srgbClr val="28282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650" spc="7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25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ME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175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650" spc="-2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28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336,84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55244" marR="120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solidFill>
                            <a:srgbClr val="757575"/>
                          </a:solidFill>
                          <a:latin typeface="Times New Roman"/>
                          <a:cs typeface="Times New Roman"/>
                        </a:rPr>
                        <a:t>336,84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650" spc="-20">
                          <a:solidFill>
                            <a:srgbClr val="797979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/>
                </a:tc>
              </a:tr>
              <a:tr h="219075">
                <a:tc>
                  <a:txBody>
                    <a:bodyPr/>
                    <a:lstStyle/>
                    <a:p>
                      <a:pPr marL="213360">
                        <a:lnSpc>
                          <a:spcPct val="100000"/>
                        </a:lnSpc>
                        <a:spcBef>
                          <a:spcPts val="385"/>
                        </a:spcBef>
                        <a:tabLst>
                          <a:tab pos="1316990" algn="l"/>
                        </a:tabLst>
                      </a:pPr>
                      <a:r>
                        <a:rPr dirty="0" baseline="4273" sz="975" spc="-37">
                          <a:solidFill>
                            <a:srgbClr val="797979"/>
                          </a:solidFill>
                          <a:latin typeface="Cambria"/>
                          <a:cs typeface="Cambria"/>
                        </a:rPr>
                        <a:t>4S</a:t>
                      </a:r>
                      <a:r>
                        <a:rPr dirty="0" baseline="4273" sz="975">
                          <a:solidFill>
                            <a:srgbClr val="797979"/>
                          </a:solidFill>
                          <a:latin typeface="Cambria"/>
                          <a:cs typeface="Cambria"/>
                        </a:rPr>
                        <a:t>	</a:t>
                      </a:r>
                      <a:r>
                        <a:rPr dirty="0" u="sng" sz="700" spc="-114">
                          <a:solidFill>
                            <a:srgbClr val="525252"/>
                          </a:solidFill>
                          <a:uFill>
                            <a:solidFill>
                              <a:srgbClr val="676B6B"/>
                            </a:solidFill>
                          </a:uFill>
                          <a:latin typeface="Times New Roman"/>
                          <a:cs typeface="Times New Roman"/>
                        </a:rPr>
                        <a:t>TOTAL</a:t>
                      </a:r>
                      <a:r>
                        <a:rPr dirty="0" u="sng" sz="700" spc="70">
                          <a:solidFill>
                            <a:srgbClr val="525252"/>
                          </a:solidFill>
                          <a:uFill>
                            <a:solidFill>
                              <a:srgbClr val="676B6B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700" spc="-85">
                          <a:solidFill>
                            <a:srgbClr val="464646"/>
                          </a:solidFill>
                          <a:uFill>
                            <a:solidFill>
                              <a:srgbClr val="676B6B"/>
                            </a:solidFill>
                          </a:uFill>
                          <a:latin typeface="Times New Roman"/>
                          <a:cs typeface="Times New Roman"/>
                        </a:rPr>
                        <a:t>FORNEŒDORES</a:t>
                      </a:r>
                      <a:r>
                        <a:rPr dirty="0" u="sng" sz="700" spc="140">
                          <a:solidFill>
                            <a:srgbClr val="464646"/>
                          </a:solidFill>
                          <a:uFill>
                            <a:solidFill>
                              <a:srgbClr val="676B6B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700" spc="-90">
                          <a:solidFill>
                            <a:srgbClr val="363636"/>
                          </a:solidFill>
                          <a:uFill>
                            <a:solidFill>
                              <a:srgbClr val="676B6B"/>
                            </a:solidFill>
                          </a:uFill>
                          <a:latin typeface="Times New Roman"/>
                          <a:cs typeface="Times New Roman"/>
                        </a:rPr>
                        <a:t>NACIONAIS/</a:t>
                      </a:r>
                      <a:r>
                        <a:rPr dirty="0" u="sng" sz="700" spc="105">
                          <a:solidFill>
                            <a:srgbClr val="363636"/>
                          </a:solidFill>
                          <a:uFill>
                            <a:solidFill>
                              <a:srgbClr val="676B6B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343434"/>
                          </a:solidFill>
                          <a:uFill>
                            <a:solidFill>
                              <a:srgbClr val="676B6B"/>
                            </a:solidFill>
                          </a:uFill>
                          <a:latin typeface="Times New Roman"/>
                          <a:cs typeface="Times New Roman"/>
                        </a:rPr>
                        <a:t>PRFSTADORES</a:t>
                      </a:r>
                      <a:r>
                        <a:rPr dirty="0" u="sng" sz="700" spc="500">
                          <a:solidFill>
                            <a:srgbClr val="343434"/>
                          </a:solidFill>
                          <a:uFill>
                            <a:solidFill>
                              <a:srgbClr val="676B6B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895"/>
                </a:tc>
                <a:tc>
                  <a:txBody>
                    <a:bodyPr/>
                    <a:lstStyle/>
                    <a:p>
                      <a:pPr algn="r" marR="73025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700" spc="-2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8419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2880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700" spc="-1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774.767,00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8419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48285" marR="1206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700" spc="-1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774.767,Œ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0960"/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dirty="0" sz="700" spc="-20">
                          <a:solidFill>
                            <a:srgbClr val="727272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4135"/>
                </a:tc>
              </a:tr>
              <a:tr h="340995">
                <a:tc>
                  <a:txBody>
                    <a:bodyPr/>
                    <a:lstStyle/>
                    <a:p>
                      <a:pPr marL="212725">
                        <a:lnSpc>
                          <a:spcPct val="100000"/>
                        </a:lnSpc>
                        <a:spcBef>
                          <a:spcPts val="434"/>
                        </a:spcBef>
                        <a:tabLst>
                          <a:tab pos="1501775" algn="l"/>
                        </a:tabLst>
                      </a:pPr>
                      <a:r>
                        <a:rPr dirty="0" sz="700">
                          <a:solidFill>
                            <a:srgbClr val="727272"/>
                          </a:solidFill>
                          <a:latin typeface="Times New Roman"/>
                          <a:cs typeface="Times New Roman"/>
                        </a:rPr>
                        <a:t>39</a:t>
                      </a:r>
                      <a:r>
                        <a:rPr dirty="0" sz="700" spc="240">
                          <a:solidFill>
                            <a:srgbClr val="72727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dirty="0" sz="700" spc="-1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1.t0.2</a:t>
                      </a:r>
                      <a:r>
                        <a:rPr dirty="0" sz="70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90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OBRtGAÇÖES</a:t>
                      </a:r>
                      <a:r>
                        <a:rPr dirty="0" sz="700" spc="105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5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ADNINȚSTRATIVA</a:t>
                      </a:r>
                      <a:endParaRPr sz="700">
                        <a:latin typeface="Arial Black"/>
                        <a:cs typeface="Arial Black"/>
                      </a:endParaRPr>
                    </a:p>
                    <a:p>
                      <a:pPr marL="175260">
                        <a:lnSpc>
                          <a:spcPct val="100000"/>
                        </a:lnSpc>
                        <a:spcBef>
                          <a:spcPts val="25"/>
                        </a:spcBef>
                        <a:tabLst>
                          <a:tab pos="1566545" algn="l"/>
                        </a:tabLst>
                      </a:pPr>
                      <a:r>
                        <a:rPr dirty="0" sz="700">
                          <a:solidFill>
                            <a:srgbClr val="7B7B7B"/>
                          </a:solidFill>
                          <a:latin typeface="Times New Roman"/>
                          <a:cs typeface="Times New Roman"/>
                        </a:rPr>
                        <a:t>204</a:t>
                      </a:r>
                      <a:r>
                        <a:rPr dirty="0" sz="700" spc="200">
                          <a:solidFill>
                            <a:srgbClr val="7B7B7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40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dirty="0" sz="700" spc="-85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I.</a:t>
                      </a:r>
                      <a:r>
                        <a:rPr dirty="0" sz="700" spc="-10" b="1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10.200.005</a:t>
                      </a:r>
                      <a:r>
                        <a:rPr dirty="0" sz="700" b="1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90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ALUGUEIS</a:t>
                      </a:r>
                      <a:r>
                        <a:rPr dirty="0" sz="700" spc="40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21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A</a:t>
                      </a:r>
                      <a:r>
                        <a:rPr dirty="0" sz="700" spc="-3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PAGAR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524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76200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8.575,3K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096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r" marR="179070">
                        <a:lnSpc>
                          <a:spcPct val="100000"/>
                        </a:lnSpc>
                      </a:pPr>
                      <a:r>
                        <a:rPr dirty="0" sz="700" spc="-1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153.202,92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241300" marR="12065">
                        <a:lnSpc>
                          <a:spcPct val="100000"/>
                        </a:lnSpc>
                      </a:pPr>
                      <a:r>
                        <a:rPr dirty="0" sz="700" spc="-10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158.019,09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81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algn="r" marR="11430">
                        <a:lnSpc>
                          <a:spcPct val="100000"/>
                        </a:lnSpc>
                      </a:pPr>
                      <a:r>
                        <a:rPr dirty="0" sz="650" spc="-10">
                          <a:solidFill>
                            <a:srgbClr val="A5A5A5"/>
                          </a:solidFill>
                          <a:latin typeface="Times New Roman"/>
                          <a:cs typeface="Times New Roman"/>
                        </a:rPr>
                        <a:t>ł</a:t>
                      </a:r>
                      <a:r>
                        <a:rPr dirty="0" sz="650" spc="-65">
                          <a:solidFill>
                            <a:srgbClr val="A5A5A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3.39l,56C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1440"/>
                </a:tc>
              </a:tr>
              <a:tr h="222250">
                <a:tc>
                  <a:txBody>
                    <a:bodyPr/>
                    <a:lstStyle/>
                    <a:p>
                      <a:pPr marL="219075">
                        <a:lnSpc>
                          <a:spcPct val="100000"/>
                        </a:lnSpc>
                        <a:spcBef>
                          <a:spcPts val="360"/>
                        </a:spcBef>
                        <a:tabLst>
                          <a:tab pos="1314450" algn="l"/>
                        </a:tabLst>
                      </a:pPr>
                      <a:r>
                        <a:rPr dirty="0" sz="700" spc="-25">
                          <a:solidFill>
                            <a:srgbClr val="8C8C8C"/>
                          </a:solidFill>
                          <a:latin typeface="Times New Roman"/>
                          <a:cs typeface="Times New Roman"/>
                        </a:rPr>
                        <a:t>39</a:t>
                      </a:r>
                      <a:r>
                        <a:rPr dirty="0" sz="700">
                          <a:solidFill>
                            <a:srgbClr val="8C8C8C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650" spc="-90">
                          <a:solidFill>
                            <a:srgbClr val="6B6B6B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Times New Roman"/>
                          <a:cs typeface="Times New Roman"/>
                        </a:rPr>
                        <a:t>TOTAL</a:t>
                      </a:r>
                      <a:r>
                        <a:rPr dirty="0" u="sng" sz="650" spc="55">
                          <a:solidFill>
                            <a:srgbClr val="6B6B6B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650" spc="-70">
                          <a:solidFill>
                            <a:srgbClr val="545454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Times New Roman"/>
                          <a:cs typeface="Times New Roman"/>
                        </a:rPr>
                        <a:t>OBRIGACÕES</a:t>
                      </a:r>
                      <a:r>
                        <a:rPr dirty="0" u="sng" sz="650" spc="95">
                          <a:solidFill>
                            <a:srgbClr val="545454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650" spc="-10">
                          <a:solidFill>
                            <a:srgbClr val="363636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Times New Roman"/>
                          <a:cs typeface="Times New Roman"/>
                        </a:rPr>
                        <a:t>ADfi4INlSTRATNA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5720"/>
                </a:tc>
                <a:tc>
                  <a:txBody>
                    <a:bodyPr/>
                    <a:lstStyle/>
                    <a:p>
                      <a:pPr algn="r" marR="7112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650" spc="-1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8.S7S,39C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4769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2880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700" spc="-10">
                          <a:solidFill>
                            <a:srgbClr val="5E5E5E"/>
                          </a:solidFill>
                          <a:latin typeface="Times New Roman"/>
                          <a:cs typeface="Times New Roman"/>
                        </a:rPr>
                        <a:t>1S3.202,92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8419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52095" marR="1206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700" spc="-10">
                          <a:solidFill>
                            <a:srgbClr val="6E6E6E"/>
                          </a:solidFill>
                          <a:latin typeface="Times New Roman"/>
                          <a:cs typeface="Times New Roman"/>
                        </a:rPr>
                        <a:t>l5ß.019,09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0960"/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dirty="0" sz="650" i="1">
                          <a:solidFill>
                            <a:srgbClr val="898989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650" spc="-70" i="1">
                          <a:solidFill>
                            <a:srgbClr val="8989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3.391,56C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7310"/>
                </a:tc>
              </a:tr>
              <a:tr h="158750">
                <a:tc>
                  <a:txBody>
                    <a:bodyPr/>
                    <a:lstStyle/>
                    <a:p>
                      <a:pPr marL="212090">
                        <a:lnSpc>
                          <a:spcPts val="790"/>
                        </a:lnSpc>
                        <a:spcBef>
                          <a:spcPts val="360"/>
                        </a:spcBef>
                        <a:tabLst>
                          <a:tab pos="1499870" algn="l"/>
                        </a:tabLst>
                      </a:pPr>
                      <a:r>
                        <a:rPr dirty="0" sz="700">
                          <a:solidFill>
                            <a:srgbClr val="6D6D6D"/>
                          </a:solidFill>
                          <a:latin typeface="Times New Roman"/>
                          <a:cs typeface="Times New Roman"/>
                        </a:rPr>
                        <a:t>48</a:t>
                      </a:r>
                      <a:r>
                        <a:rPr dirty="0" sz="700" spc="254">
                          <a:solidFill>
                            <a:srgbClr val="6D6D6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40">
                          <a:solidFill>
                            <a:srgbClr val="808080"/>
                          </a:solidFill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dirty="0" sz="700" spc="-105">
                          <a:solidFill>
                            <a:srgbClr val="80808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20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700" spc="-2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10.3</a:t>
                      </a:r>
                      <a:r>
                        <a:rPr dirty="0" sz="70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650" spc="-45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OBàIGAÇÓ6S</a:t>
                      </a:r>
                      <a:r>
                        <a:rPr dirty="0" sz="650" spc="75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70">
                          <a:solidFill>
                            <a:srgbClr val="484848"/>
                          </a:solidFill>
                          <a:latin typeface="Times New Roman"/>
                          <a:cs typeface="Times New Roman"/>
                        </a:rPr>
                        <a:t>P-</a:t>
                      </a:r>
                      <a:r>
                        <a:rPr dirty="0" sz="650" spc="-10">
                          <a:solidFill>
                            <a:srgbClr val="484848"/>
                          </a:solidFill>
                          <a:latin typeface="Times New Roman"/>
                          <a:cs typeface="Times New Roman"/>
                        </a:rPr>
                        <a:t>ISCAIS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20650">
                <a:tc>
                  <a:txBody>
                    <a:bodyPr/>
                    <a:lstStyle/>
                    <a:p>
                      <a:pPr marL="170180">
                        <a:lnSpc>
                          <a:spcPts val="835"/>
                        </a:lnSpc>
                        <a:tabLst>
                          <a:tab pos="1565910" algn="l"/>
                        </a:tabLst>
                      </a:pPr>
                      <a:r>
                        <a:rPr dirty="0" sz="700">
                          <a:solidFill>
                            <a:srgbClr val="898989"/>
                          </a:solidFill>
                          <a:latin typeface="Times New Roman"/>
                          <a:cs typeface="Times New Roman"/>
                        </a:rPr>
                        <a:t>345</a:t>
                      </a:r>
                      <a:r>
                        <a:rPr dirty="0" sz="700" spc="235">
                          <a:solidFill>
                            <a:srgbClr val="8989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40">
                          <a:solidFill>
                            <a:srgbClr val="777777"/>
                          </a:solidFill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dirty="0" sz="700" spc="-105">
                          <a:solidFill>
                            <a:srgbClr val="77777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700" spc="-10">
                          <a:solidFill>
                            <a:srgbClr val="6D6D6D"/>
                          </a:solidFill>
                          <a:latin typeface="Times New Roman"/>
                          <a:cs typeface="Times New Roman"/>
                        </a:rPr>
                        <a:t>10.300.003</a:t>
                      </a:r>
                      <a:r>
                        <a:rPr dirty="0" sz="700">
                          <a:solidFill>
                            <a:srgbClr val="6D6D6D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80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tRRF</a:t>
                      </a:r>
                      <a:r>
                        <a:rPr dirty="0" sz="700" spc="30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9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S/FOLHA</a:t>
                      </a:r>
                      <a:r>
                        <a:rPr dirty="0" sz="700" spc="7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700" spc="35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RECDLHER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ts val="710"/>
                        </a:lnSpc>
                        <a:spcBef>
                          <a:spcPts val="140"/>
                        </a:spcBef>
                      </a:pPr>
                      <a:r>
                        <a:rPr dirty="0" sz="650" spc="-10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3.898,1€:›C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78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4150">
                        <a:lnSpc>
                          <a:spcPts val="735"/>
                        </a:lnSpc>
                        <a:spcBef>
                          <a:spcPts val="114"/>
                        </a:spcBef>
                      </a:pPr>
                      <a:r>
                        <a:rPr dirty="0" sz="700" spc="-10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38.079,82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84480" marR="12065">
                        <a:lnSpc>
                          <a:spcPts val="710"/>
                        </a:lnSpc>
                        <a:spcBef>
                          <a:spcPts val="140"/>
                        </a:spcBef>
                      </a:pPr>
                      <a:r>
                        <a:rPr dirty="0" sz="700" spc="-10">
                          <a:solidFill>
                            <a:srgbClr val="5E5E5E"/>
                          </a:solidFill>
                          <a:latin typeface="Times New Roman"/>
                          <a:cs typeface="Times New Roman"/>
                        </a:rPr>
                        <a:t>38.922,S7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ts val="735"/>
                        </a:lnSpc>
                        <a:spcBef>
                          <a:spcPts val="114"/>
                        </a:spcBef>
                      </a:pPr>
                      <a:r>
                        <a:rPr dirty="0" sz="700" spc="-10">
                          <a:solidFill>
                            <a:srgbClr val="707070"/>
                          </a:solidFill>
                          <a:latin typeface="Times New Roman"/>
                          <a:cs typeface="Times New Roman"/>
                        </a:rPr>
                        <a:t>4.740,9IC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/>
                </a:tc>
              </a:tr>
              <a:tr h="110489">
                <a:tc>
                  <a:txBody>
                    <a:bodyPr/>
                    <a:lstStyle/>
                    <a:p>
                      <a:pPr marL="172720">
                        <a:lnSpc>
                          <a:spcPts val="770"/>
                        </a:lnSpc>
                        <a:tabLst>
                          <a:tab pos="1563370" algn="l"/>
                        </a:tabLst>
                      </a:pPr>
                      <a:r>
                        <a:rPr dirty="0" baseline="3968" sz="1050">
                          <a:solidFill>
                            <a:srgbClr val="858585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baseline="3968" sz="1050">
                          <a:solidFill>
                            <a:srgbClr val="808080"/>
                          </a:solidFill>
                          <a:latin typeface="Times New Roman"/>
                          <a:cs typeface="Times New Roman"/>
                        </a:rPr>
                        <a:t>19</a:t>
                      </a:r>
                      <a:r>
                        <a:rPr dirty="0" baseline="3968" sz="1050" spc="345">
                          <a:solidFill>
                            <a:srgbClr val="80808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3968" sz="1050" spc="-15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2.1.10.300.005</a:t>
                      </a:r>
                      <a:r>
                        <a:rPr dirty="0" baseline="3968" sz="105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9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CONTRtBUIÇÃO</a:t>
                      </a:r>
                      <a:r>
                        <a:rPr dirty="0" sz="700" spc="45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90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RETIDA</a:t>
                      </a:r>
                      <a:r>
                        <a:rPr dirty="0" sz="700" spc="80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55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NA</a:t>
                      </a:r>
                      <a:r>
                        <a:rPr dirty="0" sz="700" spc="45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FONTE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1610">
                        <a:lnSpc>
                          <a:spcPts val="74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553,72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58419" marR="12065">
                        <a:lnSpc>
                          <a:spcPts val="720"/>
                        </a:lnSpc>
                        <a:spcBef>
                          <a:spcPts val="50"/>
                        </a:spcBef>
                      </a:pPr>
                      <a:r>
                        <a:rPr dirty="0" sz="700" spc="-10">
                          <a:solidFill>
                            <a:srgbClr val="575757"/>
                          </a:solidFill>
                          <a:latin typeface="Times New Roman"/>
                          <a:cs typeface="Times New Roman"/>
                        </a:rPr>
                        <a:t>465,84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ts val="720"/>
                        </a:lnSpc>
                        <a:spcBef>
                          <a:spcPts val="50"/>
                        </a:spcBef>
                      </a:pPr>
                      <a:r>
                        <a:rPr dirty="0" sz="700" spc="-10">
                          <a:solidFill>
                            <a:srgbClr val="808080"/>
                          </a:solidFill>
                          <a:latin typeface="Times New Roman"/>
                          <a:cs typeface="Times New Roman"/>
                        </a:rPr>
                        <a:t>23,72C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/>
                </a:tc>
              </a:tr>
              <a:tr h="113664">
                <a:tc>
                  <a:txBody>
                    <a:bodyPr/>
                    <a:lstStyle/>
                    <a:p>
                      <a:pPr marL="178435">
                        <a:lnSpc>
                          <a:spcPts val="785"/>
                        </a:lnSpc>
                        <a:tabLst>
                          <a:tab pos="1567815" algn="l"/>
                        </a:tabLst>
                      </a:pPr>
                      <a:r>
                        <a:rPr dirty="0" sz="700">
                          <a:solidFill>
                            <a:srgbClr val="727272"/>
                          </a:solidFill>
                          <a:latin typeface="Times New Roman"/>
                          <a:cs typeface="Times New Roman"/>
                        </a:rPr>
                        <a:t>J20</a:t>
                      </a:r>
                      <a:r>
                        <a:rPr dirty="0" sz="700" spc="215">
                          <a:solidFill>
                            <a:srgbClr val="72727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700" spc="4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L10.30D00S</a:t>
                      </a:r>
                      <a:r>
                        <a:rPr dirty="0" sz="700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8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JRF</a:t>
                      </a:r>
                      <a:r>
                        <a:rPr dirty="0" sz="700" spc="-15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9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SERVÏÇOS</a:t>
                      </a:r>
                      <a:r>
                        <a:rPr dirty="0" sz="700" spc="10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35">
                          <a:solidFill>
                            <a:srgbClr val="484848"/>
                          </a:solidFill>
                          <a:latin typeface="Times New Roman"/>
                          <a:cs typeface="Times New Roman"/>
                        </a:rPr>
                        <a:t>PROFISSTONAIS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5565">
                        <a:lnSpc>
                          <a:spcPts val="755"/>
                        </a:lnSpc>
                        <a:spcBef>
                          <a:spcPts val="40"/>
                        </a:spcBef>
                      </a:pPr>
                      <a:r>
                        <a:rPr dirty="0" sz="700" spc="-20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0340">
                        <a:lnSpc>
                          <a:spcPts val="755"/>
                        </a:lnSpc>
                        <a:spcBef>
                          <a:spcPts val="40"/>
                        </a:spcBef>
                      </a:pPr>
                      <a:r>
                        <a:rPr dirty="0" sz="700" spc="-10">
                          <a:solidFill>
                            <a:srgbClr val="575757"/>
                          </a:solidFill>
                          <a:latin typeface="Times New Roman"/>
                          <a:cs typeface="Times New Roman"/>
                        </a:rPr>
                        <a:t>10,50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99060" marR="12065">
                        <a:lnSpc>
                          <a:spcPts val="730"/>
                        </a:lnSpc>
                        <a:spcBef>
                          <a:spcPts val="65"/>
                        </a:spcBef>
                      </a:pPr>
                      <a:r>
                        <a:rPr dirty="0" sz="700" spc="-10" b="1">
                          <a:solidFill>
                            <a:srgbClr val="666666"/>
                          </a:solidFill>
                          <a:latin typeface="Times New Roman"/>
                          <a:cs typeface="Times New Roman"/>
                        </a:rPr>
                        <a:t>10,50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ts val="730"/>
                        </a:lnSpc>
                        <a:spcBef>
                          <a:spcPts val="65"/>
                        </a:spcBef>
                      </a:pPr>
                      <a:r>
                        <a:rPr dirty="0" sz="700" spc="-20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255"/>
                </a:tc>
              </a:tr>
              <a:tr h="111125">
                <a:tc>
                  <a:txBody>
                    <a:bodyPr/>
                    <a:lstStyle/>
                    <a:p>
                      <a:pPr marL="178435">
                        <a:lnSpc>
                          <a:spcPts val="775"/>
                        </a:lnSpc>
                        <a:tabLst>
                          <a:tab pos="1563370" algn="l"/>
                        </a:tabLst>
                      </a:pPr>
                      <a:r>
                        <a:rPr dirty="0" sz="700">
                          <a:solidFill>
                            <a:srgbClr val="828282"/>
                          </a:solidFill>
                          <a:latin typeface="Times New Roman"/>
                          <a:cs typeface="Times New Roman"/>
                        </a:rPr>
                        <a:t>J66</a:t>
                      </a:r>
                      <a:r>
                        <a:rPr dirty="0" sz="700" spc="254">
                          <a:solidFill>
                            <a:srgbClr val="82828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575757"/>
                          </a:solidFill>
                          <a:latin typeface="Times New Roman"/>
                          <a:cs typeface="Times New Roman"/>
                        </a:rPr>
                        <a:t>2ł10.300.008</a:t>
                      </a:r>
                      <a:r>
                        <a:rPr dirty="0" sz="700">
                          <a:solidFill>
                            <a:srgbClr val="575757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1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CONTRTBUtÇÃO</a:t>
                      </a:r>
                      <a:r>
                        <a:rPr dirty="0" sz="700" spc="114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95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ASSISTfiNC1AL</a:t>
                      </a:r>
                      <a:r>
                        <a:rPr dirty="0" sz="700" spc="90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45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700" spc="35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2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RECOŁHER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5565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26,91C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8435">
                        <a:lnSpc>
                          <a:spcPts val="74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304,25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57150" marR="12065">
                        <a:lnSpc>
                          <a:spcPts val="670"/>
                        </a:lnSpc>
                        <a:spcBef>
                          <a:spcPts val="105"/>
                        </a:spcBef>
                      </a:pPr>
                      <a:r>
                        <a:rPr dirty="0" sz="650" spc="-10" b="1">
                          <a:solidFill>
                            <a:srgbClr val="747474"/>
                          </a:solidFill>
                          <a:latin typeface="Times New Roman"/>
                          <a:cs typeface="Times New Roman"/>
                        </a:rPr>
                        <a:t>305,38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ts val="720"/>
                        </a:lnSpc>
                        <a:spcBef>
                          <a:spcPts val="55"/>
                        </a:spcBef>
                      </a:pPr>
                      <a:r>
                        <a:rPr dirty="0" sz="700" spc="-10">
                          <a:solidFill>
                            <a:srgbClr val="6D6D6D"/>
                          </a:solidFill>
                          <a:latin typeface="Times New Roman"/>
                          <a:cs typeface="Times New Roman"/>
                        </a:rPr>
                        <a:t>28,04C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985"/>
                </a:tc>
              </a:tr>
              <a:tr h="170180">
                <a:tc>
                  <a:txBody>
                    <a:bodyPr/>
                    <a:lstStyle/>
                    <a:p>
                      <a:pPr marL="172720">
                        <a:lnSpc>
                          <a:spcPts val="765"/>
                        </a:lnSpc>
                        <a:tabLst>
                          <a:tab pos="1567815" algn="l"/>
                        </a:tabLst>
                      </a:pPr>
                      <a:r>
                        <a:rPr dirty="0" baseline="3968" sz="105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170</a:t>
                      </a:r>
                      <a:r>
                        <a:rPr dirty="0" baseline="3968" sz="1050" spc="33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3968" sz="1050">
                          <a:solidFill>
                            <a:srgbClr val="797979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baseline="3968" sz="1050" spc="22">
                          <a:solidFill>
                            <a:srgbClr val="79797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3968" sz="1050" spc="-15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L10.3ŒL@9</a:t>
                      </a:r>
                      <a:r>
                        <a:rPr dirty="0" baseline="3968" sz="1050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7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IRF</a:t>
                      </a:r>
                      <a:r>
                        <a:rPr dirty="0" sz="700" spc="-25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S/ALUGUEL</a:t>
                      </a:r>
                      <a:r>
                        <a:rPr dirty="0" sz="700" spc="55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0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700" spc="20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383838"/>
                          </a:solidFill>
                          <a:latin typeface="Times New Roman"/>
                          <a:cs typeface="Times New Roman"/>
                        </a:rPr>
                        <a:t>RECDLHER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874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800,37C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905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10.930,7t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81305" marR="120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11.171,28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solidFill>
                            <a:srgbClr val="7C7C7C"/>
                          </a:solidFill>
                          <a:latin typeface="Times New Roman"/>
                          <a:cs typeface="Times New Roman"/>
                        </a:rPr>
                        <a:t>1.040,9'łC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/>
                </a:tc>
              </a:tr>
              <a:tr h="223520">
                <a:tc>
                  <a:txBody>
                    <a:bodyPr/>
                    <a:lstStyle/>
                    <a:p>
                      <a:pPr marL="218440">
                        <a:lnSpc>
                          <a:spcPct val="100000"/>
                        </a:lnSpc>
                        <a:spcBef>
                          <a:spcPts val="330"/>
                        </a:spcBef>
                        <a:tabLst>
                          <a:tab pos="1316990" algn="l"/>
                        </a:tabLst>
                      </a:pPr>
                      <a:r>
                        <a:rPr dirty="0" sz="700" spc="-25">
                          <a:solidFill>
                            <a:srgbClr val="505050"/>
                          </a:solidFill>
                          <a:latin typeface="Times New Roman"/>
                          <a:cs typeface="Times New Roman"/>
                        </a:rPr>
                        <a:t>48</a:t>
                      </a:r>
                      <a:r>
                        <a:rPr dirty="0" sz="700">
                          <a:solidFill>
                            <a:srgbClr val="505050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700" spc="-114">
                          <a:solidFill>
                            <a:srgbClr val="3B3B3B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Times New Roman"/>
                          <a:cs typeface="Times New Roman"/>
                        </a:rPr>
                        <a:t>TOTAL</a:t>
                      </a:r>
                      <a:r>
                        <a:rPr dirty="0" u="sng" sz="700" spc="55">
                          <a:solidFill>
                            <a:srgbClr val="3B3B3B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700" spc="-85">
                          <a:solidFill>
                            <a:srgbClr val="3F3F3F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Times New Roman"/>
                          <a:cs typeface="Times New Roman"/>
                        </a:rPr>
                        <a:t>OBRIGA(Ò8-</a:t>
                      </a:r>
                      <a:r>
                        <a:rPr dirty="0" u="sng" sz="700">
                          <a:solidFill>
                            <a:srgbClr val="3F3F3F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Times New Roman"/>
                          <a:cs typeface="Times New Roman"/>
                        </a:rPr>
                        <a:t>*</a:t>
                      </a:r>
                      <a:r>
                        <a:rPr dirty="0" u="sng" sz="700" spc="90">
                          <a:solidFill>
                            <a:srgbClr val="3F3F3F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424242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Times New Roman"/>
                          <a:cs typeface="Times New Roman"/>
                        </a:rPr>
                        <a:t>FlSfAIS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1910"/>
                </a:tc>
                <a:tc>
                  <a:txBody>
                    <a:bodyPr/>
                    <a:lstStyle/>
                    <a:p>
                      <a:pPr algn="r" marR="7175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700" spc="-1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4.%7,04C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843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700" spc="-1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49.879,00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90195" marR="1206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650" spc="-10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50.875,57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0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700" spc="-1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5.833,61C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0325"/>
                </a:tc>
              </a:tr>
              <a:tr h="27368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365"/>
                        </a:spcBef>
                        <a:tabLst>
                          <a:tab pos="1505585" algn="l"/>
                        </a:tabLst>
                      </a:pPr>
                      <a:r>
                        <a:rPr dirty="0" baseline="3968" sz="1050" spc="-135">
                          <a:solidFill>
                            <a:srgbClr val="6E6E6E"/>
                          </a:solidFill>
                          <a:latin typeface="Courier New"/>
                          <a:cs typeface="Courier New"/>
                        </a:rPr>
                        <a:t>105</a:t>
                      </a:r>
                      <a:r>
                        <a:rPr dirty="0" baseline="3968" sz="1050" spc="-7">
                          <a:solidFill>
                            <a:srgbClr val="6E6E6E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baseline="3968" sz="1050" spc="-15">
                          <a:solidFill>
                            <a:srgbClr val="5E5E5E"/>
                          </a:solidFill>
                          <a:latin typeface="Courier New"/>
                          <a:cs typeface="Courier New"/>
                        </a:rPr>
                        <a:t>2.1d0.9</a:t>
                      </a:r>
                      <a:r>
                        <a:rPr dirty="0" baseline="3968" sz="1050">
                          <a:solidFill>
                            <a:srgbClr val="5E5E5E"/>
                          </a:solidFill>
                          <a:latin typeface="Courier New"/>
                          <a:cs typeface="Courier New"/>
                        </a:rPr>
                        <a:t>	</a:t>
                      </a:r>
                      <a:r>
                        <a:rPr dirty="0" sz="700" spc="-114">
                          <a:solidFill>
                            <a:srgbClr val="484848"/>
                          </a:solidFill>
                          <a:latin typeface="Times New Roman"/>
                          <a:cs typeface="Times New Roman"/>
                        </a:rPr>
                        <a:t>CONS1GNAÇÃO</a:t>
                      </a:r>
                      <a:r>
                        <a:rPr dirty="0" sz="700" spc="114">
                          <a:solidFill>
                            <a:srgbClr val="48484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5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VtNCULADA</a:t>
                      </a:r>
                      <a:r>
                        <a:rPr dirty="0" sz="700" spc="75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700" spc="2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14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FOLHA</a:t>
                      </a:r>
                      <a:r>
                        <a:rPr dirty="0" sz="700" spc="45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5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700" spc="4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20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PGTO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65100">
                        <a:lnSpc>
                          <a:spcPct val="100000"/>
                        </a:lnSpc>
                        <a:tabLst>
                          <a:tab pos="1567180" algn="l"/>
                        </a:tabLst>
                      </a:pPr>
                      <a:r>
                        <a:rPr dirty="0" sz="700" spc="-50">
                          <a:solidFill>
                            <a:srgbClr val="6D6D6D"/>
                          </a:solidFill>
                          <a:latin typeface="Courier New"/>
                          <a:cs typeface="Courier New"/>
                        </a:rPr>
                        <a:t>600</a:t>
                      </a:r>
                      <a:r>
                        <a:rPr dirty="0" sz="700" spc="-60">
                          <a:solidFill>
                            <a:srgbClr val="6D6D6D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700" spc="-10">
                          <a:solidFill>
                            <a:srgbClr val="6E6E6E"/>
                          </a:solidFill>
                          <a:latin typeface="Courier New"/>
                          <a:cs typeface="Courier New"/>
                        </a:rPr>
                        <a:t>21.10.400.000</a:t>
                      </a:r>
                      <a:r>
                        <a:rPr dirty="0" sz="700">
                          <a:solidFill>
                            <a:srgbClr val="6E6E6E"/>
                          </a:solidFill>
                          <a:latin typeface="Courier New"/>
                          <a:cs typeface="Courier New"/>
                        </a:rPr>
                        <a:t>	</a:t>
                      </a:r>
                      <a:r>
                        <a:rPr dirty="0" sz="700" spc="-100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SALARíO</a:t>
                      </a:r>
                      <a:r>
                        <a:rPr dirty="0" sz="700" spc="90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30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700" spc="25">
                          <a:solidFill>
                            <a:srgbClr val="4D4D4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5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ORDENADOS</a:t>
                      </a:r>
                      <a:r>
                        <a:rPr dirty="0" sz="700" spc="60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0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700" spc="35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PAGAR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algn="r" marR="68580">
                        <a:lnSpc>
                          <a:spcPts val="705"/>
                        </a:lnSpc>
                      </a:pPr>
                      <a:r>
                        <a:rPr dirty="0" sz="650" spc="-20">
                          <a:solidFill>
                            <a:srgbClr val="575757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83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r" marR="179070">
                        <a:lnSpc>
                          <a:spcPts val="755"/>
                        </a:lnSpc>
                      </a:pPr>
                      <a:r>
                        <a:rPr dirty="0" sz="700" spc="-55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2.491.619,71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286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82880" marR="12065">
                        <a:lnSpc>
                          <a:spcPts val="730"/>
                        </a:lnSpc>
                      </a:pPr>
                      <a:r>
                        <a:rPr dirty="0" sz="700" spc="-1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2.491.619,71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60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algn="r" marR="7620">
                        <a:lnSpc>
                          <a:spcPts val="680"/>
                        </a:lnSpc>
                        <a:spcBef>
                          <a:spcPts val="5"/>
                        </a:spcBef>
                      </a:pPr>
                      <a:r>
                        <a:rPr dirty="0" sz="650" spc="-20">
                          <a:solidFill>
                            <a:srgbClr val="707070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9375"/>
                </a:tc>
              </a:tr>
              <a:tr h="112395">
                <a:tc>
                  <a:txBody>
                    <a:bodyPr/>
                    <a:lstStyle/>
                    <a:p>
                      <a:pPr marL="175895">
                        <a:lnSpc>
                          <a:spcPts val="750"/>
                        </a:lnSpc>
                      </a:pPr>
                      <a:r>
                        <a:rPr dirty="0" sz="700" spc="-90">
                          <a:solidFill>
                            <a:srgbClr val="898989"/>
                          </a:solidFill>
                          <a:latin typeface="Courier New"/>
                          <a:cs typeface="Courier New"/>
                        </a:rPr>
                        <a:t>186</a:t>
                      </a:r>
                      <a:r>
                        <a:rPr dirty="0" sz="700" spc="-5">
                          <a:solidFill>
                            <a:srgbClr val="898989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700" spc="-75">
                          <a:solidFill>
                            <a:srgbClr val="525252"/>
                          </a:solidFill>
                          <a:latin typeface="Courier New"/>
                          <a:cs typeface="Courier New"/>
                        </a:rPr>
                        <a:t>2s.10.400.OOt</a:t>
                      </a:r>
                      <a:endParaRPr sz="70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ts val="705"/>
                        </a:lnSpc>
                        <a:spcBef>
                          <a:spcPts val="80"/>
                        </a:spcBef>
                      </a:pPr>
                      <a:r>
                        <a:rPr dirty="0" sz="650" spc="-2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16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9705">
                        <a:lnSpc>
                          <a:spcPts val="780"/>
                        </a:lnSpc>
                        <a:spcBef>
                          <a:spcPts val="5"/>
                        </a:spcBef>
                      </a:pPr>
                      <a:r>
                        <a:rPr dirty="0" sz="700" spc="-4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231.947,20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52729" marR="12065">
                        <a:lnSpc>
                          <a:spcPts val="75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solidFill>
                            <a:srgbClr val="808080"/>
                          </a:solidFill>
                          <a:latin typeface="Times New Roman"/>
                          <a:cs typeface="Times New Roman"/>
                        </a:rPr>
                        <a:t>231.947,20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ts val="705"/>
                        </a:lnSpc>
                        <a:spcBef>
                          <a:spcPts val="80"/>
                        </a:spcBef>
                      </a:pPr>
                      <a:r>
                        <a:rPr dirty="0" sz="650" spc="-20">
                          <a:solidFill>
                            <a:srgbClr val="797979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160"/>
                </a:tc>
              </a:tr>
              <a:tr h="113664">
                <a:tc>
                  <a:txBody>
                    <a:bodyPr/>
                    <a:lstStyle/>
                    <a:p>
                      <a:pPr marL="177800">
                        <a:lnSpc>
                          <a:spcPts val="775"/>
                        </a:lnSpc>
                        <a:tabLst>
                          <a:tab pos="1572260" algn="l"/>
                        </a:tabLst>
                      </a:pPr>
                      <a:r>
                        <a:rPr dirty="0" sz="700" spc="-100">
                          <a:solidFill>
                            <a:srgbClr val="5B5B5B"/>
                          </a:solidFill>
                          <a:latin typeface="Courier New"/>
                          <a:cs typeface="Courier New"/>
                        </a:rPr>
                        <a:t>î96</a:t>
                      </a:r>
                      <a:r>
                        <a:rPr dirty="0" sz="700" spc="10">
                          <a:solidFill>
                            <a:srgbClr val="5B5B5B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700" spc="-10">
                          <a:solidFill>
                            <a:srgbClr val="595959"/>
                          </a:solidFill>
                          <a:latin typeface="Courier New"/>
                          <a:cs typeface="Courier New"/>
                        </a:rPr>
                        <a:t>2.1.10.400.002</a:t>
                      </a:r>
                      <a:r>
                        <a:rPr dirty="0" sz="700">
                          <a:solidFill>
                            <a:srgbClr val="595959"/>
                          </a:solidFill>
                          <a:latin typeface="Courier New"/>
                          <a:cs typeface="Courier New"/>
                        </a:rPr>
                        <a:t>	</a:t>
                      </a:r>
                      <a:r>
                        <a:rPr dirty="0" sz="700" spc="-105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ADIANTANENTO</a:t>
                      </a:r>
                      <a:r>
                        <a:rPr dirty="0" sz="700" spc="85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0">
                          <a:solidFill>
                            <a:srgbClr val="363636"/>
                          </a:solidFill>
                          <a:latin typeface="Times New Roman"/>
                          <a:cs typeface="Times New Roman"/>
                        </a:rPr>
                        <a:t>SALARIAL</a:t>
                      </a:r>
                      <a:r>
                        <a:rPr dirty="0" sz="700" spc="95">
                          <a:solidFill>
                            <a:srgbClr val="36363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45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700" spc="15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363636"/>
                          </a:solidFill>
                          <a:latin typeface="Times New Roman"/>
                          <a:cs typeface="Times New Roman"/>
                        </a:rPr>
                        <a:t>PAGAR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ts val="740"/>
                        </a:lnSpc>
                        <a:spcBef>
                          <a:spcPts val="55"/>
                        </a:spcBef>
                      </a:pPr>
                      <a:r>
                        <a:rPr dirty="0" sz="650" spc="-2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98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4150">
                        <a:lnSpc>
                          <a:spcPts val="765"/>
                        </a:lnSpc>
                        <a:spcBef>
                          <a:spcPts val="30"/>
                        </a:spcBef>
                      </a:pPr>
                      <a:r>
                        <a:rPr dirty="0" sz="700" spc="-6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1.002.381,53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381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83515" marR="12065">
                        <a:lnSpc>
                          <a:spcPts val="76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solidFill>
                            <a:srgbClr val="6D6D6D"/>
                          </a:solidFill>
                          <a:latin typeface="Times New Roman"/>
                          <a:cs typeface="Times New Roman"/>
                        </a:rPr>
                        <a:t>1.002.381,53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ts val="715"/>
                        </a:lnSpc>
                        <a:spcBef>
                          <a:spcPts val="80"/>
                        </a:spcBef>
                      </a:pPr>
                      <a:r>
                        <a:rPr dirty="0" sz="650" spc="-20">
                          <a:solidFill>
                            <a:srgbClr val="757575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160"/>
                </a:tc>
              </a:tr>
              <a:tr h="111125">
                <a:tc>
                  <a:txBody>
                    <a:bodyPr/>
                    <a:lstStyle/>
                    <a:p>
                      <a:pPr marL="177800">
                        <a:lnSpc>
                          <a:spcPts val="740"/>
                        </a:lnSpc>
                        <a:tabLst>
                          <a:tab pos="1574165" algn="l"/>
                        </a:tabLst>
                      </a:pPr>
                      <a:r>
                        <a:rPr dirty="0" sz="700" spc="-95">
                          <a:solidFill>
                            <a:srgbClr val="7C7C7C"/>
                          </a:solidFill>
                          <a:latin typeface="Courier New"/>
                          <a:cs typeface="Courier New"/>
                        </a:rPr>
                        <a:t>598</a:t>
                      </a:r>
                      <a:r>
                        <a:rPr dirty="0" sz="700" spc="-25">
                          <a:solidFill>
                            <a:srgbClr val="7C7C7C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700" spc="-10">
                          <a:solidFill>
                            <a:srgbClr val="5E5E5E"/>
                          </a:solidFill>
                          <a:latin typeface="Courier New"/>
                          <a:cs typeface="Courier New"/>
                        </a:rPr>
                        <a:t>2.łl0.4Œ.Œ3</a:t>
                      </a:r>
                      <a:r>
                        <a:rPr dirty="0" sz="700">
                          <a:solidFill>
                            <a:srgbClr val="5E5E5E"/>
                          </a:solidFill>
                          <a:latin typeface="Courier New"/>
                          <a:cs typeface="Courier New"/>
                        </a:rPr>
                        <a:t>	</a:t>
                      </a:r>
                      <a:r>
                        <a:rPr dirty="0" sz="700" spc="-55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RESQsÃO</a:t>
                      </a:r>
                      <a:r>
                        <a:rPr dirty="0" sz="700" spc="15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45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700" spc="35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383838"/>
                          </a:solidFill>
                          <a:latin typeface="Times New Roman"/>
                          <a:cs typeface="Times New Roman"/>
                        </a:rPr>
                        <a:t>PAGAR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ts val="730"/>
                        </a:lnSpc>
                        <a:spcBef>
                          <a:spcPts val="45"/>
                        </a:spcBef>
                      </a:pPr>
                      <a:r>
                        <a:rPr dirty="0" sz="650" spc="-20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9705">
                        <a:lnSpc>
                          <a:spcPts val="755"/>
                        </a:lnSpc>
                        <a:spcBef>
                          <a:spcPts val="20"/>
                        </a:spcBef>
                      </a:pPr>
                      <a:r>
                        <a:rPr dirty="0" sz="700" spc="-45">
                          <a:solidFill>
                            <a:srgbClr val="666666"/>
                          </a:solidFill>
                          <a:latin typeface="Arial Black"/>
                          <a:cs typeface="Arial Black"/>
                        </a:rPr>
                        <a:t>236.157,50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49554" marR="12065">
                        <a:lnSpc>
                          <a:spcPts val="75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707070"/>
                          </a:solidFill>
                          <a:latin typeface="Times New Roman"/>
                          <a:cs typeface="Times New Roman"/>
                        </a:rPr>
                        <a:t>236.157,50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ts val="730"/>
                        </a:lnSpc>
                        <a:spcBef>
                          <a:spcPts val="45"/>
                        </a:spcBef>
                      </a:pPr>
                      <a:r>
                        <a:rPr dirty="0" sz="700" spc="-20">
                          <a:solidFill>
                            <a:srgbClr val="707070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/>
                </a:tc>
              </a:tr>
              <a:tr h="111125">
                <a:tc>
                  <a:txBody>
                    <a:bodyPr/>
                    <a:lstStyle/>
                    <a:p>
                      <a:pPr marL="179070">
                        <a:lnSpc>
                          <a:spcPts val="775"/>
                        </a:lnSpc>
                        <a:tabLst>
                          <a:tab pos="1568450" algn="l"/>
                        </a:tabLst>
                      </a:pPr>
                      <a:r>
                        <a:rPr dirty="0" baseline="3968" sz="1050" spc="-157">
                          <a:solidFill>
                            <a:srgbClr val="6D6D6D"/>
                          </a:solidFill>
                          <a:latin typeface="Courier New"/>
                          <a:cs typeface="Courier New"/>
                        </a:rPr>
                        <a:t>13t</a:t>
                      </a:r>
                      <a:r>
                        <a:rPr dirty="0" baseline="3968" sz="1050" spc="7">
                          <a:solidFill>
                            <a:srgbClr val="6D6D6D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baseline="3968" sz="1050" spc="-15">
                          <a:solidFill>
                            <a:srgbClr val="595959"/>
                          </a:solidFill>
                          <a:latin typeface="Courier New"/>
                          <a:cs typeface="Courier New"/>
                        </a:rPr>
                        <a:t>2.110400.005</a:t>
                      </a:r>
                      <a:r>
                        <a:rPr dirty="0" baseline="3968" sz="1050">
                          <a:solidFill>
                            <a:srgbClr val="595959"/>
                          </a:solidFill>
                          <a:latin typeface="Courier New"/>
                          <a:cs typeface="Courier New"/>
                        </a:rPr>
                        <a:t>	</a:t>
                      </a:r>
                      <a:r>
                        <a:rPr dirty="0" sz="700" spc="-10">
                          <a:solidFill>
                            <a:srgbClr val="696969"/>
                          </a:solidFill>
                          <a:latin typeface="Times New Roman"/>
                          <a:cs typeface="Times New Roman"/>
                        </a:rPr>
                        <a:t>13"</a:t>
                      </a:r>
                      <a:r>
                        <a:rPr dirty="0" sz="700" spc="-65">
                          <a:solidFill>
                            <a:srgbClr val="69696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65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SALARIŒ</a:t>
                      </a:r>
                      <a:r>
                        <a:rPr dirty="0" sz="700" spc="60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45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700" spc="45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PAGAft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ts val="740"/>
                        </a:lnSpc>
                        <a:spcBef>
                          <a:spcPts val="35"/>
                        </a:spcBef>
                      </a:pPr>
                      <a:r>
                        <a:rPr dirty="0" sz="650" spc="-20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9705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45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202.596,60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49554" marR="12065">
                        <a:lnSpc>
                          <a:spcPts val="74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solidFill>
                            <a:srgbClr val="696969"/>
                          </a:solidFill>
                          <a:latin typeface="Times New Roman"/>
                          <a:cs typeface="Times New Roman"/>
                        </a:rPr>
                        <a:t>202.596,60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ts val="745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solidFill>
                            <a:srgbClr val="7B7B7B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</a:tr>
              <a:tr h="112395">
                <a:tc>
                  <a:txBody>
                    <a:bodyPr/>
                    <a:lstStyle/>
                    <a:p>
                      <a:pPr marL="175895">
                        <a:lnSpc>
                          <a:spcPts val="785"/>
                        </a:lnSpc>
                        <a:tabLst>
                          <a:tab pos="1574165" algn="l"/>
                        </a:tabLst>
                      </a:pPr>
                      <a:r>
                        <a:rPr dirty="0" sz="700" spc="-90">
                          <a:solidFill>
                            <a:srgbClr val="757575"/>
                          </a:solidFill>
                          <a:latin typeface="Courier New"/>
                          <a:cs typeface="Courier New"/>
                        </a:rPr>
                        <a:t>191</a:t>
                      </a:r>
                      <a:r>
                        <a:rPr dirty="0" sz="700" spc="-5">
                          <a:solidFill>
                            <a:srgbClr val="757575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700" spc="-10">
                          <a:solidFill>
                            <a:srgbClr val="5D5D5D"/>
                          </a:solidFill>
                          <a:latin typeface="Courier New"/>
                          <a:cs typeface="Courier New"/>
                        </a:rPr>
                        <a:t>2.1.10400.Œ6</a:t>
                      </a:r>
                      <a:r>
                        <a:rPr dirty="0" sz="700">
                          <a:solidFill>
                            <a:srgbClr val="5D5D5D"/>
                          </a:solidFill>
                          <a:latin typeface="Courier New"/>
                          <a:cs typeface="Courier New"/>
                        </a:rPr>
                        <a:t>	</a:t>
                      </a:r>
                      <a:r>
                        <a:rPr dirty="0" sz="700" spc="-35">
                          <a:solidFill>
                            <a:srgbClr val="707070"/>
                          </a:solidFill>
                          <a:latin typeface="Times New Roman"/>
                          <a:cs typeface="Times New Roman"/>
                        </a:rPr>
                        <a:t>PíS </a:t>
                      </a:r>
                      <a:r>
                        <a:rPr dirty="0" sz="700" spc="-12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700" spc="1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80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RECŒHER</a:t>
                      </a:r>
                      <a:r>
                        <a:rPr dirty="0" sz="700" spc="35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80">
                          <a:solidFill>
                            <a:srgbClr val="3A3A3A"/>
                          </a:solidFill>
                          <a:latin typeface="Times New Roman"/>
                          <a:cs typeface="Times New Roman"/>
                        </a:rPr>
                        <a:t>S/FOLHA</a:t>
                      </a:r>
                      <a:r>
                        <a:rPr dirty="0" sz="700" spc="60">
                          <a:solidFill>
                            <a:srgbClr val="3A3A3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5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700" spc="35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PAGANENTO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3660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2.87t,41C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6690">
                        <a:lnSpc>
                          <a:spcPts val="745"/>
                        </a:lnSpc>
                        <a:spcBef>
                          <a:spcPts val="45"/>
                        </a:spcBef>
                      </a:pPr>
                      <a:r>
                        <a:rPr dirty="0" sz="700" spc="-25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29.S0L,0t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92100" marR="12065">
                        <a:lnSpc>
                          <a:spcPts val="720"/>
                        </a:lnSpc>
                        <a:spcBef>
                          <a:spcPts val="65"/>
                        </a:spcBef>
                      </a:pPr>
                      <a:r>
                        <a:rPr dirty="0" sz="700" spc="-1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29.B29,79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ts val="695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solidFill>
                            <a:srgbClr val="838383"/>
                          </a:solidFill>
                          <a:latin typeface="Times New Roman"/>
                          <a:cs typeface="Times New Roman"/>
                        </a:rPr>
                        <a:t>3.</a:t>
                      </a:r>
                      <a:r>
                        <a:rPr dirty="0" sz="650" spc="-1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20ß,19C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/>
                </a:tc>
              </a:tr>
              <a:tr h="107950">
                <a:tc>
                  <a:txBody>
                    <a:bodyPr/>
                    <a:lstStyle/>
                    <a:p>
                      <a:pPr marL="182880">
                        <a:lnSpc>
                          <a:spcPts val="750"/>
                        </a:lnSpc>
                        <a:tabLst>
                          <a:tab pos="1572895" algn="l"/>
                        </a:tabLst>
                      </a:pPr>
                      <a:r>
                        <a:rPr dirty="0" sz="700" spc="-100">
                          <a:solidFill>
                            <a:srgbClr val="696969"/>
                          </a:solidFill>
                          <a:latin typeface="Courier New"/>
                          <a:cs typeface="Courier New"/>
                        </a:rPr>
                        <a:t>t94</a:t>
                      </a:r>
                      <a:r>
                        <a:rPr dirty="0" sz="700" spc="-5">
                          <a:solidFill>
                            <a:srgbClr val="696969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700" spc="-10">
                          <a:solidFill>
                            <a:srgbClr val="3F3F3F"/>
                          </a:solidFill>
                          <a:latin typeface="Courier New"/>
                          <a:cs typeface="Courier New"/>
                        </a:rPr>
                        <a:t>2.1.10.400.007</a:t>
                      </a:r>
                      <a:r>
                        <a:rPr dirty="0" sz="700">
                          <a:solidFill>
                            <a:srgbClr val="3F3F3F"/>
                          </a:solidFill>
                          <a:latin typeface="Courier New"/>
                          <a:cs typeface="Courier New"/>
                        </a:rPr>
                        <a:t>	</a:t>
                      </a:r>
                      <a:r>
                        <a:rPr dirty="0" sz="700" spc="-1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GUARUPASS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ts val="680"/>
                        </a:lnSpc>
                        <a:spcBef>
                          <a:spcPts val="70"/>
                        </a:spcBef>
                      </a:pPr>
                      <a:r>
                        <a:rPr dirty="0" sz="600" spc="-20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9705">
                        <a:lnSpc>
                          <a:spcPts val="750"/>
                        </a:lnSpc>
                      </a:pPr>
                      <a:r>
                        <a:rPr dirty="0" sz="700" spc="-3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17.646,79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97180" marR="12065">
                        <a:lnSpc>
                          <a:spcPts val="750"/>
                        </a:lnSpc>
                      </a:pPr>
                      <a:r>
                        <a:rPr dirty="0" sz="700" spc="-10" b="1">
                          <a:solidFill>
                            <a:srgbClr val="4F4F4F"/>
                          </a:solidFill>
                          <a:latin typeface="Times New Roman"/>
                          <a:cs typeface="Times New Roman"/>
                        </a:rPr>
                        <a:t>17.64679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ts val="630"/>
                        </a:lnSpc>
                        <a:spcBef>
                          <a:spcPts val="120"/>
                        </a:spcBef>
                      </a:pPr>
                      <a:r>
                        <a:rPr dirty="0" sz="600" spc="-20">
                          <a:solidFill>
                            <a:srgbClr val="808080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240"/>
                </a:tc>
              </a:tr>
              <a:tr h="111125">
                <a:tc>
                  <a:txBody>
                    <a:bodyPr/>
                    <a:lstStyle/>
                    <a:p>
                      <a:pPr marL="177800">
                        <a:lnSpc>
                          <a:spcPts val="775"/>
                        </a:lnSpc>
                        <a:tabLst>
                          <a:tab pos="1575435" algn="l"/>
                        </a:tabLst>
                      </a:pPr>
                      <a:r>
                        <a:rPr dirty="0" baseline="3968" sz="1050" spc="-127">
                          <a:solidFill>
                            <a:srgbClr val="646464"/>
                          </a:solidFill>
                          <a:latin typeface="Courier New"/>
                          <a:cs typeface="Courier New"/>
                        </a:rPr>
                        <a:t>3Ą7</a:t>
                      </a:r>
                      <a:r>
                        <a:rPr dirty="0" baseline="3968" sz="1050" spc="-44">
                          <a:solidFill>
                            <a:srgbClr val="646464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baseline="3968" sz="1050" spc="-15">
                          <a:solidFill>
                            <a:srgbClr val="4D4D4D"/>
                          </a:solidFill>
                          <a:latin typeface="Courier New"/>
                          <a:cs typeface="Courier New"/>
                        </a:rPr>
                        <a:t>2.1.10400.008</a:t>
                      </a:r>
                      <a:r>
                        <a:rPr dirty="0" baseline="3968" sz="1050">
                          <a:solidFill>
                            <a:srgbClr val="4D4D4D"/>
                          </a:solidFill>
                          <a:latin typeface="Courier New"/>
                          <a:cs typeface="Courier New"/>
                        </a:rPr>
                        <a:t>	</a:t>
                      </a:r>
                      <a:r>
                        <a:rPr dirty="0" sz="700" spc="-12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ADTANTANENTO</a:t>
                      </a:r>
                      <a:r>
                        <a:rPr dirty="0" sz="700" spc="13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5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700" spc="15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13°SALARTO</a:t>
                      </a:r>
                      <a:r>
                        <a:rPr dirty="0" sz="700" spc="8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700" spc="1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232323"/>
                          </a:solidFill>
                          <a:latin typeface="Times New Roman"/>
                          <a:cs typeface="Times New Roman"/>
                        </a:rPr>
                        <a:t>PAGAR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ts val="740"/>
                        </a:lnSpc>
                        <a:spcBef>
                          <a:spcPts val="35"/>
                        </a:spcBef>
                      </a:pPr>
                      <a:r>
                        <a:rPr dirty="0" sz="650" spc="-2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80975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5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103.743,91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56540" marR="12065">
                        <a:lnSpc>
                          <a:spcPts val="695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103.793,91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ts val="695"/>
                        </a:lnSpc>
                        <a:spcBef>
                          <a:spcPts val="80"/>
                        </a:spcBef>
                      </a:pPr>
                      <a:r>
                        <a:rPr dirty="0" sz="650" spc="-20">
                          <a:solidFill>
                            <a:srgbClr val="838383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160"/>
                </a:tc>
              </a:tr>
              <a:tr h="172085">
                <a:tc>
                  <a:txBody>
                    <a:bodyPr/>
                    <a:lstStyle/>
                    <a:p>
                      <a:pPr marL="170815">
                        <a:lnSpc>
                          <a:spcPts val="790"/>
                        </a:lnSpc>
                        <a:tabLst>
                          <a:tab pos="1577340" algn="l"/>
                        </a:tabLst>
                      </a:pPr>
                      <a:r>
                        <a:rPr dirty="0" sz="700" spc="-60">
                          <a:solidFill>
                            <a:srgbClr val="7C7C7C"/>
                          </a:solidFill>
                          <a:latin typeface="Courier New"/>
                          <a:cs typeface="Courier New"/>
                        </a:rPr>
                        <a:t>631</a:t>
                      </a:r>
                      <a:r>
                        <a:rPr dirty="0" sz="700" spc="-30">
                          <a:solidFill>
                            <a:srgbClr val="7C7C7C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700" spc="-10">
                          <a:solidFill>
                            <a:srgbClr val="646464"/>
                          </a:solidFill>
                          <a:latin typeface="Courier New"/>
                          <a:cs typeface="Courier New"/>
                        </a:rPr>
                        <a:t>2110M00009</a:t>
                      </a:r>
                      <a:r>
                        <a:rPr dirty="0" sz="700">
                          <a:solidFill>
                            <a:srgbClr val="646464"/>
                          </a:solidFill>
                          <a:latin typeface="Courier New"/>
                          <a:cs typeface="Courier New"/>
                        </a:rPr>
                        <a:t>	</a:t>
                      </a:r>
                      <a:r>
                        <a:rPr dirty="0" sz="700" spc="-125">
                          <a:solidFill>
                            <a:srgbClr val="505050"/>
                          </a:solidFill>
                          <a:latin typeface="Times New Roman"/>
                          <a:cs typeface="Times New Roman"/>
                        </a:rPr>
                        <a:t>RPA</a:t>
                      </a:r>
                      <a:r>
                        <a:rPr dirty="0" sz="700" spc="20">
                          <a:solidFill>
                            <a:srgbClr val="50505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20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700" spc="45">
                          <a:solidFill>
                            <a:srgbClr val="5D5D5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PAGAR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41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5E5E5E"/>
                          </a:solidFill>
                          <a:latin typeface="Arial Black"/>
                          <a:cs typeface="Arial Black"/>
                        </a:rPr>
                        <a:t>2.500,00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10160" marR="120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650" spc="-10" b="1">
                          <a:solidFill>
                            <a:srgbClr val="727272"/>
                          </a:solidFill>
                          <a:latin typeface="Times New Roman"/>
                          <a:cs typeface="Times New Roman"/>
                        </a:rPr>
                        <a:t>2.500,00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650" spc="-20">
                          <a:solidFill>
                            <a:srgbClr val="878787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/>
                </a:tc>
              </a:tr>
              <a:tr h="216535"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  <a:spcBef>
                          <a:spcPts val="340"/>
                        </a:spcBef>
                        <a:tabLst>
                          <a:tab pos="1320165" algn="l"/>
                        </a:tabLst>
                      </a:pPr>
                      <a:r>
                        <a:rPr dirty="0" sz="650" spc="-25">
                          <a:solidFill>
                            <a:srgbClr val="6D6D6D"/>
                          </a:solidFill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dirty="0" sz="650" spc="-25">
                          <a:solidFill>
                            <a:srgbClr val="757575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dirty="0" sz="650">
                          <a:solidFill>
                            <a:srgbClr val="757575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700" spc="-100">
                          <a:solidFill>
                            <a:srgbClr val="3F3F3F"/>
                          </a:solidFill>
                          <a:uFill>
                            <a:solidFill>
                              <a:srgbClr val="646B6B"/>
                            </a:solidFill>
                          </a:uFill>
                          <a:latin typeface="Times New Roman"/>
                          <a:cs typeface="Times New Roman"/>
                        </a:rPr>
                        <a:t>TOTAL</a:t>
                      </a:r>
                      <a:r>
                        <a:rPr dirty="0" u="sng" sz="700">
                          <a:solidFill>
                            <a:srgbClr val="3F3F3F"/>
                          </a:solidFill>
                          <a:uFill>
                            <a:solidFill>
                              <a:srgbClr val="646B6B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700" spc="-105">
                          <a:solidFill>
                            <a:srgbClr val="3D3D3D"/>
                          </a:solidFill>
                          <a:uFill>
                            <a:solidFill>
                              <a:srgbClr val="646B6B"/>
                            </a:solidFill>
                          </a:uFill>
                          <a:latin typeface="Times New Roman"/>
                          <a:cs typeface="Times New Roman"/>
                        </a:rPr>
                        <a:t>CONSIGNACÃO</a:t>
                      </a:r>
                      <a:r>
                        <a:rPr dirty="0" u="sng" sz="700" spc="60">
                          <a:solidFill>
                            <a:srgbClr val="3D3D3D"/>
                          </a:solidFill>
                          <a:uFill>
                            <a:solidFill>
                              <a:srgbClr val="646B6B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700" spc="-120">
                          <a:solidFill>
                            <a:srgbClr val="484848"/>
                          </a:solidFill>
                          <a:uFill>
                            <a:solidFill>
                              <a:srgbClr val="646B6B"/>
                            </a:solidFill>
                          </a:uFill>
                          <a:latin typeface="Times New Roman"/>
                          <a:cs typeface="Times New Roman"/>
                        </a:rPr>
                        <a:t>VtNCLILADA</a:t>
                      </a:r>
                      <a:r>
                        <a:rPr dirty="0" u="sng" sz="700" spc="60">
                          <a:solidFill>
                            <a:srgbClr val="484848"/>
                          </a:solidFill>
                          <a:uFill>
                            <a:solidFill>
                              <a:srgbClr val="646B6B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700" spc="-120">
                          <a:solidFill>
                            <a:srgbClr val="424242"/>
                          </a:solidFill>
                          <a:uFill>
                            <a:solidFill>
                              <a:srgbClr val="646B6B"/>
                            </a:solidFill>
                          </a:u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u="sng" sz="700" spc="-15">
                          <a:solidFill>
                            <a:srgbClr val="424242"/>
                          </a:solidFill>
                          <a:uFill>
                            <a:solidFill>
                              <a:srgbClr val="646B6B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700" spc="-120">
                          <a:solidFill>
                            <a:srgbClr val="575757"/>
                          </a:solidFill>
                          <a:uFill>
                            <a:solidFill>
                              <a:srgbClr val="646B6B"/>
                            </a:solidFill>
                          </a:uFill>
                          <a:latin typeface="Times New Roman"/>
                          <a:cs typeface="Times New Roman"/>
                        </a:rPr>
                        <a:t>FOLHA</a:t>
                      </a:r>
                      <a:r>
                        <a:rPr dirty="0" u="sng" sz="700" spc="5">
                          <a:solidFill>
                            <a:srgbClr val="575757"/>
                          </a:solidFill>
                          <a:uFill>
                            <a:solidFill>
                              <a:srgbClr val="646B6B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700">
                          <a:solidFill>
                            <a:srgbClr val="333333"/>
                          </a:solidFill>
                          <a:uFill>
                            <a:solidFill>
                              <a:srgbClr val="646B6B"/>
                            </a:solidFill>
                          </a:uFill>
                          <a:latin typeface="Times New Roman"/>
                          <a:cs typeface="Times New Roman"/>
                        </a:rPr>
                        <a:t>Œ</a:t>
                      </a:r>
                      <a:r>
                        <a:rPr dirty="0" u="sng" sz="700" spc="225">
                          <a:solidFill>
                            <a:srgbClr val="333333"/>
                          </a:solidFill>
                          <a:uFill>
                            <a:solidFill>
                              <a:srgbClr val="646B6B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700" spc="-20" b="1">
                          <a:solidFill>
                            <a:srgbClr val="575757"/>
                          </a:solidFill>
                          <a:uFill>
                            <a:solidFill>
                              <a:srgbClr val="646B6B"/>
                            </a:solidFill>
                          </a:uFill>
                          <a:latin typeface="Times New Roman"/>
                          <a:cs typeface="Times New Roman"/>
                        </a:rPr>
                        <a:t>UNTO</a:t>
                      </a:r>
                      <a:r>
                        <a:rPr dirty="0" u="sng" sz="700" spc="500" b="1">
                          <a:solidFill>
                            <a:srgbClr val="575757"/>
                          </a:solidFill>
                          <a:uFill>
                            <a:solidFill>
                              <a:srgbClr val="646B6B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3180"/>
                </a:tc>
                <a:tc>
                  <a:txBody>
                    <a:bodyPr/>
                    <a:lstStyle/>
                    <a:p>
                      <a:pPr algn="r" marR="64769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700" spc="-10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2.87t,41C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953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89230" marR="1206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650" spc="-1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4.318.423,03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650" spc="-10">
                          <a:solidFill>
                            <a:srgbClr val="808080"/>
                          </a:solidFill>
                          <a:latin typeface="Times New Roman"/>
                          <a:cs typeface="Times New Roman"/>
                        </a:rPr>
                        <a:t>3.20P,</a:t>
                      </a:r>
                      <a:r>
                        <a:rPr dirty="0" sz="650" spc="-40">
                          <a:solidFill>
                            <a:srgbClr val="80808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25">
                          <a:solidFill>
                            <a:srgbClr val="777777"/>
                          </a:solidFill>
                          <a:latin typeface="Times New Roman"/>
                          <a:cs typeface="Times New Roman"/>
                        </a:rPr>
                        <a:t>I9C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2705"/>
                </a:tc>
              </a:tr>
              <a:tr h="182245">
                <a:tc>
                  <a:txBody>
                    <a:bodyPr/>
                    <a:lstStyle/>
                    <a:p>
                      <a:pPr marL="191135">
                        <a:lnSpc>
                          <a:spcPct val="100000"/>
                        </a:lnSpc>
                        <a:spcBef>
                          <a:spcPts val="385"/>
                        </a:spcBef>
                        <a:tabLst>
                          <a:tab pos="1511935" algn="l"/>
                        </a:tabLst>
                      </a:pPr>
                      <a:r>
                        <a:rPr dirty="0" sz="700">
                          <a:solidFill>
                            <a:srgbClr val="828282"/>
                          </a:solidFill>
                          <a:latin typeface="Times New Roman"/>
                          <a:cs typeface="Times New Roman"/>
                        </a:rPr>
                        <a:t>t53</a:t>
                      </a:r>
                      <a:r>
                        <a:rPr dirty="0" sz="700" spc="300">
                          <a:solidFill>
                            <a:srgbClr val="82828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2.1.10.S</a:t>
                      </a:r>
                      <a:r>
                        <a:rPr dirty="0" sz="700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00" spc="-105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OBRIGAÇÃO</a:t>
                      </a:r>
                      <a:r>
                        <a:rPr dirty="0" sz="700" spc="65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2D2D2D"/>
                          </a:solidFill>
                          <a:latin typeface="Times New Roman"/>
                          <a:cs typeface="Times New Roman"/>
                        </a:rPr>
                        <a:t>PRMDEKIARIA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8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0340">
                <a:tc gridSpan="2">
                  <a:txBody>
                    <a:bodyPr/>
                    <a:lstStyle/>
                    <a:p>
                      <a:pPr marL="38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00" spc="-30">
                          <a:solidFill>
                            <a:srgbClr val="828282"/>
                          </a:solidFill>
                          <a:latin typeface="Times New Roman"/>
                          <a:cs typeface="Times New Roman"/>
                        </a:rPr>
                        <a:t>Sistema</a:t>
                      </a:r>
                      <a:r>
                        <a:rPr dirty="0" sz="700" spc="65">
                          <a:solidFill>
                            <a:srgbClr val="82828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35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licenciado</a:t>
                      </a:r>
                      <a:r>
                        <a:rPr dirty="0" sz="700" spc="55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700" spc="75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95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FLORIS</a:t>
                      </a:r>
                      <a:r>
                        <a:rPr dirty="0" sz="700" spc="50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75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E5CRfTORIO</a:t>
                      </a:r>
                      <a:r>
                        <a:rPr dirty="0" sz="700" spc="45">
                          <a:solidFill>
                            <a:srgbClr val="52525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1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CONTABIL</a:t>
                      </a:r>
                      <a:r>
                        <a:rPr dirty="0" sz="700" spc="70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20">
                          <a:solidFill>
                            <a:srgbClr val="505050"/>
                          </a:solidFill>
                          <a:latin typeface="Times New Roman"/>
                          <a:cs typeface="Times New Roman"/>
                        </a:rPr>
                        <a:t>LTDA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240">
                    <a:lnR w="3175">
                      <a:solidFill>
                        <a:srgbClr val="676B6B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676B6B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44167" y="919960"/>
            <a:ext cx="762000" cy="7920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24583" y="8757901"/>
            <a:ext cx="563879" cy="79201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946903" y="9787525"/>
            <a:ext cx="438912" cy="73109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852159" y="910821"/>
            <a:ext cx="1097280" cy="73109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895344" y="916914"/>
            <a:ext cx="624839" cy="70063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267200" y="7783108"/>
            <a:ext cx="271272" cy="70063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074920" y="910821"/>
            <a:ext cx="283463" cy="7310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600955" y="42648"/>
            <a:ext cx="0" cy="3445510"/>
          </a:xfrm>
          <a:custGeom>
            <a:avLst/>
            <a:gdLst/>
            <a:ahLst/>
            <a:cxnLst/>
            <a:rect l="l" t="t" r="r" b="b"/>
            <a:pathLst>
              <a:path w="0" h="3445510">
                <a:moveTo>
                  <a:pt x="0" y="3445281"/>
                </a:moveTo>
                <a:lnTo>
                  <a:pt x="0" y="0"/>
                </a:lnTo>
              </a:path>
            </a:pathLst>
          </a:custGeom>
          <a:ln w="3175">
            <a:solidFill>
              <a:srgbClr val="646B6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08703" y="2945700"/>
            <a:ext cx="423672" cy="7310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11752" y="3174168"/>
            <a:ext cx="423672" cy="76155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013959" y="7978066"/>
            <a:ext cx="368808" cy="73109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47104" y="2945700"/>
            <a:ext cx="420624" cy="73109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553200" y="3621963"/>
            <a:ext cx="420624" cy="70063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598919" y="6065037"/>
            <a:ext cx="381000" cy="70063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52984" y="1584038"/>
            <a:ext cx="76200" cy="57878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22504" y="2942655"/>
            <a:ext cx="112775" cy="60924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71272" y="4292132"/>
            <a:ext cx="73151" cy="54832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11480" y="5184677"/>
            <a:ext cx="158495" cy="57878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6821423" y="2376055"/>
            <a:ext cx="143255" cy="70063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54864" y="877312"/>
            <a:ext cx="271272" cy="85294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35696" y="56856"/>
            <a:ext cx="3763645" cy="47625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54610" marR="5080" indent="-42545">
              <a:lnSpc>
                <a:spcPct val="102800"/>
              </a:lnSpc>
              <a:spcBef>
                <a:spcPts val="75"/>
              </a:spcBef>
              <a:tabLst>
                <a:tab pos="512445" algn="l"/>
              </a:tabLst>
            </a:pPr>
            <a:r>
              <a:rPr dirty="0" sz="700" spc="-10">
                <a:solidFill>
                  <a:srgbClr val="4F4F4F"/>
                </a:solidFill>
                <a:latin typeface="Arial Black"/>
                <a:cs typeface="Arial Black"/>
              </a:rPr>
              <a:t>Empresa:</a:t>
            </a:r>
            <a:r>
              <a:rPr dirty="0" sz="700">
                <a:solidFill>
                  <a:srgbClr val="4F4F4F"/>
                </a:solidFill>
                <a:latin typeface="Arial Black"/>
                <a:cs typeface="Arial Black"/>
              </a:rPr>
              <a:t>	</a:t>
            </a:r>
            <a:r>
              <a:rPr dirty="0" sz="700" spc="-85">
                <a:solidFill>
                  <a:srgbClr val="4B4B4B"/>
                </a:solidFill>
                <a:latin typeface="Arial Black"/>
                <a:cs typeface="Arial Black"/>
              </a:rPr>
              <a:t>ASSOCIACAO</a:t>
            </a:r>
            <a:r>
              <a:rPr dirty="0" sz="700" spc="80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700" spc="-65">
                <a:solidFill>
                  <a:srgbClr val="3D3D3D"/>
                </a:solidFill>
                <a:latin typeface="Arial Black"/>
                <a:cs typeface="Arial Black"/>
              </a:rPr>
              <a:t>DOS</a:t>
            </a:r>
            <a:r>
              <a:rPr dirty="0" sz="700" spc="60">
                <a:solidFill>
                  <a:srgbClr val="3D3D3D"/>
                </a:solidFill>
                <a:latin typeface="Arial Black"/>
                <a:cs typeface="Arial Black"/>
              </a:rPr>
              <a:t> </a:t>
            </a:r>
            <a:r>
              <a:rPr dirty="0" sz="700" spc="-125">
                <a:solidFill>
                  <a:srgbClr val="494949"/>
                </a:solidFill>
                <a:latin typeface="Arial Black"/>
                <a:cs typeface="Arial Black"/>
              </a:rPr>
              <a:t>ADORADORES</a:t>
            </a:r>
            <a:r>
              <a:rPr dirty="0" sz="700" spc="85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700" spc="-90">
                <a:solidFill>
                  <a:srgbClr val="505050"/>
                </a:solidFill>
                <a:latin typeface="Arial Black"/>
                <a:cs typeface="Arial Black"/>
              </a:rPr>
              <a:t>PARA</a:t>
            </a:r>
            <a:r>
              <a:rPr dirty="0" sz="700" spc="50">
                <a:solidFill>
                  <a:srgbClr val="505050"/>
                </a:solidFill>
                <a:latin typeface="Arial Black"/>
                <a:cs typeface="Arial Black"/>
              </a:rPr>
              <a:t> </a:t>
            </a:r>
            <a:r>
              <a:rPr dirty="0" sz="700" spc="-75">
                <a:solidFill>
                  <a:srgbClr val="242424"/>
                </a:solidFill>
                <a:latin typeface="Arial Black"/>
                <a:cs typeface="Arial Black"/>
              </a:rPr>
              <a:t>DE9ENVOLVIMEMTO</a:t>
            </a:r>
            <a:r>
              <a:rPr dirty="0" sz="700" spc="-40">
                <a:solidFill>
                  <a:srgbClr val="242424"/>
                </a:solidFill>
                <a:latin typeface="Arial Black"/>
                <a:cs typeface="Arial Black"/>
              </a:rPr>
              <a:t> </a:t>
            </a:r>
            <a:r>
              <a:rPr dirty="0" sz="700" spc="-40">
                <a:solidFill>
                  <a:srgbClr val="3F3F3F"/>
                </a:solidFill>
                <a:latin typeface="Arial Black"/>
                <a:cs typeface="Arial Black"/>
              </a:rPr>
              <a:t>DO</a:t>
            </a:r>
            <a:r>
              <a:rPr dirty="0" sz="700" spc="-25">
                <a:solidFill>
                  <a:srgbClr val="3F3F3F"/>
                </a:solidFill>
                <a:latin typeface="Arial Black"/>
                <a:cs typeface="Arial Black"/>
              </a:rPr>
              <a:t> </a:t>
            </a:r>
            <a:r>
              <a:rPr dirty="0" sz="700" spc="-100">
                <a:solidFill>
                  <a:srgbClr val="2F2F2F"/>
                </a:solidFill>
                <a:latin typeface="Arial Black"/>
                <a:cs typeface="Arial Black"/>
              </a:rPr>
              <a:t>AGUA</a:t>
            </a:r>
            <a:r>
              <a:rPr dirty="0" sz="700" spc="50">
                <a:solidFill>
                  <a:srgbClr val="2F2F2F"/>
                </a:solidFill>
                <a:latin typeface="Arial Black"/>
                <a:cs typeface="Arial Black"/>
              </a:rPr>
              <a:t> </a:t>
            </a:r>
            <a:r>
              <a:rPr dirty="0" sz="700" spc="-35">
                <a:solidFill>
                  <a:srgbClr val="444444"/>
                </a:solidFill>
                <a:latin typeface="Arial Black"/>
                <a:cs typeface="Arial Black"/>
              </a:rPr>
              <a:t>AZUL </a:t>
            </a:r>
            <a:r>
              <a:rPr dirty="0" sz="700" spc="-10">
                <a:solidFill>
                  <a:srgbClr val="545454"/>
                </a:solidFill>
                <a:latin typeface="Arial Black"/>
                <a:cs typeface="Arial Black"/>
              </a:rPr>
              <a:t>N.P.J.:</a:t>
            </a:r>
            <a:r>
              <a:rPr dirty="0" sz="700">
                <a:solidFill>
                  <a:srgbClr val="545454"/>
                </a:solidFill>
                <a:latin typeface="Arial Black"/>
                <a:cs typeface="Arial Black"/>
              </a:rPr>
              <a:t>	</a:t>
            </a:r>
            <a:r>
              <a:rPr dirty="0" sz="700" spc="-120">
                <a:solidFill>
                  <a:srgbClr val="545454"/>
                </a:solidFill>
                <a:latin typeface="Arial Black"/>
                <a:cs typeface="Arial Black"/>
              </a:rPr>
              <a:t> </a:t>
            </a:r>
            <a:r>
              <a:rPr dirty="0" sz="700" spc="-80">
                <a:solidFill>
                  <a:srgbClr val="595959"/>
                </a:solidFill>
                <a:latin typeface="Arial Black"/>
                <a:cs typeface="Arial Black"/>
              </a:rPr>
              <a:t>08.953.367/0001-</a:t>
            </a:r>
            <a:r>
              <a:rPr dirty="0" sz="700" spc="-25">
                <a:solidFill>
                  <a:srgbClr val="595959"/>
                </a:solidFill>
                <a:latin typeface="Arial Black"/>
                <a:cs typeface="Arial Black"/>
              </a:rPr>
              <a:t>31</a:t>
            </a:r>
            <a:endParaRPr sz="700">
              <a:latin typeface="Arial Black"/>
              <a:cs typeface="Arial Black"/>
            </a:endParaRPr>
          </a:p>
          <a:p>
            <a:pPr marL="15240">
              <a:lnSpc>
                <a:spcPct val="100000"/>
              </a:lnSpc>
              <a:spcBef>
                <a:spcPts val="95"/>
              </a:spcBef>
              <a:tabLst>
                <a:tab pos="511809" algn="l"/>
              </a:tabLst>
            </a:pPr>
            <a:r>
              <a:rPr dirty="0" sz="700" spc="-10">
                <a:solidFill>
                  <a:srgbClr val="565656"/>
                </a:solidFill>
                <a:latin typeface="Arial Black"/>
                <a:cs typeface="Arial Black"/>
              </a:rPr>
              <a:t>'eríodo:</a:t>
            </a:r>
            <a:r>
              <a:rPr dirty="0" sz="700">
                <a:solidFill>
                  <a:srgbClr val="565656"/>
                </a:solidFill>
                <a:latin typeface="Arial Black"/>
                <a:cs typeface="Arial Black"/>
              </a:rPr>
              <a:t>	</a:t>
            </a:r>
            <a:r>
              <a:rPr dirty="0" sz="700" spc="-70">
                <a:solidFill>
                  <a:srgbClr val="595959"/>
                </a:solidFill>
                <a:latin typeface="Arial Black"/>
                <a:cs typeface="Arial Black"/>
              </a:rPr>
              <a:t>01/01/2023</a:t>
            </a:r>
            <a:r>
              <a:rPr dirty="0" sz="700" spc="10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700">
                <a:solidFill>
                  <a:srgbClr val="646464"/>
                </a:solidFill>
                <a:latin typeface="Arial Black"/>
                <a:cs typeface="Arial Black"/>
              </a:rPr>
              <a:t>-</a:t>
            </a:r>
            <a:r>
              <a:rPr dirty="0" sz="700" spc="-50">
                <a:solidFill>
                  <a:srgbClr val="646464"/>
                </a:solidFill>
                <a:latin typeface="Arial Black"/>
                <a:cs typeface="Arial Black"/>
              </a:rPr>
              <a:t> </a:t>
            </a:r>
            <a:r>
              <a:rPr dirty="0" sz="700" spc="-10">
                <a:solidFill>
                  <a:srgbClr val="444444"/>
                </a:solidFill>
                <a:latin typeface="Arial Black"/>
                <a:cs typeface="Arial Black"/>
              </a:rPr>
              <a:t>3J./12/2023</a:t>
            </a:r>
            <a:endParaRPr sz="700">
              <a:latin typeface="Arial Black"/>
              <a:cs typeface="Arial Black"/>
            </a:endParaRPr>
          </a:p>
          <a:p>
            <a:pPr marL="13335">
              <a:lnSpc>
                <a:spcPct val="100000"/>
              </a:lnSpc>
              <a:spcBef>
                <a:spcPts val="70"/>
              </a:spcBef>
            </a:pPr>
            <a:r>
              <a:rPr dirty="0" sz="700" spc="-140">
                <a:solidFill>
                  <a:srgbClr val="3F3F3F"/>
                </a:solidFill>
                <a:latin typeface="Arial Black"/>
                <a:cs typeface="Arial Black"/>
              </a:rPr>
              <a:t>!^JNSOLIDADO</a:t>
            </a:r>
            <a:r>
              <a:rPr dirty="0" sz="700" spc="90">
                <a:solidFill>
                  <a:srgbClr val="3F3F3F"/>
                </a:solidFill>
                <a:latin typeface="Arial Black"/>
                <a:cs typeface="Arial Black"/>
              </a:rPr>
              <a:t> </a:t>
            </a:r>
            <a:r>
              <a:rPr dirty="0" sz="700" spc="-100">
                <a:solidFill>
                  <a:srgbClr val="494949"/>
                </a:solidFill>
                <a:latin typeface="Arial Black"/>
                <a:cs typeface="Arial Black"/>
              </a:rPr>
              <a:t>(Empresas:</a:t>
            </a:r>
            <a:r>
              <a:rPr dirty="0" sz="700" spc="80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700" spc="-25">
                <a:solidFill>
                  <a:srgbClr val="4D4D4D"/>
                </a:solidFill>
                <a:latin typeface="Arial Black"/>
                <a:cs typeface="Arial Black"/>
              </a:rPr>
              <a:t>68ô,687,688,689)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477096" y="4242370"/>
            <a:ext cx="91821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50">
                <a:solidFill>
                  <a:srgbClr val="5D5D5D"/>
                </a:solidFill>
                <a:latin typeface="Arial Black"/>
                <a:cs typeface="Arial Black"/>
              </a:rPr>
              <a:t>REŒITA</a:t>
            </a:r>
            <a:r>
              <a:rPr dirty="0" sz="700" spc="35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700" spc="-160">
                <a:solidFill>
                  <a:srgbClr val="6B6B6B"/>
                </a:solidFill>
                <a:latin typeface="Arial Black"/>
                <a:cs typeface="Arial Black"/>
              </a:rPr>
              <a:t>DE</a:t>
            </a:r>
            <a:r>
              <a:rPr dirty="0" sz="700" spc="-10">
                <a:solidFill>
                  <a:srgbClr val="6B6B6B"/>
                </a:solidFill>
                <a:latin typeface="Arial Black"/>
                <a:cs typeface="Arial Black"/>
              </a:rPr>
              <a:t> </a:t>
            </a:r>
            <a:r>
              <a:rPr dirty="0" sz="700" spc="-180">
                <a:solidFill>
                  <a:srgbClr val="484848"/>
                </a:solidFill>
                <a:latin typeface="Arial Black"/>
                <a:cs typeface="Arial Black"/>
              </a:rPr>
              <a:t>SUBVENÇÖES</a:t>
            </a:r>
            <a:endParaRPr sz="700">
              <a:latin typeface="Arial Black"/>
              <a:cs typeface="Arial Black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67055" y="630262"/>
          <a:ext cx="7050403" cy="96405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165"/>
                <a:gridCol w="2070734"/>
                <a:gridCol w="664210"/>
                <a:gridCol w="786764"/>
                <a:gridCol w="41910"/>
                <a:gridCol w="909319"/>
                <a:gridCol w="772795"/>
                <a:gridCol w="657225"/>
              </a:tblGrid>
              <a:tr h="201295">
                <a:tc gridSpan="2">
                  <a:txBody>
                    <a:bodyPr/>
                    <a:lstStyle/>
                    <a:p>
                      <a:pPr marR="48895"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646B6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700" spc="-1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BAMNCETfi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8890">
                    <a:lnB w="3175">
                      <a:solidFill>
                        <a:srgbClr val="646B6B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646B6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1765">
                <a:tc>
                  <a:txBody>
                    <a:bodyPr/>
                    <a:lstStyle/>
                    <a:p>
                      <a:pPr algn="r" marR="190500">
                        <a:lnSpc>
                          <a:spcPts val="805"/>
                        </a:lnSpc>
                        <a:spcBef>
                          <a:spcPts val="175"/>
                        </a:spcBef>
                      </a:pPr>
                      <a:r>
                        <a:rPr dirty="0" sz="700" spc="-10" b="1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CIassiP+cacao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22225">
                    <a:lnT w="3175">
                      <a:solidFill>
                        <a:srgbClr val="646B6B"/>
                      </a:solidFill>
                      <a:prstDash val="solid"/>
                    </a:lnT>
                    <a:lnB w="3175">
                      <a:solidFill>
                        <a:srgbClr val="646B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8120" marR="48895">
                        <a:lnSpc>
                          <a:spcPts val="905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Descrîçgo</a:t>
                      </a:r>
                      <a:r>
                        <a:rPr dirty="0" sz="800" spc="4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da</a:t>
                      </a:r>
                      <a:r>
                        <a:rPr dirty="0" sz="800" spc="35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800" spc="-2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œnta</a:t>
                      </a:r>
                      <a:endParaRPr sz="800">
                        <a:latin typeface="Cambria"/>
                        <a:cs typeface="Cambria"/>
                      </a:endParaRPr>
                    </a:p>
                  </a:txBody>
                  <a:tcPr marL="0" marR="0" marB="0" marT="9525">
                    <a:lnT w="3175">
                      <a:solidFill>
                        <a:srgbClr val="646B6B"/>
                      </a:solidFill>
                      <a:prstDash val="solid"/>
                    </a:lnT>
                    <a:lnB w="3175">
                      <a:solidFill>
                        <a:srgbClr val="646B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646B6B"/>
                      </a:solidFill>
                      <a:prstDash val="solid"/>
                    </a:lnT>
                    <a:lnB w="3175">
                      <a:solidFill>
                        <a:srgbClr val="646B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ts val="930"/>
                        </a:lnSpc>
                        <a:spcBef>
                          <a:spcPts val="50"/>
                        </a:spcBef>
                      </a:pPr>
                      <a:r>
                        <a:rPr dirty="0" sz="850" spc="-175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Satdo</a:t>
                      </a:r>
                      <a:r>
                        <a:rPr dirty="0" sz="850" spc="-6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Mtertor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6350">
                    <a:lnT w="3175">
                      <a:solidFill>
                        <a:srgbClr val="646B6B"/>
                      </a:solidFill>
                      <a:prstDash val="solid"/>
                    </a:lnT>
                    <a:lnB w="3175">
                      <a:solidFill>
                        <a:srgbClr val="646B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646B6B"/>
                      </a:solidFill>
                      <a:prstDash val="solid"/>
                    </a:lnT>
                    <a:lnB w="3175">
                      <a:solidFill>
                        <a:srgbClr val="646B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8595">
                        <a:lnSpc>
                          <a:spcPts val="805"/>
                        </a:lnSpc>
                        <a:spcBef>
                          <a:spcPts val="175"/>
                        </a:spcBef>
                      </a:pPr>
                      <a:r>
                        <a:rPr dirty="0" sz="700" spc="-10" b="1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Dèblto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22225">
                    <a:lnT w="3175">
                      <a:solidFill>
                        <a:srgbClr val="646B6B"/>
                      </a:solidFill>
                      <a:prstDash val="solid"/>
                    </a:lnT>
                    <a:lnB w="3175">
                      <a:solidFill>
                        <a:srgbClr val="646B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100">
                        <a:lnSpc>
                          <a:spcPts val="930"/>
                        </a:lnSpc>
                        <a:spcBef>
                          <a:spcPts val="50"/>
                        </a:spcBef>
                      </a:pPr>
                      <a:r>
                        <a:rPr dirty="0" sz="800" spc="-1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Crêdlto</a:t>
                      </a:r>
                      <a:endParaRPr sz="800">
                        <a:latin typeface="Cambria"/>
                        <a:cs typeface="Cambria"/>
                      </a:endParaRPr>
                    </a:p>
                  </a:txBody>
                  <a:tcPr marL="0" marR="0" marB="0" marT="6350">
                    <a:lnT w="3175">
                      <a:solidFill>
                        <a:srgbClr val="646B6B"/>
                      </a:solidFill>
                      <a:prstDash val="solid"/>
                    </a:lnT>
                    <a:lnB w="3175">
                      <a:solidFill>
                        <a:srgbClr val="646B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93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Saldo</a:t>
                      </a:r>
                      <a:r>
                        <a:rPr dirty="0" sz="800" spc="4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800" spc="-1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Atual</a:t>
                      </a:r>
                      <a:endParaRPr sz="800">
                        <a:latin typeface="Cambria"/>
                        <a:cs typeface="Cambria"/>
                      </a:endParaRPr>
                    </a:p>
                  </a:txBody>
                  <a:tcPr marL="0" marR="0" marB="0" marT="6350">
                    <a:lnT w="3175">
                      <a:solidFill>
                        <a:srgbClr val="646B6B"/>
                      </a:solidFill>
                      <a:prstDash val="solid"/>
                    </a:lnT>
                    <a:lnB w="3175">
                      <a:solidFill>
                        <a:srgbClr val="646B6B"/>
                      </a:solidFill>
                      <a:prstDash val="solid"/>
                    </a:lnB>
                  </a:tcPr>
                </a:tc>
              </a:tr>
              <a:tr h="123825">
                <a:tc>
                  <a:txBody>
                    <a:bodyPr/>
                    <a:lstStyle/>
                    <a:p>
                      <a:pPr marL="133985">
                        <a:lnSpc>
                          <a:spcPts val="830"/>
                        </a:lnSpc>
                        <a:spcBef>
                          <a:spcPts val="125"/>
                        </a:spcBef>
                      </a:pPr>
                      <a:r>
                        <a:rPr dirty="0" sz="700">
                          <a:solidFill>
                            <a:srgbClr val="7B7B7B"/>
                          </a:solidFill>
                          <a:latin typeface="Cambria"/>
                          <a:cs typeface="Cambria"/>
                        </a:rPr>
                        <a:t>60t</a:t>
                      </a:r>
                      <a:r>
                        <a:rPr dirty="0" sz="700" spc="250">
                          <a:solidFill>
                            <a:srgbClr val="7B7B7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2.1.10.500.001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5875">
                    <a:lnT w="3175">
                      <a:solidFill>
                        <a:srgbClr val="646B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64184" marR="48895">
                        <a:lnSpc>
                          <a:spcPts val="830"/>
                        </a:lnSpc>
                        <a:spcBef>
                          <a:spcPts val="125"/>
                        </a:spcBef>
                      </a:pPr>
                      <a:r>
                        <a:rPr dirty="0" sz="700" spc="-5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FGTS</a:t>
                      </a:r>
                      <a:r>
                        <a:rPr dirty="0" sz="700" spc="25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65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A</a:t>
                      </a:r>
                      <a:r>
                        <a:rPr dirty="0" sz="700" spc="15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RECOLHER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5875">
                    <a:lnT w="3175">
                      <a:solidFill>
                        <a:srgbClr val="646B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646B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ts val="785"/>
                        </a:lnSpc>
                        <a:spcBef>
                          <a:spcPts val="175"/>
                        </a:spcBef>
                      </a:pPr>
                      <a:r>
                        <a:rPr dirty="0" sz="700" spc="-4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5.340,31C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2225">
                    <a:lnT w="3175">
                      <a:solidFill>
                        <a:srgbClr val="646B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646B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34010">
                        <a:lnSpc>
                          <a:spcPts val="785"/>
                        </a:lnSpc>
                        <a:spcBef>
                          <a:spcPts val="175"/>
                        </a:spcBef>
                      </a:pPr>
                      <a:r>
                        <a:rPr dirty="0" sz="700" spc="-1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280.335,81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22225">
                    <a:lnT w="3175">
                      <a:solidFill>
                        <a:srgbClr val="646B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ts val="830"/>
                        </a:lnSpc>
                        <a:spcBef>
                          <a:spcPts val="125"/>
                        </a:spcBef>
                      </a:pPr>
                      <a:r>
                        <a:rPr dirty="0" sz="700" spc="-10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298.059,46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5875">
                    <a:lnT w="3175">
                      <a:solidFill>
                        <a:srgbClr val="646B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830"/>
                        </a:lnSpc>
                        <a:spcBef>
                          <a:spcPts val="125"/>
                        </a:spcBef>
                      </a:pPr>
                      <a:r>
                        <a:rPr dirty="0" sz="700" spc="-10">
                          <a:solidFill>
                            <a:srgbClr val="8E8E8E"/>
                          </a:solidFill>
                          <a:latin typeface="Cambria"/>
                          <a:cs typeface="Cambria"/>
                        </a:rPr>
                        <a:t>23.063,96C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5875">
                    <a:lnT w="3175">
                      <a:solidFill>
                        <a:srgbClr val="646B6B"/>
                      </a:solidFill>
                      <a:prstDash val="solid"/>
                    </a:lnT>
                  </a:tcPr>
                </a:tc>
              </a:tr>
              <a:tr h="159385">
                <a:tc>
                  <a:txBody>
                    <a:bodyPr/>
                    <a:lstStyle/>
                    <a:p>
                      <a:pPr marL="133350">
                        <a:lnSpc>
                          <a:spcPts val="795"/>
                        </a:lnSpc>
                      </a:pPr>
                      <a:r>
                        <a:rPr dirty="0" sz="700" spc="-1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349</a:t>
                      </a:r>
                      <a:r>
                        <a:rPr dirty="0" sz="700" spc="14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2.1.</a:t>
                      </a:r>
                      <a:r>
                        <a:rPr dirty="0" sz="650" spc="-4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y0.500.002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184" marR="48895">
                        <a:lnSpc>
                          <a:spcPts val="795"/>
                        </a:lnSpc>
                      </a:pPr>
                      <a:r>
                        <a:rPr dirty="0" sz="700" spc="-25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INSS</a:t>
                      </a:r>
                      <a:r>
                        <a:rPr dirty="0" sz="700" spc="-5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8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A</a:t>
                      </a:r>
                      <a:r>
                        <a:rPr dirty="0" sz="700" spc="2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RECOLHER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6835">
                        <a:lnSpc>
                          <a:spcPts val="819"/>
                        </a:lnSpc>
                      </a:pPr>
                      <a:r>
                        <a:rPr dirty="0" sz="700" spc="-10" b="1">
                          <a:solidFill>
                            <a:srgbClr val="484848"/>
                          </a:solidFill>
                          <a:latin typeface="Calibri"/>
                          <a:cs typeface="Calibri"/>
                        </a:rPr>
                        <a:t>71.806,31C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650" spc="-1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1.033.382,69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ts val="770"/>
                        </a:lnSpc>
                      </a:pPr>
                      <a:r>
                        <a:rPr dirty="0" sz="700" spc="-10">
                          <a:solidFill>
                            <a:srgbClr val="666666"/>
                          </a:solidFill>
                          <a:latin typeface="Cambria"/>
                          <a:cs typeface="Cambria"/>
                        </a:rPr>
                        <a:t>1.037.968,08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770"/>
                        </a:lnSpc>
                      </a:pPr>
                      <a:r>
                        <a:rPr dirty="0" sz="700" spc="-10">
                          <a:solidFill>
                            <a:srgbClr val="6D6D6D"/>
                          </a:solidFill>
                          <a:latin typeface="Cambria"/>
                          <a:cs typeface="Cambria"/>
                        </a:rPr>
                        <a:t>76.481,7OC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</a:tr>
              <a:tr h="231140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700" spc="-30">
                          <a:solidFill>
                            <a:srgbClr val="858585"/>
                          </a:solidFill>
                          <a:latin typeface="Cambria"/>
                          <a:cs typeface="Cambria"/>
                        </a:rPr>
                        <a:t>l</a:t>
                      </a:r>
                      <a:r>
                        <a:rPr dirty="0" sz="700" spc="-10">
                          <a:solidFill>
                            <a:srgbClr val="858585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35">
                          <a:solidFill>
                            <a:srgbClr val="878787"/>
                          </a:solidFill>
                          <a:latin typeface="Cambria"/>
                          <a:cs typeface="Cambria"/>
                        </a:rPr>
                        <a:t>°3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7150"/>
                </a:tc>
                <a:tc>
                  <a:txBody>
                    <a:bodyPr/>
                    <a:lstStyle/>
                    <a:p>
                      <a:pPr marL="216535" marR="4889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u="sng" sz="700" spc="-80">
                          <a:solidFill>
                            <a:srgbClr val="3F3F3F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700" spc="30">
                          <a:solidFill>
                            <a:srgbClr val="3F3F3F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55">
                          <a:solidFill>
                            <a:srgbClr val="464646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OBRIGACÂO</a:t>
                      </a:r>
                      <a:r>
                        <a:rPr dirty="0" u="sng" sz="700" spc="65">
                          <a:solidFill>
                            <a:srgbClr val="464646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3B3B3B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PREVIDEKIARJA</a:t>
                      </a:r>
                      <a:r>
                        <a:rPr dirty="0" u="sng" sz="700" spc="500">
                          <a:solidFill>
                            <a:srgbClr val="3B3B3B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96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493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dirty="0" sz="700" spc="-1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77.236,62C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628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700" spc="-6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1.313.718,50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9690"/>
                </a:tc>
                <a:tc>
                  <a:txBody>
                    <a:bodyPr/>
                    <a:lstStyle/>
                    <a:p>
                      <a:pPr marL="17462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700" spc="-1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1.336.027,54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969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650" spc="-30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99.</a:t>
                      </a:r>
                      <a:r>
                        <a:rPr dirty="0" sz="650" spc="-60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838383"/>
                          </a:solidFill>
                          <a:latin typeface="Cambria"/>
                          <a:cs typeface="Cambria"/>
                        </a:rPr>
                        <a:t>S4S,66C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3500"/>
                </a:tc>
              </a:tr>
              <a:tr h="2228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16535" marR="4889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u="sng" sz="700" spc="-80">
                          <a:solidFill>
                            <a:srgbClr val="464646"/>
                          </a:solidFill>
                          <a:uFill>
                            <a:solidFill>
                              <a:srgbClr val="6B7474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700" spc="80">
                          <a:solidFill>
                            <a:srgbClr val="464646"/>
                          </a:solidFill>
                          <a:uFill>
                            <a:solidFill>
                              <a:srgbClr val="6B74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65">
                          <a:solidFill>
                            <a:srgbClr val="3B3B3B"/>
                          </a:solidFill>
                          <a:uFill>
                            <a:solidFill>
                              <a:srgbClr val="6B7474"/>
                            </a:solidFill>
                          </a:uFill>
                          <a:latin typeface="Cambria"/>
                          <a:cs typeface="Cambria"/>
                        </a:rPr>
                        <a:t>FORNECFDORFS</a:t>
                      </a:r>
                      <a:r>
                        <a:rPr dirty="0" u="sng" sz="700" spc="120">
                          <a:solidFill>
                            <a:srgbClr val="3B3B3B"/>
                          </a:solidFill>
                          <a:uFill>
                            <a:solidFill>
                              <a:srgbClr val="6B74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444444"/>
                          </a:solidFill>
                          <a:uFill>
                            <a:solidFill>
                              <a:srgbClr val="6B7474"/>
                            </a:solidFill>
                          </a:uFill>
                          <a:latin typeface="Cambria"/>
                          <a:cs typeface="Cambria"/>
                        </a:rPr>
                        <a:t>NAC1ONAIS</a:t>
                      </a:r>
                      <a:r>
                        <a:rPr dirty="0" u="sng" sz="700" spc="500">
                          <a:solidFill>
                            <a:srgbClr val="444444"/>
                          </a:solidFill>
                          <a:uFill>
                            <a:solidFill>
                              <a:srgbClr val="6B74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620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700" spc="-1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93.S20,46C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700" spc="-1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6.609.66L,67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700" spc="-10">
                          <a:solidFill>
                            <a:srgbClr val="6D6D6D"/>
                          </a:solidFill>
                          <a:latin typeface="Cambria"/>
                          <a:cs typeface="Cambria"/>
                        </a:rPr>
                        <a:t>6.638.</a:t>
                      </a:r>
                      <a:r>
                        <a:rPr dirty="0" sz="700" spc="-10">
                          <a:solidFill>
                            <a:srgbClr val="707070"/>
                          </a:solidFill>
                          <a:latin typeface="Cambria"/>
                          <a:cs typeface="Cambria"/>
                        </a:rPr>
                        <a:t>112,23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 algn="r" marR="1905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700" spc="-65">
                          <a:solidFill>
                            <a:srgbClr val="808080"/>
                          </a:solidFill>
                          <a:latin typeface="Cambria"/>
                          <a:cs typeface="Cambria"/>
                        </a:rPr>
                        <a:t>121.97</a:t>
                      </a:r>
                      <a:r>
                        <a:rPr dirty="0" sz="700">
                          <a:solidFill>
                            <a:srgbClr val="80808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8E8E8E"/>
                          </a:solidFill>
                          <a:latin typeface="Cambria"/>
                          <a:cs typeface="Cambria"/>
                        </a:rPr>
                        <a:t>t,02C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0800"/>
                </a:tc>
              </a:tr>
              <a:tr h="217170"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650" spc="-25">
                          <a:solidFill>
                            <a:srgbClr val="919191"/>
                          </a:solidFill>
                          <a:latin typeface="Cambria"/>
                          <a:cs typeface="Cambria"/>
                        </a:rPr>
                        <a:t>93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59055"/>
                </a:tc>
                <a:tc>
                  <a:txBody>
                    <a:bodyPr/>
                    <a:lstStyle/>
                    <a:p>
                      <a:pPr marL="216535" marR="4889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u="sng" sz="700" spc="-70">
                          <a:solidFill>
                            <a:srgbClr val="505050"/>
                          </a:solidFill>
                          <a:uFill>
                            <a:solidFill>
                              <a:srgbClr val="6B7074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700" spc="45">
                          <a:solidFill>
                            <a:srgbClr val="505050"/>
                          </a:solidFill>
                          <a:uFill>
                            <a:solidFill>
                              <a:srgbClr val="6B70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50">
                          <a:solidFill>
                            <a:srgbClr val="424242"/>
                          </a:solidFill>
                          <a:uFill>
                            <a:solidFill>
                              <a:srgbClr val="6B7074"/>
                            </a:solidFill>
                          </a:uFill>
                          <a:latin typeface="Cambria"/>
                          <a:cs typeface="Cambria"/>
                        </a:rPr>
                        <a:t>PASSIVO</a:t>
                      </a:r>
                      <a:r>
                        <a:rPr dirty="0" u="sng" sz="700" spc="30">
                          <a:solidFill>
                            <a:srgbClr val="424242"/>
                          </a:solidFill>
                          <a:uFill>
                            <a:solidFill>
                              <a:srgbClr val="6B70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4D4D4D"/>
                          </a:solidFill>
                          <a:uFill>
                            <a:solidFill>
                              <a:srgbClr val="6B7074"/>
                            </a:solidFill>
                          </a:uFill>
                          <a:latin typeface="Cambria"/>
                          <a:cs typeface="Cambria"/>
                        </a:rPr>
                        <a:t>CIRCULANTE</a:t>
                      </a:r>
                      <a:r>
                        <a:rPr dirty="0" u="sng" sz="700" spc="500">
                          <a:solidFill>
                            <a:srgbClr val="4D4D4D"/>
                          </a:solidFill>
                          <a:uFill>
                            <a:solidFill>
                              <a:srgbClr val="6B70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175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700" spc="-1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93.520,46C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22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700" spc="-1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6.609.661,67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dirty="0" sz="650" spc="-20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6.638.</a:t>
                      </a:r>
                      <a:r>
                        <a:rPr dirty="0" sz="650" spc="5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t12,23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2230"/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650" spc="-10">
                          <a:solidFill>
                            <a:srgbClr val="8C8C8C"/>
                          </a:solidFill>
                          <a:latin typeface="Cambria"/>
                          <a:cs typeface="Cambria"/>
                        </a:rPr>
                        <a:t>121.</a:t>
                      </a:r>
                      <a:r>
                        <a:rPr dirty="0" sz="650" spc="-10">
                          <a:solidFill>
                            <a:srgbClr val="7E7E7E"/>
                          </a:solidFill>
                          <a:latin typeface="Cambria"/>
                          <a:cs typeface="Cambria"/>
                        </a:rPr>
                        <a:t>971,02C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59055"/>
                </a:tc>
              </a:tr>
              <a:tr h="180975">
                <a:tc>
                  <a:txBody>
                    <a:bodyPr/>
                    <a:lstStyle/>
                    <a:p>
                      <a:pPr marL="18478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650">
                          <a:solidFill>
                            <a:srgbClr val="808080"/>
                          </a:solidFill>
                          <a:latin typeface="Consolas"/>
                          <a:cs typeface="Consolas"/>
                        </a:rPr>
                        <a:t>51</a:t>
                      </a:r>
                      <a:r>
                        <a:rPr dirty="0" sz="650" spc="45">
                          <a:solidFill>
                            <a:srgbClr val="808080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700" spc="-25">
                          <a:solidFill>
                            <a:srgbClr val="5E5E5E"/>
                          </a:solidFill>
                          <a:latin typeface="Arial Black"/>
                          <a:cs typeface="Arial Black"/>
                        </a:rPr>
                        <a:t>2.3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0960"/>
                </a:tc>
                <a:tc>
                  <a:txBody>
                    <a:bodyPr/>
                    <a:lstStyle/>
                    <a:p>
                      <a:pPr marL="284480" marR="48895">
                        <a:lnSpc>
                          <a:spcPts val="819"/>
                        </a:lnSpc>
                        <a:spcBef>
                          <a:spcPts val="505"/>
                        </a:spcBef>
                      </a:pPr>
                      <a:r>
                        <a:rPr dirty="0" sz="700" spc="-75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PATRTNÔNtO</a:t>
                      </a:r>
                      <a:r>
                        <a:rPr dirty="0" sz="700" spc="65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5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MQUIDO</a:t>
                      </a:r>
                      <a:r>
                        <a:rPr dirty="0" sz="700" spc="3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SOOAL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641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1760">
                <a:tc>
                  <a:txBody>
                    <a:bodyPr/>
                    <a:lstStyle/>
                    <a:p>
                      <a:pPr marL="184785">
                        <a:lnSpc>
                          <a:spcPts val="765"/>
                        </a:lnSpc>
                        <a:spcBef>
                          <a:spcPts val="15"/>
                        </a:spcBef>
                      </a:pPr>
                      <a:r>
                        <a:rPr dirty="0" sz="650">
                          <a:solidFill>
                            <a:srgbClr val="828282"/>
                          </a:solidFill>
                          <a:latin typeface="Consolas"/>
                          <a:cs typeface="Consolas"/>
                        </a:rPr>
                        <a:t>52</a:t>
                      </a:r>
                      <a:r>
                        <a:rPr dirty="0" sz="650" spc="20">
                          <a:solidFill>
                            <a:srgbClr val="828282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650" spc="-10">
                          <a:solidFill>
                            <a:srgbClr val="707070"/>
                          </a:solidFill>
                          <a:latin typeface="Cambria"/>
                          <a:cs typeface="Cambria"/>
                        </a:rPr>
                        <a:t>2.3.</a:t>
                      </a:r>
                      <a:r>
                        <a:rPr dirty="0" sz="650" spc="-50">
                          <a:solidFill>
                            <a:srgbClr val="70707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50">
                          <a:solidFill>
                            <a:srgbClr val="979797"/>
                          </a:solidFill>
                          <a:latin typeface="Cambria"/>
                          <a:cs typeface="Cambria"/>
                        </a:rPr>
                        <a:t>t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marL="345440" marR="48895">
                        <a:lnSpc>
                          <a:spcPts val="780"/>
                        </a:lnSpc>
                      </a:pPr>
                      <a:r>
                        <a:rPr dirty="0" sz="700" spc="-7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PATRINÔNTO</a:t>
                      </a:r>
                      <a:r>
                        <a:rPr dirty="0" sz="700" spc="195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SOCIAL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87020">
                <a:tc>
                  <a:txBody>
                    <a:bodyPr/>
                    <a:lstStyle/>
                    <a:p>
                      <a:pPr marL="184150">
                        <a:lnSpc>
                          <a:spcPts val="840"/>
                        </a:lnSpc>
                      </a:pPr>
                      <a:r>
                        <a:rPr dirty="0" sz="650">
                          <a:solidFill>
                            <a:srgbClr val="8C8C8C"/>
                          </a:solidFill>
                          <a:latin typeface="Cambria"/>
                          <a:cs typeface="Cambria"/>
                        </a:rPr>
                        <a:t>S3</a:t>
                      </a:r>
                      <a:r>
                        <a:rPr dirty="0" sz="650" spc="235">
                          <a:solidFill>
                            <a:srgbClr val="8C8C8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6D6D6D"/>
                          </a:solidFill>
                          <a:latin typeface="Consolas"/>
                          <a:cs typeface="Consolas"/>
                        </a:rPr>
                        <a:t>2.310d</a:t>
                      </a:r>
                      <a:endParaRPr sz="700">
                        <a:latin typeface="Consolas"/>
                        <a:cs typeface="Consolas"/>
                      </a:endParaRPr>
                    </a:p>
                    <a:p>
                      <a:pPr marL="1460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-30">
                          <a:solidFill>
                            <a:srgbClr val="8E8E8E"/>
                          </a:solidFill>
                          <a:latin typeface="Consolas"/>
                          <a:cs typeface="Consolas"/>
                        </a:rPr>
                        <a:t>156</a:t>
                      </a:r>
                      <a:r>
                        <a:rPr dirty="0" sz="700" spc="-65">
                          <a:solidFill>
                            <a:srgbClr val="8E8E8E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700" spc="-40">
                          <a:solidFill>
                            <a:srgbClr val="5D5D5D"/>
                          </a:solidFill>
                          <a:latin typeface="Consolas"/>
                          <a:cs typeface="Consolas"/>
                        </a:rPr>
                        <a:t>23.10.100.003</a:t>
                      </a:r>
                      <a:endParaRPr sz="700">
                        <a:latin typeface="Consolas"/>
                        <a:cs typeface="Consolas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09575" marR="48895">
                        <a:lnSpc>
                          <a:spcPts val="840"/>
                        </a:lnSpc>
                      </a:pPr>
                      <a:r>
                        <a:rPr dirty="0" sz="700" spc="-4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PATRIN.</a:t>
                      </a:r>
                      <a:r>
                        <a:rPr dirty="0" sz="700" spc="3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3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SOCIAL.</a:t>
                      </a:r>
                      <a:r>
                        <a:rPr dirty="0" sz="700" spc="6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4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REA.</a:t>
                      </a:r>
                      <a:r>
                        <a:rPr dirty="0" sz="700" spc="3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55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DE</a:t>
                      </a:r>
                      <a:r>
                        <a:rPr dirty="0" sz="700" spc="2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2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RES.</a:t>
                      </a:r>
                      <a:endParaRPr sz="700">
                        <a:latin typeface="Cambria"/>
                        <a:cs typeface="Cambria"/>
                      </a:endParaRPr>
                    </a:p>
                    <a:p>
                      <a:pPr marL="472440" marR="4889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-45">
                          <a:solidFill>
                            <a:srgbClr val="414141"/>
                          </a:solidFill>
                          <a:latin typeface="Cambria"/>
                          <a:cs typeface="Cambria"/>
                        </a:rPr>
                        <a:t>AJUSTE</a:t>
                      </a:r>
                      <a:r>
                        <a:rPr dirty="0" sz="700" spc="145">
                          <a:solidFill>
                            <a:srgbClr val="41414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EEROCtŒ</a:t>
                      </a:r>
                      <a:r>
                        <a:rPr dirty="0" sz="700" spc="215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ANTER\ORES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algn="r" marR="61594">
                        <a:lnSpc>
                          <a:spcPct val="100000"/>
                        </a:lnSpc>
                      </a:pPr>
                      <a:r>
                        <a:rPr dirty="0" sz="650" spc="-2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r" marR="1835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37,52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algn="r" marR="146050">
                        <a:lnSpc>
                          <a:spcPct val="100000"/>
                        </a:lnSpc>
                      </a:pPr>
                      <a:r>
                        <a:rPr dirty="0" sz="650" spc="-10">
                          <a:solidFill>
                            <a:srgbClr val="6D6D6D"/>
                          </a:solidFill>
                          <a:latin typeface="Consolas"/>
                          <a:cs typeface="Consolas"/>
                        </a:rPr>
                        <a:t>37,52</a:t>
                      </a:r>
                      <a:endParaRPr sz="650">
                        <a:latin typeface="Consolas"/>
                        <a:cs typeface="Consolas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21615">
                <a:tc>
                  <a:txBody>
                    <a:bodyPr/>
                    <a:lstStyle/>
                    <a:p>
                      <a:pPr marL="18415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700" spc="-25">
                          <a:solidFill>
                            <a:srgbClr val="7E7E7E"/>
                          </a:solidFill>
                          <a:latin typeface="Consolas"/>
                          <a:cs typeface="Consolas"/>
                        </a:rPr>
                        <a:t>53</a:t>
                      </a:r>
                      <a:endParaRPr sz="700">
                        <a:latin typeface="Consolas"/>
                        <a:cs typeface="Consolas"/>
                      </a:endParaRPr>
                    </a:p>
                  </a:txBody>
                  <a:tcPr marL="0" marR="0" marB="0" marT="50800"/>
                </a:tc>
                <a:tc>
                  <a:txBody>
                    <a:bodyPr/>
                    <a:lstStyle/>
                    <a:p>
                      <a:pPr marL="219710" marR="4889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u="sng" sz="700" spc="-75">
                          <a:solidFill>
                            <a:srgbClr val="565656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700" spc="35">
                          <a:solidFill>
                            <a:srgbClr val="565656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50">
                          <a:solidFill>
                            <a:srgbClr val="4D4D4D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PATRIN</a:t>
                      </a:r>
                      <a:r>
                        <a:rPr dirty="0" u="sng" sz="700" spc="150">
                          <a:solidFill>
                            <a:srgbClr val="4D4D4D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>
                          <a:solidFill>
                            <a:srgbClr val="7E7E7E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SŒIAL</a:t>
                      </a:r>
                      <a:r>
                        <a:rPr dirty="0" u="sng" sz="700" spc="160">
                          <a:solidFill>
                            <a:srgbClr val="7E7E7E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35">
                          <a:solidFill>
                            <a:srgbClr val="4B4B4B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REA</a:t>
                      </a:r>
                      <a:r>
                        <a:rPr dirty="0" u="sng" sz="700" spc="150">
                          <a:solidFill>
                            <a:srgbClr val="4B4B4B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55">
                          <a:solidFill>
                            <a:srgbClr val="525252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DE</a:t>
                      </a:r>
                      <a:r>
                        <a:rPr dirty="0" u="sng" sz="700">
                          <a:solidFill>
                            <a:srgbClr val="525252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25">
                          <a:solidFill>
                            <a:srgbClr val="444444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RES</a:t>
                      </a:r>
                      <a:r>
                        <a:rPr dirty="0" u="sng" sz="700" spc="500">
                          <a:solidFill>
                            <a:srgbClr val="444444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650" spc="-2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571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7780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650" spc="-10" b="1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37,52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59690"/>
                </a:tc>
                <a:tc>
                  <a:txBody>
                    <a:bodyPr/>
                    <a:lstStyle/>
                    <a:p>
                      <a:pPr algn="r" marR="14351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700" spc="-10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37,52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0800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700" spc="-20">
                          <a:solidFill>
                            <a:srgbClr val="797979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0800"/>
                </a:tc>
              </a:tr>
              <a:tr h="170180">
                <a:tc>
                  <a:txBody>
                    <a:bodyPr/>
                    <a:lstStyle/>
                    <a:p>
                      <a:pPr marL="150495">
                        <a:lnSpc>
                          <a:spcPts val="815"/>
                        </a:lnSpc>
                        <a:spcBef>
                          <a:spcPts val="425"/>
                        </a:spcBef>
                      </a:pPr>
                      <a:r>
                        <a:rPr dirty="0" sz="700" spc="-40">
                          <a:solidFill>
                            <a:srgbClr val="808080"/>
                          </a:solidFill>
                          <a:latin typeface="Cambria"/>
                          <a:cs typeface="Cambria"/>
                        </a:rPr>
                        <a:t>154</a:t>
                      </a:r>
                      <a:r>
                        <a:rPr dirty="0" sz="700" spc="190">
                          <a:solidFill>
                            <a:srgbClr val="80808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2.3.10.2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3975"/>
                </a:tc>
                <a:tc>
                  <a:txBody>
                    <a:bodyPr/>
                    <a:lstStyle/>
                    <a:p>
                      <a:pPr marL="409575" marR="48895">
                        <a:lnSpc>
                          <a:spcPts val="790"/>
                        </a:lnSpc>
                        <a:spcBef>
                          <a:spcPts val="450"/>
                        </a:spcBef>
                      </a:pPr>
                      <a:r>
                        <a:rPr dirty="0" sz="700" spc="-6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SUPERAVIT</a:t>
                      </a:r>
                      <a:r>
                        <a:rPr dirty="0" sz="700" spc="2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2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OU</a:t>
                      </a:r>
                      <a:r>
                        <a:rPr dirty="0" sz="700" spc="2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DÉFICIT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71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algn="r" marR="226695">
                        <a:lnSpc>
                          <a:spcPts val="840"/>
                        </a:lnSpc>
                      </a:pPr>
                      <a:r>
                        <a:rPr dirty="0" sz="700" spc="-1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2.3.10.200.001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0534" marR="488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SUŒRAVIT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335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37,52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390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650" spc="-20">
                          <a:solidFill>
                            <a:srgbClr val="797979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33045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00" spc="-25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I54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2705"/>
                </a:tc>
                <a:tc>
                  <a:txBody>
                    <a:bodyPr/>
                    <a:lstStyle/>
                    <a:p>
                      <a:pPr marL="222885" marR="4889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u="sng" sz="700" spc="-70">
                          <a:solidFill>
                            <a:srgbClr val="4D4D4D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700" spc="30">
                          <a:solidFill>
                            <a:srgbClr val="4D4D4D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65">
                          <a:solidFill>
                            <a:srgbClr val="4F4F4F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SUPERAVIT</a:t>
                      </a:r>
                      <a:r>
                        <a:rPr dirty="0" u="sng" sz="700" spc="20">
                          <a:solidFill>
                            <a:srgbClr val="4F4F4F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525252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OU</a:t>
                      </a:r>
                      <a:r>
                        <a:rPr dirty="0" u="sng" sz="700" spc="20">
                          <a:solidFill>
                            <a:srgbClr val="525252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545454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DÉFIQT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018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dirty="0" sz="700" spc="-1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37,52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6223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3335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dirty="0" sz="700" spc="-2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62230"/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700" spc="-35">
                          <a:solidFill>
                            <a:srgbClr val="6E6E6E"/>
                          </a:solidFill>
                          <a:latin typeface="Consolas"/>
                          <a:cs typeface="Consolas"/>
                        </a:rPr>
                        <a:t>448.14S,33C</a:t>
                      </a:r>
                      <a:endParaRPr sz="700">
                        <a:latin typeface="Consolas"/>
                        <a:cs typeface="Consolas"/>
                      </a:endParaRPr>
                    </a:p>
                  </a:txBody>
                  <a:tcPr marL="0" marR="0" marB="0" marT="59055"/>
                </a:tc>
              </a:tr>
              <a:tr h="173355"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650" spc="-25">
                          <a:solidFill>
                            <a:srgbClr val="979797"/>
                          </a:solidFill>
                          <a:latin typeface="Consolas"/>
                          <a:cs typeface="Consolas"/>
                        </a:rPr>
                        <a:t>52</a:t>
                      </a:r>
                      <a:endParaRPr sz="650">
                        <a:latin typeface="Consolas"/>
                        <a:cs typeface="Consolas"/>
                      </a:endParaRPr>
                    </a:p>
                  </a:txBody>
                  <a:tcPr marL="0" marR="0" marB="0" marT="54610"/>
                </a:tc>
                <a:tc>
                  <a:txBody>
                    <a:bodyPr/>
                    <a:lstStyle/>
                    <a:p>
                      <a:pPr marL="224790" marR="4889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u="sng" sz="700" spc="-25">
                          <a:solidFill>
                            <a:srgbClr val="444444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onsolas"/>
                          <a:cs typeface="Consolas"/>
                        </a:rPr>
                        <a:t>TOTALPATPJMÔNIO</a:t>
                      </a:r>
                      <a:r>
                        <a:rPr dirty="0" u="sng" sz="700" spc="10">
                          <a:solidFill>
                            <a:srgbClr val="444444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2F2F2F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onsolas"/>
                          <a:cs typeface="Consolas"/>
                        </a:rPr>
                        <a:t>SOCIAL</a:t>
                      </a:r>
                      <a:endParaRPr sz="700">
                        <a:latin typeface="Consolas"/>
                        <a:cs typeface="Consolas"/>
                      </a:endParaRPr>
                    </a:p>
                  </a:txBody>
                  <a:tcPr marL="0" marR="0" marB="0" marT="514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ts val="765"/>
                        </a:lnSpc>
                        <a:spcBef>
                          <a:spcPts val="500"/>
                        </a:spcBef>
                      </a:pPr>
                      <a:r>
                        <a:rPr dirty="0" sz="650" spc="-1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448.182,8K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0180">
                        <a:lnSpc>
                          <a:spcPts val="815"/>
                        </a:lnSpc>
                        <a:spcBef>
                          <a:spcPts val="450"/>
                        </a:spcBef>
                      </a:pPr>
                      <a:r>
                        <a:rPr dirty="0" sz="700" spc="-1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75,04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715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3525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650" spc="-10">
                          <a:solidFill>
                            <a:srgbClr val="777777"/>
                          </a:solidFill>
                          <a:latin typeface="Cambria"/>
                          <a:cs typeface="Cambria"/>
                        </a:rPr>
                        <a:t>37,52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0960"/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650" spc="-30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448.</a:t>
                      </a:r>
                      <a:r>
                        <a:rPr dirty="0" sz="650" spc="-45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797979"/>
                          </a:solidFill>
                          <a:latin typeface="Cambria"/>
                          <a:cs typeface="Cambria"/>
                        </a:rPr>
                        <a:t>I45,33C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0960"/>
                </a:tc>
              </a:tr>
              <a:tr h="266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191770">
                        <a:lnSpc>
                          <a:spcPct val="100000"/>
                        </a:lnSpc>
                      </a:pPr>
                      <a:r>
                        <a:rPr dirty="0" sz="650" spc="-25">
                          <a:solidFill>
                            <a:srgbClr val="7E7E7E"/>
                          </a:solidFill>
                          <a:latin typeface="Cambria"/>
                          <a:cs typeface="Cambria"/>
                        </a:rPr>
                        <a:t>51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226060" marR="48895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dirty="0" u="sng" sz="700" spc="-70">
                          <a:solidFill>
                            <a:srgbClr val="525252"/>
                          </a:solidFill>
                          <a:uFill>
                            <a:solidFill>
                              <a:srgbClr val="6B7474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700" spc="40">
                          <a:solidFill>
                            <a:srgbClr val="525252"/>
                          </a:solidFill>
                          <a:uFill>
                            <a:solidFill>
                              <a:srgbClr val="6B74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75">
                          <a:solidFill>
                            <a:srgbClr val="525252"/>
                          </a:solidFill>
                          <a:uFill>
                            <a:solidFill>
                              <a:srgbClr val="6B7474"/>
                            </a:solidFill>
                          </a:uFill>
                          <a:latin typeface="Cambria"/>
                          <a:cs typeface="Cambria"/>
                        </a:rPr>
                        <a:t>PATRINÔN1O</a:t>
                      </a:r>
                      <a:r>
                        <a:rPr dirty="0" u="sng" sz="700" spc="120">
                          <a:solidFill>
                            <a:srgbClr val="525252"/>
                          </a:solidFill>
                          <a:uFill>
                            <a:solidFill>
                              <a:srgbClr val="6B74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45">
                          <a:solidFill>
                            <a:srgbClr val="3D3D3D"/>
                          </a:solidFill>
                          <a:uFill>
                            <a:solidFill>
                              <a:srgbClr val="6B7474"/>
                            </a:solidFill>
                          </a:uFill>
                          <a:latin typeface="Cambria"/>
                          <a:cs typeface="Cambria"/>
                        </a:rPr>
                        <a:t>LIOUtDO</a:t>
                      </a:r>
                      <a:r>
                        <a:rPr dirty="0" u="sng" sz="700" spc="20">
                          <a:solidFill>
                            <a:srgbClr val="3D3D3D"/>
                          </a:solidFill>
                          <a:uFill>
                            <a:solidFill>
                              <a:srgbClr val="6B74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4F4F4F"/>
                          </a:solidFill>
                          <a:uFill>
                            <a:solidFill>
                              <a:srgbClr val="6B7474"/>
                            </a:solidFill>
                          </a:uFill>
                          <a:latin typeface="Cambria"/>
                          <a:cs typeface="Cambria"/>
                        </a:rPr>
                        <a:t>SOCIAL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996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algn="r" marR="60960">
                        <a:lnSpc>
                          <a:spcPct val="100000"/>
                        </a:lnSpc>
                      </a:pPr>
                      <a:r>
                        <a:rPr dirty="0" sz="650" spc="-10" b="1">
                          <a:solidFill>
                            <a:srgbClr val="444444"/>
                          </a:solidFill>
                          <a:latin typeface="Calibri"/>
                          <a:cs typeface="Calibri"/>
                        </a:rPr>
                        <a:t>448.182,85C</a:t>
                      </a:r>
                      <a:endParaRPr sz="650">
                        <a:latin typeface="Calibri"/>
                        <a:cs typeface="Calibri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algn="r" marR="1708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650" spc="-1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75,04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0795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algn="r" marR="136525">
                        <a:lnSpc>
                          <a:spcPct val="100000"/>
                        </a:lnSpc>
                      </a:pPr>
                      <a:r>
                        <a:rPr dirty="0" sz="650" spc="-10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37,52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19710">
                <a:tc>
                  <a:txBody>
                    <a:bodyPr/>
                    <a:lstStyle/>
                    <a:p>
                      <a:pPr marL="19113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700" spc="-25">
                          <a:solidFill>
                            <a:srgbClr val="797979"/>
                          </a:solidFill>
                          <a:latin typeface="Cambria"/>
                          <a:cs typeface="Cambria"/>
                        </a:rPr>
                        <a:t>42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2705"/>
                </a:tc>
                <a:tc>
                  <a:txBody>
                    <a:bodyPr/>
                    <a:lstStyle/>
                    <a:p>
                      <a:pPr marL="224790" marR="4889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u="sng" sz="700" spc="-10">
                          <a:solidFill>
                            <a:srgbClr val="5B5B5B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Consolas"/>
                          <a:cs typeface="Consolas"/>
                        </a:rPr>
                        <a:t>TOTALPAS8IVO</a:t>
                      </a:r>
                      <a:endParaRPr sz="700">
                        <a:latin typeface="Consolas"/>
                        <a:cs typeface="Consolas"/>
                      </a:endParaRPr>
                    </a:p>
                  </a:txBody>
                  <a:tcPr marL="0" marR="0" marB="0" marT="527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700" spc="-1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HI.703,31C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84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9146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650" spc="-10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6.609.736,71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4769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89230">
                        <a:lnSpc>
                          <a:spcPct val="100000"/>
                        </a:lnSpc>
                        <a:spcBef>
                          <a:spcPts val="489"/>
                        </a:spcBef>
                      </a:pPr>
                      <a:r>
                        <a:rPr dirty="0" sz="650" spc="-25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6.638.149,</a:t>
                      </a:r>
                      <a:r>
                        <a:rPr dirty="0" sz="65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25">
                          <a:solidFill>
                            <a:srgbClr val="959595"/>
                          </a:solidFill>
                          <a:latin typeface="Cambria"/>
                          <a:cs typeface="Cambria"/>
                        </a:rPr>
                        <a:t>75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2229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489"/>
                        </a:spcBef>
                      </a:pPr>
                      <a:r>
                        <a:rPr dirty="0" sz="650" spc="-40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570.116,35C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62229"/>
                </a:tc>
              </a:tr>
              <a:tr h="168275">
                <a:tc>
                  <a:txBody>
                    <a:bodyPr/>
                    <a:lstStyle/>
                    <a:p>
                      <a:pPr marL="194310">
                        <a:lnSpc>
                          <a:spcPts val="765"/>
                        </a:lnSpc>
                        <a:spcBef>
                          <a:spcPts val="459"/>
                        </a:spcBef>
                      </a:pPr>
                      <a:r>
                        <a:rPr dirty="0" sz="700">
                          <a:solidFill>
                            <a:srgbClr val="727272"/>
                          </a:solidFill>
                          <a:latin typeface="Cambria"/>
                          <a:cs typeface="Cambria"/>
                        </a:rPr>
                        <a:t>55</a:t>
                      </a:r>
                      <a:r>
                        <a:rPr dirty="0" sz="700" spc="155">
                          <a:solidFill>
                            <a:srgbClr val="72727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50">
                          <a:solidFill>
                            <a:srgbClr val="646464"/>
                          </a:solidFill>
                          <a:latin typeface="Consolas"/>
                          <a:cs typeface="Consolas"/>
                        </a:rPr>
                        <a:t>3</a:t>
                      </a:r>
                      <a:endParaRPr sz="700">
                        <a:latin typeface="Consolas"/>
                        <a:cs typeface="Consolas"/>
                      </a:endParaRPr>
                    </a:p>
                  </a:txBody>
                  <a:tcPr marL="0" marR="0" marB="0" marT="58419"/>
                </a:tc>
                <a:tc>
                  <a:txBody>
                    <a:bodyPr/>
                    <a:lstStyle/>
                    <a:p>
                      <a:pPr marL="228600" marR="48895">
                        <a:lnSpc>
                          <a:spcPts val="765"/>
                        </a:lnSpc>
                        <a:spcBef>
                          <a:spcPts val="459"/>
                        </a:spcBef>
                      </a:pPr>
                      <a:r>
                        <a:rPr dirty="0" sz="700" spc="-13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SUPEeAvITS/DEFiCIT</a:t>
                      </a:r>
                      <a:r>
                        <a:rPr dirty="0" sz="700" spc="-7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0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Mq.</a:t>
                      </a:r>
                      <a:r>
                        <a:rPr dirty="0" sz="700" spc="120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90">
                          <a:solidFill>
                            <a:srgbClr val="7E7E7E"/>
                          </a:solidFill>
                          <a:latin typeface="Arial Black"/>
                          <a:cs typeface="Arial Black"/>
                        </a:rPr>
                        <a:t>OO</a:t>
                      </a:r>
                      <a:r>
                        <a:rPr dirty="0" sz="700">
                          <a:solidFill>
                            <a:srgbClr val="7E7E7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2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EX.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84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502284">
                <a:tc>
                  <a:txBody>
                    <a:bodyPr/>
                    <a:lstStyle/>
                    <a:p>
                      <a:pPr algn="r" marR="6216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650">
                          <a:solidFill>
                            <a:srgbClr val="9C9C9C"/>
                          </a:solidFill>
                          <a:latin typeface="Cambria"/>
                          <a:cs typeface="Cambria"/>
                        </a:rPr>
                        <a:t>56</a:t>
                      </a:r>
                      <a:r>
                        <a:rPr dirty="0" sz="650" spc="220">
                          <a:solidFill>
                            <a:srgbClr val="9C9C9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00" spc="-25">
                          <a:solidFill>
                            <a:srgbClr val="707070"/>
                          </a:solidFill>
                          <a:latin typeface="Cambria"/>
                          <a:cs typeface="Cambria"/>
                        </a:rPr>
                        <a:t>3.1</a:t>
                      </a:r>
                      <a:endParaRPr sz="600">
                        <a:latin typeface="Cambria"/>
                        <a:cs typeface="Cambria"/>
                      </a:endParaRPr>
                    </a:p>
                    <a:p>
                      <a:pPr algn="r" marR="5638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650" spc="-1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3.1.</a:t>
                      </a:r>
                      <a:r>
                        <a:rPr dirty="0" sz="650" spc="-3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50">
                          <a:solidFill>
                            <a:srgbClr val="898989"/>
                          </a:solidFill>
                          <a:latin typeface="Cambria"/>
                          <a:cs typeface="Cambria"/>
                        </a:rPr>
                        <a:t>l</a:t>
                      </a:r>
                      <a:endParaRPr sz="650">
                        <a:latin typeface="Cambria"/>
                        <a:cs typeface="Cambria"/>
                      </a:endParaRPr>
                    </a:p>
                    <a:p>
                      <a:pPr marL="1962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70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S8</a:t>
                      </a:r>
                      <a:r>
                        <a:rPr dirty="0" sz="700" spc="185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3.1.</a:t>
                      </a:r>
                      <a:r>
                        <a:rPr dirty="0" sz="650" spc="-1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10.</a:t>
                      </a:r>
                      <a:r>
                        <a:rPr dirty="0" sz="650" spc="-10">
                          <a:solidFill>
                            <a:srgbClr val="707070"/>
                          </a:solidFill>
                          <a:latin typeface="Cambria"/>
                          <a:cs typeface="Cambria"/>
                        </a:rPr>
                        <a:t>1</a:t>
                      </a:r>
                      <a:endParaRPr sz="650">
                        <a:latin typeface="Cambria"/>
                        <a:cs typeface="Cambria"/>
                      </a:endParaRPr>
                    </a:p>
                    <a:p>
                      <a:pPr marL="19431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>
                          <a:solidFill>
                            <a:srgbClr val="909090"/>
                          </a:solidFill>
                          <a:latin typeface="Cambria"/>
                          <a:cs typeface="Cambria"/>
                        </a:rPr>
                        <a:t>59</a:t>
                      </a:r>
                      <a:r>
                        <a:rPr dirty="0" sz="700" spc="165">
                          <a:solidFill>
                            <a:srgbClr val="90909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3.</a:t>
                      </a:r>
                      <a:r>
                        <a:rPr dirty="0" sz="650" spc="-10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1.</a:t>
                      </a:r>
                      <a:r>
                        <a:rPr dirty="0" sz="650" spc="-1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10.100.001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292100" marR="488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6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RECEITAS</a:t>
                      </a:r>
                      <a:endParaRPr sz="700">
                        <a:latin typeface="Arial Black"/>
                        <a:cs typeface="Arial Black"/>
                      </a:endParaRPr>
                    </a:p>
                    <a:p>
                      <a:pPr marR="4889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481965" indent="-61594">
                        <a:lnSpc>
                          <a:spcPct val="105700"/>
                        </a:lnSpc>
                      </a:pPr>
                      <a:r>
                        <a:rPr dirty="0" sz="700" spc="-19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RECMTA</a:t>
                      </a:r>
                      <a:r>
                        <a:rPr dirty="0" sz="700" spc="4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60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700" spc="5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8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SUBVENÇÔE5-</a:t>
                      </a:r>
                      <a:r>
                        <a:rPr dirty="0" sz="700" spc="15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4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MUNIOPAL</a:t>
                      </a:r>
                      <a:r>
                        <a:rPr dirty="0" sz="700" spc="50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204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SUBVENÇOES</a:t>
                      </a:r>
                      <a:r>
                        <a:rPr dirty="0" sz="700" spc="14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8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GOVERNAPIENTAIS</a:t>
                      </a:r>
                      <a:r>
                        <a:rPr dirty="0" sz="700" spc="-1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95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1-</a:t>
                      </a:r>
                      <a:r>
                        <a:rPr dirty="0" sz="700" spc="-10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25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NUNÏOPA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33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00" spc="-5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L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r" marR="53340">
                        <a:lnSpc>
                          <a:spcPct val="100000"/>
                        </a:lnSpc>
                      </a:pPr>
                      <a:r>
                        <a:rPr dirty="0" sz="700" spc="-20">
                          <a:solidFill>
                            <a:srgbClr val="565656"/>
                          </a:solidFill>
                          <a:latin typeface="Consolas"/>
                          <a:cs typeface="Consolas"/>
                        </a:rPr>
                        <a:t>0,00</a:t>
                      </a:r>
                      <a:endParaRPr sz="700">
                        <a:latin typeface="Consolas"/>
                        <a:cs typeface="Consolas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algn="r" marR="1638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600" spc="-2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188595">
                        <a:lnSpc>
                          <a:spcPct val="100000"/>
                        </a:lnSpc>
                      </a:pPr>
                      <a:r>
                        <a:rPr dirty="0" sz="650" spc="-25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5.640.594,</a:t>
                      </a:r>
                      <a:r>
                        <a:rPr dirty="0" sz="650" spc="4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25">
                          <a:solidFill>
                            <a:srgbClr val="838383"/>
                          </a:solidFill>
                          <a:latin typeface="Cambria"/>
                          <a:cs typeface="Cambria"/>
                        </a:rPr>
                        <a:t>10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algn="r" marR="635">
                        <a:lnSpc>
                          <a:spcPct val="100000"/>
                        </a:lnSpc>
                      </a:pPr>
                      <a:r>
                        <a:rPr dirty="0" sz="650" spc="-25">
                          <a:solidFill>
                            <a:srgbClr val="7E7E7E"/>
                          </a:solidFill>
                          <a:latin typeface="Cambria"/>
                          <a:cs typeface="Cambria"/>
                        </a:rPr>
                        <a:t>5.6‘I0.594,</a:t>
                      </a:r>
                      <a:r>
                        <a:rPr dirty="0" sz="650" spc="10">
                          <a:solidFill>
                            <a:srgbClr val="7E7E7E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25">
                          <a:solidFill>
                            <a:srgbClr val="797979"/>
                          </a:solidFill>
                          <a:latin typeface="Cambria"/>
                          <a:cs typeface="Cambria"/>
                        </a:rPr>
                        <a:t>10C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</a:tr>
              <a:tr h="222250">
                <a:tc>
                  <a:txBody>
                    <a:bodyPr/>
                    <a:lstStyle/>
                    <a:p>
                      <a:pPr marL="19748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700" spc="-25">
                          <a:solidFill>
                            <a:srgbClr val="828282"/>
                          </a:solidFill>
                          <a:latin typeface="Cambria"/>
                          <a:cs typeface="Cambria"/>
                        </a:rPr>
                        <a:t>56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7150"/>
                </a:tc>
                <a:tc>
                  <a:txBody>
                    <a:bodyPr/>
                    <a:lstStyle/>
                    <a:p>
                      <a:pPr marL="233045" marR="4889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u="sng" sz="700" spc="-185">
                          <a:solidFill>
                            <a:srgbClr val="494949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u="sng" sz="700" spc="15">
                          <a:solidFill>
                            <a:srgbClr val="494949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140">
                          <a:solidFill>
                            <a:srgbClr val="494949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Arial Black"/>
                          <a:cs typeface="Arial Black"/>
                        </a:rPr>
                        <a:t>REŒITA</a:t>
                      </a:r>
                      <a:r>
                        <a:rPr dirty="0" u="sng" sz="700" spc="60">
                          <a:solidFill>
                            <a:srgbClr val="494949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170">
                          <a:solidFill>
                            <a:srgbClr val="494949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u="sng" sz="700" spc="-20">
                          <a:solidFill>
                            <a:srgbClr val="494949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135">
                          <a:solidFill>
                            <a:srgbClr val="3A3A3A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Arial Black"/>
                          <a:cs typeface="Arial Black"/>
                        </a:rPr>
                        <a:t>SU8VEKÔES-</a:t>
                      </a:r>
                      <a:r>
                        <a:rPr dirty="0" u="sng" sz="700" spc="114">
                          <a:solidFill>
                            <a:srgbClr val="3A3A3A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55">
                          <a:solidFill>
                            <a:srgbClr val="3B3B3B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Arial Black"/>
                          <a:cs typeface="Arial Black"/>
                        </a:rPr>
                        <a:t>NUN1OPAL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700" spc="-2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6065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650" spc="-2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985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650" spc="-25">
                          <a:solidFill>
                            <a:srgbClr val="727272"/>
                          </a:solidFill>
                          <a:latin typeface="Cambria"/>
                          <a:cs typeface="Cambria"/>
                        </a:rPr>
                        <a:t>5.640.59d,</a:t>
                      </a:r>
                      <a:r>
                        <a:rPr dirty="0" sz="650" spc="15">
                          <a:solidFill>
                            <a:srgbClr val="72727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25">
                          <a:solidFill>
                            <a:srgbClr val="7E7E7E"/>
                          </a:solidFill>
                          <a:latin typeface="Cambria"/>
                          <a:cs typeface="Cambria"/>
                        </a:rPr>
                        <a:t>10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350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700" spc="-45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5.640.594,</a:t>
                      </a:r>
                      <a:r>
                        <a:rPr dirty="0" sz="700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25">
                          <a:solidFill>
                            <a:srgbClr val="7C7C7C"/>
                          </a:solidFill>
                          <a:latin typeface="Cambria"/>
                          <a:cs typeface="Cambria"/>
                        </a:rPr>
                        <a:t>10C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7150"/>
                </a:tc>
              </a:tr>
              <a:tr h="228600"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600" spc="-25">
                          <a:solidFill>
                            <a:srgbClr val="909090"/>
                          </a:solidFill>
                          <a:latin typeface="Consolas"/>
                          <a:cs typeface="Consolas"/>
                        </a:rPr>
                        <a:t>57</a:t>
                      </a:r>
                      <a:endParaRPr sz="600">
                        <a:latin typeface="Consolas"/>
                        <a:cs typeface="Consolas"/>
                      </a:endParaRPr>
                    </a:p>
                  </a:txBody>
                  <a:tcPr marL="0" marR="0" marB="0" marT="66675"/>
                </a:tc>
                <a:tc>
                  <a:txBody>
                    <a:bodyPr/>
                    <a:lstStyle/>
                    <a:p>
                      <a:pPr marL="231775" marR="4889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u="sng" sz="700" spc="-80">
                          <a:solidFill>
                            <a:srgbClr val="565656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700" spc="90">
                          <a:solidFill>
                            <a:srgbClr val="565656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65">
                          <a:solidFill>
                            <a:srgbClr val="444444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Cambria"/>
                          <a:cs typeface="Cambria"/>
                        </a:rPr>
                        <a:t>RECMTA</a:t>
                      </a:r>
                      <a:r>
                        <a:rPr dirty="0" u="sng" sz="700" spc="60">
                          <a:solidFill>
                            <a:srgbClr val="444444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40">
                          <a:solidFill>
                            <a:srgbClr val="4F4F4F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Cambria"/>
                          <a:cs typeface="Cambria"/>
                        </a:rPr>
                        <a:t>DE</a:t>
                      </a:r>
                      <a:r>
                        <a:rPr dirty="0" u="sng" sz="700" spc="-25">
                          <a:solidFill>
                            <a:srgbClr val="4F4F4F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3D3D3D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Cambria"/>
                          <a:cs typeface="Cambria"/>
                        </a:rPr>
                        <a:t>SUBVENCÖFS</a:t>
                      </a:r>
                      <a:r>
                        <a:rPr dirty="0" u="sng" sz="700" spc="500">
                          <a:solidFill>
                            <a:srgbClr val="3D3D3D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71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700" spc="-25">
                          <a:solidFill>
                            <a:srgbClr val="464646"/>
                          </a:solidFill>
                          <a:latin typeface="Courier New"/>
                          <a:cs typeface="Courier New"/>
                        </a:rPr>
                        <a:t>0,Œ</a:t>
                      </a:r>
                      <a:endParaRPr sz="700">
                        <a:latin typeface="Courier New"/>
                        <a:cs typeface="Courier New"/>
                      </a:endParaRPr>
                    </a:p>
                  </a:txBody>
                  <a:tcPr marL="0" marR="0" marB="0" marT="603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6065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600" spc="-20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B="0" marT="6985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700" spc="-60">
                          <a:solidFill>
                            <a:srgbClr val="626262"/>
                          </a:solidFill>
                          <a:latin typeface="Arial Black"/>
                          <a:cs typeface="Arial Black"/>
                        </a:rPr>
                        <a:t>5.640.594,10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650" spc="-25">
                          <a:solidFill>
                            <a:srgbClr val="727272"/>
                          </a:solidFill>
                          <a:latin typeface="Cambria"/>
                          <a:cs typeface="Cambria"/>
                        </a:rPr>
                        <a:t>5.640.599,</a:t>
                      </a:r>
                      <a:r>
                        <a:rPr dirty="0" sz="650" spc="55">
                          <a:solidFill>
                            <a:srgbClr val="72727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25">
                          <a:solidFill>
                            <a:srgbClr val="808080"/>
                          </a:solidFill>
                          <a:latin typeface="Cambria"/>
                          <a:cs typeface="Cambria"/>
                        </a:rPr>
                        <a:t>i0C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3500"/>
                </a:tc>
              </a:tr>
              <a:tr h="161290">
                <a:tc>
                  <a:txBody>
                    <a:bodyPr/>
                    <a:lstStyle/>
                    <a:p>
                      <a:pPr marL="156210">
                        <a:lnSpc>
                          <a:spcPts val="720"/>
                        </a:lnSpc>
                        <a:spcBef>
                          <a:spcPts val="450"/>
                        </a:spcBef>
                      </a:pPr>
                      <a:r>
                        <a:rPr dirty="0" sz="650" spc="-25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265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57150"/>
                </a:tc>
                <a:tc>
                  <a:txBody>
                    <a:bodyPr/>
                    <a:lstStyle/>
                    <a:p>
                      <a:pPr marL="357505" marR="48895">
                        <a:lnSpc>
                          <a:spcPts val="795"/>
                        </a:lnSpc>
                        <a:spcBef>
                          <a:spcPts val="375"/>
                        </a:spcBef>
                      </a:pPr>
                      <a:r>
                        <a:rPr dirty="0" sz="700" spc="-6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OUTRAS</a:t>
                      </a:r>
                      <a:r>
                        <a:rPr dirty="0" sz="700" spc="7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65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RECEITAS</a:t>
                      </a:r>
                      <a:r>
                        <a:rPr dirty="0" sz="700" spc="55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OPERAOONAIS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08585">
                <a:tc>
                  <a:txBody>
                    <a:bodyPr/>
                    <a:lstStyle/>
                    <a:p>
                      <a:pPr marL="155575">
                        <a:lnSpc>
                          <a:spcPts val="755"/>
                        </a:lnSpc>
                      </a:pPr>
                      <a:r>
                        <a:rPr dirty="0" sz="700" spc="-20">
                          <a:solidFill>
                            <a:srgbClr val="8C8C8C"/>
                          </a:solidFill>
                          <a:latin typeface="Cambria"/>
                          <a:cs typeface="Cambria"/>
                        </a:rPr>
                        <a:t>266</a:t>
                      </a:r>
                      <a:r>
                        <a:rPr dirty="0" sz="700" spc="160">
                          <a:solidFill>
                            <a:srgbClr val="8C8C8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3.1.30.1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21640" marR="48895">
                        <a:lnSpc>
                          <a:spcPts val="755"/>
                        </a:lnSpc>
                      </a:pPr>
                      <a:r>
                        <a:rPr dirty="0" sz="700" spc="-55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RECEITA</a:t>
                      </a:r>
                      <a:r>
                        <a:rPr dirty="0" sz="700" spc="35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FtNANŒTRA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3664">
                <a:tc>
                  <a:txBody>
                    <a:bodyPr/>
                    <a:lstStyle/>
                    <a:p>
                      <a:pPr marL="159385">
                        <a:lnSpc>
                          <a:spcPts val="750"/>
                        </a:lnSpc>
                        <a:spcBef>
                          <a:spcPts val="45"/>
                        </a:spcBef>
                      </a:pPr>
                      <a:r>
                        <a:rPr dirty="0" sz="650">
                          <a:solidFill>
                            <a:srgbClr val="7C7C7C"/>
                          </a:solidFill>
                          <a:latin typeface="Cambria"/>
                          <a:cs typeface="Cambria"/>
                        </a:rPr>
                        <a:t>267</a:t>
                      </a:r>
                      <a:r>
                        <a:rPr dirty="0" sz="650" spc="195">
                          <a:solidFill>
                            <a:srgbClr val="7C7C7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35">
                          <a:solidFill>
                            <a:srgbClr val="747474"/>
                          </a:solidFill>
                          <a:latin typeface="Cambria"/>
                          <a:cs typeface="Cambria"/>
                        </a:rPr>
                        <a:t>3.</a:t>
                      </a:r>
                      <a:r>
                        <a:rPr dirty="0" sz="650" spc="-55">
                          <a:solidFill>
                            <a:srgbClr val="74747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t.30.</a:t>
                      </a:r>
                      <a:r>
                        <a:rPr dirty="0" sz="650" spc="-75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100.001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486409" marR="48895">
                        <a:lnSpc>
                          <a:spcPts val="795"/>
                        </a:lnSpc>
                      </a:pPr>
                      <a:r>
                        <a:rPr dirty="0" sz="700" spc="-3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JUROS</a:t>
                      </a:r>
                      <a:r>
                        <a:rPr dirty="0" sz="700" spc="1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65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DE</a:t>
                      </a:r>
                      <a:r>
                        <a:rPr dirty="0" sz="700" spc="15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3A3A3A"/>
                          </a:solidFill>
                          <a:latin typeface="Cambria"/>
                          <a:cs typeface="Cambria"/>
                        </a:rPr>
                        <a:t>APMCAÇÖES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ts val="725"/>
                        </a:lnSpc>
                        <a:spcBef>
                          <a:spcPts val="70"/>
                        </a:spcBef>
                      </a:pPr>
                      <a:r>
                        <a:rPr dirty="0" sz="650" spc="-2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65735">
                        <a:lnSpc>
                          <a:spcPts val="700"/>
                        </a:lnSpc>
                        <a:spcBef>
                          <a:spcPts val="95"/>
                        </a:spcBef>
                      </a:pPr>
                      <a:r>
                        <a:rPr dirty="0" sz="650" spc="-2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12065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ts val="775"/>
                        </a:lnSpc>
                        <a:spcBef>
                          <a:spcPts val="20"/>
                        </a:spcBef>
                      </a:pPr>
                      <a:r>
                        <a:rPr dirty="0" sz="700" spc="-70">
                          <a:solidFill>
                            <a:srgbClr val="5D5D5D"/>
                          </a:solidFill>
                          <a:latin typeface="Courier New"/>
                          <a:cs typeface="Courier New"/>
                        </a:rPr>
                        <a:t>i1.724,61</a:t>
                      </a:r>
                      <a:endParaRPr sz="700">
                        <a:latin typeface="Courier New"/>
                        <a:cs typeface="Courier New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ts val="775"/>
                        </a:lnSpc>
                        <a:spcBef>
                          <a:spcPts val="20"/>
                        </a:spcBef>
                      </a:pPr>
                      <a:r>
                        <a:rPr dirty="0" sz="700" spc="-70">
                          <a:solidFill>
                            <a:srgbClr val="777777"/>
                          </a:solidFill>
                          <a:latin typeface="Courier New"/>
                          <a:cs typeface="Courier New"/>
                        </a:rPr>
                        <a:t>11.724,6IC</a:t>
                      </a:r>
                      <a:endParaRPr sz="700">
                        <a:latin typeface="Courier New"/>
                        <a:cs typeface="Courier New"/>
                      </a:endParaRPr>
                    </a:p>
                  </a:txBody>
                  <a:tcPr marL="0" marR="0" marB="0" marT="2540"/>
                </a:tc>
              </a:tr>
              <a:tr h="108585">
                <a:tc>
                  <a:txBody>
                    <a:bodyPr/>
                    <a:lstStyle/>
                    <a:p>
                      <a:pPr marL="158750">
                        <a:lnSpc>
                          <a:spcPts val="755"/>
                        </a:lnSpc>
                      </a:pPr>
                      <a:r>
                        <a:rPr dirty="0" sz="650">
                          <a:solidFill>
                            <a:srgbClr val="8C8C8C"/>
                          </a:solidFill>
                          <a:latin typeface="Cambria"/>
                          <a:cs typeface="Cambria"/>
                        </a:rPr>
                        <a:t>306</a:t>
                      </a:r>
                      <a:r>
                        <a:rPr dirty="0" sz="650" spc="225">
                          <a:solidFill>
                            <a:srgbClr val="8C8C8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2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3.1.30.</a:t>
                      </a:r>
                      <a:r>
                        <a:rPr dirty="0" sz="650" spc="-85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100.002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5775" marR="48895">
                        <a:lnSpc>
                          <a:spcPts val="755"/>
                        </a:lnSpc>
                      </a:pPr>
                      <a:r>
                        <a:rPr dirty="0" sz="700" spc="-45">
                          <a:solidFill>
                            <a:srgbClr val="414141"/>
                          </a:solidFill>
                          <a:latin typeface="Cambria"/>
                          <a:cs typeface="Cambria"/>
                        </a:rPr>
                        <a:t>REND.FDO.INVSST</a:t>
                      </a:r>
                      <a:r>
                        <a:rPr dirty="0" sz="700" spc="65">
                          <a:solidFill>
                            <a:srgbClr val="41414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FTNANCBRO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ts val="740"/>
                        </a:lnSpc>
                        <a:spcBef>
                          <a:spcPts val="15"/>
                        </a:spcBef>
                      </a:pPr>
                      <a:r>
                        <a:rPr dirty="0" sz="650" spc="-2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0815">
                        <a:lnSpc>
                          <a:spcPts val="740"/>
                        </a:lnSpc>
                        <a:spcBef>
                          <a:spcPts val="15"/>
                        </a:spcBef>
                      </a:pPr>
                      <a:r>
                        <a:rPr dirty="0" sz="650" spc="-1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7.831,42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1905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91465">
                        <a:lnSpc>
                          <a:spcPts val="755"/>
                        </a:lnSpc>
                      </a:pPr>
                      <a:r>
                        <a:rPr dirty="0" sz="700" spc="-10">
                          <a:solidFill>
                            <a:srgbClr val="606060"/>
                          </a:solidFill>
                          <a:latin typeface="Courier New"/>
                          <a:cs typeface="Courier New"/>
                        </a:rPr>
                        <a:t>4Œ231,80</a:t>
                      </a:r>
                      <a:endParaRPr sz="70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ts val="755"/>
                        </a:lnSpc>
                      </a:pPr>
                      <a:r>
                        <a:rPr dirty="0" sz="700" spc="-60">
                          <a:solidFill>
                            <a:srgbClr val="797979"/>
                          </a:solidFill>
                          <a:latin typeface="Courier New"/>
                          <a:cs typeface="Courier New"/>
                        </a:rPr>
                        <a:t>32.900,38C</a:t>
                      </a:r>
                      <a:endParaRPr sz="70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151765">
                        <a:lnSpc>
                          <a:spcPts val="790"/>
                        </a:lnSpc>
                      </a:pPr>
                      <a:r>
                        <a:rPr dirty="0" sz="700" spc="-10">
                          <a:solidFill>
                            <a:srgbClr val="8A8A8A"/>
                          </a:solidFill>
                          <a:latin typeface="Cambria"/>
                          <a:cs typeface="Cambria"/>
                        </a:rPr>
                        <a:t>322</a:t>
                      </a:r>
                      <a:r>
                        <a:rPr dirty="0" sz="700" spc="155">
                          <a:solidFill>
                            <a:srgbClr val="8A8A8A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3.1.30.100.003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5775" marR="48895">
                        <a:lnSpc>
                          <a:spcPts val="790"/>
                        </a:lnSpc>
                      </a:pPr>
                      <a:r>
                        <a:rPr dirty="0" sz="700" spc="-2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DEKONTO</a:t>
                      </a:r>
                      <a:r>
                        <a:rPr dirty="0" sz="700" spc="35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OBTTDOS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650" spc="-2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644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650" spc="-2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5715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650" spc="-10">
                          <a:solidFill>
                            <a:srgbClr val="797979"/>
                          </a:solidFill>
                          <a:latin typeface="Cambria"/>
                          <a:cs typeface="Cambria"/>
                        </a:rPr>
                        <a:t>G7,36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ts val="810"/>
                        </a:lnSpc>
                      </a:pPr>
                      <a:r>
                        <a:rPr dirty="0" sz="700" spc="-10">
                          <a:solidFill>
                            <a:srgbClr val="7C7C7C"/>
                          </a:solidFill>
                          <a:latin typeface="Courier New"/>
                          <a:cs typeface="Courier New"/>
                        </a:rPr>
                        <a:t>67,36C</a:t>
                      </a:r>
                      <a:endParaRPr sz="70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</a:tr>
              <a:tr h="225425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650" spc="-25">
                          <a:solidFill>
                            <a:srgbClr val="707070"/>
                          </a:solidFill>
                          <a:latin typeface="Cambria"/>
                          <a:cs typeface="Cambria"/>
                        </a:rPr>
                        <a:t>266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53975"/>
                </a:tc>
                <a:tc>
                  <a:txBody>
                    <a:bodyPr/>
                    <a:lstStyle/>
                    <a:p>
                      <a:pPr marL="231775" marR="4889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u="sng" sz="700" spc="-75">
                          <a:solidFill>
                            <a:srgbClr val="4F4F4F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700" spc="25">
                          <a:solidFill>
                            <a:srgbClr val="4F4F4F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85">
                          <a:solidFill>
                            <a:srgbClr val="525252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Cambria"/>
                          <a:cs typeface="Cambria"/>
                        </a:rPr>
                        <a:t>RECPTTA</a:t>
                      </a:r>
                      <a:r>
                        <a:rPr dirty="0" u="sng" sz="700" spc="85">
                          <a:solidFill>
                            <a:srgbClr val="525252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444444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Cambria"/>
                          <a:cs typeface="Cambria"/>
                        </a:rPr>
                        <a:t>F\NANCEJRA</a:t>
                      </a:r>
                      <a:r>
                        <a:rPr dirty="0" u="sng" sz="700" spc="500">
                          <a:solidFill>
                            <a:srgbClr val="444444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700" spc="-2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399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dirty="0" sz="700" spc="-2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7.831,42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6515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9718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dirty="0" sz="650" spc="-10">
                          <a:solidFill>
                            <a:srgbClr val="676767"/>
                          </a:solidFill>
                          <a:latin typeface="Consolas"/>
                          <a:cs typeface="Consolas"/>
                        </a:rPr>
                        <a:t>52.023,77</a:t>
                      </a:r>
                      <a:endParaRPr sz="650">
                        <a:latin typeface="Consolas"/>
                        <a:cs typeface="Consolas"/>
                      </a:endParaRPr>
                    </a:p>
                  </a:txBody>
                  <a:tcPr marL="0" marR="0" marB="0" marT="6286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dirty="0" sz="700" spc="-45">
                          <a:solidFill>
                            <a:srgbClr val="7E7E7E"/>
                          </a:solidFill>
                          <a:latin typeface="Cambria"/>
                          <a:cs typeface="Cambria"/>
                        </a:rPr>
                        <a:t>44.</a:t>
                      </a:r>
                      <a:r>
                        <a:rPr dirty="0" sz="700" spc="-35">
                          <a:solidFill>
                            <a:srgbClr val="7E7E7E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7C7C7C"/>
                          </a:solidFill>
                          <a:latin typeface="Cambria"/>
                          <a:cs typeface="Cambria"/>
                        </a:rPr>
                        <a:t>J92,35C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6515"/>
                </a:tc>
              </a:tr>
              <a:tr h="223520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00" spc="-25">
                          <a:solidFill>
                            <a:srgbClr val="7B7B7B"/>
                          </a:solidFill>
                          <a:latin typeface="Consolas"/>
                          <a:cs typeface="Consolas"/>
                        </a:rPr>
                        <a:t>265</a:t>
                      </a:r>
                      <a:endParaRPr sz="700">
                        <a:latin typeface="Consolas"/>
                        <a:cs typeface="Consolas"/>
                      </a:endParaRPr>
                    </a:p>
                  </a:txBody>
                  <a:tcPr marL="0" marR="0" marB="0" marT="44450"/>
                </a:tc>
                <a:tc>
                  <a:txBody>
                    <a:bodyPr/>
                    <a:lstStyle/>
                    <a:p>
                      <a:pPr marL="231775" marR="4889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u="sng" sz="700" spc="-80">
                          <a:solidFill>
                            <a:srgbClr val="626262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700" spc="35">
                          <a:solidFill>
                            <a:srgbClr val="626262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55">
                          <a:solidFill>
                            <a:srgbClr val="4D4D4D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OUTRAS</a:t>
                      </a:r>
                      <a:r>
                        <a:rPr dirty="0" u="sng" sz="700" spc="55">
                          <a:solidFill>
                            <a:srgbClr val="4D4D4D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75">
                          <a:solidFill>
                            <a:srgbClr val="363636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PPC6TTAS</a:t>
                      </a:r>
                      <a:r>
                        <a:rPr dirty="0" u="sng" sz="700" spc="30">
                          <a:solidFill>
                            <a:srgbClr val="363636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3D3D3D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OŒRACIONAIS</a:t>
                      </a:r>
                      <a:r>
                        <a:rPr dirty="0" u="sng" sz="700" spc="500">
                          <a:solidFill>
                            <a:srgbClr val="3D3D3D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850" spc="-20">
                          <a:solidFill>
                            <a:srgbClr val="676767"/>
                          </a:solidFill>
                          <a:latin typeface="Consolas"/>
                          <a:cs typeface="Consolas"/>
                        </a:rPr>
                        <a:t>O,OO</a:t>
                      </a:r>
                      <a:endParaRPr sz="850">
                        <a:latin typeface="Consolas"/>
                        <a:cs typeface="Consolas"/>
                      </a:endParaRPr>
                    </a:p>
                  </a:txBody>
                  <a:tcPr marL="0" marR="0" marB="0" marT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650" spc="-1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7.831,42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5969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9781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650" spc="-1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52.023,77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596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19710">
                <a:tc>
                  <a:txBody>
                    <a:bodyPr/>
                    <a:lstStyle/>
                    <a:p>
                      <a:pPr marL="19939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700" spc="-25">
                          <a:solidFill>
                            <a:srgbClr val="727272"/>
                          </a:solidFill>
                          <a:latin typeface="Consolas"/>
                          <a:cs typeface="Consolas"/>
                        </a:rPr>
                        <a:t>S6</a:t>
                      </a:r>
                      <a:endParaRPr sz="700">
                        <a:latin typeface="Consolas"/>
                        <a:cs typeface="Consolas"/>
                      </a:endParaRPr>
                    </a:p>
                  </a:txBody>
                  <a:tcPr marL="0" marR="0" marB="0" marT="48895"/>
                </a:tc>
                <a:tc>
                  <a:txBody>
                    <a:bodyPr/>
                    <a:lstStyle/>
                    <a:p>
                      <a:pPr marL="231775" marR="4889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u="sng" sz="700" spc="-80">
                          <a:solidFill>
                            <a:srgbClr val="5B5B5B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700" spc="80">
                          <a:solidFill>
                            <a:srgbClr val="5B5B5B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525252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Cambria"/>
                          <a:cs typeface="Cambria"/>
                        </a:rPr>
                        <a:t>RECFiTA5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488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650" spc="-2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159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6764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00" spc="-1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7.831,42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5244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00" spc="-10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5.692.617,87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5244"/>
                </a:tc>
                <a:tc>
                  <a:txBody>
                    <a:bodyPr/>
                    <a:lstStyle/>
                    <a:p>
                      <a:pPr algn="r" marR="825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650" spc="-10">
                          <a:solidFill>
                            <a:srgbClr val="777777"/>
                          </a:solidFill>
                          <a:latin typeface="Cambria"/>
                          <a:cs typeface="Cambria"/>
                        </a:rPr>
                        <a:t>5.684.786,45C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1594"/>
                </a:tc>
              </a:tr>
              <a:tr h="224790">
                <a:tc>
                  <a:txBody>
                    <a:bodyPr/>
                    <a:lstStyle/>
                    <a:p>
                      <a:pPr marL="19748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00" spc="-25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55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1435"/>
                </a:tc>
                <a:tc>
                  <a:txBody>
                    <a:bodyPr/>
                    <a:lstStyle/>
                    <a:p>
                      <a:pPr marL="231775" marR="4889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u="sng" sz="700" spc="-75">
                          <a:solidFill>
                            <a:srgbClr val="424242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700" spc="15">
                          <a:solidFill>
                            <a:srgbClr val="424242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65">
                          <a:solidFill>
                            <a:srgbClr val="212121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SUPERAVTTS/DEFICIT</a:t>
                      </a:r>
                      <a:r>
                        <a:rPr dirty="0" u="sng" sz="700" spc="20">
                          <a:solidFill>
                            <a:srgbClr val="212121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>
                          <a:solidFill>
                            <a:srgbClr val="3F3F3F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MO</a:t>
                      </a:r>
                      <a:r>
                        <a:rPr dirty="0" u="sng" sz="700" spc="195">
                          <a:solidFill>
                            <a:srgbClr val="3F3F3F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30">
                          <a:solidFill>
                            <a:srgbClr val="727272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DO</a:t>
                      </a:r>
                      <a:r>
                        <a:rPr dirty="0" u="sng" sz="700">
                          <a:solidFill>
                            <a:srgbClr val="727272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50">
                          <a:solidFill>
                            <a:srgbClr val="4B4B4B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Œ</a:t>
                      </a:r>
                      <a:r>
                        <a:rPr dirty="0" u="sng" sz="700" spc="500">
                          <a:solidFill>
                            <a:srgbClr val="4B4B4B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46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700" spc="-2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77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650" spc="-1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7.831,42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650" spc="-1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5.692.6t7,87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6675"/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700" spc="-10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5.684.786,45C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63500"/>
                </a:tc>
              </a:tr>
              <a:tr h="164465">
                <a:tc>
                  <a:txBody>
                    <a:bodyPr/>
                    <a:lstStyle/>
                    <a:p>
                      <a:pPr marL="197485">
                        <a:lnSpc>
                          <a:spcPts val="815"/>
                        </a:lnSpc>
                        <a:spcBef>
                          <a:spcPts val="380"/>
                        </a:spcBef>
                      </a:pPr>
                      <a:r>
                        <a:rPr dirty="0" sz="700">
                          <a:solidFill>
                            <a:srgbClr val="7C7C7C"/>
                          </a:solidFill>
                          <a:latin typeface="Cambria"/>
                          <a:cs typeface="Cambria"/>
                        </a:rPr>
                        <a:t>73</a:t>
                      </a:r>
                      <a:r>
                        <a:rPr dirty="0" sz="700" spc="140">
                          <a:solidFill>
                            <a:srgbClr val="7C7C7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00" spc="-5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4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marL="229870" marR="48895">
                        <a:lnSpc>
                          <a:spcPts val="790"/>
                        </a:lnSpc>
                        <a:spcBef>
                          <a:spcPts val="405"/>
                        </a:spcBef>
                      </a:pPr>
                      <a:r>
                        <a:rPr dirty="0" sz="700" spc="-4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CUSTOS</a:t>
                      </a:r>
                      <a:r>
                        <a:rPr dirty="0" sz="700" spc="15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E</a:t>
                      </a:r>
                      <a:r>
                        <a:rPr dirty="0" sz="700" spc="-3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ŒSPESAS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14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3664">
                <a:tc>
                  <a:txBody>
                    <a:bodyPr/>
                    <a:lstStyle/>
                    <a:p>
                      <a:pPr marL="198120">
                        <a:lnSpc>
                          <a:spcPts val="800"/>
                        </a:lnSpc>
                      </a:pPr>
                      <a:r>
                        <a:rPr dirty="0" sz="65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74</a:t>
                      </a:r>
                      <a:r>
                        <a:rPr dirty="0" sz="650" spc="18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25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4.</a:t>
                      </a:r>
                      <a:r>
                        <a:rPr dirty="0" sz="700" spc="-25">
                          <a:solidFill>
                            <a:srgbClr val="919191"/>
                          </a:solidFill>
                          <a:latin typeface="Cambria"/>
                          <a:cs typeface="Cambria"/>
                        </a:rPr>
                        <a:t>1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3370" marR="48895">
                        <a:lnSpc>
                          <a:spcPts val="77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DESPESAS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2395">
                <a:tc>
                  <a:txBody>
                    <a:bodyPr/>
                    <a:lstStyle/>
                    <a:p>
                      <a:pPr marL="197485">
                        <a:lnSpc>
                          <a:spcPts val="785"/>
                        </a:lnSpc>
                      </a:pPr>
                      <a:r>
                        <a:rPr dirty="0" sz="700">
                          <a:solidFill>
                            <a:srgbClr val="828282"/>
                          </a:solidFill>
                          <a:latin typeface="Cambria"/>
                          <a:cs typeface="Cambria"/>
                        </a:rPr>
                        <a:t>75</a:t>
                      </a:r>
                      <a:r>
                        <a:rPr dirty="0" sz="700" spc="195">
                          <a:solidFill>
                            <a:srgbClr val="82828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0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4.</a:t>
                      </a:r>
                      <a:r>
                        <a:rPr dirty="0" sz="600" spc="-8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00">
                          <a:solidFill>
                            <a:srgbClr val="7C7C7C"/>
                          </a:solidFill>
                          <a:latin typeface="Cambria"/>
                          <a:cs typeface="Cambria"/>
                        </a:rPr>
                        <a:t>I.</a:t>
                      </a:r>
                      <a:r>
                        <a:rPr dirty="0" sz="600" spc="10">
                          <a:solidFill>
                            <a:srgbClr val="7C7C7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00" spc="-50">
                          <a:solidFill>
                            <a:srgbClr val="898989"/>
                          </a:solidFill>
                          <a:latin typeface="Cambria"/>
                          <a:cs typeface="Cambria"/>
                        </a:rPr>
                        <a:t>1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57505" marR="48895">
                        <a:lnSpc>
                          <a:spcPts val="775"/>
                        </a:lnSpc>
                        <a:spcBef>
                          <a:spcPts val="10"/>
                        </a:spcBef>
                      </a:pPr>
                      <a:r>
                        <a:rPr dirty="0" sz="700" spc="-6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DESPESAS</a:t>
                      </a:r>
                      <a:r>
                        <a:rPr dirty="0" sz="700" spc="3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55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OPERACIONAIS</a:t>
                      </a:r>
                      <a:r>
                        <a:rPr dirty="0" sz="700" spc="8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>
                          <a:solidFill>
                            <a:srgbClr val="898989"/>
                          </a:solidFill>
                          <a:latin typeface="Cambria"/>
                          <a:cs typeface="Cambria"/>
                        </a:rPr>
                        <a:t>-</a:t>
                      </a:r>
                      <a:r>
                        <a:rPr dirty="0" sz="700" spc="20">
                          <a:solidFill>
                            <a:srgbClr val="89898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25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ADM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08585">
                <a:tc>
                  <a:txBody>
                    <a:bodyPr/>
                    <a:lstStyle/>
                    <a:p>
                      <a:pPr marL="198120">
                        <a:lnSpc>
                          <a:spcPts val="745"/>
                        </a:lnSpc>
                        <a:spcBef>
                          <a:spcPts val="10"/>
                        </a:spcBef>
                      </a:pPr>
                      <a:r>
                        <a:rPr dirty="0" sz="650">
                          <a:solidFill>
                            <a:srgbClr val="8C8C8C"/>
                          </a:solidFill>
                          <a:latin typeface="Cambria"/>
                          <a:cs typeface="Cambria"/>
                        </a:rPr>
                        <a:t>76</a:t>
                      </a:r>
                      <a:r>
                        <a:rPr dirty="0" sz="650" spc="229">
                          <a:solidFill>
                            <a:srgbClr val="8C8C8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0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4.</a:t>
                      </a:r>
                      <a:r>
                        <a:rPr dirty="0" sz="600" spc="-35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0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t.</a:t>
                      </a:r>
                      <a:r>
                        <a:rPr dirty="0" sz="600" spc="5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00" spc="-2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I0.I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421640" marR="48895">
                        <a:lnSpc>
                          <a:spcPts val="760"/>
                        </a:lnSpc>
                      </a:pPr>
                      <a:r>
                        <a:rPr dirty="0" sz="700" spc="-5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DESPESAS</a:t>
                      </a:r>
                      <a:r>
                        <a:rPr dirty="0" sz="700" spc="155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75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GERATS</a:t>
                      </a:r>
                      <a:r>
                        <a:rPr dirty="0" sz="700" spc="4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ADMINISTRATIVA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20650"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650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128</a:t>
                      </a:r>
                      <a:r>
                        <a:rPr dirty="0" sz="650" spc="170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1.</a:t>
                      </a:r>
                      <a:r>
                        <a:rPr dirty="0" sz="650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1.</a:t>
                      </a:r>
                      <a:r>
                        <a:rPr dirty="0" sz="650" spc="-60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>
                          <a:solidFill>
                            <a:srgbClr val="666666"/>
                          </a:solidFill>
                          <a:latin typeface="Cambria"/>
                          <a:cs typeface="Cambria"/>
                        </a:rPr>
                        <a:t>J0.</a:t>
                      </a:r>
                      <a:r>
                        <a:rPr dirty="0" sz="650" spc="-65">
                          <a:solidFill>
                            <a:srgbClr val="6666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t00.004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480059" marR="48895">
                        <a:lnSpc>
                          <a:spcPts val="815"/>
                        </a:lnSpc>
                        <a:spcBef>
                          <a:spcPts val="40"/>
                        </a:spcBef>
                      </a:pPr>
                      <a:r>
                        <a:rPr dirty="0" sz="700" spc="-75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SALAR4OS</a:t>
                      </a:r>
                      <a:r>
                        <a:rPr dirty="0" sz="700" spc="8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6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E</a:t>
                      </a:r>
                      <a:r>
                        <a:rPr dirty="0" sz="70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ORDENADOS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ts val="740"/>
                        </a:lnSpc>
                        <a:spcBef>
                          <a:spcPts val="110"/>
                        </a:spcBef>
                      </a:pPr>
                      <a:r>
                        <a:rPr dirty="0" sz="650" spc="-2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0,ŒI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97815">
                        <a:lnSpc>
                          <a:spcPts val="765"/>
                        </a:lnSpc>
                        <a:spcBef>
                          <a:spcPts val="85"/>
                        </a:spcBef>
                      </a:pPr>
                      <a:r>
                        <a:rPr dirty="0" sz="700" spc="-60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2.513.143,75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10795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94640">
                        <a:lnSpc>
                          <a:spcPts val="765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50.375,22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765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solidFill>
                            <a:srgbClr val="7E7E7E"/>
                          </a:solidFill>
                          <a:latin typeface="Cambria"/>
                          <a:cs typeface="Cambria"/>
                        </a:rPr>
                        <a:t>2.462.768,53D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0795"/>
                </a:tc>
              </a:tr>
              <a:tr h="106045">
                <a:tc>
                  <a:txBody>
                    <a:bodyPr/>
                    <a:lstStyle/>
                    <a:p>
                      <a:pPr marL="157480">
                        <a:lnSpc>
                          <a:spcPts val="740"/>
                        </a:lnSpc>
                      </a:pPr>
                      <a:r>
                        <a:rPr dirty="0" sz="700" spc="-100">
                          <a:solidFill>
                            <a:srgbClr val="727272"/>
                          </a:solidFill>
                          <a:latin typeface="Courier New"/>
                          <a:cs typeface="Courier New"/>
                        </a:rPr>
                        <a:t>133</a:t>
                      </a:r>
                      <a:r>
                        <a:rPr dirty="0" sz="700" spc="40">
                          <a:solidFill>
                            <a:srgbClr val="727272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650" spc="-2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4.1.</a:t>
                      </a:r>
                      <a:r>
                        <a:rPr dirty="0" sz="650" spc="-5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t0.</a:t>
                      </a:r>
                      <a:r>
                        <a:rPr dirty="0" sz="650" spc="-1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100.006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5775" marR="48895">
                        <a:lnSpc>
                          <a:spcPts val="740"/>
                        </a:lnSpc>
                      </a:pPr>
                      <a:r>
                        <a:rPr dirty="0" sz="700" spc="-1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FÉRIAS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ts val="720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2720">
                        <a:lnSpc>
                          <a:spcPts val="720"/>
                        </a:lnSpc>
                        <a:spcBef>
                          <a:spcPts val="20"/>
                        </a:spcBef>
                      </a:pPr>
                      <a:r>
                        <a:rPr dirty="0" sz="700" spc="-45">
                          <a:solidFill>
                            <a:srgbClr val="484848"/>
                          </a:solidFill>
                          <a:latin typeface="Arial Black"/>
                          <a:cs typeface="Arial Black"/>
                        </a:rPr>
                        <a:t>247.901,23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ts val="720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ts val="720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7E7E7E"/>
                          </a:solidFill>
                          <a:latin typeface="Cambria"/>
                          <a:cs typeface="Cambria"/>
                        </a:rPr>
                        <a:t>247.901,23D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2540"/>
                </a:tc>
              </a:tr>
              <a:tr h="112395">
                <a:tc>
                  <a:txBody>
                    <a:bodyPr/>
                    <a:lstStyle/>
                    <a:p>
                      <a:pPr marL="154305">
                        <a:lnSpc>
                          <a:spcPts val="785"/>
                        </a:lnSpc>
                      </a:pPr>
                      <a:r>
                        <a:rPr dirty="0" sz="700" spc="-85">
                          <a:solidFill>
                            <a:srgbClr val="7E7E7E"/>
                          </a:solidFill>
                          <a:latin typeface="Courier New"/>
                          <a:cs typeface="Courier New"/>
                        </a:rPr>
                        <a:t>134</a:t>
                      </a:r>
                      <a:r>
                        <a:rPr dirty="0" sz="700" spc="10">
                          <a:solidFill>
                            <a:srgbClr val="7E7E7E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600" spc="-1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4.</a:t>
                      </a:r>
                      <a:r>
                        <a:rPr dirty="0" sz="600" spc="-5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0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t.</a:t>
                      </a:r>
                      <a:r>
                        <a:rPr dirty="0" sz="600" spc="3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00" spc="-1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10.</a:t>
                      </a:r>
                      <a:r>
                        <a:rPr dirty="0" sz="600" spc="-4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00" spc="-1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t00.007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3870" marR="48895">
                        <a:lnSpc>
                          <a:spcPts val="785"/>
                        </a:lnSpc>
                      </a:pPr>
                      <a:r>
                        <a:rPr dirty="0" sz="700" spc="-10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1/3</a:t>
                      </a:r>
                      <a:r>
                        <a:rPr dirty="0" sz="700" spc="-1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55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FÉRTAS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ts val="715"/>
                        </a:lnSpc>
                        <a:spcBef>
                          <a:spcPts val="70"/>
                        </a:spcBef>
                      </a:pPr>
                      <a:r>
                        <a:rPr dirty="0" sz="650" spc="-2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3355">
                        <a:lnSpc>
                          <a:spcPts val="745"/>
                        </a:lnSpc>
                        <a:spcBef>
                          <a:spcPts val="45"/>
                        </a:spcBef>
                      </a:pPr>
                      <a:r>
                        <a:rPr dirty="0" sz="700" spc="-3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82.469,85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ts val="720"/>
                        </a:lnSpc>
                        <a:spcBef>
                          <a:spcPts val="65"/>
                        </a:spcBef>
                      </a:pPr>
                      <a:r>
                        <a:rPr dirty="0" sz="700" spc="-2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720"/>
                        </a:lnSpc>
                        <a:spcBef>
                          <a:spcPts val="65"/>
                        </a:spcBef>
                      </a:pPr>
                      <a:r>
                        <a:rPr dirty="0" sz="700" spc="-10">
                          <a:solidFill>
                            <a:srgbClr val="727272"/>
                          </a:solidFill>
                          <a:latin typeface="Cambria"/>
                          <a:cs typeface="Cambria"/>
                        </a:rPr>
                        <a:t>82.469,85D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8255"/>
                </a:tc>
              </a:tr>
              <a:tr h="112395">
                <a:tc>
                  <a:txBody>
                    <a:bodyPr/>
                    <a:lstStyle/>
                    <a:p>
                      <a:pPr marL="154305">
                        <a:lnSpc>
                          <a:spcPts val="785"/>
                        </a:lnSpc>
                      </a:pPr>
                      <a:r>
                        <a:rPr dirty="0" sz="700" spc="-95">
                          <a:solidFill>
                            <a:srgbClr val="7E7E7E"/>
                          </a:solidFill>
                          <a:latin typeface="Courier New"/>
                          <a:cs typeface="Courier New"/>
                        </a:rPr>
                        <a:t>136</a:t>
                      </a:r>
                      <a:r>
                        <a:rPr dirty="0" sz="700" spc="-5">
                          <a:solidFill>
                            <a:srgbClr val="7E7E7E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650" spc="-1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4.</a:t>
                      </a:r>
                      <a:r>
                        <a:rPr dirty="0" sz="650" spc="-1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1.10.100.008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3870" marR="48895">
                        <a:lnSpc>
                          <a:spcPts val="785"/>
                        </a:lnSpc>
                      </a:pPr>
                      <a:r>
                        <a:rPr dirty="0" sz="700" spc="-105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13º</a:t>
                      </a:r>
                      <a:r>
                        <a:rPr dirty="0" sz="700" spc="-5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65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SALAR1O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ts val="695"/>
                        </a:lnSpc>
                        <a:spcBef>
                          <a:spcPts val="95"/>
                        </a:spcBef>
                      </a:pPr>
                      <a:r>
                        <a:rPr dirty="0" sz="650" spc="-2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58775">
                        <a:lnSpc>
                          <a:spcPts val="720"/>
                        </a:lnSpc>
                        <a:spcBef>
                          <a:spcPts val="65"/>
                        </a:spcBef>
                      </a:pPr>
                      <a:r>
                        <a:rPr dirty="0" sz="700" spc="-45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231.462,45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8255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339090">
                        <a:lnSpc>
                          <a:spcPts val="720"/>
                        </a:lnSpc>
                        <a:spcBef>
                          <a:spcPts val="65"/>
                        </a:spcBef>
                      </a:pPr>
                      <a:r>
                        <a:rPr dirty="0" sz="700" spc="-10">
                          <a:solidFill>
                            <a:srgbClr val="707070"/>
                          </a:solidFill>
                          <a:latin typeface="Cambria"/>
                          <a:cs typeface="Cambria"/>
                        </a:rPr>
                        <a:t>1.169,54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ts val="720"/>
                        </a:lnSpc>
                        <a:spcBef>
                          <a:spcPts val="65"/>
                        </a:spcBef>
                      </a:pPr>
                      <a:r>
                        <a:rPr dirty="0" sz="700" spc="-10">
                          <a:solidFill>
                            <a:srgbClr val="838383"/>
                          </a:solidFill>
                          <a:latin typeface="Cambria"/>
                          <a:cs typeface="Cambria"/>
                        </a:rPr>
                        <a:t>230.Z92,9tD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8255"/>
                </a:tc>
              </a:tr>
              <a:tr h="111125">
                <a:tc>
                  <a:txBody>
                    <a:bodyPr/>
                    <a:lstStyle/>
                    <a:p>
                      <a:pPr marL="157480">
                        <a:lnSpc>
                          <a:spcPts val="775"/>
                        </a:lnSpc>
                      </a:pPr>
                      <a:r>
                        <a:rPr dirty="0" sz="700" spc="-100">
                          <a:solidFill>
                            <a:srgbClr val="6D6D6D"/>
                          </a:solidFill>
                          <a:latin typeface="Courier New"/>
                          <a:cs typeface="Courier New"/>
                        </a:rPr>
                        <a:t>1Q0</a:t>
                      </a:r>
                      <a:r>
                        <a:rPr dirty="0" sz="700" spc="20">
                          <a:solidFill>
                            <a:srgbClr val="6D6D6D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650" spc="-1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4.</a:t>
                      </a:r>
                      <a:r>
                        <a:rPr dirty="0" sz="650" spc="-1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1.</a:t>
                      </a:r>
                      <a:r>
                        <a:rPr dirty="0" sz="650" spc="-3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666666"/>
                          </a:solidFill>
                          <a:latin typeface="Cambria"/>
                          <a:cs typeface="Cambria"/>
                        </a:rPr>
                        <a:t>JO.</a:t>
                      </a:r>
                      <a:r>
                        <a:rPr dirty="0" sz="650" spc="-1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100.009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4505" marR="48895">
                        <a:lnSpc>
                          <a:spcPts val="775"/>
                        </a:lnSpc>
                      </a:pPr>
                      <a:r>
                        <a:rPr dirty="0" sz="700" spc="-25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PIS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ts val="680"/>
                        </a:lnSpc>
                        <a:spcBef>
                          <a:spcPts val="95"/>
                        </a:spcBef>
                      </a:pPr>
                      <a:r>
                        <a:rPr dirty="0" sz="650" spc="-2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5895">
                        <a:lnSpc>
                          <a:spcPts val="730"/>
                        </a:lnSpc>
                        <a:spcBef>
                          <a:spcPts val="45"/>
                        </a:spcBef>
                      </a:pPr>
                      <a:r>
                        <a:rPr dirty="0" sz="700" spc="-40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29.829,79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ts val="705"/>
                        </a:lnSpc>
                        <a:spcBef>
                          <a:spcPts val="65"/>
                        </a:spcBef>
                      </a:pPr>
                      <a:r>
                        <a:rPr dirty="0" sz="700" spc="-2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ts val="705"/>
                        </a:lnSpc>
                        <a:spcBef>
                          <a:spcPts val="65"/>
                        </a:spcBef>
                      </a:pPr>
                      <a:r>
                        <a:rPr dirty="0" sz="700" spc="-10">
                          <a:solidFill>
                            <a:srgbClr val="7C7C7C"/>
                          </a:solidFill>
                          <a:latin typeface="Cambria"/>
                          <a:cs typeface="Cambria"/>
                        </a:rPr>
                        <a:t>29.829,79D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8255"/>
                </a:tc>
              </a:tr>
              <a:tr h="113664">
                <a:tc>
                  <a:txBody>
                    <a:bodyPr/>
                    <a:lstStyle/>
                    <a:p>
                      <a:pPr marL="157480">
                        <a:lnSpc>
                          <a:spcPts val="800"/>
                        </a:lnSpc>
                      </a:pPr>
                      <a:r>
                        <a:rPr dirty="0" sz="700" spc="-95">
                          <a:solidFill>
                            <a:srgbClr val="747474"/>
                          </a:solidFill>
                          <a:latin typeface="Courier New"/>
                          <a:cs typeface="Courier New"/>
                        </a:rPr>
                        <a:t>199</a:t>
                      </a:r>
                      <a:r>
                        <a:rPr dirty="0" sz="700" spc="5">
                          <a:solidFill>
                            <a:srgbClr val="747474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600" spc="-1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4.</a:t>
                      </a:r>
                      <a:r>
                        <a:rPr dirty="0" sz="600" spc="-65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00" spc="-1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1.}0.100.010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0695" marR="48895">
                        <a:lnSpc>
                          <a:spcPts val="800"/>
                        </a:lnSpc>
                      </a:pPr>
                      <a:r>
                        <a:rPr dirty="0" sz="700" spc="-16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INŒNIZAÇÖES</a:t>
                      </a:r>
                      <a:r>
                        <a:rPr dirty="0" sz="700" spc="12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70">
                          <a:solidFill>
                            <a:srgbClr val="666666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700" spc="-15">
                          <a:solidFill>
                            <a:srgbClr val="66666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210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AVTSO</a:t>
                      </a:r>
                      <a:r>
                        <a:rPr dirty="0" sz="700" spc="-10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2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PRMO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ts val="715"/>
                        </a:lnSpc>
                        <a:spcBef>
                          <a:spcPts val="80"/>
                        </a:spcBef>
                      </a:pPr>
                      <a:r>
                        <a:rPr dirty="0" sz="650" spc="-2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4625">
                        <a:lnSpc>
                          <a:spcPts val="745"/>
                        </a:lnSpc>
                        <a:spcBef>
                          <a:spcPts val="55"/>
                        </a:spcBef>
                      </a:pPr>
                      <a:r>
                        <a:rPr dirty="0" sz="700" spc="-35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37.666,24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985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ts val="790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solidFill>
                            <a:srgbClr val="797979"/>
                          </a:solidFill>
                          <a:latin typeface="Cambria"/>
                          <a:cs typeface="Cambria"/>
                        </a:rPr>
                        <a:t>0,90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ts val="745"/>
                        </a:lnSpc>
                        <a:spcBef>
                          <a:spcPts val="55"/>
                        </a:spcBef>
                      </a:pPr>
                      <a:r>
                        <a:rPr dirty="0" sz="700" spc="-10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37.666,24D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6985"/>
                </a:tc>
              </a:tr>
              <a:tr h="112395">
                <a:tc>
                  <a:txBody>
                    <a:bodyPr/>
                    <a:lstStyle/>
                    <a:p>
                      <a:pPr marL="153035">
                        <a:lnSpc>
                          <a:spcPts val="785"/>
                        </a:lnSpc>
                      </a:pPr>
                      <a:r>
                        <a:rPr dirty="0" baseline="3968" sz="1050" spc="-120">
                          <a:solidFill>
                            <a:srgbClr val="5B5B5B"/>
                          </a:solidFill>
                          <a:latin typeface="Courier New"/>
                          <a:cs typeface="Courier New"/>
                        </a:rPr>
                        <a:t>310</a:t>
                      </a:r>
                      <a:r>
                        <a:rPr dirty="0" baseline="3968" sz="1050">
                          <a:solidFill>
                            <a:srgbClr val="5B5B5B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650" spc="-2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4.</a:t>
                      </a:r>
                      <a:r>
                        <a:rPr dirty="0" sz="650" spc="-8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25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1.10.</a:t>
                      </a:r>
                      <a:r>
                        <a:rPr dirty="0" sz="650" spc="-2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1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t00.0t2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28905">
                        <a:lnSpc>
                          <a:spcPts val="785"/>
                        </a:lnSpc>
                      </a:pPr>
                      <a:r>
                        <a:rPr dirty="0" sz="700" spc="-140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A55tST5NCIA</a:t>
                      </a:r>
                      <a:r>
                        <a:rPr dirty="0" sz="700" spc="335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204">
                          <a:solidFill>
                            <a:srgbClr val="484848"/>
                          </a:solidFill>
                          <a:latin typeface="Arial Black"/>
                          <a:cs typeface="Arial Black"/>
                        </a:rPr>
                        <a:t>ED1CA</a:t>
                      </a:r>
                      <a:r>
                        <a:rPr dirty="0" sz="700">
                          <a:solidFill>
                            <a:srgbClr val="48484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r</a:t>
                      </a:r>
                      <a:r>
                        <a:rPr dirty="0" sz="700" spc="-6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90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ONnOxTOLOGiCA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ts val="695"/>
                        </a:lnSpc>
                        <a:spcBef>
                          <a:spcPts val="95"/>
                        </a:spcBef>
                      </a:pPr>
                      <a:r>
                        <a:rPr dirty="0" sz="650" spc="-2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72085">
                        <a:lnSpc>
                          <a:spcPts val="720"/>
                        </a:lnSpc>
                        <a:spcBef>
                          <a:spcPts val="65"/>
                        </a:spcBef>
                      </a:pPr>
                      <a:r>
                        <a:rPr dirty="0" sz="700" spc="-10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9.587,93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8255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34620">
                        <a:lnSpc>
                          <a:spcPts val="695"/>
                        </a:lnSpc>
                        <a:spcBef>
                          <a:spcPts val="90"/>
                        </a:spcBef>
                      </a:pPr>
                      <a:r>
                        <a:rPr dirty="0" sz="700" spc="-10">
                          <a:solidFill>
                            <a:srgbClr val="797979"/>
                          </a:solidFill>
                          <a:latin typeface="Cambria"/>
                          <a:cs typeface="Cambria"/>
                        </a:rPr>
                        <a:t>315,48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ts val="720"/>
                        </a:lnSpc>
                        <a:spcBef>
                          <a:spcPts val="65"/>
                        </a:spcBef>
                      </a:pPr>
                      <a:r>
                        <a:rPr dirty="0" sz="700" spc="-10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9.272,45D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8255"/>
                </a:tc>
              </a:tr>
              <a:tr h="106680">
                <a:tc>
                  <a:txBody>
                    <a:bodyPr/>
                    <a:lstStyle/>
                    <a:p>
                      <a:pPr marL="153035">
                        <a:lnSpc>
                          <a:spcPts val="745"/>
                        </a:lnSpc>
                      </a:pPr>
                      <a:r>
                        <a:rPr dirty="0" sz="700" spc="-90">
                          <a:solidFill>
                            <a:srgbClr val="898989"/>
                          </a:solidFill>
                          <a:latin typeface="Courier New"/>
                          <a:cs typeface="Courier New"/>
                        </a:rPr>
                        <a:t>313</a:t>
                      </a:r>
                      <a:r>
                        <a:rPr dirty="0" sz="700" spc="25">
                          <a:solidFill>
                            <a:srgbClr val="898989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600">
                          <a:solidFill>
                            <a:srgbClr val="7E7E7E"/>
                          </a:solidFill>
                          <a:latin typeface="Cambria"/>
                          <a:cs typeface="Cambria"/>
                        </a:rPr>
                        <a:t>'t.</a:t>
                      </a:r>
                      <a:r>
                        <a:rPr dirty="0" sz="600" spc="-60">
                          <a:solidFill>
                            <a:srgbClr val="7E7E7E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00" spc="-1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\.10.t00.013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3870" marR="48895">
                        <a:lnSpc>
                          <a:spcPts val="745"/>
                        </a:lnSpc>
                      </a:pPr>
                      <a:r>
                        <a:rPr dirty="0" sz="700" spc="-185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CESTA</a:t>
                      </a:r>
                      <a:r>
                        <a:rPr dirty="0" sz="700" spc="-3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2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BÀSICA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ts val="650"/>
                        </a:lnSpc>
                        <a:spcBef>
                          <a:spcPts val="95"/>
                        </a:spcBef>
                      </a:pPr>
                      <a:r>
                        <a:rPr dirty="0" sz="650" spc="-2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27000">
                        <a:lnSpc>
                          <a:spcPts val="675"/>
                        </a:lnSpc>
                        <a:spcBef>
                          <a:spcPts val="70"/>
                        </a:spcBef>
                      </a:pPr>
                      <a:r>
                        <a:rPr dirty="0" sz="650" spc="-2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ts val="675"/>
                        </a:lnSpc>
                        <a:spcBef>
                          <a:spcPts val="65"/>
                        </a:spcBef>
                      </a:pPr>
                      <a:r>
                        <a:rPr dirty="0" sz="700" spc="-10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160.890,OOD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8255"/>
                </a:tc>
              </a:tr>
              <a:tr h="175260">
                <a:tc>
                  <a:txBody>
                    <a:bodyPr/>
                    <a:lstStyle/>
                    <a:p>
                      <a:pPr marL="149225">
                        <a:lnSpc>
                          <a:spcPts val="830"/>
                        </a:lnSpc>
                      </a:pPr>
                      <a:r>
                        <a:rPr dirty="0" sz="700" spc="-60">
                          <a:solidFill>
                            <a:srgbClr val="797979"/>
                          </a:solidFill>
                          <a:latin typeface="Courier New"/>
                          <a:cs typeface="Courier New"/>
                        </a:rPr>
                        <a:t>632</a:t>
                      </a:r>
                      <a:r>
                        <a:rPr dirty="0" sz="700" spc="-5">
                          <a:solidFill>
                            <a:srgbClr val="797979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600">
                          <a:solidFill>
                            <a:srgbClr val="777777"/>
                          </a:solidFill>
                          <a:latin typeface="Cambria"/>
                          <a:cs typeface="Cambria"/>
                        </a:rPr>
                        <a:t>4.</a:t>
                      </a:r>
                      <a:r>
                        <a:rPr dirty="0" sz="600" spc="-30">
                          <a:solidFill>
                            <a:srgbClr val="77777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00">
                          <a:solidFill>
                            <a:srgbClr val="777777"/>
                          </a:solidFill>
                          <a:latin typeface="Cambria"/>
                          <a:cs typeface="Cambria"/>
                        </a:rPr>
                        <a:t>t.</a:t>
                      </a:r>
                      <a:r>
                        <a:rPr dirty="0" sz="600" spc="-15">
                          <a:solidFill>
                            <a:srgbClr val="77777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00" spc="-10">
                          <a:solidFill>
                            <a:srgbClr val="707070"/>
                          </a:solidFill>
                          <a:latin typeface="Cambria"/>
                          <a:cs typeface="Cambria"/>
                        </a:rPr>
                        <a:t>10.</a:t>
                      </a:r>
                      <a:r>
                        <a:rPr dirty="0" sz="600" spc="-1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100.0t6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3870" marR="48895">
                        <a:lnSpc>
                          <a:spcPts val="830"/>
                        </a:lnSpc>
                      </a:pPr>
                      <a:r>
                        <a:rPr dirty="0" sz="700" spc="-25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RPA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650" spc="-2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638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650" spc="-1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2.S00,00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7145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270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650" spc="-20">
                          <a:solidFill>
                            <a:srgbClr val="7C7C7C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solidFill>
                            <a:srgbClr val="7E7E7E"/>
                          </a:solidFill>
                          <a:latin typeface="Cambria"/>
                          <a:cs typeface="Cambria"/>
                        </a:rPr>
                        <a:t>2.500,OOD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0795"/>
                </a:tc>
              </a:tr>
              <a:tr h="223520">
                <a:tc>
                  <a:txBody>
                    <a:bodyPr/>
                    <a:lstStyle/>
                    <a:p>
                      <a:pPr marL="20383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650" spc="-25">
                          <a:solidFill>
                            <a:srgbClr val="797979"/>
                          </a:solidFill>
                          <a:latin typeface="Cambria"/>
                          <a:cs typeface="Cambria"/>
                        </a:rPr>
                        <a:t>76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54610"/>
                </a:tc>
                <a:tc>
                  <a:txBody>
                    <a:bodyPr/>
                    <a:lstStyle/>
                    <a:p>
                      <a:pPr marL="231775" marR="4889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u="sng" sz="700" spc="-70">
                          <a:solidFill>
                            <a:srgbClr val="4B4B4B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700" spc="30">
                          <a:solidFill>
                            <a:srgbClr val="4B4B4B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40">
                          <a:solidFill>
                            <a:srgbClr val="4F4F4F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DESPF</a:t>
                      </a:r>
                      <a:r>
                        <a:rPr dirty="0" u="sng" sz="700" spc="114">
                          <a:solidFill>
                            <a:srgbClr val="4F4F4F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30">
                          <a:solidFill>
                            <a:srgbClr val="4F4F4F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A4</a:t>
                      </a:r>
                      <a:r>
                        <a:rPr dirty="0" u="sng" sz="700" spc="120">
                          <a:solidFill>
                            <a:srgbClr val="4F4F4F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35">
                          <a:solidFill>
                            <a:srgbClr val="505050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GERAIS</a:t>
                      </a:r>
                      <a:r>
                        <a:rPr dirty="0" u="sng" sz="700" spc="10">
                          <a:solidFill>
                            <a:srgbClr val="505050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383838"/>
                          </a:solidFill>
                          <a:uFill>
                            <a:solidFill>
                              <a:srgbClr val="676B70"/>
                            </a:solidFill>
                          </a:uFill>
                          <a:latin typeface="Cambria"/>
                          <a:cs typeface="Cambria"/>
                        </a:rPr>
                        <a:t>ADMtNISTRATTVA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14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650" spc="-10" i="1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0,Œfi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9273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700" spc="-45">
                          <a:solidFill>
                            <a:srgbClr val="494949"/>
                          </a:solidFill>
                          <a:latin typeface="Consolas"/>
                          <a:cs typeface="Consolas"/>
                        </a:rPr>
                        <a:t>3.315.451,29</a:t>
                      </a:r>
                      <a:endParaRPr sz="700">
                        <a:latin typeface="Consolas"/>
                        <a:cs typeface="Consolas"/>
                      </a:endParaRPr>
                    </a:p>
                  </a:txBody>
                  <a:tcPr marL="0" marR="0" marB="0" marT="60325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9781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650" spc="-1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51.860,24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6675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650" spc="-10">
                          <a:solidFill>
                            <a:srgbClr val="838383"/>
                          </a:solidFill>
                          <a:latin typeface="Cambria"/>
                          <a:cs typeface="Cambria"/>
                        </a:rPr>
                        <a:t>3.</a:t>
                      </a:r>
                      <a:r>
                        <a:rPr dirty="0" sz="650" spc="-10">
                          <a:solidFill>
                            <a:srgbClr val="858585"/>
                          </a:solidFill>
                          <a:latin typeface="Cambria"/>
                          <a:cs typeface="Cambria"/>
                        </a:rPr>
                        <a:t>263.</a:t>
                      </a:r>
                      <a:r>
                        <a:rPr dirty="0" sz="650" spc="-10">
                          <a:solidFill>
                            <a:srgbClr val="7B7B7B"/>
                          </a:solidFill>
                          <a:latin typeface="Cambria"/>
                          <a:cs typeface="Cambria"/>
                        </a:rPr>
                        <a:t>S91,00D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6675"/>
                </a:tc>
              </a:tr>
              <a:tr h="159385">
                <a:tc>
                  <a:txBody>
                    <a:bodyPr/>
                    <a:lstStyle/>
                    <a:p>
                      <a:pPr marL="165735">
                        <a:lnSpc>
                          <a:spcPts val="790"/>
                        </a:lnSpc>
                        <a:spcBef>
                          <a:spcPts val="370"/>
                        </a:spcBef>
                      </a:pPr>
                      <a:r>
                        <a:rPr dirty="0" sz="700">
                          <a:solidFill>
                            <a:srgbClr val="878787"/>
                          </a:solidFill>
                          <a:latin typeface="Cambria"/>
                          <a:cs typeface="Cambria"/>
                        </a:rPr>
                        <a:t>t37</a:t>
                      </a:r>
                      <a:r>
                        <a:rPr dirty="0" sz="700" spc="200">
                          <a:solidFill>
                            <a:srgbClr val="87878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4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4.</a:t>
                      </a:r>
                      <a:r>
                        <a:rPr dirty="0" sz="700" spc="-3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j.}0.2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46990"/>
                </a:tc>
                <a:tc>
                  <a:txBody>
                    <a:bodyPr/>
                    <a:lstStyle/>
                    <a:p>
                      <a:pPr marL="424815" marR="48895">
                        <a:lnSpc>
                          <a:spcPts val="765"/>
                        </a:lnSpc>
                        <a:spcBef>
                          <a:spcPts val="390"/>
                        </a:spcBef>
                      </a:pPr>
                      <a:r>
                        <a:rPr dirty="0" sz="700" spc="-45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ENCARGŒ</a:t>
                      </a:r>
                      <a:r>
                        <a:rPr dirty="0" sz="700" spc="2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SOCIAIS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495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7475">
                <a:tc>
                  <a:txBody>
                    <a:bodyPr/>
                    <a:lstStyle/>
                    <a:p>
                      <a:pPr marL="159385">
                        <a:lnSpc>
                          <a:spcPts val="815"/>
                        </a:lnSpc>
                      </a:pPr>
                      <a:r>
                        <a:rPr dirty="0" sz="700" spc="-20">
                          <a:solidFill>
                            <a:srgbClr val="747474"/>
                          </a:solidFill>
                          <a:latin typeface="Cambria"/>
                          <a:cs typeface="Cambria"/>
                        </a:rPr>
                        <a:t>138</a:t>
                      </a:r>
                      <a:r>
                        <a:rPr dirty="0" sz="700" spc="180">
                          <a:solidFill>
                            <a:srgbClr val="74747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35">
                          <a:solidFill>
                            <a:srgbClr val="666666"/>
                          </a:solidFill>
                          <a:latin typeface="Cambria"/>
                          <a:cs typeface="Cambria"/>
                        </a:rPr>
                        <a:t>4.1.</a:t>
                      </a:r>
                      <a:r>
                        <a:rPr dirty="0" sz="700" spc="-40">
                          <a:solidFill>
                            <a:srgbClr val="6666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T0.200.001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5775" marR="4889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650" spc="-2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INSS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ts val="710"/>
                        </a:lnSpc>
                        <a:spcBef>
                          <a:spcPts val="120"/>
                        </a:spcBef>
                      </a:pPr>
                      <a:r>
                        <a:rPr dirty="0" sz="650" spc="-20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65735">
                        <a:lnSpc>
                          <a:spcPts val="710"/>
                        </a:lnSpc>
                        <a:spcBef>
                          <a:spcPts val="120"/>
                        </a:spcBef>
                      </a:pPr>
                      <a:r>
                        <a:rPr dirty="0" sz="650" spc="-1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779.607,46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524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27000">
                        <a:lnSpc>
                          <a:spcPts val="685"/>
                        </a:lnSpc>
                        <a:spcBef>
                          <a:spcPts val="145"/>
                        </a:spcBef>
                      </a:pPr>
                      <a:r>
                        <a:rPr dirty="0" sz="650" spc="-20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ts val="760"/>
                        </a:lnSpc>
                        <a:spcBef>
                          <a:spcPts val="70"/>
                        </a:spcBef>
                      </a:pPr>
                      <a:r>
                        <a:rPr dirty="0" sz="700" spc="-10">
                          <a:solidFill>
                            <a:srgbClr val="858585"/>
                          </a:solidFill>
                          <a:latin typeface="Cambria"/>
                          <a:cs typeface="Cambria"/>
                        </a:rPr>
                        <a:t>779.607,460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8890"/>
                </a:tc>
              </a:tr>
              <a:tr h="166370">
                <a:tc>
                  <a:txBody>
                    <a:bodyPr/>
                    <a:lstStyle/>
                    <a:p>
                      <a:pPr marL="172085">
                        <a:lnSpc>
                          <a:spcPts val="795"/>
                        </a:lnSpc>
                      </a:pPr>
                      <a:r>
                        <a:rPr dirty="0" sz="700">
                          <a:solidFill>
                            <a:srgbClr val="7C7C7C"/>
                          </a:solidFill>
                          <a:latin typeface="Cambria"/>
                          <a:cs typeface="Cambria"/>
                        </a:rPr>
                        <a:t>t39</a:t>
                      </a:r>
                      <a:r>
                        <a:rPr dirty="0" sz="700" spc="155">
                          <a:solidFill>
                            <a:srgbClr val="7C7C7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3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4.</a:t>
                      </a:r>
                      <a:r>
                        <a:rPr dirty="0" sz="700" spc="-8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\.</a:t>
                      </a:r>
                      <a:r>
                        <a:rPr dirty="0" sz="700" spc="-1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10.200.002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8950" marR="48895">
                        <a:lnSpc>
                          <a:spcPts val="795"/>
                        </a:lnSpc>
                      </a:pPr>
                      <a:r>
                        <a:rPr dirty="0" sz="700" spc="-20">
                          <a:solidFill>
                            <a:srgbClr val="757575"/>
                          </a:solidFill>
                          <a:latin typeface="Cambria"/>
                          <a:cs typeface="Cambria"/>
                        </a:rPr>
                        <a:t>FGTS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650" spc="-2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6383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-1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298.059,33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635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238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650" spc="-20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54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298.059,33D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3175"/>
                </a:tc>
              </a:tr>
              <a:tr h="21717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700" spc="-25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137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46990"/>
                </a:tc>
                <a:tc>
                  <a:txBody>
                    <a:bodyPr/>
                    <a:lstStyle/>
                    <a:p>
                      <a:pPr marL="238125" marR="4889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u="sng" sz="700" spc="-80">
                          <a:solidFill>
                            <a:srgbClr val="494949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700" spc="50">
                          <a:solidFill>
                            <a:srgbClr val="494949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40">
                          <a:solidFill>
                            <a:srgbClr val="595959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ENCARGŒ</a:t>
                      </a:r>
                      <a:r>
                        <a:rPr dirty="0" u="sng" sz="700" spc="50">
                          <a:solidFill>
                            <a:srgbClr val="595959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700" spc="-10">
                          <a:solidFill>
                            <a:srgbClr val="424242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Cambria"/>
                          <a:cs typeface="Cambria"/>
                        </a:rPr>
                        <a:t>SOCTATS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27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600" spc="-2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B="0" marT="717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0162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700" spc="-1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1.077.666,79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9055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2382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dirty="0" sz="650" spc="-2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5405"/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dirty="0" sz="650" spc="-1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1.077.666,79D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5405"/>
                </a:tc>
              </a:tr>
              <a:tr h="339090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700" spc="-25">
                          <a:solidFill>
                            <a:srgbClr val="696969"/>
                          </a:solidFill>
                          <a:latin typeface="Consolas"/>
                          <a:cs typeface="Consolas"/>
                        </a:rPr>
                        <a:t>196</a:t>
                      </a:r>
                      <a:r>
                        <a:rPr dirty="0" sz="700" spc="-40">
                          <a:solidFill>
                            <a:srgbClr val="696969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650" spc="-9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4.1.</a:t>
                      </a:r>
                      <a:r>
                        <a:rPr dirty="0" sz="650" spc="-114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650" spc="-20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t0.3</a:t>
                      </a:r>
                      <a:endParaRPr sz="650">
                        <a:latin typeface="Arial Black"/>
                        <a:cs typeface="Arial Black"/>
                      </a:endParaRPr>
                    </a:p>
                    <a:p>
                      <a:pPr marL="16446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-35">
                          <a:solidFill>
                            <a:srgbClr val="646464"/>
                          </a:solidFill>
                          <a:latin typeface="Consolas"/>
                          <a:cs typeface="Consolas"/>
                        </a:rPr>
                        <a:t>147</a:t>
                      </a:r>
                      <a:r>
                        <a:rPr dirty="0" sz="700" spc="-50">
                          <a:solidFill>
                            <a:srgbClr val="646464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650" spc="-1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4.1.10.300.001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57785"/>
                </a:tc>
                <a:tc>
                  <a:txBody>
                    <a:bodyPr/>
                    <a:lstStyle/>
                    <a:p>
                      <a:pPr marL="494030" marR="636270" indent="-64135">
                        <a:lnSpc>
                          <a:spcPct val="105700"/>
                        </a:lnSpc>
                        <a:spcBef>
                          <a:spcPts val="409"/>
                        </a:spcBef>
                      </a:pPr>
                      <a:r>
                        <a:rPr dirty="0" sz="700" spc="-19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ALUGUEIS</a:t>
                      </a:r>
                      <a:r>
                        <a:rPr dirty="0" sz="700" spc="25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7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700" spc="2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70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ARREDAMENTŒ</a:t>
                      </a:r>
                      <a:r>
                        <a:rPr dirty="0" sz="700" spc="500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6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ALUGUMS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206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r" marR="431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742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r" marR="1600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168.390,00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74295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algn="r" marR="120650">
                        <a:lnSpc>
                          <a:spcPct val="100000"/>
                        </a:lnSpc>
                      </a:pPr>
                      <a:r>
                        <a:rPr dirty="0" sz="650" spc="-2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914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</a:pPr>
                      <a:r>
                        <a:rPr dirty="0" sz="650" spc="-10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168.390,OOD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88265"/>
                </a:tc>
              </a:tr>
              <a:tr h="210185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700" spc="-25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J46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47625"/>
                </a:tc>
                <a:tc>
                  <a:txBody>
                    <a:bodyPr/>
                    <a:lstStyle/>
                    <a:p>
                      <a:pPr marL="238760" marR="4889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u="sng" sz="600">
                          <a:solidFill>
                            <a:srgbClr val="5D5D5D"/>
                          </a:solidFill>
                          <a:uFill>
                            <a:solidFill>
                              <a:srgbClr val="6B7474"/>
                            </a:solidFill>
                          </a:uFill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u="sng" sz="600" spc="60">
                          <a:solidFill>
                            <a:srgbClr val="5D5D5D"/>
                          </a:solidFill>
                          <a:uFill>
                            <a:solidFill>
                              <a:srgbClr val="6B74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600">
                          <a:solidFill>
                            <a:srgbClr val="383838"/>
                          </a:solidFill>
                          <a:uFill>
                            <a:solidFill>
                              <a:srgbClr val="6B7474"/>
                            </a:solidFill>
                          </a:uFill>
                          <a:latin typeface="Cambria"/>
                          <a:cs typeface="Cambria"/>
                        </a:rPr>
                        <a:t>ALUGUEIS</a:t>
                      </a:r>
                      <a:r>
                        <a:rPr dirty="0" u="sng" sz="600" spc="40">
                          <a:solidFill>
                            <a:srgbClr val="383838"/>
                          </a:solidFill>
                          <a:uFill>
                            <a:solidFill>
                              <a:srgbClr val="6B74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600">
                          <a:solidFill>
                            <a:srgbClr val="525252"/>
                          </a:solidFill>
                          <a:uFill>
                            <a:solidFill>
                              <a:srgbClr val="6B7474"/>
                            </a:solidFill>
                          </a:uFill>
                          <a:latin typeface="Cambria"/>
                          <a:cs typeface="Cambria"/>
                        </a:rPr>
                        <a:t>E</a:t>
                      </a:r>
                      <a:r>
                        <a:rPr dirty="0" u="sng" sz="600" spc="45">
                          <a:solidFill>
                            <a:srgbClr val="525252"/>
                          </a:solidFill>
                          <a:uFill>
                            <a:solidFill>
                              <a:srgbClr val="6B74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600" spc="-10" b="1">
                          <a:solidFill>
                            <a:srgbClr val="3D3D3D"/>
                          </a:solidFill>
                          <a:uFill>
                            <a:solidFill>
                              <a:srgbClr val="6B7474"/>
                            </a:solidFill>
                          </a:uFill>
                          <a:latin typeface="Cambria"/>
                          <a:cs typeface="Cambria"/>
                        </a:rPr>
                        <a:t>ARREDANENTOS</a:t>
                      </a:r>
                      <a:r>
                        <a:rPr dirty="0" u="sng" sz="600" spc="500" b="1">
                          <a:solidFill>
                            <a:srgbClr val="3D3D3D"/>
                          </a:solidFill>
                          <a:uFill>
                            <a:solidFill>
                              <a:srgbClr val="6B7474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endParaRPr sz="600">
                        <a:latin typeface="Cambria"/>
                        <a:cs typeface="Cambria"/>
                      </a:endParaRPr>
                    </a:p>
                  </a:txBody>
                  <a:tcPr marL="0" marR="0" marB="0" marT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dirty="0" sz="700" spc="-2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65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6129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dirty="0" sz="650" spc="-1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t68.390,00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2865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2065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dirty="0" sz="650" spc="-2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2865"/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dirty="0" sz="650" spc="-10">
                          <a:solidFill>
                            <a:srgbClr val="7B7B7B"/>
                          </a:solidFill>
                          <a:latin typeface="Cambria"/>
                          <a:cs typeface="Cambria"/>
                        </a:rPr>
                        <a:t>168.390,OOD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2865"/>
                </a:tc>
              </a:tr>
              <a:tr h="161925">
                <a:tc>
                  <a:txBody>
                    <a:bodyPr/>
                    <a:lstStyle/>
                    <a:p>
                      <a:pPr marL="167640">
                        <a:lnSpc>
                          <a:spcPts val="755"/>
                        </a:lnSpc>
                        <a:spcBef>
                          <a:spcPts val="420"/>
                        </a:spcBef>
                      </a:pPr>
                      <a:r>
                        <a:rPr dirty="0" sz="700" spc="-45">
                          <a:solidFill>
                            <a:srgbClr val="727272"/>
                          </a:solidFill>
                          <a:latin typeface="Arial Black"/>
                          <a:cs typeface="Arial Black"/>
                        </a:rPr>
                        <a:t>i48</a:t>
                      </a:r>
                      <a:r>
                        <a:rPr dirty="0" sz="700" spc="100">
                          <a:solidFill>
                            <a:srgbClr val="72727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707070"/>
                          </a:solidFill>
                          <a:latin typeface="Arial Black"/>
                          <a:cs typeface="Arial Black"/>
                        </a:rPr>
                        <a:t>4.1.</a:t>
                      </a:r>
                      <a:r>
                        <a:rPr dirty="0" sz="700" spc="-10">
                          <a:solidFill>
                            <a:srgbClr val="757575"/>
                          </a:solidFill>
                          <a:latin typeface="Arial Black"/>
                          <a:cs typeface="Arial Black"/>
                        </a:rPr>
                        <a:t>i0.4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 marL="424180" marR="48895">
                        <a:lnSpc>
                          <a:spcPts val="755"/>
                        </a:lnSpc>
                        <a:spcBef>
                          <a:spcPts val="420"/>
                        </a:spcBef>
                      </a:pPr>
                      <a:r>
                        <a:rPr dirty="0" sz="700" spc="-145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iMPOSTos</a:t>
                      </a:r>
                      <a:r>
                        <a:rPr dirty="0" sz="700" spc="5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8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,TAXAS</a:t>
                      </a:r>
                      <a:r>
                        <a:rPr dirty="0" sz="700" spc="4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4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700" spc="-5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95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CONTeIBUiÇOES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3664">
                <a:tc>
                  <a:txBody>
                    <a:bodyPr/>
                    <a:lstStyle/>
                    <a:p>
                      <a:pPr marL="165100">
                        <a:lnSpc>
                          <a:spcPts val="790"/>
                        </a:lnSpc>
                        <a:spcBef>
                          <a:spcPts val="5"/>
                        </a:spcBef>
                      </a:pPr>
                      <a:r>
                        <a:rPr dirty="0" sz="700" spc="-105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252</a:t>
                      </a:r>
                      <a:r>
                        <a:rPr dirty="0" sz="700" spc="125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20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4.1.</a:t>
                      </a:r>
                      <a:r>
                        <a:rPr dirty="0" sz="700" spc="-114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2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\0.400.001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486409" marR="48895">
                        <a:lnSpc>
                          <a:spcPts val="790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IPTU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ts val="690"/>
                        </a:lnSpc>
                        <a:spcBef>
                          <a:spcPts val="105"/>
                        </a:spcBef>
                      </a:pPr>
                      <a:r>
                        <a:rPr dirty="0" sz="650" spc="-20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61925">
                        <a:lnSpc>
                          <a:spcPts val="665"/>
                        </a:lnSpc>
                        <a:spcBef>
                          <a:spcPts val="130"/>
                        </a:spcBef>
                      </a:pPr>
                      <a:r>
                        <a:rPr dirty="0" sz="650" spc="-1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7.892,G5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651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ts val="715"/>
                        </a:lnSpc>
                        <a:spcBef>
                          <a:spcPts val="80"/>
                        </a:spcBef>
                      </a:pPr>
                      <a:r>
                        <a:rPr dirty="0" sz="700" spc="-25" b="1">
                          <a:solidFill>
                            <a:srgbClr val="626262"/>
                          </a:solidFill>
                          <a:latin typeface="Courier New"/>
                          <a:cs typeface="Courier New"/>
                        </a:rPr>
                        <a:t>OOO</a:t>
                      </a:r>
                      <a:endParaRPr sz="700">
                        <a:latin typeface="Courier New"/>
                        <a:cs typeface="Courier New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665"/>
                        </a:lnSpc>
                        <a:spcBef>
                          <a:spcPts val="130"/>
                        </a:spcBef>
                      </a:pPr>
                      <a:r>
                        <a:rPr dirty="0" sz="650" spc="-25">
                          <a:solidFill>
                            <a:srgbClr val="7E7E7E"/>
                          </a:solidFill>
                          <a:latin typeface="Cambria"/>
                          <a:cs typeface="Cambria"/>
                        </a:rPr>
                        <a:t>7.892,</a:t>
                      </a:r>
                      <a:r>
                        <a:rPr dirty="0" sz="650" spc="-30">
                          <a:solidFill>
                            <a:srgbClr val="7E7E7E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650" spc="-25">
                          <a:solidFill>
                            <a:srgbClr val="7E7E7E"/>
                          </a:solidFill>
                          <a:latin typeface="Cambria"/>
                          <a:cs typeface="Cambria"/>
                        </a:rPr>
                        <a:t>15D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6510"/>
                </a:tc>
              </a:tr>
              <a:tr h="132715">
                <a:tc>
                  <a:txBody>
                    <a:bodyPr/>
                    <a:lstStyle/>
                    <a:p>
                      <a:pPr marL="165100">
                        <a:lnSpc>
                          <a:spcPts val="815"/>
                        </a:lnSpc>
                      </a:pPr>
                      <a:r>
                        <a:rPr dirty="0" sz="700" spc="-114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255</a:t>
                      </a:r>
                      <a:r>
                        <a:rPr dirty="0" sz="700" spc="95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65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4.1.›0.400.OOH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84150">
                        <a:lnSpc>
                          <a:spcPts val="815"/>
                        </a:lnSpc>
                      </a:pPr>
                      <a:r>
                        <a:rPr dirty="0" sz="700" spc="-204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TAXA</a:t>
                      </a:r>
                      <a:r>
                        <a:rPr dirty="0" sz="700" spc="-2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50">
                          <a:solidFill>
                            <a:srgbClr val="676767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700" spc="-80">
                          <a:solidFill>
                            <a:srgbClr val="676767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25" b="1">
                          <a:solidFill>
                            <a:srgbClr val="505050"/>
                          </a:solidFill>
                          <a:latin typeface="Calibri"/>
                          <a:cs typeface="Calibri"/>
                        </a:rPr>
                        <a:t>FISCALIZAÇÂO</a:t>
                      </a:r>
                      <a:r>
                        <a:rPr dirty="0" sz="700" spc="65" b="1">
                          <a:solidFill>
                            <a:srgbClr val="5050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00" spc="-140">
                          <a:solidFill>
                            <a:srgbClr val="626262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700" spc="-60">
                          <a:solidFill>
                            <a:srgbClr val="62626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80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LO€ALIZAÇÃO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1612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1.245,08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757575"/>
                          </a:solidFill>
                          <a:latin typeface="Courier New"/>
                          <a:cs typeface="Courier New"/>
                        </a:rPr>
                        <a:t>0,00</a:t>
                      </a:r>
                      <a:endParaRPr sz="700">
                        <a:latin typeface="Courier New"/>
                        <a:cs typeface="Courier New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solidFill>
                            <a:srgbClr val="707070"/>
                          </a:solidFill>
                          <a:latin typeface="Cambria"/>
                          <a:cs typeface="Cambria"/>
                        </a:rPr>
                        <a:t>t.245,08D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2065"/>
                </a:tc>
              </a:tr>
              <a:tr h="220345">
                <a:tc gridSpan="4"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00" spc="-60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iistema</a:t>
                      </a:r>
                      <a:r>
                        <a:rPr dirty="0" sz="700" spc="60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55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licenciado</a:t>
                      </a:r>
                      <a:r>
                        <a:rPr dirty="0" sz="700" spc="3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45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para</a:t>
                      </a:r>
                      <a:r>
                        <a:rPr dirty="0" sz="700" spc="45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5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FLORfS</a:t>
                      </a:r>
                      <a:r>
                        <a:rPr dirty="0" sz="700" spc="15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KCRITORtO</a:t>
                      </a:r>
                      <a:r>
                        <a:rPr dirty="0" sz="700" spc="25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6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CONTABIL</a:t>
                      </a:r>
                      <a:r>
                        <a:rPr dirty="0" sz="700" spc="3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2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LTDA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01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646B6B"/>
                      </a:solidFill>
                      <a:prstDash val="solid"/>
                    </a:lnR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646B6B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8" name="object 18" descr=""/>
          <p:cNvSpPr txBox="1"/>
          <p:nvPr/>
        </p:nvSpPr>
        <p:spPr>
          <a:xfrm>
            <a:off x="5992704" y="41624"/>
            <a:ext cx="54610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 indent="-3810">
              <a:lnSpc>
                <a:spcPct val="108500"/>
              </a:lnSpc>
              <a:spcBef>
                <a:spcPts val="100"/>
              </a:spcBef>
            </a:pPr>
            <a:r>
              <a:rPr dirty="0" sz="700" spc="-10">
                <a:solidFill>
                  <a:srgbClr val="646464"/>
                </a:solidFill>
                <a:latin typeface="Cambria"/>
                <a:cs typeface="Cambria"/>
              </a:rPr>
              <a:t>Fotha:</a:t>
            </a:r>
            <a:r>
              <a:rPr dirty="0" sz="700" spc="500">
                <a:solidFill>
                  <a:srgbClr val="646464"/>
                </a:solidFill>
                <a:latin typeface="Cambria"/>
                <a:cs typeface="Cambria"/>
              </a:rPr>
              <a:t> </a:t>
            </a:r>
            <a:r>
              <a:rPr dirty="0" sz="700" spc="-20">
                <a:solidFill>
                  <a:srgbClr val="606060"/>
                </a:solidFill>
                <a:latin typeface="Cambria"/>
                <a:cs typeface="Cambria"/>
              </a:rPr>
              <a:t>Número</a:t>
            </a:r>
            <a:r>
              <a:rPr dirty="0" sz="700" spc="50">
                <a:solidFill>
                  <a:srgbClr val="606060"/>
                </a:solidFill>
                <a:latin typeface="Cambria"/>
                <a:cs typeface="Cambria"/>
              </a:rPr>
              <a:t> </a:t>
            </a:r>
            <a:r>
              <a:rPr dirty="0" sz="700" spc="-20">
                <a:solidFill>
                  <a:srgbClr val="696969"/>
                </a:solidFill>
                <a:latin typeface="Cambria"/>
                <a:cs typeface="Cambria"/>
              </a:rPr>
              <a:t>livro:</a:t>
            </a:r>
            <a:endParaRPr sz="700">
              <a:latin typeface="Cambria"/>
              <a:cs typeface="Cambri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748260" y="41624"/>
            <a:ext cx="216535" cy="25717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dirty="0" sz="700" spc="-20">
                <a:solidFill>
                  <a:srgbClr val="757575"/>
                </a:solidFill>
                <a:latin typeface="Cambria"/>
                <a:cs typeface="Cambria"/>
              </a:rPr>
              <a:t>0003</a:t>
            </a:r>
            <a:endParaRPr sz="700">
              <a:latin typeface="Cambria"/>
              <a:cs typeface="Cambria"/>
            </a:endParaRPr>
          </a:p>
          <a:p>
            <a:pPr marL="15240">
              <a:lnSpc>
                <a:spcPct val="100000"/>
              </a:lnSpc>
              <a:spcBef>
                <a:spcPts val="70"/>
              </a:spcBef>
            </a:pPr>
            <a:r>
              <a:rPr dirty="0" sz="700" spc="-20">
                <a:solidFill>
                  <a:srgbClr val="909090"/>
                </a:solidFill>
                <a:latin typeface="Cambria"/>
                <a:cs typeface="Cambria"/>
              </a:rPr>
              <a:t>0008</a:t>
            </a:r>
            <a:endParaRPr sz="700">
              <a:latin typeface="Cambria"/>
              <a:cs typeface="Cambri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511463" y="279230"/>
            <a:ext cx="445134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35">
                <a:solidFill>
                  <a:srgbClr val="7E7E7E"/>
                </a:solidFill>
                <a:latin typeface="Cambria"/>
                <a:cs typeface="Cambria"/>
              </a:rPr>
              <a:t>t5/03/2024</a:t>
            </a:r>
            <a:endParaRPr sz="700">
              <a:latin typeface="Cambria"/>
              <a:cs typeface="Cambri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995376" y="279230"/>
            <a:ext cx="358775" cy="2495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0">
                <a:solidFill>
                  <a:srgbClr val="5E5E5E"/>
                </a:solidFill>
                <a:latin typeface="Cambria"/>
                <a:cs typeface="Cambria"/>
              </a:rPr>
              <a:t>Emissão:</a:t>
            </a:r>
            <a:endParaRPr sz="7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750" spc="-10">
                <a:solidFill>
                  <a:srgbClr val="5D5D5D"/>
                </a:solidFill>
                <a:latin typeface="Cambria"/>
                <a:cs typeface="Cambria"/>
              </a:rPr>
              <a:t>Hora:</a:t>
            </a:r>
            <a:endParaRPr sz="750">
              <a:latin typeface="Cambria"/>
              <a:cs typeface="Cambri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602324" y="388641"/>
            <a:ext cx="3587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solidFill>
                  <a:srgbClr val="828282"/>
                </a:solidFill>
                <a:latin typeface="Cambria"/>
                <a:cs typeface="Cambria"/>
              </a:rPr>
              <a:t>11:29:03</a:t>
            </a:r>
            <a:endParaRPr sz="7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3636264" y="100525"/>
            <a:ext cx="1835150" cy="10186670"/>
            <a:chOff x="3636264" y="100525"/>
            <a:chExt cx="1835150" cy="10186670"/>
          </a:xfrm>
        </p:grpSpPr>
        <p:sp>
          <p:nvSpPr>
            <p:cNvPr id="3" name="object 3" descr=""/>
            <p:cNvSpPr/>
            <p:nvPr/>
          </p:nvSpPr>
          <p:spPr>
            <a:xfrm>
              <a:off x="4610100" y="100525"/>
              <a:ext cx="0" cy="10186670"/>
            </a:xfrm>
            <a:custGeom>
              <a:avLst/>
              <a:gdLst/>
              <a:ahLst/>
              <a:cxnLst/>
              <a:rect l="l" t="t" r="r" b="b"/>
              <a:pathLst>
                <a:path w="0" h="10186670">
                  <a:moveTo>
                    <a:pt x="0" y="1018658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676B6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3636264" y="9158479"/>
              <a:ext cx="1835150" cy="0"/>
            </a:xfrm>
            <a:custGeom>
              <a:avLst/>
              <a:gdLst/>
              <a:ahLst/>
              <a:cxnLst/>
              <a:rect l="l" t="t" r="r" b="b"/>
              <a:pathLst>
                <a:path w="1835150" h="0">
                  <a:moveTo>
                    <a:pt x="0" y="0"/>
                  </a:moveTo>
                  <a:lnTo>
                    <a:pt x="1834895" y="0"/>
                  </a:lnTo>
                </a:path>
              </a:pathLst>
            </a:custGeom>
            <a:ln w="3175">
              <a:solidFill>
                <a:srgbClr val="676B6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198120" y="9143248"/>
            <a:ext cx="1828800" cy="0"/>
          </a:xfrm>
          <a:custGeom>
            <a:avLst/>
            <a:gdLst/>
            <a:ahLst/>
            <a:cxnLst/>
            <a:rect l="l" t="t" r="r" b="b"/>
            <a:pathLst>
              <a:path w="1828800" h="0">
                <a:moveTo>
                  <a:pt x="0" y="0"/>
                </a:moveTo>
                <a:lnTo>
                  <a:pt x="1828800" y="0"/>
                </a:lnTo>
              </a:path>
            </a:pathLst>
          </a:custGeom>
          <a:ln w="9138">
            <a:solidFill>
              <a:srgbClr val="70747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00200" y="5187724"/>
            <a:ext cx="771144" cy="6397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91767" y="8974183"/>
            <a:ext cx="646176" cy="3960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068823" y="5199908"/>
            <a:ext cx="292608" cy="70063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132832" y="5416190"/>
            <a:ext cx="225551" cy="73109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126735" y="6202117"/>
            <a:ext cx="228600" cy="70063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648455" y="9044247"/>
            <a:ext cx="649224" cy="54832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04215" y="2970070"/>
            <a:ext cx="112776" cy="60924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07263" y="6189931"/>
            <a:ext cx="115823" cy="54832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344167" y="5626379"/>
            <a:ext cx="1106424" cy="70063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139184" y="8852334"/>
            <a:ext cx="371856" cy="91385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65175" y="9004645"/>
            <a:ext cx="1636776" cy="70063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367784" y="3088874"/>
            <a:ext cx="146303" cy="70063"/>
          </a:xfrm>
          <a:prstGeom prst="rect">
            <a:avLst/>
          </a:prstGeom>
        </p:spPr>
      </p:pic>
      <p:pic>
        <p:nvPicPr>
          <p:cNvPr id="18" name="object 18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056632" y="883405"/>
            <a:ext cx="283463" cy="76155"/>
          </a:xfrm>
          <a:prstGeom prst="rect">
            <a:avLst/>
          </a:prstGeom>
        </p:spPr>
      </p:pic>
      <p:pic>
        <p:nvPicPr>
          <p:cNvPr id="19" name="object 19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3648455" y="8955906"/>
            <a:ext cx="947927" cy="88340"/>
          </a:xfrm>
          <a:prstGeom prst="rect">
            <a:avLst/>
          </a:prstGeom>
        </p:spPr>
      </p:pic>
      <p:pic>
        <p:nvPicPr>
          <p:cNvPr id="20" name="object 20" descr="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344167" y="4523646"/>
            <a:ext cx="1240536" cy="79201"/>
          </a:xfrm>
          <a:prstGeom prst="rect">
            <a:avLst/>
          </a:prstGeom>
        </p:spPr>
      </p:pic>
      <p:sp>
        <p:nvSpPr>
          <p:cNvPr id="21" name="object 21" descr=""/>
          <p:cNvSpPr txBox="1"/>
          <p:nvPr/>
        </p:nvSpPr>
        <p:spPr>
          <a:xfrm>
            <a:off x="35912" y="54897"/>
            <a:ext cx="3747770" cy="49085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5"/>
              </a:spcBef>
              <a:tabLst>
                <a:tab pos="494030" algn="l"/>
              </a:tabLst>
            </a:pPr>
            <a:r>
              <a:rPr dirty="0" sz="800" spc="-10">
                <a:solidFill>
                  <a:srgbClr val="4B4B4B"/>
                </a:solidFill>
                <a:latin typeface="Arial Black"/>
                <a:cs typeface="Arial Black"/>
              </a:rPr>
              <a:t>mpresa:</a:t>
            </a:r>
            <a:r>
              <a:rPr dirty="0" sz="800">
                <a:solidFill>
                  <a:srgbClr val="4B4B4B"/>
                </a:solidFill>
                <a:latin typeface="Arial Black"/>
                <a:cs typeface="Arial Black"/>
              </a:rPr>
              <a:t>	</a:t>
            </a:r>
            <a:r>
              <a:rPr dirty="0" sz="800" spc="-155">
                <a:solidFill>
                  <a:srgbClr val="414141"/>
                </a:solidFill>
                <a:latin typeface="Arial Black"/>
                <a:cs typeface="Arial Black"/>
              </a:rPr>
              <a:t>ASSOCIACAO</a:t>
            </a:r>
            <a:r>
              <a:rPr dirty="0" sz="800" spc="70">
                <a:solidFill>
                  <a:srgbClr val="414141"/>
                </a:solidFill>
                <a:latin typeface="Arial Black"/>
                <a:cs typeface="Arial Black"/>
              </a:rPr>
              <a:t> </a:t>
            </a:r>
            <a:r>
              <a:rPr dirty="0" sz="800" spc="-140">
                <a:solidFill>
                  <a:srgbClr val="575757"/>
                </a:solidFill>
                <a:latin typeface="Arial Black"/>
                <a:cs typeface="Arial Black"/>
              </a:rPr>
              <a:t>DOS</a:t>
            </a:r>
            <a:r>
              <a:rPr dirty="0" sz="800" spc="50">
                <a:solidFill>
                  <a:srgbClr val="575757"/>
                </a:solidFill>
                <a:latin typeface="Arial Black"/>
                <a:cs typeface="Arial Black"/>
              </a:rPr>
              <a:t> </a:t>
            </a:r>
            <a:r>
              <a:rPr dirty="0" sz="800" spc="-200">
                <a:solidFill>
                  <a:srgbClr val="424242"/>
                </a:solidFill>
                <a:latin typeface="Arial Black"/>
                <a:cs typeface="Arial Black"/>
              </a:rPr>
              <a:t>ADORADORES</a:t>
            </a:r>
            <a:r>
              <a:rPr dirty="0" sz="800" spc="55">
                <a:solidFill>
                  <a:srgbClr val="424242"/>
                </a:solidFill>
                <a:latin typeface="Arial Black"/>
                <a:cs typeface="Arial Black"/>
              </a:rPr>
              <a:t> </a:t>
            </a:r>
            <a:r>
              <a:rPr dirty="0" sz="800" spc="-170">
                <a:solidFill>
                  <a:srgbClr val="464646"/>
                </a:solidFill>
                <a:latin typeface="Arial Black"/>
                <a:cs typeface="Arial Black"/>
              </a:rPr>
              <a:t>PARA</a:t>
            </a:r>
            <a:r>
              <a:rPr dirty="0" sz="800" spc="35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800" spc="-145">
                <a:solidFill>
                  <a:srgbClr val="343434"/>
                </a:solidFill>
                <a:latin typeface="Arial Black"/>
                <a:cs typeface="Arial Black"/>
              </a:rPr>
              <a:t>DESENVOLVIMENTO</a:t>
            </a:r>
            <a:r>
              <a:rPr dirty="0" sz="800" spc="-25">
                <a:solidFill>
                  <a:srgbClr val="343434"/>
                </a:solidFill>
                <a:latin typeface="Arial Black"/>
                <a:cs typeface="Arial Black"/>
              </a:rPr>
              <a:t> </a:t>
            </a:r>
            <a:r>
              <a:rPr dirty="0" sz="800" spc="-110">
                <a:solidFill>
                  <a:srgbClr val="414141"/>
                </a:solidFill>
                <a:latin typeface="Arial Black"/>
                <a:cs typeface="Arial Black"/>
              </a:rPr>
              <a:t>DO</a:t>
            </a:r>
            <a:r>
              <a:rPr dirty="0" sz="800" spc="-10">
                <a:solidFill>
                  <a:srgbClr val="414141"/>
                </a:solidFill>
                <a:latin typeface="Arial Black"/>
                <a:cs typeface="Arial Black"/>
              </a:rPr>
              <a:t> </a:t>
            </a:r>
            <a:r>
              <a:rPr dirty="0" sz="800" spc="-185">
                <a:solidFill>
                  <a:srgbClr val="383838"/>
                </a:solidFill>
                <a:latin typeface="Arial Black"/>
                <a:cs typeface="Arial Black"/>
              </a:rPr>
              <a:t>AGUA</a:t>
            </a:r>
            <a:r>
              <a:rPr dirty="0" sz="800" spc="-30">
                <a:solidFill>
                  <a:srgbClr val="383838"/>
                </a:solidFill>
                <a:latin typeface="Arial Black"/>
                <a:cs typeface="Arial Black"/>
              </a:rPr>
              <a:t> </a:t>
            </a:r>
            <a:r>
              <a:rPr dirty="0" sz="800" spc="-25">
                <a:solidFill>
                  <a:srgbClr val="444444"/>
                </a:solidFill>
                <a:latin typeface="Arial Black"/>
                <a:cs typeface="Arial Black"/>
              </a:rPr>
              <a:t>MUL</a:t>
            </a:r>
            <a:endParaRPr sz="800">
              <a:latin typeface="Arial Black"/>
              <a:cs typeface="Arial Black"/>
            </a:endParaRPr>
          </a:p>
          <a:p>
            <a:pPr marL="13335">
              <a:lnSpc>
                <a:spcPct val="100000"/>
              </a:lnSpc>
              <a:spcBef>
                <a:spcPts val="55"/>
              </a:spcBef>
              <a:tabLst>
                <a:tab pos="493395" algn="l"/>
              </a:tabLst>
            </a:pPr>
            <a:r>
              <a:rPr dirty="0" sz="700" spc="-10">
                <a:solidFill>
                  <a:srgbClr val="646464"/>
                </a:solidFill>
                <a:latin typeface="Arial Black"/>
                <a:cs typeface="Arial Black"/>
              </a:rPr>
              <a:t>.N.P.3.:</a:t>
            </a:r>
            <a:r>
              <a:rPr dirty="0" sz="700">
                <a:solidFill>
                  <a:srgbClr val="646464"/>
                </a:solidFill>
                <a:latin typeface="Arial Black"/>
                <a:cs typeface="Arial Black"/>
              </a:rPr>
              <a:t>	</a:t>
            </a:r>
            <a:r>
              <a:rPr dirty="0" sz="700" spc="-80">
                <a:solidFill>
                  <a:srgbClr val="383838"/>
                </a:solidFill>
                <a:latin typeface="Arial Black"/>
                <a:cs typeface="Arial Black"/>
              </a:rPr>
              <a:t>08.953.367/0001-</a:t>
            </a:r>
            <a:r>
              <a:rPr dirty="0" sz="700" spc="-25">
                <a:solidFill>
                  <a:srgbClr val="383838"/>
                </a:solidFill>
                <a:latin typeface="Arial Black"/>
                <a:cs typeface="Arial Black"/>
              </a:rPr>
              <a:t>31</a:t>
            </a:r>
            <a:endParaRPr sz="700">
              <a:latin typeface="Arial Black"/>
              <a:cs typeface="Arial Black"/>
            </a:endParaRPr>
          </a:p>
          <a:p>
            <a:pPr marL="14604" marR="2028825" indent="635">
              <a:lnSpc>
                <a:spcPts val="890"/>
              </a:lnSpc>
              <a:spcBef>
                <a:spcPts val="10"/>
              </a:spcBef>
              <a:tabLst>
                <a:tab pos="496570" algn="l"/>
              </a:tabLst>
            </a:pPr>
            <a:r>
              <a:rPr dirty="0" sz="700" spc="-10">
                <a:solidFill>
                  <a:srgbClr val="626262"/>
                </a:solidFill>
                <a:latin typeface="Arial Black"/>
                <a:cs typeface="Arial Black"/>
              </a:rPr>
              <a:t>eríodo:</a:t>
            </a:r>
            <a:r>
              <a:rPr dirty="0" sz="700">
                <a:solidFill>
                  <a:srgbClr val="626262"/>
                </a:solidFill>
                <a:latin typeface="Arial Black"/>
                <a:cs typeface="Arial Black"/>
              </a:rPr>
              <a:t>	</a:t>
            </a:r>
            <a:r>
              <a:rPr dirty="0" sz="700" spc="-70">
                <a:solidFill>
                  <a:srgbClr val="565656"/>
                </a:solidFill>
                <a:latin typeface="Arial Black"/>
                <a:cs typeface="Arial Black"/>
              </a:rPr>
              <a:t>01/01/2023</a:t>
            </a:r>
            <a:r>
              <a:rPr dirty="0" sz="700" spc="15">
                <a:solidFill>
                  <a:srgbClr val="565656"/>
                </a:solidFill>
                <a:latin typeface="Arial Black"/>
                <a:cs typeface="Arial Black"/>
              </a:rPr>
              <a:t> </a:t>
            </a:r>
            <a:r>
              <a:rPr dirty="0" sz="700">
                <a:solidFill>
                  <a:srgbClr val="595959"/>
                </a:solidFill>
                <a:latin typeface="Arial Black"/>
                <a:cs typeface="Arial Black"/>
              </a:rPr>
              <a:t>-</a:t>
            </a:r>
            <a:r>
              <a:rPr dirty="0" sz="700" spc="-30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700" spc="-10">
                <a:solidFill>
                  <a:srgbClr val="525252"/>
                </a:solidFill>
                <a:latin typeface="Arial Black"/>
                <a:cs typeface="Arial Black"/>
              </a:rPr>
              <a:t>31/12/2023 </a:t>
            </a:r>
            <a:r>
              <a:rPr dirty="0" sz="700" spc="-125">
                <a:solidFill>
                  <a:srgbClr val="494949"/>
                </a:solidFill>
                <a:latin typeface="Arial Black"/>
                <a:cs typeface="Arial Black"/>
              </a:rPr>
              <a:t>ONSOLIDADO</a:t>
            </a:r>
            <a:r>
              <a:rPr dirty="0" sz="700" spc="90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700" spc="-100">
                <a:solidFill>
                  <a:srgbClr val="4B4B4B"/>
                </a:solidFill>
                <a:latin typeface="Arial Black"/>
                <a:cs typeface="Arial Black"/>
              </a:rPr>
              <a:t>(Empresas:</a:t>
            </a:r>
            <a:r>
              <a:rPr dirty="0" sz="700" spc="105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700" spc="-80">
                <a:solidFill>
                  <a:srgbClr val="595959"/>
                </a:solidFill>
                <a:latin typeface="Arial Black"/>
                <a:cs typeface="Arial Black"/>
              </a:rPr>
              <a:t>686,687,688,689)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05009" y="7367368"/>
            <a:ext cx="1187450" cy="748030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275"/>
              </a:spcBef>
            </a:pPr>
            <a:r>
              <a:rPr dirty="0" sz="600" spc="-10">
                <a:solidFill>
                  <a:srgbClr val="666666"/>
                </a:solidFill>
                <a:latin typeface="Arial Black"/>
                <a:cs typeface="Arial Black"/>
              </a:rPr>
              <a:t>ATIVO</a:t>
            </a:r>
            <a:endParaRPr sz="600">
              <a:latin typeface="Arial Black"/>
              <a:cs typeface="Arial Black"/>
            </a:endParaRPr>
          </a:p>
          <a:p>
            <a:pPr marL="13970">
              <a:lnSpc>
                <a:spcPct val="100000"/>
              </a:lnSpc>
              <a:spcBef>
                <a:spcPts val="190"/>
              </a:spcBef>
            </a:pPr>
            <a:r>
              <a:rPr dirty="0" sz="650" spc="-10">
                <a:solidFill>
                  <a:srgbClr val="494949"/>
                </a:solidFill>
                <a:latin typeface="Arial Black"/>
                <a:cs typeface="Arial Black"/>
              </a:rPr>
              <a:t>PASSIVO</a:t>
            </a:r>
            <a:endParaRPr sz="650">
              <a:latin typeface="Arial Black"/>
              <a:cs typeface="Arial Black"/>
            </a:endParaRPr>
          </a:p>
          <a:p>
            <a:pPr marL="12700" marR="5080" indent="1270">
              <a:lnSpc>
                <a:spcPct val="116900"/>
              </a:lnSpc>
              <a:spcBef>
                <a:spcPts val="45"/>
              </a:spcBef>
            </a:pPr>
            <a:r>
              <a:rPr dirty="0" sz="650" spc="-150">
                <a:solidFill>
                  <a:srgbClr val="4B4B4B"/>
                </a:solidFill>
                <a:latin typeface="Arial Black"/>
                <a:cs typeface="Arial Black"/>
              </a:rPr>
              <a:t>PATRJI'1ÔNIO</a:t>
            </a:r>
            <a:r>
              <a:rPr dirty="0" sz="650" spc="140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650" spc="-105">
                <a:solidFill>
                  <a:srgbClr val="5E5E5E"/>
                </a:solidFill>
                <a:latin typeface="Arial Black"/>
                <a:cs typeface="Arial Black"/>
              </a:rPr>
              <a:t>LIQUIDO</a:t>
            </a:r>
            <a:r>
              <a:rPr dirty="0" sz="650" spc="105">
                <a:solidFill>
                  <a:srgbClr val="5E5E5E"/>
                </a:solidFill>
                <a:latin typeface="Arial Black"/>
                <a:cs typeface="Arial Black"/>
              </a:rPr>
              <a:t> </a:t>
            </a:r>
            <a:r>
              <a:rPr dirty="0" sz="650" spc="-10">
                <a:solidFill>
                  <a:srgbClr val="494949"/>
                </a:solidFill>
                <a:latin typeface="Arial Black"/>
                <a:cs typeface="Arial Black"/>
              </a:rPr>
              <a:t>SOCIAL </a:t>
            </a:r>
            <a:r>
              <a:rPr dirty="0" sz="650" spc="-125">
                <a:solidFill>
                  <a:srgbClr val="5D5D5D"/>
                </a:solidFill>
                <a:latin typeface="Arial Black"/>
                <a:cs typeface="Arial Black"/>
              </a:rPr>
              <a:t>SUPERAVFFS/DEFICIT</a:t>
            </a:r>
            <a:r>
              <a:rPr dirty="0" sz="650" spc="-25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650" spc="-100">
                <a:solidFill>
                  <a:srgbClr val="525252"/>
                </a:solidFill>
                <a:latin typeface="Arial Black"/>
                <a:cs typeface="Arial Black"/>
              </a:rPr>
              <a:t>MQ.</a:t>
            </a:r>
            <a:r>
              <a:rPr dirty="0" sz="650" spc="60">
                <a:solidFill>
                  <a:srgbClr val="525252"/>
                </a:solidFill>
                <a:latin typeface="Arial Black"/>
                <a:cs typeface="Arial Black"/>
              </a:rPr>
              <a:t> </a:t>
            </a:r>
            <a:r>
              <a:rPr dirty="0" sz="650" spc="-110">
                <a:solidFill>
                  <a:srgbClr val="878787"/>
                </a:solidFill>
                <a:latin typeface="Arial Black"/>
                <a:cs typeface="Arial Black"/>
              </a:rPr>
              <a:t>DO</a:t>
            </a:r>
            <a:r>
              <a:rPr dirty="0" sz="650" spc="30">
                <a:solidFill>
                  <a:srgbClr val="878787"/>
                </a:solidFill>
                <a:latin typeface="Arial Black"/>
                <a:cs typeface="Arial Black"/>
              </a:rPr>
              <a:t> </a:t>
            </a:r>
            <a:r>
              <a:rPr dirty="0" sz="650" spc="-105">
                <a:solidFill>
                  <a:srgbClr val="4D4D4D"/>
                </a:solidFill>
                <a:latin typeface="Arial Black"/>
                <a:cs typeface="Arial Black"/>
              </a:rPr>
              <a:t>EX.</a:t>
            </a:r>
            <a:r>
              <a:rPr dirty="0" sz="650" spc="500">
                <a:solidFill>
                  <a:srgbClr val="4D4D4D"/>
                </a:solidFill>
                <a:latin typeface="Arial Black"/>
                <a:cs typeface="Arial Black"/>
              </a:rPr>
              <a:t> </a:t>
            </a:r>
            <a:r>
              <a:rPr dirty="0" sz="700" spc="-195">
                <a:solidFill>
                  <a:srgbClr val="808080"/>
                </a:solidFill>
                <a:latin typeface="Arial Black"/>
                <a:cs typeface="Arial Black"/>
              </a:rPr>
              <a:t>CUSTOS</a:t>
            </a:r>
            <a:r>
              <a:rPr dirty="0" sz="700" spc="20">
                <a:solidFill>
                  <a:srgbClr val="808080"/>
                </a:solidFill>
                <a:latin typeface="Arial Black"/>
                <a:cs typeface="Arial Black"/>
              </a:rPr>
              <a:t> </a:t>
            </a:r>
            <a:r>
              <a:rPr dirty="0" sz="700" spc="-170">
                <a:solidFill>
                  <a:srgbClr val="8C8C8C"/>
                </a:solidFill>
                <a:latin typeface="Arial Black"/>
                <a:cs typeface="Arial Black"/>
              </a:rPr>
              <a:t>E</a:t>
            </a:r>
            <a:r>
              <a:rPr dirty="0" sz="700" spc="-25">
                <a:solidFill>
                  <a:srgbClr val="8C8C8C"/>
                </a:solidFill>
                <a:latin typeface="Arial Black"/>
                <a:cs typeface="Arial Black"/>
              </a:rPr>
              <a:t> </a:t>
            </a:r>
            <a:r>
              <a:rPr dirty="0" sz="700" spc="-70">
                <a:solidFill>
                  <a:srgbClr val="646464"/>
                </a:solidFill>
                <a:latin typeface="Arial Black"/>
                <a:cs typeface="Arial Black"/>
              </a:rPr>
              <a:t>DESPESAS</a:t>
            </a:r>
            <a:r>
              <a:rPr dirty="0" sz="700" spc="500">
                <a:solidFill>
                  <a:srgbClr val="646464"/>
                </a:solidFill>
                <a:latin typeface="Arial Black"/>
                <a:cs typeface="Arial Black"/>
              </a:rPr>
              <a:t> </a:t>
            </a:r>
            <a:r>
              <a:rPr dirty="0" sz="700" spc="-200">
                <a:solidFill>
                  <a:srgbClr val="464646"/>
                </a:solidFill>
                <a:latin typeface="Arial Black"/>
                <a:cs typeface="Arial Black"/>
              </a:rPr>
              <a:t>ENCERRAMENTO</a:t>
            </a:r>
            <a:r>
              <a:rPr dirty="0" sz="700" spc="100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700" spc="-160">
                <a:solidFill>
                  <a:srgbClr val="A0A0A0"/>
                </a:solidFill>
                <a:latin typeface="Arial Black"/>
                <a:cs typeface="Arial Black"/>
              </a:rPr>
              <a:t>DE</a:t>
            </a:r>
            <a:r>
              <a:rPr dirty="0" sz="700" spc="5">
                <a:solidFill>
                  <a:srgbClr val="A0A0A0"/>
                </a:solidFill>
                <a:latin typeface="Arial Black"/>
                <a:cs typeface="Arial Black"/>
              </a:rPr>
              <a:t> </a:t>
            </a:r>
            <a:r>
              <a:rPr dirty="0" sz="700" spc="-85">
                <a:solidFill>
                  <a:srgbClr val="383838"/>
                </a:solidFill>
                <a:latin typeface="Arial Black"/>
                <a:cs typeface="Arial Black"/>
              </a:rPr>
              <a:t>EXfiRCICIO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05009" y="8242065"/>
            <a:ext cx="741045" cy="2635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40">
              <a:lnSpc>
                <a:spcPct val="111400"/>
              </a:lnSpc>
              <a:spcBef>
                <a:spcPts val="100"/>
              </a:spcBef>
            </a:pPr>
            <a:r>
              <a:rPr dirty="0" sz="700" spc="-204">
                <a:solidFill>
                  <a:srgbClr val="4F4F4F"/>
                </a:solidFill>
                <a:latin typeface="Arial Black"/>
                <a:cs typeface="Arial Black"/>
              </a:rPr>
              <a:t>CONTAS</a:t>
            </a:r>
            <a:r>
              <a:rPr dirty="0" sz="700" spc="45">
                <a:solidFill>
                  <a:srgbClr val="4F4F4F"/>
                </a:solidFill>
                <a:latin typeface="Arial Black"/>
                <a:cs typeface="Arial Black"/>
              </a:rPr>
              <a:t> </a:t>
            </a:r>
            <a:r>
              <a:rPr dirty="0" sz="700" spc="-185">
                <a:solidFill>
                  <a:srgbClr val="757575"/>
                </a:solidFill>
                <a:latin typeface="Arial Black"/>
                <a:cs typeface="Arial Black"/>
              </a:rPr>
              <a:t>DEVEDORAS</a:t>
            </a:r>
            <a:r>
              <a:rPr dirty="0" sz="700" spc="500">
                <a:solidFill>
                  <a:srgbClr val="757575"/>
                </a:solidFill>
                <a:latin typeface="Arial Black"/>
                <a:cs typeface="Arial Black"/>
              </a:rPr>
              <a:t> </a:t>
            </a:r>
            <a:r>
              <a:rPr dirty="0" sz="700" spc="-190">
                <a:solidFill>
                  <a:srgbClr val="696969"/>
                </a:solidFill>
                <a:latin typeface="Arial Black"/>
                <a:cs typeface="Arial Black"/>
              </a:rPr>
              <a:t>CONTAS</a:t>
            </a:r>
            <a:r>
              <a:rPr dirty="0" sz="700" spc="-25">
                <a:solidFill>
                  <a:srgbClr val="696969"/>
                </a:solidFill>
                <a:latin typeface="Arial Black"/>
                <a:cs typeface="Arial Black"/>
              </a:rPr>
              <a:t> </a:t>
            </a:r>
            <a:r>
              <a:rPr dirty="0" sz="700" spc="-145">
                <a:solidFill>
                  <a:srgbClr val="565656"/>
                </a:solidFill>
                <a:latin typeface="Arial Black"/>
                <a:cs typeface="Arial Black"/>
              </a:rPr>
              <a:t>CREDORAS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06463" y="8599851"/>
            <a:ext cx="962660" cy="401955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dirty="0" sz="600" spc="-100">
                <a:solidFill>
                  <a:srgbClr val="464646"/>
                </a:solidFill>
                <a:latin typeface="Arial Black"/>
                <a:cs typeface="Arial Black"/>
              </a:rPr>
              <a:t>RESULTADO</a:t>
            </a:r>
            <a:r>
              <a:rPr dirty="0" sz="600" spc="60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600" spc="-70">
                <a:solidFill>
                  <a:srgbClr val="858585"/>
                </a:solidFill>
                <a:latin typeface="Arial Black"/>
                <a:cs typeface="Arial Black"/>
              </a:rPr>
              <a:t>DO</a:t>
            </a:r>
            <a:r>
              <a:rPr dirty="0" sz="600" spc="-25">
                <a:solidFill>
                  <a:srgbClr val="858585"/>
                </a:solidFill>
                <a:latin typeface="Arial Black"/>
                <a:cs typeface="Arial Black"/>
              </a:rPr>
              <a:t> </a:t>
            </a:r>
            <a:r>
              <a:rPr dirty="0" sz="600" spc="-25">
                <a:solidFill>
                  <a:srgbClr val="747474"/>
                </a:solidFill>
                <a:latin typeface="Arial Black"/>
                <a:cs typeface="Arial Black"/>
              </a:rPr>
              <a:t>ME$</a:t>
            </a:r>
            <a:endParaRPr sz="600">
              <a:latin typeface="Arial Black"/>
              <a:cs typeface="Arial Black"/>
            </a:endParaRPr>
          </a:p>
          <a:p>
            <a:pPr marL="158115" marR="5080" indent="-144145">
              <a:lnSpc>
                <a:spcPts val="1060"/>
              </a:lnSpc>
              <a:spcBef>
                <a:spcPts val="40"/>
              </a:spcBef>
            </a:pPr>
            <a:r>
              <a:rPr dirty="0" sz="700" spc="-185">
                <a:solidFill>
                  <a:srgbClr val="595959"/>
                </a:solidFill>
                <a:latin typeface="Arial Black"/>
                <a:cs typeface="Arial Black"/>
              </a:rPr>
              <a:t>RESULTADO</a:t>
            </a:r>
            <a:r>
              <a:rPr dirty="0" sz="700" spc="15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700" spc="-160">
                <a:solidFill>
                  <a:srgbClr val="878787"/>
                </a:solidFill>
                <a:latin typeface="Arial Black"/>
                <a:cs typeface="Arial Black"/>
              </a:rPr>
              <a:t>DO</a:t>
            </a:r>
            <a:r>
              <a:rPr dirty="0" sz="700" spc="-10">
                <a:solidFill>
                  <a:srgbClr val="878787"/>
                </a:solidFill>
                <a:latin typeface="Arial Black"/>
                <a:cs typeface="Arial Black"/>
              </a:rPr>
              <a:t> </a:t>
            </a:r>
            <a:r>
              <a:rPr dirty="0" sz="700" spc="-165">
                <a:solidFill>
                  <a:srgbClr val="545454"/>
                </a:solidFill>
                <a:latin typeface="Arial Black"/>
                <a:cs typeface="Arial Black"/>
              </a:rPr>
              <a:t>EXERCÍCIO</a:t>
            </a:r>
            <a:r>
              <a:rPr dirty="0" sz="700" spc="500">
                <a:solidFill>
                  <a:srgbClr val="545454"/>
                </a:solidFill>
                <a:latin typeface="Arial Black"/>
                <a:cs typeface="Arial Black"/>
              </a:rPr>
              <a:t> </a:t>
            </a:r>
            <a:r>
              <a:rPr dirty="0" sz="700" spc="-200">
                <a:solidFill>
                  <a:srgbClr val="747474"/>
                </a:solidFill>
                <a:latin typeface="Arial Black"/>
                <a:cs typeface="Arial Black"/>
              </a:rPr>
              <a:t>AN7ONIO</a:t>
            </a:r>
            <a:r>
              <a:rPr dirty="0" sz="700" spc="-15">
                <a:solidFill>
                  <a:srgbClr val="747474"/>
                </a:solidFill>
                <a:latin typeface="Arial Black"/>
                <a:cs typeface="Arial Black"/>
              </a:rPr>
              <a:t> </a:t>
            </a:r>
            <a:r>
              <a:rPr dirty="0" sz="700" spc="-210">
                <a:solidFill>
                  <a:srgbClr val="727272"/>
                </a:solidFill>
                <a:latin typeface="Arial Black"/>
                <a:cs typeface="Arial Black"/>
              </a:rPr>
              <a:t>GOMES</a:t>
            </a:r>
            <a:r>
              <a:rPr dirty="0" sz="700" spc="-40">
                <a:solidFill>
                  <a:srgbClr val="727272"/>
                </a:solidFill>
                <a:latin typeface="Arial Black"/>
                <a:cs typeface="Arial Black"/>
              </a:rPr>
              <a:t> </a:t>
            </a:r>
            <a:r>
              <a:rPr dirty="0" sz="700" spc="-25">
                <a:solidFill>
                  <a:srgbClr val="5D5D5D"/>
                </a:solidFill>
                <a:latin typeface="Arial Black"/>
                <a:cs typeface="Arial Black"/>
              </a:rPr>
              <a:t>DA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142500" y="8869588"/>
            <a:ext cx="43053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35">
                <a:solidFill>
                  <a:srgbClr val="757575"/>
                </a:solidFill>
                <a:latin typeface="Arial Black"/>
                <a:cs typeface="Arial Black"/>
              </a:rPr>
              <a:t>‘"'^*°</a:t>
            </a:r>
            <a:r>
              <a:rPr dirty="0" sz="700" spc="-35">
                <a:solidFill>
                  <a:srgbClr val="4B4B4B"/>
                </a:solidFill>
                <a:latin typeface="Arial Black"/>
                <a:cs typeface="Arial Black"/>
              </a:rPr>
              <a:t>"°’</a:t>
            </a:r>
            <a:r>
              <a:rPr dirty="0" sz="700" spc="25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700" spc="-40">
                <a:solidFill>
                  <a:srgbClr val="4B4B4B"/>
                </a:solidFill>
                <a:latin typeface="Arial Black"/>
                <a:cs typeface="Arial Black"/>
              </a:rPr>
              <a:t>-</a:t>
            </a:r>
            <a:r>
              <a:rPr dirty="0" sz="700" spc="-50">
                <a:solidFill>
                  <a:srgbClr val="4B4B4B"/>
                </a:solidFill>
                <a:latin typeface="Arial Black"/>
                <a:cs typeface="Arial Black"/>
              </a:rPr>
              <a:t>"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641722" y="8869588"/>
            <a:ext cx="39116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0">
                <a:solidFill>
                  <a:srgbClr val="707070"/>
                </a:solidFill>
                <a:latin typeface="Arial Black"/>
                <a:cs typeface="Arial Black"/>
              </a:rPr>
              <a:t>'“'*"""</a:t>
            </a:r>
            <a:r>
              <a:rPr dirty="0" sz="700" spc="200">
                <a:solidFill>
                  <a:srgbClr val="707070"/>
                </a:solidFill>
                <a:latin typeface="Arial Black"/>
                <a:cs typeface="Arial Black"/>
              </a:rPr>
              <a:t> </a:t>
            </a:r>
            <a:r>
              <a:rPr dirty="0" sz="700" spc="-60">
                <a:solidFill>
                  <a:srgbClr val="898989"/>
                </a:solidFill>
                <a:latin typeface="Arial Black"/>
                <a:cs typeface="Arial Black"/>
              </a:rPr>
              <a:t>'"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72065" y="9137402"/>
            <a:ext cx="1089660" cy="342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>
              <a:lnSpc>
                <a:spcPts val="885"/>
              </a:lnSpc>
              <a:spcBef>
                <a:spcPts val="100"/>
              </a:spcBef>
            </a:pPr>
            <a:r>
              <a:rPr dirty="0" sz="750" spc="-165">
                <a:solidFill>
                  <a:srgbClr val="5D5D5D"/>
                </a:solidFill>
                <a:latin typeface="Arial Black"/>
                <a:cs typeface="Arial Black"/>
              </a:rPr>
              <a:t>ANTONIO</a:t>
            </a:r>
            <a:r>
              <a:rPr dirty="0" sz="750" spc="45">
                <a:solidFill>
                  <a:srgbClr val="5D5D5D"/>
                </a:solidFill>
                <a:latin typeface="Arial Black"/>
                <a:cs typeface="Arial Black"/>
              </a:rPr>
              <a:t> </a:t>
            </a:r>
            <a:r>
              <a:rPr dirty="0" sz="750" spc="-180">
                <a:solidFill>
                  <a:srgbClr val="5B5B5B"/>
                </a:solidFill>
                <a:latin typeface="Arial Black"/>
                <a:cs typeface="Arial Black"/>
              </a:rPr>
              <a:t>GOMES</a:t>
            </a:r>
            <a:r>
              <a:rPr dirty="0" sz="750" spc="15">
                <a:solidFill>
                  <a:srgbClr val="5B5B5B"/>
                </a:solidFill>
                <a:latin typeface="Arial Black"/>
                <a:cs typeface="Arial Black"/>
              </a:rPr>
              <a:t> </a:t>
            </a:r>
            <a:r>
              <a:rPr dirty="0" sz="750" spc="-150">
                <a:solidFill>
                  <a:srgbClr val="333333"/>
                </a:solidFill>
                <a:latin typeface="Arial Black"/>
                <a:cs typeface="Arial Black"/>
              </a:rPr>
              <a:t>DA</a:t>
            </a:r>
            <a:r>
              <a:rPr dirty="0" sz="750" spc="-2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dirty="0" sz="750" spc="-140">
                <a:solidFill>
                  <a:srgbClr val="4D4D4D"/>
                </a:solidFill>
                <a:latin typeface="Arial Black"/>
                <a:cs typeface="Arial Black"/>
              </a:rPr>
              <a:t>SILVA</a:t>
            </a:r>
            <a:endParaRPr sz="750">
              <a:latin typeface="Arial Black"/>
              <a:cs typeface="Arial Black"/>
            </a:endParaRPr>
          </a:p>
          <a:p>
            <a:pPr marL="13335">
              <a:lnSpc>
                <a:spcPts val="800"/>
              </a:lnSpc>
            </a:pPr>
            <a:r>
              <a:rPr dirty="0" sz="700" spc="-35">
                <a:solidFill>
                  <a:srgbClr val="606060"/>
                </a:solidFill>
                <a:latin typeface="Arial Black"/>
                <a:cs typeface="Arial Black"/>
              </a:rPr>
              <a:t>PRESIDENTE</a:t>
            </a:r>
            <a:endParaRPr sz="700">
              <a:latin typeface="Arial Black"/>
              <a:cs typeface="Arial Black"/>
            </a:endParaRPr>
          </a:p>
          <a:p>
            <a:pPr marL="12700">
              <a:lnSpc>
                <a:spcPts val="815"/>
              </a:lnSpc>
            </a:pPr>
            <a:r>
              <a:rPr dirty="0" sz="700" spc="-105">
                <a:solidFill>
                  <a:srgbClr val="494949"/>
                </a:solidFill>
                <a:latin typeface="Arial Black"/>
                <a:cs typeface="Arial Black"/>
              </a:rPr>
              <a:t>CPF:</a:t>
            </a:r>
            <a:r>
              <a:rPr dirty="0" sz="700" spc="140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700" spc="-90">
                <a:solidFill>
                  <a:srgbClr val="4B4B4B"/>
                </a:solidFill>
                <a:latin typeface="Arial Black"/>
                <a:cs typeface="Arial Black"/>
              </a:rPr>
              <a:t>878.698.008-</a:t>
            </a:r>
            <a:r>
              <a:rPr dirty="0" sz="700" spc="-35">
                <a:solidFill>
                  <a:srgbClr val="4B4B4B"/>
                </a:solidFill>
                <a:latin typeface="Arial Black"/>
                <a:cs typeface="Arial Black"/>
              </a:rPr>
              <a:t>15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39081" y="10075894"/>
            <a:ext cx="209359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00">
                <a:solidFill>
                  <a:srgbClr val="838383"/>
                </a:solidFill>
                <a:latin typeface="Arial Black"/>
                <a:cs typeface="Arial Black"/>
              </a:rPr>
              <a:t>Sistema</a:t>
            </a:r>
            <a:r>
              <a:rPr dirty="0" sz="700" spc="65">
                <a:solidFill>
                  <a:srgbClr val="838383"/>
                </a:solidFill>
                <a:latin typeface="Arial Black"/>
                <a:cs typeface="Arial Black"/>
              </a:rPr>
              <a:t> </a:t>
            </a:r>
            <a:r>
              <a:rPr dirty="0" sz="700" spc="-160">
                <a:solidFill>
                  <a:srgbClr val="696969"/>
                </a:solidFill>
                <a:latin typeface="Arial Black"/>
                <a:cs typeface="Arial Black"/>
              </a:rPr>
              <a:t>licenciado</a:t>
            </a:r>
            <a:r>
              <a:rPr dirty="0" sz="700" spc="110">
                <a:solidFill>
                  <a:srgbClr val="696969"/>
                </a:solidFill>
                <a:latin typeface="Arial Black"/>
                <a:cs typeface="Arial Black"/>
              </a:rPr>
              <a:t> </a:t>
            </a:r>
            <a:r>
              <a:rPr dirty="0" sz="700" spc="-150">
                <a:solidFill>
                  <a:srgbClr val="757575"/>
                </a:solidFill>
                <a:latin typeface="Arial Black"/>
                <a:cs typeface="Arial Black"/>
              </a:rPr>
              <a:t>para</a:t>
            </a:r>
            <a:r>
              <a:rPr dirty="0" sz="700" spc="40">
                <a:solidFill>
                  <a:srgbClr val="757575"/>
                </a:solidFill>
                <a:latin typeface="Arial Black"/>
                <a:cs typeface="Arial Black"/>
              </a:rPr>
              <a:t> </a:t>
            </a:r>
            <a:r>
              <a:rPr dirty="0" sz="700" spc="-165">
                <a:solidFill>
                  <a:srgbClr val="4D4D4D"/>
                </a:solidFill>
                <a:latin typeface="Arial Black"/>
                <a:cs typeface="Arial Black"/>
              </a:rPr>
              <a:t>FLORIS</a:t>
            </a:r>
            <a:r>
              <a:rPr dirty="0" sz="700" spc="55">
                <a:solidFill>
                  <a:srgbClr val="4D4D4D"/>
                </a:solidFill>
                <a:latin typeface="Arial Black"/>
                <a:cs typeface="Arial Black"/>
              </a:rPr>
              <a:t> </a:t>
            </a:r>
            <a:r>
              <a:rPr dirty="0" sz="700" spc="-165">
                <a:solidFill>
                  <a:srgbClr val="494949"/>
                </a:solidFill>
                <a:latin typeface="Arial Black"/>
                <a:cs typeface="Arial Black"/>
              </a:rPr>
              <a:t>ESCRITORIO</a:t>
            </a:r>
            <a:r>
              <a:rPr dirty="0" sz="700" spc="100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700" spc="-185">
                <a:solidFill>
                  <a:srgbClr val="4D4D4D"/>
                </a:solidFill>
                <a:latin typeface="Arial Black"/>
                <a:cs typeface="Arial Black"/>
              </a:rPr>
              <a:t>CONTABIL</a:t>
            </a:r>
            <a:r>
              <a:rPr dirty="0" sz="700" spc="85">
                <a:solidFill>
                  <a:srgbClr val="4D4D4D"/>
                </a:solidFill>
                <a:latin typeface="Arial Black"/>
                <a:cs typeface="Arial Black"/>
              </a:rPr>
              <a:t> </a:t>
            </a:r>
            <a:r>
              <a:rPr dirty="0" sz="700" spc="-110">
                <a:solidFill>
                  <a:srgbClr val="595959"/>
                </a:solidFill>
                <a:latin typeface="Arial Black"/>
                <a:cs typeface="Arial Black"/>
              </a:rPr>
              <a:t>LTDA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2432716" y="7144663"/>
            <a:ext cx="108712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25">
                <a:solidFill>
                  <a:srgbClr val="3F3F3F"/>
                </a:solidFill>
                <a:latin typeface="Arial Black"/>
                <a:cs typeface="Arial Black"/>
              </a:rPr>
              <a:t>RESU¥gO</a:t>
            </a:r>
            <a:r>
              <a:rPr dirty="0" sz="850" spc="20">
                <a:solidFill>
                  <a:srgbClr val="3F3F3F"/>
                </a:solidFill>
                <a:latin typeface="Arial Black"/>
                <a:cs typeface="Arial Black"/>
              </a:rPr>
              <a:t> </a:t>
            </a:r>
            <a:r>
              <a:rPr dirty="0" sz="850" spc="-165">
                <a:solidFill>
                  <a:srgbClr val="414141"/>
                </a:solidFill>
                <a:latin typeface="Arial Black"/>
                <a:cs typeface="Arial Black"/>
              </a:rPr>
              <a:t>DO</a:t>
            </a:r>
            <a:r>
              <a:rPr dirty="0" sz="850" spc="-70">
                <a:solidFill>
                  <a:srgbClr val="414141"/>
                </a:solidFill>
                <a:latin typeface="Arial Black"/>
                <a:cs typeface="Arial Black"/>
              </a:rPr>
              <a:t> </a:t>
            </a:r>
            <a:r>
              <a:rPr dirty="0" sz="850" spc="-204">
                <a:solidFill>
                  <a:srgbClr val="3B3B3B"/>
                </a:solidFill>
                <a:latin typeface="Arial Black"/>
                <a:cs typeface="Arial Black"/>
              </a:rPr>
              <a:t>BALANCETE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5979166" y="69041"/>
            <a:ext cx="2482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95">
                <a:solidFill>
                  <a:srgbClr val="6B6B6B"/>
                </a:solidFill>
                <a:latin typeface="Arial Black"/>
                <a:cs typeface="Arial Black"/>
              </a:rPr>
              <a:t>Folha: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6734974" y="69041"/>
            <a:ext cx="208279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00">
                <a:solidFill>
                  <a:srgbClr val="676767"/>
                </a:solidFill>
                <a:latin typeface="Arial Black"/>
                <a:cs typeface="Arial Black"/>
              </a:rPr>
              <a:t>0004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5978174" y="172105"/>
            <a:ext cx="9658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68350" algn="l"/>
              </a:tabLst>
            </a:pPr>
            <a:r>
              <a:rPr dirty="0" sz="800" spc="-200">
                <a:solidFill>
                  <a:srgbClr val="595959"/>
                </a:solidFill>
                <a:latin typeface="Arial Black"/>
                <a:cs typeface="Arial Black"/>
              </a:rPr>
              <a:t>Número</a:t>
            </a:r>
            <a:r>
              <a:rPr dirty="0" sz="800" spc="20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800" spc="-10">
                <a:solidFill>
                  <a:srgbClr val="727272"/>
                </a:solidFill>
                <a:latin typeface="Arial Black"/>
                <a:cs typeface="Arial Black"/>
              </a:rPr>
              <a:t>livro:</a:t>
            </a:r>
            <a:r>
              <a:rPr dirty="0" sz="800">
                <a:solidFill>
                  <a:srgbClr val="727272"/>
                </a:solidFill>
                <a:latin typeface="Arial Black"/>
                <a:cs typeface="Arial Black"/>
              </a:rPr>
              <a:t>	</a:t>
            </a:r>
            <a:r>
              <a:rPr dirty="0" sz="800" spc="-170">
                <a:solidFill>
                  <a:srgbClr val="727272"/>
                </a:solidFill>
                <a:latin typeface="Arial Black"/>
                <a:cs typeface="Arial Black"/>
              </a:rPr>
              <a:t>0008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5982214" y="294462"/>
            <a:ext cx="963294" cy="24193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>
              <a:lnSpc>
                <a:spcPct val="102800"/>
              </a:lnSpc>
              <a:spcBef>
                <a:spcPts val="75"/>
              </a:spcBef>
              <a:tabLst>
                <a:tab pos="523875" algn="l"/>
                <a:tab pos="621030" algn="l"/>
              </a:tabLst>
            </a:pPr>
            <a:r>
              <a:rPr dirty="0" sz="700" spc="-10">
                <a:solidFill>
                  <a:srgbClr val="7E7E7E"/>
                </a:solidFill>
                <a:latin typeface="Arial Black"/>
                <a:cs typeface="Arial Black"/>
              </a:rPr>
              <a:t>Emissão:</a:t>
            </a:r>
            <a:r>
              <a:rPr dirty="0" sz="700">
                <a:solidFill>
                  <a:srgbClr val="7E7E7E"/>
                </a:solidFill>
                <a:latin typeface="Arial Black"/>
                <a:cs typeface="Arial Black"/>
              </a:rPr>
              <a:t>	</a:t>
            </a:r>
            <a:r>
              <a:rPr dirty="0" sz="700" spc="-90">
                <a:solidFill>
                  <a:srgbClr val="707070"/>
                </a:solidFill>
                <a:latin typeface="Arial Black"/>
                <a:cs typeface="Arial Black"/>
              </a:rPr>
              <a:t>15/03/Z024</a:t>
            </a:r>
            <a:r>
              <a:rPr dirty="0" sz="700" spc="-10">
                <a:solidFill>
                  <a:srgbClr val="707070"/>
                </a:solidFill>
                <a:latin typeface="Arial Black"/>
                <a:cs typeface="Arial Black"/>
              </a:rPr>
              <a:t> </a:t>
            </a:r>
            <a:r>
              <a:rPr dirty="0" sz="700" spc="-10">
                <a:solidFill>
                  <a:srgbClr val="676767"/>
                </a:solidFill>
                <a:latin typeface="Arial Black"/>
                <a:cs typeface="Arial Black"/>
              </a:rPr>
              <a:t>Hora:</a:t>
            </a:r>
            <a:r>
              <a:rPr dirty="0" sz="700">
                <a:solidFill>
                  <a:srgbClr val="676767"/>
                </a:solidFill>
                <a:latin typeface="Arial Black"/>
                <a:cs typeface="Arial Black"/>
              </a:rPr>
              <a:t>		</a:t>
            </a:r>
            <a:r>
              <a:rPr dirty="0" sz="700" spc="-50">
                <a:solidFill>
                  <a:srgbClr val="727272"/>
                </a:solidFill>
                <a:latin typeface="Arial Black"/>
                <a:cs typeface="Arial Black"/>
              </a:rPr>
              <a:t>II:29:03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4422279" y="7386077"/>
            <a:ext cx="45212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-6350">
              <a:lnSpc>
                <a:spcPct val="111400"/>
              </a:lnSpc>
              <a:spcBef>
                <a:spcPts val="100"/>
              </a:spcBef>
            </a:pPr>
            <a:r>
              <a:rPr dirty="0" sz="700" spc="-114">
                <a:solidFill>
                  <a:srgbClr val="525252"/>
                </a:solidFill>
                <a:latin typeface="Arial Black"/>
                <a:cs typeface="Arial Black"/>
              </a:rPr>
              <a:t>541.</a:t>
            </a:r>
            <a:r>
              <a:rPr dirty="0" sz="700" spc="75">
                <a:solidFill>
                  <a:srgbClr val="525252"/>
                </a:solidFill>
                <a:latin typeface="Arial Black"/>
                <a:cs typeface="Arial Black"/>
              </a:rPr>
              <a:t> </a:t>
            </a:r>
            <a:r>
              <a:rPr dirty="0" sz="700" spc="-160">
                <a:solidFill>
                  <a:srgbClr val="626262"/>
                </a:solidFill>
                <a:latin typeface="Arial Black"/>
                <a:cs typeface="Arial Black"/>
              </a:rPr>
              <a:t>03,3GD</a:t>
            </a:r>
            <a:r>
              <a:rPr dirty="0" sz="700" spc="500">
                <a:solidFill>
                  <a:srgbClr val="626262"/>
                </a:solidFill>
                <a:latin typeface="Arial Black"/>
                <a:cs typeface="Arial Black"/>
              </a:rPr>
              <a:t> </a:t>
            </a:r>
            <a:r>
              <a:rPr dirty="0" sz="700" spc="-75">
                <a:solidFill>
                  <a:srgbClr val="5B5B5B"/>
                </a:solidFill>
                <a:latin typeface="Arial Black"/>
                <a:cs typeface="Arial Black"/>
              </a:rPr>
              <a:t>S4t.</a:t>
            </a:r>
            <a:r>
              <a:rPr dirty="0" sz="700" spc="30">
                <a:solidFill>
                  <a:srgbClr val="5B5B5B"/>
                </a:solidFill>
                <a:latin typeface="Arial Black"/>
                <a:cs typeface="Arial Black"/>
              </a:rPr>
              <a:t> </a:t>
            </a:r>
            <a:r>
              <a:rPr dirty="0" sz="700" spc="-150">
                <a:solidFill>
                  <a:srgbClr val="676767"/>
                </a:solidFill>
                <a:latin typeface="Arial Black"/>
                <a:cs typeface="Arial Black"/>
              </a:rPr>
              <a:t>03,31C</a:t>
            </a:r>
            <a:endParaRPr sz="700">
              <a:latin typeface="Arial Black"/>
              <a:cs typeface="Arial Black"/>
            </a:endParaRPr>
          </a:p>
          <a:p>
            <a:pPr marL="16510">
              <a:lnSpc>
                <a:spcPct val="100000"/>
              </a:lnSpc>
              <a:spcBef>
                <a:spcPts val="120"/>
              </a:spcBef>
            </a:pPr>
            <a:r>
              <a:rPr dirty="0" sz="700" spc="-105">
                <a:solidFill>
                  <a:srgbClr val="505050"/>
                </a:solidFill>
                <a:latin typeface="Arial Black"/>
                <a:cs typeface="Arial Black"/>
              </a:rPr>
              <a:t>448.</a:t>
            </a:r>
            <a:r>
              <a:rPr dirty="0" sz="700" spc="50">
                <a:solidFill>
                  <a:srgbClr val="505050"/>
                </a:solidFill>
                <a:latin typeface="Arial Black"/>
                <a:cs typeface="Arial Black"/>
              </a:rPr>
              <a:t> </a:t>
            </a:r>
            <a:r>
              <a:rPr dirty="0" sz="700" spc="-125">
                <a:solidFill>
                  <a:srgbClr val="606060"/>
                </a:solidFill>
                <a:latin typeface="Arial Black"/>
                <a:cs typeface="Arial Black"/>
              </a:rPr>
              <a:t>82,85C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5706051" y="7386077"/>
            <a:ext cx="506730" cy="7473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r" marR="12700">
              <a:lnSpc>
                <a:spcPct val="100000"/>
              </a:lnSpc>
              <a:spcBef>
                <a:spcPts val="195"/>
              </a:spcBef>
            </a:pPr>
            <a:r>
              <a:rPr dirty="0" sz="700" spc="-130">
                <a:solidFill>
                  <a:srgbClr val="5B5B5B"/>
                </a:solidFill>
                <a:latin typeface="Arial Black"/>
                <a:cs typeface="Arial Black"/>
              </a:rPr>
              <a:t>20.191.06S,70</a:t>
            </a:r>
            <a:endParaRPr sz="700">
              <a:latin typeface="Arial Black"/>
              <a:cs typeface="Arial Black"/>
            </a:endParaRPr>
          </a:p>
          <a:p>
            <a:pPr algn="r" marR="19050">
              <a:lnSpc>
                <a:spcPct val="100000"/>
              </a:lnSpc>
              <a:spcBef>
                <a:spcPts val="95"/>
              </a:spcBef>
            </a:pPr>
            <a:r>
              <a:rPr dirty="0" sz="700" spc="-100">
                <a:solidFill>
                  <a:srgbClr val="646464"/>
                </a:solidFill>
                <a:latin typeface="Arial Black"/>
                <a:cs typeface="Arial Black"/>
              </a:rPr>
              <a:t>6.638.149,75</a:t>
            </a:r>
            <a:endParaRPr sz="700">
              <a:latin typeface="Arial Black"/>
              <a:cs typeface="Arial Black"/>
            </a:endParaRPr>
          </a:p>
          <a:p>
            <a:pPr algn="r" marR="12700">
              <a:lnSpc>
                <a:spcPct val="100000"/>
              </a:lnSpc>
              <a:spcBef>
                <a:spcPts val="120"/>
              </a:spcBef>
            </a:pPr>
            <a:r>
              <a:rPr dirty="0" sz="700" spc="-10">
                <a:solidFill>
                  <a:srgbClr val="727272"/>
                </a:solidFill>
                <a:latin typeface="Arial Black"/>
                <a:cs typeface="Arial Black"/>
              </a:rPr>
              <a:t>37,52</a:t>
            </a:r>
            <a:endParaRPr sz="700">
              <a:latin typeface="Arial Black"/>
              <a:cs typeface="Arial Black"/>
            </a:endParaRPr>
          </a:p>
          <a:p>
            <a:pPr algn="r" marR="14604">
              <a:lnSpc>
                <a:spcPct val="100000"/>
              </a:lnSpc>
              <a:spcBef>
                <a:spcPts val="120"/>
              </a:spcBef>
            </a:pPr>
            <a:r>
              <a:rPr dirty="0" sz="700" spc="-100">
                <a:solidFill>
                  <a:srgbClr val="707070"/>
                </a:solidFill>
                <a:latin typeface="Arial Black"/>
                <a:cs typeface="Arial Black"/>
              </a:rPr>
              <a:t>5.69Z.617,87</a:t>
            </a:r>
            <a:endParaRPr sz="700">
              <a:latin typeface="Arial Black"/>
              <a:cs typeface="Arial Black"/>
            </a:endParaRPr>
          </a:p>
          <a:p>
            <a:pPr algn="r" marR="12700">
              <a:lnSpc>
                <a:spcPct val="100000"/>
              </a:lnSpc>
              <a:spcBef>
                <a:spcPts val="120"/>
              </a:spcBef>
            </a:pPr>
            <a:r>
              <a:rPr dirty="0" sz="700" spc="-30">
                <a:solidFill>
                  <a:srgbClr val="6B6B6B"/>
                </a:solidFill>
                <a:latin typeface="Arial Black"/>
                <a:cs typeface="Arial Black"/>
              </a:rPr>
              <a:t>85.218,97</a:t>
            </a:r>
            <a:endParaRPr sz="700">
              <a:latin typeface="Arial Black"/>
              <a:cs typeface="Arial Black"/>
            </a:endParaRPr>
          </a:p>
          <a:p>
            <a:pPr algn="r" marR="5080">
              <a:lnSpc>
                <a:spcPct val="100000"/>
              </a:lnSpc>
              <a:spcBef>
                <a:spcPts val="95"/>
              </a:spcBef>
            </a:pPr>
            <a:r>
              <a:rPr dirty="0" sz="700" spc="-20">
                <a:solidFill>
                  <a:srgbClr val="7C7C7C"/>
                </a:solidFill>
                <a:latin typeface="Arial Black"/>
                <a:cs typeface="Arial Black"/>
              </a:rPr>
              <a:t>0,00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4701957" y="7745531"/>
            <a:ext cx="175895" cy="387985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700" spc="-105">
                <a:solidFill>
                  <a:srgbClr val="696969"/>
                </a:solidFill>
                <a:latin typeface="Arial Black"/>
                <a:cs typeface="Arial Black"/>
              </a:rPr>
              <a:t>0,00</a:t>
            </a:r>
            <a:endParaRPr sz="7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700" spc="-105">
                <a:solidFill>
                  <a:srgbClr val="626262"/>
                </a:solidFill>
                <a:latin typeface="Arial Black"/>
                <a:cs typeface="Arial Black"/>
              </a:rPr>
              <a:t>0,00</a:t>
            </a:r>
            <a:endParaRPr sz="700">
              <a:latin typeface="Arial Black"/>
              <a:cs typeface="Arial Black"/>
            </a:endParaRPr>
          </a:p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700" spc="-110">
                <a:solidFill>
                  <a:srgbClr val="5B5B5B"/>
                </a:solidFill>
                <a:latin typeface="Arial Black"/>
                <a:cs typeface="Arial Black"/>
              </a:rPr>
              <a:t>0,00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5038539" y="7386077"/>
            <a:ext cx="508000" cy="7473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r" marR="17145">
              <a:lnSpc>
                <a:spcPct val="100000"/>
              </a:lnSpc>
              <a:spcBef>
                <a:spcPts val="195"/>
              </a:spcBef>
            </a:pPr>
            <a:r>
              <a:rPr dirty="0" sz="700" spc="-130">
                <a:solidFill>
                  <a:srgbClr val="414141"/>
                </a:solidFill>
                <a:latin typeface="Arial Black"/>
                <a:cs typeface="Arial Black"/>
              </a:rPr>
              <a:t>20.546.212,94</a:t>
            </a:r>
            <a:endParaRPr sz="700">
              <a:latin typeface="Arial Black"/>
              <a:cs typeface="Arial Black"/>
            </a:endParaRPr>
          </a:p>
          <a:p>
            <a:pPr algn="r" marR="10160">
              <a:lnSpc>
                <a:spcPct val="100000"/>
              </a:lnSpc>
              <a:spcBef>
                <a:spcPts val="95"/>
              </a:spcBef>
            </a:pPr>
            <a:r>
              <a:rPr dirty="0" sz="700" spc="-95">
                <a:solidFill>
                  <a:srgbClr val="4B4B4B"/>
                </a:solidFill>
                <a:latin typeface="Arial Black"/>
                <a:cs typeface="Arial Black"/>
              </a:rPr>
              <a:t>6.609.736,71</a:t>
            </a:r>
            <a:endParaRPr sz="700">
              <a:latin typeface="Arial Black"/>
              <a:cs typeface="Arial Black"/>
            </a:endParaRPr>
          </a:p>
          <a:p>
            <a:pPr algn="r" marR="8890">
              <a:lnSpc>
                <a:spcPct val="100000"/>
              </a:lnSpc>
              <a:spcBef>
                <a:spcPts val="120"/>
              </a:spcBef>
            </a:pPr>
            <a:r>
              <a:rPr dirty="0" sz="700" spc="-10">
                <a:solidFill>
                  <a:srgbClr val="606060"/>
                </a:solidFill>
                <a:latin typeface="Arial Black"/>
                <a:cs typeface="Arial Black"/>
              </a:rPr>
              <a:t>75,0»</a:t>
            </a:r>
            <a:endParaRPr sz="700">
              <a:latin typeface="Arial Black"/>
              <a:cs typeface="Arial Black"/>
            </a:endParaRPr>
          </a:p>
          <a:p>
            <a:pPr algn="r" marR="17780">
              <a:lnSpc>
                <a:spcPct val="100000"/>
              </a:lnSpc>
              <a:spcBef>
                <a:spcPts val="120"/>
              </a:spcBef>
            </a:pPr>
            <a:r>
              <a:rPr dirty="0" sz="700" spc="-25">
                <a:solidFill>
                  <a:srgbClr val="494949"/>
                </a:solidFill>
                <a:latin typeface="Arial Black"/>
                <a:cs typeface="Arial Black"/>
              </a:rPr>
              <a:t>7.831,42</a:t>
            </a:r>
            <a:endParaRPr sz="700">
              <a:latin typeface="Arial Black"/>
              <a:cs typeface="Arial Black"/>
            </a:endParaRPr>
          </a:p>
          <a:p>
            <a:pPr algn="r" marR="19050">
              <a:lnSpc>
                <a:spcPct val="100000"/>
              </a:lnSpc>
              <a:spcBef>
                <a:spcPts val="120"/>
              </a:spcBef>
            </a:pPr>
            <a:r>
              <a:rPr dirty="0" sz="700" spc="-95">
                <a:solidFill>
                  <a:srgbClr val="3F3F3F"/>
                </a:solidFill>
                <a:latin typeface="Arial Black"/>
                <a:cs typeface="Arial Black"/>
              </a:rPr>
              <a:t>5.4'I3.271,22</a:t>
            </a:r>
            <a:endParaRPr sz="700">
              <a:latin typeface="Arial Black"/>
              <a:cs typeface="Arial Black"/>
            </a:endParaRPr>
          </a:p>
          <a:p>
            <a:pPr algn="r" marR="5080">
              <a:lnSpc>
                <a:spcPct val="100000"/>
              </a:lnSpc>
              <a:spcBef>
                <a:spcPts val="95"/>
              </a:spcBef>
            </a:pPr>
            <a:r>
              <a:rPr dirty="0" sz="700" spc="-20">
                <a:solidFill>
                  <a:srgbClr val="606060"/>
                </a:solidFill>
                <a:latin typeface="Arial Black"/>
                <a:cs typeface="Arial Black"/>
              </a:rPr>
              <a:t>0,00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4425327" y="8258897"/>
            <a:ext cx="454659" cy="263525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z="700" spc="-125">
                <a:solidFill>
                  <a:srgbClr val="4F4F4F"/>
                </a:solidFill>
                <a:latin typeface="Arial Black"/>
                <a:cs typeface="Arial Black"/>
              </a:rPr>
              <a:t>541.</a:t>
            </a:r>
            <a:r>
              <a:rPr dirty="0" sz="700" spc="90">
                <a:solidFill>
                  <a:srgbClr val="4F4F4F"/>
                </a:solidFill>
                <a:latin typeface="Arial Black"/>
                <a:cs typeface="Arial Black"/>
              </a:rPr>
              <a:t> </a:t>
            </a:r>
            <a:r>
              <a:rPr dirty="0" sz="700" spc="-120">
                <a:solidFill>
                  <a:srgbClr val="646464"/>
                </a:solidFill>
                <a:latin typeface="Arial Black"/>
                <a:cs typeface="Arial Black"/>
              </a:rPr>
              <a:t>03,31D</a:t>
            </a:r>
            <a:endParaRPr sz="700">
              <a:latin typeface="Arial Black"/>
              <a:cs typeface="Arial Black"/>
            </a:endParaRPr>
          </a:p>
          <a:p>
            <a:pPr marL="15240">
              <a:lnSpc>
                <a:spcPct val="100000"/>
              </a:lnSpc>
              <a:spcBef>
                <a:spcPts val="120"/>
              </a:spcBef>
            </a:pPr>
            <a:r>
              <a:rPr dirty="0" sz="650">
                <a:solidFill>
                  <a:srgbClr val="545454"/>
                </a:solidFill>
                <a:latin typeface="Times New Roman"/>
                <a:cs typeface="Times New Roman"/>
              </a:rPr>
              <a:t>989.</a:t>
            </a:r>
            <a:r>
              <a:rPr dirty="0" sz="650" spc="2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650" spc="-45">
                <a:solidFill>
                  <a:srgbClr val="707070"/>
                </a:solidFill>
                <a:latin typeface="Times New Roman"/>
                <a:cs typeface="Times New Roman"/>
              </a:rPr>
              <a:t>186,</a:t>
            </a:r>
            <a:r>
              <a:rPr dirty="0" sz="650" spc="-70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z="650" spc="-25">
                <a:solidFill>
                  <a:srgbClr val="646464"/>
                </a:solidFill>
                <a:latin typeface="Times New Roman"/>
                <a:cs typeface="Times New Roman"/>
              </a:rPr>
              <a:t>J6C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5038539" y="8258897"/>
            <a:ext cx="507365" cy="263525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z="700" spc="-130">
                <a:solidFill>
                  <a:srgbClr val="464646"/>
                </a:solidFill>
                <a:latin typeface="Arial Black"/>
                <a:cs typeface="Arial Black"/>
              </a:rPr>
              <a:t>25.989.484,</a:t>
            </a:r>
            <a:r>
              <a:rPr dirty="0" sz="700" spc="-65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700" spc="-125">
                <a:solidFill>
                  <a:srgbClr val="808080"/>
                </a:solidFill>
                <a:latin typeface="Arial Black"/>
                <a:cs typeface="Arial Black"/>
              </a:rPr>
              <a:t>16</a:t>
            </a:r>
            <a:endParaRPr sz="700">
              <a:latin typeface="Arial Black"/>
              <a:cs typeface="Arial Black"/>
            </a:endParaRPr>
          </a:p>
          <a:p>
            <a:pPr marL="50800">
              <a:lnSpc>
                <a:spcPct val="100000"/>
              </a:lnSpc>
              <a:spcBef>
                <a:spcPts val="120"/>
              </a:spcBef>
            </a:pPr>
            <a:r>
              <a:rPr dirty="0" sz="650">
                <a:solidFill>
                  <a:srgbClr val="565656"/>
                </a:solidFill>
                <a:latin typeface="Times New Roman"/>
                <a:cs typeface="Times New Roman"/>
              </a:rPr>
              <a:t>6.617.643,</a:t>
            </a:r>
            <a:r>
              <a:rPr dirty="0" sz="650" spc="-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650" spc="-25">
                <a:solidFill>
                  <a:srgbClr val="797979"/>
                </a:solidFill>
                <a:latin typeface="Times New Roman"/>
                <a:cs typeface="Times New Roman"/>
              </a:rPr>
              <a:t>t7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5701770" y="8258897"/>
            <a:ext cx="509905" cy="263525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229"/>
              </a:spcBef>
            </a:pPr>
            <a:r>
              <a:rPr dirty="0" sz="700" spc="-125">
                <a:solidFill>
                  <a:srgbClr val="606060"/>
                </a:solidFill>
                <a:latin typeface="Arial Black"/>
                <a:cs typeface="Arial Black"/>
              </a:rPr>
              <a:t>20.276.284,67</a:t>
            </a:r>
            <a:endParaRPr sz="7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650" spc="-10">
                <a:solidFill>
                  <a:srgbClr val="545454"/>
                </a:solidFill>
                <a:latin typeface="Times New Roman"/>
                <a:cs typeface="Times New Roman"/>
              </a:rPr>
              <a:t>12.330.805,14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3630541" y="8744946"/>
            <a:ext cx="622300" cy="2101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ts val="725"/>
              </a:lnSpc>
              <a:spcBef>
                <a:spcPts val="100"/>
              </a:spcBef>
            </a:pPr>
            <a:r>
              <a:rPr dirty="0" sz="650" spc="-155">
                <a:solidFill>
                  <a:srgbClr val="525252"/>
                </a:solidFill>
                <a:latin typeface="Arial Black"/>
                <a:cs typeface="Arial Black"/>
              </a:rPr>
              <a:t>FLORISVALOO</a:t>
            </a:r>
            <a:r>
              <a:rPr dirty="0" sz="650" spc="450">
                <a:solidFill>
                  <a:srgbClr val="525252"/>
                </a:solidFill>
                <a:latin typeface="Arial Black"/>
                <a:cs typeface="Arial Black"/>
              </a:rPr>
              <a:t> </a:t>
            </a:r>
            <a:r>
              <a:rPr dirty="0" sz="650" spc="-85">
                <a:solidFill>
                  <a:srgbClr val="595959"/>
                </a:solidFill>
                <a:latin typeface="Arial Black"/>
                <a:cs typeface="Arial Black"/>
              </a:rPr>
              <a:t>••-</a:t>
            </a:r>
            <a:endParaRPr sz="650">
              <a:latin typeface="Arial Black"/>
              <a:cs typeface="Arial Black"/>
            </a:endParaRPr>
          </a:p>
          <a:p>
            <a:pPr marL="12700">
              <a:lnSpc>
                <a:spcPts val="725"/>
              </a:lnSpc>
            </a:pPr>
            <a:r>
              <a:rPr dirty="0" sz="650" spc="-10">
                <a:solidFill>
                  <a:srgbClr val="4F4F4F"/>
                </a:solidFill>
                <a:latin typeface="Consolas"/>
                <a:cs typeface="Consolas"/>
              </a:rPr>
              <a:t>FRANCúCO</a:t>
            </a:r>
            <a:endParaRPr sz="650">
              <a:latin typeface="Consolas"/>
              <a:cs typeface="Consolas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4705005" y="8631983"/>
            <a:ext cx="17272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10">
                <a:solidFill>
                  <a:srgbClr val="545454"/>
                </a:solidFill>
                <a:latin typeface="Arial Black"/>
                <a:cs typeface="Arial Black"/>
              </a:rPr>
              <a:t>0,00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4488285" y="8753831"/>
            <a:ext cx="41465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8547" sz="975" spc="-240">
                <a:solidFill>
                  <a:srgbClr val="595959"/>
                </a:solidFill>
                <a:latin typeface="Arial Black"/>
                <a:cs typeface="Arial Black"/>
              </a:rPr>
              <a:t>ae</a:t>
            </a:r>
            <a:r>
              <a:rPr dirty="0" baseline="8547" sz="975" spc="-89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baseline="8547" sz="975" spc="-44">
                <a:solidFill>
                  <a:srgbClr val="909090"/>
                </a:solidFill>
                <a:latin typeface="Arial Black"/>
                <a:cs typeface="Arial Black"/>
              </a:rPr>
              <a:t>#</a:t>
            </a:r>
            <a:r>
              <a:rPr dirty="0" baseline="8547" sz="975" spc="232">
                <a:solidFill>
                  <a:srgbClr val="909090"/>
                </a:solidFill>
                <a:latin typeface="Arial Black"/>
                <a:cs typeface="Arial Black"/>
              </a:rPr>
              <a:t> </a:t>
            </a:r>
            <a:r>
              <a:rPr dirty="0" sz="700" spc="-55">
                <a:solidFill>
                  <a:srgbClr val="545454"/>
                </a:solidFill>
                <a:latin typeface="Arial Black"/>
                <a:cs typeface="Arial Black"/>
              </a:rPr>
              <a:t>0,00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5080647" y="8616752"/>
            <a:ext cx="454659" cy="26924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700" spc="-130">
                <a:solidFill>
                  <a:srgbClr val="5D5D5D"/>
                </a:solidFill>
                <a:latin typeface="Arial Black"/>
                <a:cs typeface="Arial Black"/>
              </a:rPr>
              <a:t>5.358.052,25</a:t>
            </a:r>
            <a:endParaRPr sz="7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700" spc="-130">
                <a:solidFill>
                  <a:srgbClr val="4D4D4D"/>
                </a:solidFill>
                <a:latin typeface="Arial Black"/>
                <a:cs typeface="Arial Black"/>
              </a:rPr>
              <a:t>5.358.052,25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5748159" y="8616752"/>
            <a:ext cx="454659" cy="26924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700" spc="-130">
                <a:solidFill>
                  <a:srgbClr val="606060"/>
                </a:solidFill>
                <a:latin typeface="Arial Black"/>
                <a:cs typeface="Arial Black"/>
              </a:rPr>
              <a:t>5.684.786,45</a:t>
            </a:r>
            <a:endParaRPr sz="7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700" spc="-130">
                <a:solidFill>
                  <a:srgbClr val="6B6B6B"/>
                </a:solidFill>
                <a:latin typeface="Arial Black"/>
                <a:cs typeface="Arial Black"/>
              </a:rPr>
              <a:t>5.68d.786,45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3609926" y="9146287"/>
            <a:ext cx="13766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4">
                <a:solidFill>
                  <a:srgbClr val="2A2A2A"/>
                </a:solidFill>
                <a:latin typeface="Arial Black"/>
                <a:cs typeface="Arial Black"/>
              </a:rPr>
              <a:t>FLORISVALDO</a:t>
            </a:r>
            <a:r>
              <a:rPr dirty="0" sz="800" spc="140">
                <a:solidFill>
                  <a:srgbClr val="2A2A2A"/>
                </a:solidFill>
                <a:latin typeface="Arial Black"/>
                <a:cs typeface="Arial Black"/>
              </a:rPr>
              <a:t> </a:t>
            </a:r>
            <a:r>
              <a:rPr dirty="0" sz="800" spc="-215">
                <a:solidFill>
                  <a:srgbClr val="2F2F2F"/>
                </a:solidFill>
                <a:latin typeface="Arial Black"/>
                <a:cs typeface="Arial Black"/>
              </a:rPr>
              <a:t>FRANCISC</a:t>
            </a:r>
            <a:r>
              <a:rPr dirty="0" sz="800" spc="50">
                <a:solidFill>
                  <a:srgbClr val="2F2F2F"/>
                </a:solidFill>
                <a:latin typeface="Arial Black"/>
                <a:cs typeface="Arial Black"/>
              </a:rPr>
              <a:t> </a:t>
            </a:r>
            <a:r>
              <a:rPr dirty="0" sz="800" spc="-235">
                <a:solidFill>
                  <a:srgbClr val="707070"/>
                </a:solidFill>
                <a:latin typeface="Arial Black"/>
                <a:cs typeface="Arial Black"/>
              </a:rPr>
              <a:t>3</a:t>
            </a:r>
            <a:r>
              <a:rPr dirty="0" sz="800" spc="-45">
                <a:solidFill>
                  <a:srgbClr val="707070"/>
                </a:solidFill>
                <a:latin typeface="Arial Black"/>
                <a:cs typeface="Arial Black"/>
              </a:rPr>
              <a:t> </a:t>
            </a:r>
            <a:r>
              <a:rPr dirty="0" sz="800" spc="-210">
                <a:solidFill>
                  <a:srgbClr val="444444"/>
                </a:solidFill>
                <a:latin typeface="Arial Black"/>
                <a:cs typeface="Arial Black"/>
              </a:rPr>
              <a:t>JUNTOR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3610696" y="9259505"/>
            <a:ext cx="165100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10">
                <a:solidFill>
                  <a:srgbClr val="494949"/>
                </a:solidFill>
                <a:latin typeface="Arial Black"/>
                <a:cs typeface="Arial Black"/>
              </a:rPr>
              <a:t>Reg.</a:t>
            </a:r>
            <a:r>
              <a:rPr dirty="0" sz="700" spc="45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700" spc="-80">
                <a:solidFill>
                  <a:srgbClr val="3D3D3D"/>
                </a:solidFill>
                <a:latin typeface="Arial Black"/>
                <a:cs typeface="Arial Black"/>
              </a:rPr>
              <a:t>no</a:t>
            </a:r>
            <a:r>
              <a:rPr dirty="0" sz="700" spc="-30">
                <a:solidFill>
                  <a:srgbClr val="3D3D3D"/>
                </a:solidFill>
                <a:latin typeface="Arial Black"/>
                <a:cs typeface="Arial Black"/>
              </a:rPr>
              <a:t> </a:t>
            </a:r>
            <a:r>
              <a:rPr dirty="0" sz="700" spc="-150">
                <a:solidFill>
                  <a:srgbClr val="575757"/>
                </a:solidFill>
                <a:latin typeface="Arial Black"/>
                <a:cs typeface="Arial Black"/>
              </a:rPr>
              <a:t>CRC</a:t>
            </a:r>
            <a:r>
              <a:rPr dirty="0" sz="700" spc="30">
                <a:solidFill>
                  <a:srgbClr val="575757"/>
                </a:solidFill>
                <a:latin typeface="Arial Black"/>
                <a:cs typeface="Arial Black"/>
              </a:rPr>
              <a:t> </a:t>
            </a:r>
            <a:r>
              <a:rPr dirty="0" sz="700">
                <a:solidFill>
                  <a:srgbClr val="595959"/>
                </a:solidFill>
                <a:latin typeface="Arial Black"/>
                <a:cs typeface="Arial Black"/>
              </a:rPr>
              <a:t>-</a:t>
            </a:r>
            <a:r>
              <a:rPr dirty="0" sz="700" spc="-15">
                <a:solidFill>
                  <a:srgbClr val="595959"/>
                </a:solidFill>
                <a:latin typeface="Arial Black"/>
                <a:cs typeface="Arial Black"/>
              </a:rPr>
              <a:t> </a:t>
            </a:r>
            <a:r>
              <a:rPr dirty="0" sz="700" spc="-130">
                <a:solidFill>
                  <a:srgbClr val="4D4D4D"/>
                </a:solidFill>
                <a:latin typeface="Arial Black"/>
                <a:cs typeface="Arial Black"/>
              </a:rPr>
              <a:t>SP</a:t>
            </a:r>
            <a:r>
              <a:rPr dirty="0" sz="700" spc="-15">
                <a:solidFill>
                  <a:srgbClr val="4D4D4D"/>
                </a:solidFill>
                <a:latin typeface="Arial Black"/>
                <a:cs typeface="Arial Black"/>
              </a:rPr>
              <a:t> </a:t>
            </a:r>
            <a:r>
              <a:rPr dirty="0" sz="700" spc="-120">
                <a:solidFill>
                  <a:srgbClr val="505050"/>
                </a:solidFill>
                <a:latin typeface="Arial Black"/>
                <a:cs typeface="Arial Black"/>
              </a:rPr>
              <a:t>sob</a:t>
            </a:r>
            <a:r>
              <a:rPr dirty="0" sz="700" spc="-5">
                <a:solidFill>
                  <a:srgbClr val="505050"/>
                </a:solidFill>
                <a:latin typeface="Arial Black"/>
                <a:cs typeface="Arial Black"/>
              </a:rPr>
              <a:t> </a:t>
            </a:r>
            <a:r>
              <a:rPr dirty="0" sz="700" spc="-80">
                <a:solidFill>
                  <a:srgbClr val="696969"/>
                </a:solidFill>
                <a:latin typeface="Arial Black"/>
                <a:cs typeface="Arial Black"/>
              </a:rPr>
              <a:t>o</a:t>
            </a:r>
            <a:r>
              <a:rPr dirty="0" sz="700" spc="-10">
                <a:solidFill>
                  <a:srgbClr val="696969"/>
                </a:solidFill>
                <a:latin typeface="Arial Black"/>
                <a:cs typeface="Arial Black"/>
              </a:rPr>
              <a:t> </a:t>
            </a:r>
            <a:r>
              <a:rPr dirty="0" sz="700" spc="-170">
                <a:solidFill>
                  <a:srgbClr val="484848"/>
                </a:solidFill>
                <a:latin typeface="Arial Black"/>
                <a:cs typeface="Arial Black"/>
              </a:rPr>
              <a:t>N</a:t>
            </a:r>
            <a:r>
              <a:rPr dirty="0" sz="700" spc="-110">
                <a:solidFill>
                  <a:srgbClr val="484848"/>
                </a:solidFill>
                <a:latin typeface="Arial Black"/>
                <a:cs typeface="Arial Black"/>
              </a:rPr>
              <a:t> </a:t>
            </a:r>
            <a:r>
              <a:rPr dirty="0" sz="700" spc="-130">
                <a:solidFill>
                  <a:srgbClr val="626262"/>
                </a:solidFill>
                <a:latin typeface="Arial Black"/>
                <a:cs typeface="Arial Black"/>
              </a:rPr>
              <a:t>».</a:t>
            </a:r>
            <a:r>
              <a:rPr dirty="0" sz="700" spc="55">
                <a:solidFill>
                  <a:srgbClr val="626262"/>
                </a:solidFill>
                <a:latin typeface="Arial Black"/>
                <a:cs typeface="Arial Black"/>
              </a:rPr>
              <a:t> </a:t>
            </a:r>
            <a:r>
              <a:rPr dirty="0" sz="700" spc="-85">
                <a:solidFill>
                  <a:srgbClr val="4F4F4F"/>
                </a:solidFill>
                <a:latin typeface="Arial Black"/>
                <a:cs typeface="Arial Black"/>
              </a:rPr>
              <a:t>SP</a:t>
            </a:r>
            <a:r>
              <a:rPr dirty="0" sz="700" spc="-85">
                <a:solidFill>
                  <a:srgbClr val="4B4B4B"/>
                </a:solidFill>
                <a:latin typeface="Arial Black"/>
                <a:cs typeface="Arial Black"/>
              </a:rPr>
              <a:t>151269/0-</a:t>
            </a:r>
            <a:r>
              <a:rPr dirty="0" sz="700" spc="-50">
                <a:solidFill>
                  <a:srgbClr val="4B4B4B"/>
                </a:solidFill>
                <a:latin typeface="Arial Black"/>
                <a:cs typeface="Arial Black"/>
              </a:rPr>
              <a:t>4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3612655" y="9353430"/>
            <a:ext cx="83311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70">
                <a:solidFill>
                  <a:srgbClr val="494949"/>
                </a:solidFill>
                <a:latin typeface="Arial Black"/>
                <a:cs typeface="Arial Black"/>
              </a:rPr>
              <a:t>CPF:</a:t>
            </a:r>
            <a:r>
              <a:rPr dirty="0" sz="800" spc="80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800" spc="-150">
                <a:solidFill>
                  <a:srgbClr val="242424"/>
                </a:solidFill>
                <a:latin typeface="Arial Black"/>
                <a:cs typeface="Arial Black"/>
              </a:rPr>
              <a:t>066.944.738-</a:t>
            </a:r>
            <a:r>
              <a:rPr dirty="0" sz="800" spc="-85">
                <a:solidFill>
                  <a:srgbClr val="242424"/>
                </a:solidFill>
                <a:latin typeface="Arial Black"/>
                <a:cs typeface="Arial Black"/>
              </a:rPr>
              <a:t>26</a:t>
            </a:r>
            <a:endParaRPr sz="800">
              <a:latin typeface="Arial Black"/>
              <a:cs typeface="Arial Black"/>
            </a:endParaRPr>
          </a:p>
        </p:txBody>
      </p:sp>
      <p:graphicFrame>
        <p:nvGraphicFramePr>
          <p:cNvPr id="49" name="object 49" descr=""/>
          <p:cNvGraphicFramePr>
            <a:graphicFrameLocks noGrp="1"/>
          </p:cNvGraphicFramePr>
          <p:nvPr/>
        </p:nvGraphicFramePr>
        <p:xfrm>
          <a:off x="47918" y="657061"/>
          <a:ext cx="7013575" cy="62947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75690"/>
                <a:gridCol w="1958339"/>
                <a:gridCol w="713104"/>
                <a:gridCol w="814704"/>
                <a:gridCol w="975360"/>
                <a:gridCol w="719454"/>
                <a:gridCol w="678814"/>
              </a:tblGrid>
              <a:tr h="17716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676B6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7635">
                        <a:lnSpc>
                          <a:spcPts val="800"/>
                        </a:lnSpc>
                      </a:pPr>
                      <a:r>
                        <a:rPr dirty="0" sz="850" spc="-10">
                          <a:solidFill>
                            <a:srgbClr val="494949"/>
                          </a:solidFill>
                          <a:latin typeface="Consolas"/>
                          <a:cs typeface="Consolas"/>
                        </a:rPr>
                        <a:t>BMLMNCWTW</a:t>
                      </a:r>
                      <a:endParaRPr sz="850">
                        <a:latin typeface="Consolas"/>
                        <a:cs typeface="Consolas"/>
                      </a:endParaRPr>
                    </a:p>
                  </a:txBody>
                  <a:tcPr marL="0" marR="0" marB="0" marT="0">
                    <a:lnB w="3175">
                      <a:solidFill>
                        <a:srgbClr val="676B6B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175">
                      <a:solidFill>
                        <a:srgbClr val="676B6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ts val="905"/>
                        </a:lnSpc>
                        <a:spcBef>
                          <a:spcPts val="70"/>
                        </a:spcBef>
                      </a:pPr>
                      <a:r>
                        <a:rPr dirty="0" sz="700" b="1">
                          <a:solidFill>
                            <a:srgbClr val="3B3B3B"/>
                          </a:solidFill>
                          <a:latin typeface="Calibri"/>
                          <a:cs typeface="Calibri"/>
                        </a:rPr>
                        <a:t>:ódigo</a:t>
                      </a:r>
                      <a:r>
                        <a:rPr dirty="0" sz="700" spc="490" b="1">
                          <a:solidFill>
                            <a:srgbClr val="3B3B3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3B3B3B"/>
                          </a:solidFill>
                          <a:latin typeface="Calibri"/>
                          <a:cs typeface="Calibri"/>
                        </a:rPr>
                        <a:t>Classificação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T w="3175">
                      <a:solidFill>
                        <a:srgbClr val="676B6B"/>
                      </a:solidFill>
                      <a:prstDash val="solid"/>
                    </a:lnT>
                    <a:lnB w="3175">
                      <a:solidFill>
                        <a:srgbClr val="676B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0">
                        <a:lnSpc>
                          <a:spcPts val="930"/>
                        </a:lnSpc>
                        <a:spcBef>
                          <a:spcPts val="50"/>
                        </a:spcBef>
                      </a:pPr>
                      <a:r>
                        <a:rPr dirty="0" sz="850" spc="-175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Descrição</a:t>
                      </a:r>
                      <a:r>
                        <a:rPr dirty="0" sz="850" spc="7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5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5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conca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6350">
                    <a:lnT w="3175">
                      <a:solidFill>
                        <a:srgbClr val="676B6B"/>
                      </a:solidFill>
                      <a:prstDash val="solid"/>
                    </a:lnT>
                    <a:lnB w="3175">
                      <a:solidFill>
                        <a:srgbClr val="676B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676B6B"/>
                      </a:solidFill>
                      <a:prstDash val="solid"/>
                    </a:lnT>
                    <a:lnB w="3175">
                      <a:solidFill>
                        <a:srgbClr val="676B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ts val="905"/>
                        </a:lnSpc>
                        <a:spcBef>
                          <a:spcPts val="70"/>
                        </a:spcBef>
                      </a:pPr>
                      <a:r>
                        <a:rPr dirty="0" sz="850" spc="-150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Saldo</a:t>
                      </a:r>
                      <a:r>
                        <a:rPr dirty="0" sz="850" spc="-35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6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Anterior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8890">
                    <a:lnT w="3175">
                      <a:solidFill>
                        <a:srgbClr val="676B6B"/>
                      </a:solidFill>
                      <a:prstDash val="solid"/>
                    </a:lnT>
                    <a:lnB w="3175">
                      <a:solidFill>
                        <a:srgbClr val="676B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676B6B"/>
                      </a:solidFill>
                      <a:prstDash val="solid"/>
                    </a:lnT>
                    <a:lnB w="3175">
                      <a:solidFill>
                        <a:srgbClr val="676B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0">
                        <a:lnSpc>
                          <a:spcPts val="93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Crédito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6350">
                    <a:lnT w="3175">
                      <a:solidFill>
                        <a:srgbClr val="676B6B"/>
                      </a:solidFill>
                      <a:prstDash val="solid"/>
                    </a:lnT>
                    <a:lnB w="3175">
                      <a:solidFill>
                        <a:srgbClr val="676B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ts val="930"/>
                        </a:lnSpc>
                        <a:spcBef>
                          <a:spcPts val="50"/>
                        </a:spcBef>
                      </a:pPr>
                      <a:r>
                        <a:rPr dirty="0" sz="850" spc="-15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Saldo</a:t>
                      </a:r>
                      <a:r>
                        <a:rPr dirty="0" sz="850" spc="-3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Atual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6350">
                    <a:lnT w="3175">
                      <a:solidFill>
                        <a:srgbClr val="676B6B"/>
                      </a:solidFill>
                      <a:prstDash val="solid"/>
                    </a:lnT>
                    <a:lnB w="3175">
                      <a:solidFill>
                        <a:srgbClr val="676B6B"/>
                      </a:solidFill>
                      <a:prstDash val="solid"/>
                    </a:lnB>
                  </a:tcPr>
                </a:tc>
              </a:tr>
              <a:tr h="118745">
                <a:tc>
                  <a:txBody>
                    <a:bodyPr/>
                    <a:lstStyle/>
                    <a:p>
                      <a:pPr marL="136525">
                        <a:lnSpc>
                          <a:spcPts val="745"/>
                        </a:lnSpc>
                        <a:spcBef>
                          <a:spcPts val="200"/>
                        </a:spcBef>
                      </a:pPr>
                      <a:r>
                        <a:rPr dirty="0" sz="700" spc="-80">
                          <a:solidFill>
                            <a:srgbClr val="747474"/>
                          </a:solidFill>
                          <a:latin typeface="Courier New"/>
                          <a:cs typeface="Courier New"/>
                        </a:rPr>
                        <a:t>286</a:t>
                      </a:r>
                      <a:r>
                        <a:rPr dirty="0" sz="700" spc="-10">
                          <a:solidFill>
                            <a:srgbClr val="747474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700" spc="-5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4.1.t0.400.005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0">
                    <a:lnT w="3175">
                      <a:solidFill>
                        <a:srgbClr val="676B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50215">
                        <a:lnSpc>
                          <a:spcPts val="765"/>
                        </a:lnSpc>
                        <a:spcBef>
                          <a:spcPts val="175"/>
                        </a:spcBef>
                      </a:pPr>
                      <a:r>
                        <a:rPr dirty="0" sz="700" spc="-16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IMPOSTOS</a:t>
                      </a:r>
                      <a:r>
                        <a:rPr dirty="0" sz="700" spc="16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40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700" spc="-85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8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TAXAS</a:t>
                      </a:r>
                      <a:r>
                        <a:rPr dirty="0" sz="700" spc="-3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NiNtOPAG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2225">
                    <a:lnT w="3175">
                      <a:solidFill>
                        <a:srgbClr val="676B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676B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102870">
                        <a:lnSpc>
                          <a:spcPts val="745"/>
                        </a:lnSpc>
                        <a:spcBef>
                          <a:spcPts val="200"/>
                        </a:spcBef>
                      </a:pPr>
                      <a:r>
                        <a:rPr dirty="0" sz="700" spc="-2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0">
                    <a:lnT w="3175">
                      <a:solidFill>
                        <a:srgbClr val="676B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237490">
                        <a:lnSpc>
                          <a:spcPts val="765"/>
                        </a:lnSpc>
                        <a:spcBef>
                          <a:spcPts val="175"/>
                        </a:spcBef>
                      </a:pPr>
                      <a:r>
                        <a:rPr dirty="0" sz="700" spc="-1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35,49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2225">
                    <a:lnT w="3175">
                      <a:solidFill>
                        <a:srgbClr val="676B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149860">
                        <a:lnSpc>
                          <a:spcPts val="765"/>
                        </a:lnSpc>
                        <a:spcBef>
                          <a:spcPts val="175"/>
                        </a:spcBef>
                      </a:pPr>
                      <a:r>
                        <a:rPr dirty="0" sz="700" spc="-20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2225">
                    <a:lnT w="3175">
                      <a:solidFill>
                        <a:srgbClr val="676B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ts val="790"/>
                        </a:lnSpc>
                        <a:spcBef>
                          <a:spcPts val="150"/>
                        </a:spcBef>
                      </a:pPr>
                      <a:r>
                        <a:rPr dirty="0" sz="700" spc="-10">
                          <a:solidFill>
                            <a:srgbClr val="777777"/>
                          </a:solidFill>
                          <a:latin typeface="Arial Black"/>
                          <a:cs typeface="Arial Black"/>
                        </a:rPr>
                        <a:t>35,49D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19050">
                    <a:lnT w="3175">
                      <a:solidFill>
                        <a:srgbClr val="676B6B"/>
                      </a:solidFill>
                      <a:prstDash val="solid"/>
                    </a:lnT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 marL="136525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80">
                          <a:solidFill>
                            <a:srgbClr val="606060"/>
                          </a:solidFill>
                          <a:latin typeface="Courier New"/>
                          <a:cs typeface="Courier New"/>
                        </a:rPr>
                        <a:t>299</a:t>
                      </a:r>
                      <a:r>
                        <a:rPr dirty="0" sz="700" spc="20">
                          <a:solidFill>
                            <a:srgbClr val="606060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700" spc="-12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4.1.</a:t>
                      </a:r>
                      <a:r>
                        <a:rPr dirty="0" sz="700" spc="-13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3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t0.400.006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453390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170">
                          <a:solidFill>
                            <a:srgbClr val="484848"/>
                          </a:solidFill>
                          <a:latin typeface="Arial Black"/>
                          <a:cs typeface="Arial Black"/>
                        </a:rPr>
                        <a:t>CONTRIBUIÇÃO</a:t>
                      </a:r>
                      <a:r>
                        <a:rPr dirty="0" sz="700" spc="55">
                          <a:solidFill>
                            <a:srgbClr val="48484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75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BEI'4</a:t>
                      </a:r>
                      <a:r>
                        <a:rPr dirty="0" sz="70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9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ESTAR</a:t>
                      </a:r>
                      <a:r>
                        <a:rPr dirty="0" sz="700" spc="15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20">
                          <a:solidFill>
                            <a:srgbClr val="909090"/>
                          </a:solidFill>
                          <a:latin typeface="Arial Black"/>
                          <a:cs typeface="Arial Black"/>
                        </a:rPr>
                        <a:t>S€XZAL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9060">
                        <a:lnSpc>
                          <a:spcPts val="745"/>
                        </a:lnSpc>
                        <a:spcBef>
                          <a:spcPts val="45"/>
                        </a:spcBef>
                      </a:pPr>
                      <a:r>
                        <a:rPr dirty="0" sz="700" spc="-2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44475">
                        <a:lnSpc>
                          <a:spcPts val="745"/>
                        </a:lnSpc>
                        <a:spcBef>
                          <a:spcPts val="45"/>
                        </a:spcBef>
                      </a:pPr>
                      <a:r>
                        <a:rPr dirty="0" sz="700" spc="-35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16.958,17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49860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ts val="785"/>
                        </a:lnSpc>
                      </a:pPr>
                      <a:r>
                        <a:rPr dirty="0" sz="700" spc="-135">
                          <a:solidFill>
                            <a:srgbClr val="727272"/>
                          </a:solidFill>
                          <a:latin typeface="Arial Black"/>
                          <a:cs typeface="Arial Black"/>
                        </a:rPr>
                        <a:t>16.958,</a:t>
                      </a:r>
                      <a:r>
                        <a:rPr dirty="0" sz="700" spc="-80">
                          <a:solidFill>
                            <a:srgbClr val="72727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25">
                          <a:solidFill>
                            <a:srgbClr val="707070"/>
                          </a:solidFill>
                          <a:latin typeface="Arial Black"/>
                          <a:cs typeface="Arial Black"/>
                        </a:rPr>
                        <a:t>17D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</a:tr>
              <a:tr h="112395">
                <a:tc>
                  <a:txBody>
                    <a:bodyPr/>
                    <a:lstStyle/>
                    <a:p>
                      <a:pPr marL="171450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>
                          <a:solidFill>
                            <a:srgbClr val="747474"/>
                          </a:solidFill>
                          <a:latin typeface="Courier New"/>
                          <a:cs typeface="Courier New"/>
                        </a:rPr>
                        <a:t>96</a:t>
                      </a:r>
                      <a:r>
                        <a:rPr dirty="0" sz="700" spc="-95">
                          <a:solidFill>
                            <a:srgbClr val="747474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700" spc="-60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4.1.10.400.007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18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DESPESAS</a:t>
                      </a:r>
                      <a:r>
                        <a:rPr dirty="0" sz="700" spc="1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75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CON</a:t>
                      </a:r>
                      <a:r>
                        <a:rPr dirty="0" sz="700" spc="-20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85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TR4B.</a:t>
                      </a:r>
                      <a:r>
                        <a:rPr dirty="0" sz="700" spc="60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50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FEDERAIS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ts val="715"/>
                        </a:lnSpc>
                        <a:spcBef>
                          <a:spcPts val="70"/>
                        </a:spcBef>
                      </a:pPr>
                      <a:r>
                        <a:rPr dirty="0" sz="650" spc="-2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39395">
                        <a:lnSpc>
                          <a:spcPts val="745"/>
                        </a:lnSpc>
                        <a:spcBef>
                          <a:spcPts val="45"/>
                        </a:spcBef>
                      </a:pPr>
                      <a:r>
                        <a:rPr dirty="0" sz="700" spc="-30">
                          <a:solidFill>
                            <a:srgbClr val="676767"/>
                          </a:solidFill>
                          <a:latin typeface="Arial Black"/>
                          <a:cs typeface="Arial Black"/>
                        </a:rPr>
                        <a:t>10.930,71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51765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30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10.930,71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ts val="785"/>
                        </a:lnSpc>
                      </a:pPr>
                      <a:r>
                        <a:rPr dirty="0" sz="700" spc="-20">
                          <a:solidFill>
                            <a:srgbClr val="878787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</a:tr>
              <a:tr h="111125">
                <a:tc>
                  <a:txBody>
                    <a:bodyPr/>
                    <a:lstStyle/>
                    <a:p>
                      <a:pPr marL="171450">
                        <a:lnSpc>
                          <a:spcPts val="755"/>
                        </a:lnSpc>
                        <a:spcBef>
                          <a:spcPts val="20"/>
                        </a:spcBef>
                      </a:pPr>
                      <a:r>
                        <a:rPr dirty="0" sz="700">
                          <a:solidFill>
                            <a:srgbClr val="676767"/>
                          </a:solidFill>
                          <a:latin typeface="Courier New"/>
                          <a:cs typeface="Courier New"/>
                        </a:rPr>
                        <a:t>97</a:t>
                      </a:r>
                      <a:r>
                        <a:rPr dirty="0" sz="700" spc="-100">
                          <a:solidFill>
                            <a:srgbClr val="676767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700" spc="-6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4.1.10.400.008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755"/>
                        </a:lnSpc>
                        <a:spcBef>
                          <a:spcPts val="20"/>
                        </a:spcBef>
                      </a:pPr>
                      <a:r>
                        <a:rPr dirty="0" sz="700" spc="-18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DESPESAS</a:t>
                      </a:r>
                      <a:r>
                        <a:rPr dirty="0" sz="700" spc="1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75">
                          <a:solidFill>
                            <a:srgbClr val="676767"/>
                          </a:solidFill>
                          <a:latin typeface="Arial Black"/>
                          <a:cs typeface="Arial Black"/>
                        </a:rPr>
                        <a:t>CON</a:t>
                      </a:r>
                      <a:r>
                        <a:rPr dirty="0" sz="700" spc="-15">
                          <a:solidFill>
                            <a:srgbClr val="676767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3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TRI8.</a:t>
                      </a:r>
                      <a:r>
                        <a:rPr dirty="0" sz="700" spc="5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7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ESTADUAIS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9695">
                        <a:lnSpc>
                          <a:spcPts val="705"/>
                        </a:lnSpc>
                        <a:spcBef>
                          <a:spcPts val="70"/>
                        </a:spcBef>
                      </a:pPr>
                      <a:r>
                        <a:rPr dirty="0" sz="650" spc="-2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36220">
                        <a:lnSpc>
                          <a:spcPts val="75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727272"/>
                          </a:solidFill>
                          <a:latin typeface="Arial Black"/>
                          <a:cs typeface="Arial Black"/>
                        </a:rPr>
                        <a:t>184,06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48590">
                        <a:lnSpc>
                          <a:spcPts val="755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757575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ts val="775"/>
                        </a:lnSpc>
                      </a:pPr>
                      <a:r>
                        <a:rPr dirty="0" sz="700" spc="-10">
                          <a:solidFill>
                            <a:srgbClr val="727272"/>
                          </a:solidFill>
                          <a:latin typeface="Arial Black"/>
                          <a:cs typeface="Arial Black"/>
                        </a:rPr>
                        <a:t>184,06D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00" spc="-85">
                          <a:solidFill>
                            <a:srgbClr val="646464"/>
                          </a:solidFill>
                          <a:latin typeface="Courier New"/>
                          <a:cs typeface="Courier New"/>
                        </a:rPr>
                        <a:t>392</a:t>
                      </a:r>
                      <a:r>
                        <a:rPr dirty="0" sz="700" spc="-10">
                          <a:solidFill>
                            <a:srgbClr val="646464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700" spc="-55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4.1.10.400.011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00" spc="-165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FGTS-</a:t>
                      </a:r>
                      <a:r>
                        <a:rPr dirty="0" sz="700" spc="-20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GRRF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906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650" spc="-20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23812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968,53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4668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solidFill>
                            <a:srgbClr val="7B7B7B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878787"/>
                          </a:solidFill>
                          <a:latin typeface="Arial Black"/>
                          <a:cs typeface="Arial Black"/>
                        </a:rPr>
                        <a:t>968,53D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/>
                </a:tc>
              </a:tr>
              <a:tr h="231140"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700" spc="-25">
                          <a:solidFill>
                            <a:srgbClr val="858585"/>
                          </a:solidFill>
                          <a:latin typeface="Arial Black"/>
                          <a:cs typeface="Arial Black"/>
                        </a:rPr>
                        <a:t>\48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9054"/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u="sng" sz="700" spc="-175">
                          <a:solidFill>
                            <a:srgbClr val="5B5B5B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u="sng" sz="700" spc="-65">
                          <a:solidFill>
                            <a:srgbClr val="5B5B5B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155">
                          <a:solidFill>
                            <a:srgbClr val="565656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Arial Black"/>
                          <a:cs typeface="Arial Black"/>
                        </a:rPr>
                        <a:t>D'IPOSTOS</a:t>
                      </a:r>
                      <a:r>
                        <a:rPr dirty="0" u="sng" sz="700" spc="175">
                          <a:solidFill>
                            <a:srgbClr val="565656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190">
                          <a:solidFill>
                            <a:srgbClr val="4F4F4F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Arial Black"/>
                          <a:cs typeface="Arial Black"/>
                        </a:rPr>
                        <a:t>TAXAS</a:t>
                      </a:r>
                      <a:r>
                        <a:rPr dirty="0" u="sng" sz="700" spc="-5">
                          <a:solidFill>
                            <a:srgbClr val="4F4F4F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140">
                          <a:solidFill>
                            <a:srgbClr val="5D5D5D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u="sng" sz="700" spc="-70">
                          <a:solidFill>
                            <a:srgbClr val="5D5D5D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20">
                          <a:solidFill>
                            <a:srgbClr val="333333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Arial Black"/>
                          <a:cs typeface="Arial Black"/>
                        </a:rPr>
                        <a:t>CONTRIBUIRÁ</a:t>
                      </a:r>
                      <a:r>
                        <a:rPr dirty="0" u="sng" sz="700" spc="500">
                          <a:solidFill>
                            <a:srgbClr val="333333"/>
                          </a:solidFill>
                          <a:uFill>
                            <a:solidFill>
                              <a:srgbClr val="6B6B70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905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7155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700" spc="-2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9054"/>
                </a:tc>
                <a:tc>
                  <a:txBody>
                    <a:bodyPr/>
                    <a:lstStyle/>
                    <a:p>
                      <a:pPr algn="r" marR="23749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700" spc="-1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38.2t4,t9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4769"/>
                </a:tc>
                <a:tc>
                  <a:txBody>
                    <a:bodyPr/>
                    <a:lstStyle/>
                    <a:p>
                      <a:pPr algn="r" marR="139700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700" spc="-125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IO.930,7</a:t>
                      </a:r>
                      <a:r>
                        <a:rPr dirty="0" sz="700" spc="-80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50">
                          <a:solidFill>
                            <a:srgbClr val="A1A1A1"/>
                          </a:solidFill>
                          <a:latin typeface="Arial Black"/>
                          <a:cs typeface="Arial Black"/>
                        </a:rPr>
                        <a:t>1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9054"/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700" spc="-55">
                          <a:solidFill>
                            <a:srgbClr val="777777"/>
                          </a:solidFill>
                          <a:latin typeface="Arial Black"/>
                          <a:cs typeface="Arial Black"/>
                        </a:rPr>
                        <a:t>27.283,4BD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9054"/>
                </a:tc>
              </a:tr>
              <a:tr h="224790"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650" spc="-25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75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59055"/>
                </a:tc>
                <a:tc>
                  <a:txBody>
                    <a:bodyPr/>
                    <a:lstStyle/>
                    <a:p>
                      <a:pPr marL="212090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u="sng" sz="700" spc="-190">
                          <a:solidFill>
                            <a:srgbClr val="494949"/>
                          </a:solidFill>
                          <a:uFill>
                            <a:solidFill>
                              <a:srgbClr val="6B7074"/>
                            </a:solidFill>
                          </a:u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u="sng" sz="700" spc="15">
                          <a:solidFill>
                            <a:srgbClr val="494949"/>
                          </a:solidFill>
                          <a:uFill>
                            <a:solidFill>
                              <a:srgbClr val="6B7074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180">
                          <a:solidFill>
                            <a:srgbClr val="545454"/>
                          </a:solidFill>
                          <a:uFill>
                            <a:solidFill>
                              <a:srgbClr val="6B7074"/>
                            </a:solidFill>
                          </a:uFill>
                          <a:latin typeface="Arial Black"/>
                          <a:cs typeface="Arial Black"/>
                        </a:rPr>
                        <a:t>DESPESAS</a:t>
                      </a:r>
                      <a:r>
                        <a:rPr dirty="0" u="sng" sz="700" spc="10">
                          <a:solidFill>
                            <a:srgbClr val="545454"/>
                          </a:solidFill>
                          <a:uFill>
                            <a:solidFill>
                              <a:srgbClr val="6B7074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170">
                          <a:solidFill>
                            <a:srgbClr val="444444"/>
                          </a:solidFill>
                          <a:uFill>
                            <a:solidFill>
                              <a:srgbClr val="6B7074"/>
                            </a:solidFill>
                          </a:uFill>
                          <a:latin typeface="Arial Black"/>
                          <a:cs typeface="Arial Black"/>
                        </a:rPr>
                        <a:t>OPERACIONAIS</a:t>
                      </a:r>
                      <a:r>
                        <a:rPr dirty="0" u="sng" sz="700" spc="75">
                          <a:solidFill>
                            <a:srgbClr val="444444"/>
                          </a:solidFill>
                          <a:uFill>
                            <a:solidFill>
                              <a:srgbClr val="6B7074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25">
                          <a:solidFill>
                            <a:srgbClr val="696969"/>
                          </a:solidFill>
                          <a:uFill>
                            <a:solidFill>
                              <a:srgbClr val="6B7074"/>
                            </a:solidFill>
                          </a:uFill>
                          <a:latin typeface="Arial Black"/>
                          <a:cs typeface="Arial Black"/>
                        </a:rPr>
                        <a:t>-</a:t>
                      </a:r>
                      <a:r>
                        <a:rPr dirty="0" u="sng" sz="700" spc="-40">
                          <a:solidFill>
                            <a:srgbClr val="696969"/>
                          </a:solidFill>
                          <a:uFill>
                            <a:solidFill>
                              <a:srgbClr val="6B7074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25">
                          <a:solidFill>
                            <a:srgbClr val="424242"/>
                          </a:solidFill>
                          <a:uFill>
                            <a:solidFill>
                              <a:srgbClr val="6B7074"/>
                            </a:solidFill>
                          </a:uFill>
                          <a:latin typeface="Arial Black"/>
                          <a:cs typeface="Arial Black"/>
                        </a:rPr>
                        <a:t>ADN</a:t>
                      </a:r>
                      <a:r>
                        <a:rPr dirty="0" u="sng" sz="700" spc="500">
                          <a:solidFill>
                            <a:srgbClr val="424242"/>
                          </a:solidFill>
                          <a:uFill>
                            <a:solidFill>
                              <a:srgbClr val="6B7074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905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715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700" spc="-2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1594"/>
                </a:tc>
                <a:tc>
                  <a:txBody>
                    <a:bodyPr/>
                    <a:lstStyle/>
                    <a:p>
                      <a:pPr algn="r" marR="243204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700" spc="-6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4.599.722,22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1594"/>
                </a:tc>
                <a:tc>
                  <a:txBody>
                    <a:bodyPr/>
                    <a:lstStyle/>
                    <a:p>
                      <a:pPr algn="r" marR="153035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700" spc="-35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62.790,95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9054"/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700" spc="-140">
                          <a:solidFill>
                            <a:srgbClr val="757575"/>
                          </a:solidFill>
                          <a:latin typeface="Arial Black"/>
                          <a:cs typeface="Arial Black"/>
                        </a:rPr>
                        <a:t>4.536.93</a:t>
                      </a:r>
                      <a:r>
                        <a:rPr dirty="0" sz="700" spc="-55">
                          <a:solidFill>
                            <a:srgbClr val="757575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7C7C7C"/>
                          </a:solidFill>
                          <a:latin typeface="Arial Black"/>
                          <a:cs typeface="Arial Black"/>
                        </a:rPr>
                        <a:t>1,27D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9054"/>
                </a:tc>
              </a:tr>
              <a:tr h="167005">
                <a:tc>
                  <a:txBody>
                    <a:bodyPr/>
                    <a:lstStyle/>
                    <a:p>
                      <a:pPr marL="182880">
                        <a:lnSpc>
                          <a:spcPts val="755"/>
                        </a:lnSpc>
                        <a:spcBef>
                          <a:spcPts val="464"/>
                        </a:spcBef>
                      </a:pPr>
                      <a:r>
                        <a:rPr dirty="0" sz="70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79</a:t>
                      </a:r>
                      <a:r>
                        <a:rPr dirty="0" sz="700" spc="13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25" b="1">
                          <a:solidFill>
                            <a:srgbClr val="676767"/>
                          </a:solidFill>
                          <a:latin typeface="Courier New"/>
                          <a:cs typeface="Courier New"/>
                        </a:rPr>
                        <a:t>412</a:t>
                      </a:r>
                      <a:endParaRPr sz="700">
                        <a:latin typeface="Courier New"/>
                        <a:cs typeface="Courier New"/>
                      </a:endParaRPr>
                    </a:p>
                  </a:txBody>
                  <a:tcPr marL="0" marR="0" marB="0" marT="59054"/>
                </a:tc>
                <a:tc>
                  <a:txBody>
                    <a:bodyPr/>
                    <a:lstStyle/>
                    <a:p>
                      <a:pPr marL="335280">
                        <a:lnSpc>
                          <a:spcPts val="780"/>
                        </a:lnSpc>
                        <a:spcBef>
                          <a:spcPts val="440"/>
                        </a:spcBef>
                      </a:pPr>
                      <a:r>
                        <a:rPr dirty="0" sz="700" spc="-185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DESPESAS</a:t>
                      </a:r>
                      <a:r>
                        <a:rPr dirty="0" sz="700" spc="75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5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ADMTNíSTRATIVA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5570">
                <a:tc>
                  <a:txBody>
                    <a:bodyPr/>
                    <a:lstStyle/>
                    <a:p>
                      <a:pPr marL="181610">
                        <a:lnSpc>
                          <a:spcPts val="780"/>
                        </a:lnSpc>
                        <a:spcBef>
                          <a:spcPts val="30"/>
                        </a:spcBef>
                      </a:pPr>
                      <a:r>
                        <a:rPr dirty="0" sz="70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80</a:t>
                      </a:r>
                      <a:r>
                        <a:rPr dirty="0" sz="700" spc="229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25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9.</a:t>
                      </a:r>
                      <a:r>
                        <a:rPr dirty="0" sz="700" spc="-25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1.20.</a:t>
                      </a:r>
                      <a:r>
                        <a:rPr dirty="0" sz="700" spc="-90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50">
                          <a:solidFill>
                            <a:srgbClr val="8A8A8A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396240">
                        <a:lnSpc>
                          <a:spcPts val="780"/>
                        </a:lnSpc>
                        <a:spcBef>
                          <a:spcPts val="30"/>
                        </a:spcBef>
                      </a:pPr>
                      <a:r>
                        <a:rPr dirty="0" sz="700" spc="-185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DESPESAS</a:t>
                      </a:r>
                      <a:r>
                        <a:rPr dirty="0" sz="700" spc="10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8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ADN!N!STRATIVA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20014">
                <a:tc>
                  <a:txBody>
                    <a:bodyPr/>
                    <a:lstStyle/>
                    <a:p>
                      <a:pPr marL="181610">
                        <a:lnSpc>
                          <a:spcPts val="815"/>
                        </a:lnSpc>
                        <a:spcBef>
                          <a:spcPts val="30"/>
                        </a:spcBef>
                      </a:pPr>
                      <a:r>
                        <a:rPr dirty="0" sz="700">
                          <a:solidFill>
                            <a:srgbClr val="999999"/>
                          </a:solidFill>
                          <a:latin typeface="Cambria"/>
                          <a:cs typeface="Cambria"/>
                        </a:rPr>
                        <a:t>81</a:t>
                      </a:r>
                      <a:r>
                        <a:rPr dirty="0" sz="700" spc="185">
                          <a:solidFill>
                            <a:srgbClr val="99999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707070"/>
                          </a:solidFill>
                          <a:latin typeface="Times New Roman"/>
                          <a:cs typeface="Times New Roman"/>
                        </a:rPr>
                        <a:t>4.</a:t>
                      </a:r>
                      <a:r>
                        <a:rPr dirty="0" sz="700" spc="-1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1.20.t00.001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460375">
                        <a:lnSpc>
                          <a:spcPts val="815"/>
                        </a:lnSpc>
                        <a:spcBef>
                          <a:spcPts val="30"/>
                        </a:spcBef>
                      </a:pPr>
                      <a:r>
                        <a:rPr dirty="0" sz="700" spc="-160">
                          <a:solidFill>
                            <a:srgbClr val="727272"/>
                          </a:solidFill>
                          <a:latin typeface="Arial Black"/>
                          <a:cs typeface="Arial Black"/>
                        </a:rPr>
                        <a:t>DESP.</a:t>
                      </a:r>
                      <a:r>
                        <a:rPr dirty="0" sz="700" spc="40">
                          <a:solidFill>
                            <a:srgbClr val="72727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45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COftS.</a:t>
                      </a:r>
                      <a:r>
                        <a:rPr dirty="0" sz="700" spc="35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30" b="1">
                          <a:solidFill>
                            <a:srgbClr val="363636"/>
                          </a:solidFill>
                          <a:latin typeface="Calibri"/>
                          <a:cs typeface="Calibri"/>
                        </a:rPr>
                        <a:t>(MATERIAIS</a:t>
                      </a:r>
                      <a:r>
                        <a:rPr dirty="0" sz="700" spc="65" b="1">
                          <a:solidFill>
                            <a:srgbClr val="3636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00" spc="-10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EXPED.)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1440">
                        <a:lnSpc>
                          <a:spcPts val="740"/>
                        </a:lnSpc>
                        <a:spcBef>
                          <a:spcPts val="105"/>
                        </a:spcBef>
                      </a:pPr>
                      <a:r>
                        <a:rPr dirty="0" sz="650" spc="-2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0,Q}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36854">
                        <a:lnSpc>
                          <a:spcPts val="745"/>
                        </a:lnSpc>
                        <a:spcBef>
                          <a:spcPts val="105"/>
                        </a:spcBef>
                      </a:pPr>
                      <a:r>
                        <a:rPr dirty="0" sz="700" spc="-4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109.087,19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135890">
                        <a:lnSpc>
                          <a:spcPts val="765"/>
                        </a:lnSpc>
                        <a:spcBef>
                          <a:spcPts val="80"/>
                        </a:spcBef>
                      </a:pPr>
                      <a:r>
                        <a:rPr dirty="0" sz="700" spc="-20">
                          <a:solidFill>
                            <a:srgbClr val="727272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ts val="790"/>
                        </a:lnSpc>
                        <a:spcBef>
                          <a:spcPts val="55"/>
                        </a:spcBef>
                      </a:pPr>
                      <a:r>
                        <a:rPr dirty="0" sz="700" spc="-105">
                          <a:solidFill>
                            <a:srgbClr val="757575"/>
                          </a:solidFill>
                          <a:latin typeface="Arial Black"/>
                          <a:cs typeface="Arial Black"/>
                        </a:rPr>
                        <a:t>t09.08-</a:t>
                      </a:r>
                      <a:r>
                        <a:rPr dirty="0" sz="700" spc="-10">
                          <a:solidFill>
                            <a:srgbClr val="757575"/>
                          </a:solidFill>
                          <a:latin typeface="Arial Black"/>
                          <a:cs typeface="Arial Black"/>
                        </a:rPr>
                        <a:t>/,t9o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985"/>
                </a:tc>
              </a:tr>
              <a:tr h="112395">
                <a:tc>
                  <a:txBody>
                    <a:bodyPr/>
                    <a:lstStyle/>
                    <a:p>
                      <a:pPr marL="189865">
                        <a:lnSpc>
                          <a:spcPts val="785"/>
                        </a:lnSpc>
                      </a:pPr>
                      <a:r>
                        <a:rPr dirty="0" sz="650" spc="-60">
                          <a:solidFill>
                            <a:srgbClr val="8E8E8E"/>
                          </a:solidFill>
                          <a:latin typeface="Arial Black"/>
                          <a:cs typeface="Arial Black"/>
                        </a:rPr>
                        <a:t>52</a:t>
                      </a:r>
                      <a:r>
                        <a:rPr dirty="0" sz="650" spc="145">
                          <a:solidFill>
                            <a:srgbClr val="8E8E8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50" b="1">
                          <a:solidFill>
                            <a:srgbClr val="757575"/>
                          </a:solidFill>
                          <a:latin typeface="Times New Roman"/>
                          <a:cs typeface="Times New Roman"/>
                        </a:rPr>
                        <a:t>4.</a:t>
                      </a:r>
                      <a:r>
                        <a:rPr dirty="0" sz="700" spc="-95" b="1">
                          <a:solidFill>
                            <a:srgbClr val="75757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35" b="1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1.20.</a:t>
                      </a:r>
                      <a:r>
                        <a:rPr dirty="0" sz="700" spc="-95" b="1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 b="1">
                          <a:solidFill>
                            <a:srgbClr val="666666"/>
                          </a:solidFill>
                          <a:latin typeface="Times New Roman"/>
                          <a:cs typeface="Times New Roman"/>
                        </a:rPr>
                        <a:t>100.002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2915">
                        <a:lnSpc>
                          <a:spcPts val="785"/>
                        </a:lnSpc>
                      </a:pPr>
                      <a:r>
                        <a:rPr dirty="0" sz="700" spc="-16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DESP.</a:t>
                      </a:r>
                      <a:r>
                        <a:rPr dirty="0" sz="700" spc="4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7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CONS.</a:t>
                      </a:r>
                      <a:r>
                        <a:rPr dirty="0" sz="700" spc="5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85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(AGUA/ESG/ENERG)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ts val="785"/>
                        </a:lnSpc>
                      </a:pPr>
                      <a:r>
                        <a:rPr dirty="0" sz="700" spc="-2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34950">
                        <a:lnSpc>
                          <a:spcPts val="745"/>
                        </a:lnSpc>
                        <a:spcBef>
                          <a:spcPts val="45"/>
                        </a:spcBef>
                      </a:pPr>
                      <a:r>
                        <a:rPr dirty="0" sz="700" spc="-3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74.735,77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797979"/>
                          </a:solidFill>
                          <a:latin typeface="Cambria"/>
                          <a:cs typeface="Cambria"/>
                        </a:rPr>
                        <a:t>0,0o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45">
                          <a:solidFill>
                            <a:srgbClr val="797979"/>
                          </a:solidFill>
                          <a:latin typeface="Arial Black"/>
                          <a:cs typeface="Arial Black"/>
                        </a:rPr>
                        <a:t>74.735,77D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</a:tr>
              <a:tr h="113664">
                <a:tc>
                  <a:txBody>
                    <a:bodyPr/>
                    <a:lstStyle/>
                    <a:p>
                      <a:pPr marL="189230">
                        <a:lnSpc>
                          <a:spcPts val="800"/>
                        </a:lnSpc>
                      </a:pPr>
                      <a:r>
                        <a:rPr dirty="0" sz="650" spc="-60">
                          <a:solidFill>
                            <a:srgbClr val="828282"/>
                          </a:solidFill>
                          <a:latin typeface="Arial Black"/>
                          <a:cs typeface="Arial Black"/>
                        </a:rPr>
                        <a:t>83</a:t>
                      </a:r>
                      <a:r>
                        <a:rPr dirty="0" sz="650" spc="90">
                          <a:solidFill>
                            <a:srgbClr val="82828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696969"/>
                          </a:solidFill>
                          <a:latin typeface="Times New Roman"/>
                          <a:cs typeface="Times New Roman"/>
                        </a:rPr>
                        <a:t>9.</a:t>
                      </a:r>
                      <a:r>
                        <a:rPr dirty="0" sz="700" spc="-10">
                          <a:solidFill>
                            <a:srgbClr val="777777"/>
                          </a:solidFill>
                          <a:latin typeface="Times New Roman"/>
                          <a:cs typeface="Times New Roman"/>
                        </a:rPr>
                        <a:t>1.20.</a:t>
                      </a:r>
                      <a:r>
                        <a:rPr dirty="0" sz="700" spc="-10">
                          <a:solidFill>
                            <a:srgbClr val="565656"/>
                          </a:solidFill>
                          <a:latin typeface="Times New Roman"/>
                          <a:cs typeface="Times New Roman"/>
                        </a:rPr>
                        <a:t>100.003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24460">
                        <a:lnSpc>
                          <a:spcPts val="800"/>
                        </a:lnSpc>
                      </a:pPr>
                      <a:r>
                        <a:rPr dirty="0" sz="700" spc="-16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DESP.</a:t>
                      </a:r>
                      <a:r>
                        <a:rPr dirty="0" sz="700" spc="3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7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NANU.</a:t>
                      </a:r>
                      <a:r>
                        <a:rPr dirty="0" sz="700" spc="7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85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CONSERV.</a:t>
                      </a:r>
                      <a:r>
                        <a:rPr dirty="0" sz="700" spc="9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65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700" spc="-30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90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BENS</a:t>
                      </a:r>
                      <a:r>
                        <a:rPr dirty="0" sz="700" spc="-10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7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700" spc="-4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25">
                          <a:solidFill>
                            <a:srgbClr val="484848"/>
                          </a:solidFill>
                          <a:latin typeface="Arial Black"/>
                          <a:cs typeface="Arial Black"/>
                        </a:rPr>
                        <a:t>INS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0805">
                        <a:lnSpc>
                          <a:spcPts val="780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233045">
                        <a:lnSpc>
                          <a:spcPts val="755"/>
                        </a:lnSpc>
                        <a:spcBef>
                          <a:spcPts val="45"/>
                        </a:spcBef>
                      </a:pPr>
                      <a:r>
                        <a:rPr dirty="0" sz="700" spc="-3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67.823,79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32715">
                        <a:lnSpc>
                          <a:spcPts val="755"/>
                        </a:lnSpc>
                        <a:spcBef>
                          <a:spcPts val="45"/>
                        </a:spcBef>
                      </a:pPr>
                      <a:r>
                        <a:rPr dirty="0" sz="700" spc="-20">
                          <a:solidFill>
                            <a:srgbClr val="828282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ts val="780"/>
                        </a:lnSpc>
                        <a:spcBef>
                          <a:spcPts val="20"/>
                        </a:spcBef>
                      </a:pPr>
                      <a:r>
                        <a:rPr dirty="0" sz="700" spc="-45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67.823,79D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</a:tr>
              <a:tr h="116839">
                <a:tc>
                  <a:txBody>
                    <a:bodyPr/>
                    <a:lstStyle/>
                    <a:p>
                      <a:pPr marL="186690">
                        <a:lnSpc>
                          <a:spcPts val="815"/>
                        </a:lnSpc>
                        <a:spcBef>
                          <a:spcPts val="5"/>
                        </a:spcBef>
                      </a:pPr>
                      <a:r>
                        <a:rPr dirty="0" sz="700" spc="-50">
                          <a:solidFill>
                            <a:srgbClr val="858585"/>
                          </a:solidFill>
                          <a:latin typeface="Arial Black"/>
                          <a:cs typeface="Arial Black"/>
                        </a:rPr>
                        <a:t>9</a:t>
                      </a:r>
                      <a:r>
                        <a:rPr dirty="0" sz="700" spc="-50">
                          <a:solidFill>
                            <a:srgbClr val="878787"/>
                          </a:solidFill>
                          <a:latin typeface="Arial Black"/>
                          <a:cs typeface="Arial Black"/>
                        </a:rPr>
                        <a:t>1</a:t>
                      </a:r>
                      <a:r>
                        <a:rPr dirty="0" sz="700" spc="90">
                          <a:solidFill>
                            <a:srgbClr val="878787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30">
                          <a:solidFill>
                            <a:srgbClr val="838383"/>
                          </a:solidFill>
                          <a:latin typeface="Times New Roman"/>
                          <a:cs typeface="Times New Roman"/>
                        </a:rPr>
                        <a:t>4.</a:t>
                      </a:r>
                      <a:r>
                        <a:rPr dirty="0" sz="700" spc="-75">
                          <a:solidFill>
                            <a:srgbClr val="838383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t.20.</a:t>
                      </a:r>
                      <a:r>
                        <a:rPr dirty="0" sz="700" spc="-10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100.0t</a:t>
                      </a:r>
                      <a:r>
                        <a:rPr dirty="0" sz="700" spc="-35">
                          <a:solidFill>
                            <a:srgbClr val="60606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50">
                          <a:solidFill>
                            <a:srgbClr val="828282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463550">
                        <a:lnSpc>
                          <a:spcPts val="815"/>
                        </a:lnSpc>
                        <a:spcBef>
                          <a:spcPts val="5"/>
                        </a:spcBef>
                      </a:pPr>
                      <a:r>
                        <a:rPr dirty="0" sz="700" spc="-19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PRESTAÇÃO</a:t>
                      </a:r>
                      <a:r>
                        <a:rPr dirty="0" sz="700" spc="6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75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SERVIÇOS</a:t>
                      </a:r>
                      <a:r>
                        <a:rPr dirty="0" sz="700" spc="45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2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P.J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0805">
                        <a:lnSpc>
                          <a:spcPts val="765"/>
                        </a:lnSpc>
                        <a:spcBef>
                          <a:spcPts val="55"/>
                        </a:spcBef>
                      </a:pPr>
                      <a:r>
                        <a:rPr dirty="0" sz="700" spc="-20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234315">
                        <a:lnSpc>
                          <a:spcPts val="745"/>
                        </a:lnSpc>
                        <a:spcBef>
                          <a:spcPts val="80"/>
                        </a:spcBef>
                      </a:pPr>
                      <a:r>
                        <a:rPr dirty="0" sz="700" spc="-3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195.970,t0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135890">
                        <a:lnSpc>
                          <a:spcPts val="790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solidFill>
                            <a:srgbClr val="747474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ts val="790"/>
                        </a:lnSpc>
                        <a:spcBef>
                          <a:spcPts val="30"/>
                        </a:spcBef>
                      </a:pPr>
                      <a:r>
                        <a:rPr dirty="0" sz="700" spc="-60">
                          <a:solidFill>
                            <a:srgbClr val="828282"/>
                          </a:solidFill>
                          <a:latin typeface="Arial Black"/>
                          <a:cs typeface="Arial Black"/>
                        </a:rPr>
                        <a:t>195.970,10D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3810"/>
                </a:tc>
              </a:tr>
              <a:tr h="113664">
                <a:tc>
                  <a:txBody>
                    <a:bodyPr/>
                    <a:lstStyle/>
                    <a:p>
                      <a:pPr marL="155575">
                        <a:lnSpc>
                          <a:spcPts val="800"/>
                        </a:lnSpc>
                      </a:pPr>
                      <a:r>
                        <a:rPr dirty="0" sz="600">
                          <a:solidFill>
                            <a:srgbClr val="858585"/>
                          </a:solidFill>
                          <a:latin typeface="Arial Black"/>
                          <a:cs typeface="Arial Black"/>
                        </a:rPr>
                        <a:t>I7t</a:t>
                      </a:r>
                      <a:r>
                        <a:rPr dirty="0" sz="600" spc="320">
                          <a:solidFill>
                            <a:srgbClr val="858585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30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4.1.20.</a:t>
                      </a:r>
                      <a:r>
                        <a:rPr dirty="0" sz="700" spc="-65">
                          <a:solidFill>
                            <a:srgbClr val="6B6B6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00" spc="-10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t00.012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3550">
                        <a:lnSpc>
                          <a:spcPts val="800"/>
                        </a:lnSpc>
                      </a:pPr>
                      <a:r>
                        <a:rPr dirty="0" sz="700" spc="-19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BENS</a:t>
                      </a:r>
                      <a:r>
                        <a:rPr dirty="0" sz="700" spc="-2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50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700" spc="-40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9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PEQUENOS</a:t>
                      </a:r>
                      <a:r>
                        <a:rPr dirty="0" sz="700" spc="7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0805">
                        <a:lnSpc>
                          <a:spcPts val="755"/>
                        </a:lnSpc>
                        <a:spcBef>
                          <a:spcPts val="45"/>
                        </a:spcBef>
                      </a:pPr>
                      <a:r>
                        <a:rPr dirty="0" sz="700" spc="-2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ts val="755"/>
                        </a:lnSpc>
                        <a:spcBef>
                          <a:spcPts val="45"/>
                        </a:spcBef>
                      </a:pPr>
                      <a:r>
                        <a:rPr dirty="0" sz="700" spc="-25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62.785,27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35890">
                        <a:lnSpc>
                          <a:spcPts val="780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8C8C8C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ts val="780"/>
                        </a:lnSpc>
                        <a:spcBef>
                          <a:spcPts val="20"/>
                        </a:spcBef>
                      </a:pPr>
                      <a:r>
                        <a:rPr dirty="0" sz="700" spc="-45">
                          <a:solidFill>
                            <a:srgbClr val="707070"/>
                          </a:solidFill>
                          <a:latin typeface="Arial Black"/>
                          <a:cs typeface="Arial Black"/>
                        </a:rPr>
                        <a:t>62.795,27D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</a:tr>
              <a:tr h="113664">
                <a:tc>
                  <a:txBody>
                    <a:bodyPr/>
                    <a:lstStyle/>
                    <a:p>
                      <a:pPr marL="328295">
                        <a:lnSpc>
                          <a:spcPts val="790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7B7B7B"/>
                          </a:solidFill>
                          <a:latin typeface="Times New Roman"/>
                          <a:cs typeface="Times New Roman"/>
                        </a:rPr>
                        <a:t>4.</a:t>
                      </a:r>
                      <a:r>
                        <a:rPr dirty="0" sz="700" spc="-10">
                          <a:solidFill>
                            <a:srgbClr val="626262"/>
                          </a:solidFill>
                          <a:latin typeface="Times New Roman"/>
                          <a:cs typeface="Times New Roman"/>
                        </a:rPr>
                        <a:t>1.20.</a:t>
                      </a:r>
                      <a:r>
                        <a:rPr dirty="0" sz="700" spc="-10">
                          <a:solidFill>
                            <a:srgbClr val="5B5B5B"/>
                          </a:solidFill>
                          <a:latin typeface="Times New Roman"/>
                          <a:cs typeface="Times New Roman"/>
                        </a:rPr>
                        <a:t>100.013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462915">
                        <a:lnSpc>
                          <a:spcPts val="790"/>
                        </a:lnSpc>
                        <a:spcBef>
                          <a:spcPts val="5"/>
                        </a:spcBef>
                      </a:pPr>
                      <a:r>
                        <a:rPr dirty="0" sz="700" spc="-18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DESPESAS</a:t>
                      </a:r>
                      <a:r>
                        <a:rPr dirty="0" sz="700" spc="1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7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CON</a:t>
                      </a:r>
                      <a:r>
                        <a:rPr dirty="0" sz="700" spc="-2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 b="1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INFORMATICA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9535">
                        <a:lnSpc>
                          <a:spcPts val="715"/>
                        </a:lnSpc>
                        <a:spcBef>
                          <a:spcPts val="80"/>
                        </a:spcBef>
                      </a:pPr>
                      <a:r>
                        <a:rPr dirty="0" sz="650" spc="-20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31775">
                        <a:lnSpc>
                          <a:spcPts val="745"/>
                        </a:lnSpc>
                        <a:spcBef>
                          <a:spcPts val="55"/>
                        </a:spcBef>
                      </a:pPr>
                      <a:r>
                        <a:rPr dirty="0" sz="700" spc="-20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9.951,S0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132715">
                        <a:lnSpc>
                          <a:spcPts val="765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solidFill>
                            <a:srgbClr val="727272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ts val="765"/>
                        </a:lnSpc>
                        <a:spcBef>
                          <a:spcPts val="30"/>
                        </a:spcBef>
                      </a:pPr>
                      <a:r>
                        <a:rPr dirty="0" sz="700" spc="-55">
                          <a:solidFill>
                            <a:srgbClr val="808080"/>
                          </a:solidFill>
                          <a:latin typeface="Arial Black"/>
                          <a:cs typeface="Arial Black"/>
                        </a:rPr>
                        <a:t>9.9S1,SOD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3810"/>
                </a:tc>
              </a:tr>
              <a:tr h="115570">
                <a:tc>
                  <a:txBody>
                    <a:bodyPr/>
                    <a:lstStyle/>
                    <a:p>
                      <a:pPr marL="151765">
                        <a:lnSpc>
                          <a:spcPts val="810"/>
                        </a:lnSpc>
                      </a:pPr>
                      <a:r>
                        <a:rPr dirty="0" sz="700" spc="-120">
                          <a:solidFill>
                            <a:srgbClr val="A1A1A1"/>
                          </a:solidFill>
                          <a:latin typeface="Arial Black"/>
                          <a:cs typeface="Arial Black"/>
                        </a:rPr>
                        <a:t>1</a:t>
                      </a:r>
                      <a:r>
                        <a:rPr dirty="0" sz="700" spc="-120">
                          <a:solidFill>
                            <a:srgbClr val="7E7E7E"/>
                          </a:solidFill>
                          <a:latin typeface="Arial Black"/>
                          <a:cs typeface="Arial Black"/>
                        </a:rPr>
                        <a:t>12</a:t>
                      </a:r>
                      <a:r>
                        <a:rPr dirty="0" sz="700" spc="110">
                          <a:solidFill>
                            <a:srgbClr val="7E7E7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646464"/>
                          </a:solidFill>
                          <a:latin typeface="Times New Roman"/>
                          <a:cs typeface="Times New Roman"/>
                        </a:rPr>
                        <a:t>4.1.20.100.013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4820">
                        <a:lnSpc>
                          <a:spcPts val="810"/>
                        </a:lnSpc>
                      </a:pPr>
                      <a:r>
                        <a:rPr dirty="0" sz="700" spc="-7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TELSFONE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ts val="76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7.352,37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36525">
                        <a:lnSpc>
                          <a:spcPts val="690"/>
                        </a:lnSpc>
                        <a:spcBef>
                          <a:spcPts val="120"/>
                        </a:spcBef>
                      </a:pPr>
                      <a:r>
                        <a:rPr dirty="0" sz="600" spc="-2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790"/>
                        </a:lnSpc>
                        <a:spcBef>
                          <a:spcPts val="20"/>
                        </a:spcBef>
                      </a:pPr>
                      <a:r>
                        <a:rPr dirty="0" sz="700" spc="-35">
                          <a:solidFill>
                            <a:srgbClr val="777777"/>
                          </a:solidFill>
                          <a:latin typeface="Arial Black"/>
                          <a:cs typeface="Arial Black"/>
                        </a:rPr>
                        <a:t>7.3S2,37D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</a:tr>
              <a:tr h="111760">
                <a:tc>
                  <a:txBody>
                    <a:bodyPr/>
                    <a:lstStyle/>
                    <a:p>
                      <a:pPr marL="153035">
                        <a:lnSpc>
                          <a:spcPts val="785"/>
                        </a:lnSpc>
                      </a:pPr>
                      <a:r>
                        <a:rPr dirty="0" sz="700" spc="-35">
                          <a:solidFill>
                            <a:srgbClr val="7C7C7C"/>
                          </a:solidFill>
                          <a:latin typeface="Consolas"/>
                          <a:cs typeface="Consolas"/>
                        </a:rPr>
                        <a:t>123 </a:t>
                      </a:r>
                      <a:r>
                        <a:rPr dirty="0" sz="700" spc="-1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4.1.20.</a:t>
                      </a:r>
                      <a:r>
                        <a:rPr dirty="0" sz="700" spc="-10">
                          <a:solidFill>
                            <a:srgbClr val="696969"/>
                          </a:solidFill>
                          <a:latin typeface="Times New Roman"/>
                          <a:cs typeface="Times New Roman"/>
                        </a:rPr>
                        <a:t>100.016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6725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45" b="1">
                          <a:solidFill>
                            <a:srgbClr val="494949"/>
                          </a:solidFill>
                          <a:latin typeface="Calibri"/>
                          <a:cs typeface="Calibri"/>
                        </a:rPr>
                        <a:t>MATERIAL</a:t>
                      </a:r>
                      <a:r>
                        <a:rPr dirty="0" sz="700" spc="75" b="1">
                          <a:solidFill>
                            <a:srgbClr val="49494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00" spc="-165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700" spc="-5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5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HIGIENE</a:t>
                      </a:r>
                      <a:r>
                        <a:rPr dirty="0" sz="700" spc="-2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4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700" spc="-4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 b="1">
                          <a:solidFill>
                            <a:srgbClr val="343434"/>
                          </a:solidFill>
                          <a:latin typeface="Calibri"/>
                          <a:cs typeface="Calibri"/>
                        </a:rPr>
                        <a:t>UMPEZA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6360">
                        <a:lnSpc>
                          <a:spcPts val="690"/>
                        </a:lnSpc>
                        <a:spcBef>
                          <a:spcPts val="95"/>
                        </a:spcBef>
                      </a:pPr>
                      <a:r>
                        <a:rPr dirty="0" sz="650" spc="-2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ts val="740"/>
                        </a:lnSpc>
                        <a:spcBef>
                          <a:spcPts val="45"/>
                        </a:spcBef>
                      </a:pPr>
                      <a:r>
                        <a:rPr dirty="0" sz="700" spc="-3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46.799,20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34620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777777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765"/>
                        </a:lnSpc>
                        <a:spcBef>
                          <a:spcPts val="20"/>
                        </a:spcBef>
                      </a:pPr>
                      <a:r>
                        <a:rPr dirty="0" sz="700" spc="-45">
                          <a:solidFill>
                            <a:srgbClr val="7E7E7E"/>
                          </a:solidFill>
                          <a:latin typeface="Arial Black"/>
                          <a:cs typeface="Arial Black"/>
                        </a:rPr>
                        <a:t>46.799,20D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</a:tr>
              <a:tr h="114300">
                <a:tc>
                  <a:txBody>
                    <a:bodyPr/>
                    <a:lstStyle/>
                    <a:p>
                      <a:pPr marL="151765">
                        <a:lnSpc>
                          <a:spcPts val="780"/>
                        </a:lnSpc>
                        <a:spcBef>
                          <a:spcPts val="20"/>
                        </a:spcBef>
                      </a:pPr>
                      <a:r>
                        <a:rPr dirty="0" sz="700" spc="-110">
                          <a:solidFill>
                            <a:srgbClr val="808080"/>
                          </a:solidFill>
                          <a:latin typeface="Arial Black"/>
                          <a:cs typeface="Arial Black"/>
                        </a:rPr>
                        <a:t>125</a:t>
                      </a:r>
                      <a:r>
                        <a:rPr dirty="0" sz="700" spc="85">
                          <a:solidFill>
                            <a:srgbClr val="808080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6E6E6E"/>
                          </a:solidFill>
                          <a:latin typeface="Times New Roman"/>
                          <a:cs typeface="Times New Roman"/>
                        </a:rPr>
                        <a:t>9.</a:t>
                      </a:r>
                      <a:r>
                        <a:rPr dirty="0" sz="700" spc="-10">
                          <a:solidFill>
                            <a:srgbClr val="707070"/>
                          </a:solidFill>
                          <a:latin typeface="Times New Roman"/>
                          <a:cs typeface="Times New Roman"/>
                        </a:rPr>
                        <a:t>1.20.</a:t>
                      </a:r>
                      <a:r>
                        <a:rPr dirty="0" sz="700" spc="-10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100.016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469900">
                        <a:lnSpc>
                          <a:spcPts val="805"/>
                        </a:lnSpc>
                      </a:pPr>
                      <a:r>
                        <a:rPr dirty="0" sz="700" spc="-190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VALE</a:t>
                      </a:r>
                      <a:r>
                        <a:rPr dirty="0" sz="700" spc="-35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95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TRANSPORTE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7630">
                        <a:lnSpc>
                          <a:spcPts val="730"/>
                        </a:lnSpc>
                        <a:spcBef>
                          <a:spcPts val="70"/>
                        </a:spcBef>
                      </a:pPr>
                      <a:r>
                        <a:rPr dirty="0" sz="700" spc="-20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ts val="730"/>
                        </a:lnSpc>
                        <a:spcBef>
                          <a:spcPts val="70"/>
                        </a:spcBef>
                      </a:pPr>
                      <a:r>
                        <a:rPr dirty="0" sz="700" spc="-3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43.023,18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144145">
                        <a:lnSpc>
                          <a:spcPts val="755"/>
                        </a:lnSpc>
                        <a:spcBef>
                          <a:spcPts val="45"/>
                        </a:spcBef>
                      </a:pPr>
                      <a:r>
                        <a:rPr dirty="0" sz="700" spc="-40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22.399,34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ts val="805"/>
                        </a:lnSpc>
                      </a:pPr>
                      <a:r>
                        <a:rPr dirty="0" sz="750" spc="-90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20.623,tIRD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</a:tr>
              <a:tr h="111125">
                <a:tc>
                  <a:txBody>
                    <a:bodyPr/>
                    <a:lstStyle/>
                    <a:p>
                      <a:pPr marL="149225">
                        <a:lnSpc>
                          <a:spcPts val="740"/>
                        </a:lnSpc>
                        <a:spcBef>
                          <a:spcPts val="35"/>
                        </a:spcBef>
                      </a:pPr>
                      <a:r>
                        <a:rPr dirty="0" sz="650">
                          <a:solidFill>
                            <a:srgbClr val="898989"/>
                          </a:solidFill>
                          <a:latin typeface="Times New Roman"/>
                          <a:cs typeface="Times New Roman"/>
                        </a:rPr>
                        <a:t>126</a:t>
                      </a:r>
                      <a:r>
                        <a:rPr dirty="0" sz="650" spc="330">
                          <a:solidFill>
                            <a:srgbClr val="8989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4.1.20.</a:t>
                      </a:r>
                      <a:r>
                        <a:rPr dirty="0" sz="650" spc="-9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650" spc="-1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100.017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marL="466090">
                        <a:lnSpc>
                          <a:spcPts val="775"/>
                        </a:lnSpc>
                      </a:pPr>
                      <a:r>
                        <a:rPr dirty="0" sz="700" spc="-180">
                          <a:solidFill>
                            <a:srgbClr val="484848"/>
                          </a:solidFill>
                          <a:latin typeface="Arial Black"/>
                          <a:cs typeface="Arial Black"/>
                        </a:rPr>
                        <a:t>DESPESAS</a:t>
                      </a:r>
                      <a:r>
                        <a:rPr dirty="0" sz="700" spc="15">
                          <a:solidFill>
                            <a:srgbClr val="48484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75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COI•I</a:t>
                      </a:r>
                      <a:r>
                        <a:rPr dirty="0" sz="700" spc="2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25">
                          <a:solidFill>
                            <a:srgbClr val="8C8C8C"/>
                          </a:solidFill>
                          <a:latin typeface="Arial Black"/>
                          <a:cs typeface="Arial Black"/>
                        </a:rPr>
                        <a:t>GÂS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6360">
                        <a:lnSpc>
                          <a:spcPts val="695"/>
                        </a:lnSpc>
                        <a:spcBef>
                          <a:spcPts val="80"/>
                        </a:spcBef>
                      </a:pPr>
                      <a:r>
                        <a:rPr dirty="0" sz="650" spc="-20">
                          <a:solidFill>
                            <a:srgbClr val="666666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25425">
                        <a:lnSpc>
                          <a:spcPts val="745"/>
                        </a:lnSpc>
                        <a:spcBef>
                          <a:spcPts val="30"/>
                        </a:spcBef>
                      </a:pPr>
                      <a:r>
                        <a:rPr dirty="0" sz="700" spc="-30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29.037,07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34620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solidFill>
                            <a:srgbClr val="626262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45">
                          <a:solidFill>
                            <a:srgbClr val="707070"/>
                          </a:solidFill>
                          <a:latin typeface="Arial Black"/>
                          <a:cs typeface="Arial Black"/>
                        </a:rPr>
                        <a:t>29.037,07D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/>
                </a:tc>
              </a:tr>
              <a:tr h="106680">
                <a:tc>
                  <a:txBody>
                    <a:bodyPr/>
                    <a:lstStyle/>
                    <a:p>
                      <a:pPr marL="151130">
                        <a:lnSpc>
                          <a:spcPts val="745"/>
                        </a:lnSpc>
                      </a:pPr>
                      <a:r>
                        <a:rPr dirty="0" sz="700">
                          <a:solidFill>
                            <a:srgbClr val="939393"/>
                          </a:solidFill>
                          <a:latin typeface="Times New Roman"/>
                          <a:cs typeface="Times New Roman"/>
                        </a:rPr>
                        <a:t>202</a:t>
                      </a:r>
                      <a:r>
                        <a:rPr dirty="0" sz="700" spc="204">
                          <a:solidFill>
                            <a:srgbClr val="939393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5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4.</a:t>
                      </a:r>
                      <a:r>
                        <a:rPr dirty="0" sz="650" spc="-14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650" spc="-4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1.20.100.025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ts val="745"/>
                        </a:lnSpc>
                      </a:pPr>
                      <a:r>
                        <a:rPr dirty="0" sz="700" spc="-17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A5SiSTENCtA</a:t>
                      </a:r>
                      <a:r>
                        <a:rPr dirty="0" sz="700" spc="11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85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uEDiCA/OoONTOLo‹siCA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6360">
                        <a:lnSpc>
                          <a:spcPts val="675"/>
                        </a:lnSpc>
                        <a:spcBef>
                          <a:spcPts val="70"/>
                        </a:spcBef>
                      </a:pPr>
                      <a:r>
                        <a:rPr dirty="0" sz="650" spc="-20">
                          <a:solidFill>
                            <a:srgbClr val="5E5E5E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26060">
                        <a:lnSpc>
                          <a:spcPts val="745"/>
                        </a:lnSpc>
                      </a:pPr>
                      <a:r>
                        <a:rPr dirty="0" sz="700" spc="-10" b="1">
                          <a:solidFill>
                            <a:srgbClr val="484848"/>
                          </a:solidFill>
                          <a:latin typeface="Calibri"/>
                          <a:cs typeface="Calibri"/>
                        </a:rPr>
                        <a:t>18.377,78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35890">
                        <a:lnSpc>
                          <a:spcPts val="745"/>
                        </a:lnSpc>
                      </a:pPr>
                      <a:r>
                        <a:rPr dirty="0" sz="700" spc="-10">
                          <a:solidFill>
                            <a:srgbClr val="707070"/>
                          </a:solidFill>
                          <a:latin typeface="Arial Black"/>
                          <a:cs typeface="Arial Black"/>
                        </a:rPr>
                        <a:t>28,68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745"/>
                        </a:lnSpc>
                      </a:pPr>
                      <a:r>
                        <a:rPr dirty="0" sz="700" spc="-140">
                          <a:solidFill>
                            <a:srgbClr val="777777"/>
                          </a:solidFill>
                          <a:latin typeface="Arial Black"/>
                          <a:cs typeface="Arial Black"/>
                        </a:rPr>
                        <a:t>18.349,</a:t>
                      </a:r>
                      <a:r>
                        <a:rPr dirty="0" sz="700" spc="-40">
                          <a:solidFill>
                            <a:srgbClr val="777777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25">
                          <a:solidFill>
                            <a:srgbClr val="7B7B7B"/>
                          </a:solidFill>
                          <a:latin typeface="Arial Black"/>
                          <a:cs typeface="Arial Black"/>
                        </a:rPr>
                        <a:t>10D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</a:tr>
              <a:tr h="109220">
                <a:tc>
                  <a:txBody>
                    <a:bodyPr/>
                    <a:lstStyle/>
                    <a:p>
                      <a:pPr marL="151130">
                        <a:lnSpc>
                          <a:spcPts val="745"/>
                        </a:lnSpc>
                        <a:spcBef>
                          <a:spcPts val="15"/>
                        </a:spcBef>
                      </a:pPr>
                      <a:r>
                        <a:rPr dirty="0" sz="650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205</a:t>
                      </a:r>
                      <a:r>
                        <a:rPr dirty="0" sz="650" spc="300">
                          <a:solidFill>
                            <a:srgbClr val="67676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05">
                          <a:solidFill>
                            <a:srgbClr val="666666"/>
                          </a:solidFill>
                          <a:latin typeface="Arial Black"/>
                          <a:cs typeface="Arial Black"/>
                        </a:rPr>
                        <a:t>4.</a:t>
                      </a:r>
                      <a:r>
                        <a:rPr dirty="0" sz="650" spc="-120">
                          <a:solidFill>
                            <a:srgbClr val="66666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650" spc="-75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t.20.</a:t>
                      </a:r>
                      <a:r>
                        <a:rPr dirty="0" sz="650" spc="-105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650" spc="-1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t00.027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marL="465455">
                        <a:lnSpc>
                          <a:spcPts val="765"/>
                        </a:lnSpc>
                      </a:pPr>
                      <a:r>
                        <a:rPr dirty="0" sz="700" spc="-185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COLETA</a:t>
                      </a:r>
                      <a:r>
                        <a:rPr dirty="0" sz="700" spc="5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70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700" spc="-55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85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REMOÇÃO</a:t>
                      </a:r>
                      <a:r>
                        <a:rPr dirty="0" sz="700" spc="-5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60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700" spc="-20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5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RESÍDUOS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6360">
                        <a:lnSpc>
                          <a:spcPts val="675"/>
                        </a:lnSpc>
                        <a:spcBef>
                          <a:spcPts val="90"/>
                        </a:spcBef>
                      </a:pPr>
                      <a:r>
                        <a:rPr dirty="0" sz="650" spc="-2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27329">
                        <a:lnSpc>
                          <a:spcPts val="745"/>
                        </a:lnSpc>
                        <a:spcBef>
                          <a:spcPts val="15"/>
                        </a:spcBef>
                      </a:pPr>
                      <a:r>
                        <a:rPr dirty="0" sz="700" spc="-20">
                          <a:solidFill>
                            <a:srgbClr val="5E5E5E"/>
                          </a:solidFill>
                          <a:latin typeface="Arial Black"/>
                          <a:cs typeface="Arial Black"/>
                        </a:rPr>
                        <a:t>1.347,36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133350">
                        <a:lnSpc>
                          <a:spcPts val="745"/>
                        </a:lnSpc>
                        <a:spcBef>
                          <a:spcPts val="15"/>
                        </a:spcBef>
                      </a:pPr>
                      <a:r>
                        <a:rPr dirty="0" sz="700" spc="-20">
                          <a:solidFill>
                            <a:srgbClr val="777777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ts val="720"/>
                        </a:lnSpc>
                        <a:spcBef>
                          <a:spcPts val="40"/>
                        </a:spcBef>
                      </a:pPr>
                      <a:r>
                        <a:rPr dirty="0" sz="650" spc="-20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1.347,36D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5080"/>
                </a:tc>
              </a:tr>
              <a:tr h="109220">
                <a:tc>
                  <a:txBody>
                    <a:bodyPr/>
                    <a:lstStyle/>
                    <a:p>
                      <a:pPr marL="151130">
                        <a:lnSpc>
                          <a:spcPts val="765"/>
                        </a:lnSpc>
                      </a:pPr>
                      <a:r>
                        <a:rPr dirty="0" sz="700">
                          <a:solidFill>
                            <a:srgbClr val="858585"/>
                          </a:solidFill>
                          <a:latin typeface="Times New Roman"/>
                          <a:cs typeface="Times New Roman"/>
                        </a:rPr>
                        <a:t>206</a:t>
                      </a:r>
                      <a:r>
                        <a:rPr dirty="0" sz="700" spc="204">
                          <a:solidFill>
                            <a:srgbClr val="85858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-120">
                          <a:solidFill>
                            <a:srgbClr val="777777"/>
                          </a:solidFill>
                          <a:latin typeface="Arial Black"/>
                          <a:cs typeface="Arial Black"/>
                        </a:rPr>
                        <a:t>4.</a:t>
                      </a:r>
                      <a:r>
                        <a:rPr dirty="0" sz="650" spc="-75">
                          <a:solidFill>
                            <a:srgbClr val="777777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650" spc="-30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t.20.100.028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9900">
                        <a:lnSpc>
                          <a:spcPts val="765"/>
                        </a:lnSpc>
                      </a:pPr>
                      <a:r>
                        <a:rPr dirty="0" sz="700" spc="-17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ASSISTENCIA</a:t>
                      </a:r>
                      <a:r>
                        <a:rPr dirty="0" sz="700" spc="15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90">
                          <a:solidFill>
                            <a:srgbClr val="484848"/>
                          </a:solidFill>
                          <a:latin typeface="Arial Black"/>
                          <a:cs typeface="Arial Black"/>
                        </a:rPr>
                        <a:t>TECNICO</a:t>
                      </a:r>
                      <a:r>
                        <a:rPr dirty="0" sz="700" spc="75">
                          <a:solidFill>
                            <a:srgbClr val="48484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25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P3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6360">
                        <a:lnSpc>
                          <a:spcPts val="675"/>
                        </a:lnSpc>
                        <a:spcBef>
                          <a:spcPts val="90"/>
                        </a:spcBef>
                      </a:pPr>
                      <a:r>
                        <a:rPr dirty="0" sz="650" spc="-2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26060">
                        <a:lnSpc>
                          <a:spcPts val="745"/>
                        </a:lnSpc>
                        <a:spcBef>
                          <a:spcPts val="15"/>
                        </a:spcBef>
                      </a:pPr>
                      <a:r>
                        <a:rPr dirty="0" sz="700" spc="-1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1.264,58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134620">
                        <a:lnSpc>
                          <a:spcPts val="765"/>
                        </a:lnSpc>
                      </a:pPr>
                      <a:r>
                        <a:rPr dirty="0" sz="700" spc="-20">
                          <a:solidFill>
                            <a:srgbClr val="777777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ts val="72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solidFill>
                            <a:srgbClr val="7B7B7B"/>
                          </a:solidFill>
                          <a:latin typeface="Arial Black"/>
                          <a:cs typeface="Arial Black"/>
                        </a:rPr>
                        <a:t>I.264,5fIO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5080"/>
                </a:tc>
              </a:tr>
              <a:tr h="110489">
                <a:tc>
                  <a:txBody>
                    <a:bodyPr/>
                    <a:lstStyle/>
                    <a:p>
                      <a:pPr marL="156845">
                        <a:lnSpc>
                          <a:spcPts val="770"/>
                        </a:lnSpc>
                      </a:pPr>
                      <a:r>
                        <a:rPr dirty="0" sz="700" spc="-114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258</a:t>
                      </a:r>
                      <a:r>
                        <a:rPr dirty="0" sz="700" spc="10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650" spc="-3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4.1.20.100.030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9900">
                        <a:lnSpc>
                          <a:spcPts val="755"/>
                        </a:lnSpc>
                        <a:spcBef>
                          <a:spcPts val="15"/>
                        </a:spcBef>
                      </a:pPr>
                      <a:r>
                        <a:rPr dirty="0" sz="700" spc="-50" b="1">
                          <a:solidFill>
                            <a:srgbClr val="525252"/>
                          </a:solidFill>
                          <a:latin typeface="Calibri"/>
                          <a:cs typeface="Calibri"/>
                        </a:rPr>
                        <a:t>HONORARtOS</a:t>
                      </a:r>
                      <a:r>
                        <a:rPr dirty="0" sz="700" spc="80" b="1">
                          <a:solidFill>
                            <a:srgbClr val="52525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00" spc="-10" b="1">
                          <a:solidFill>
                            <a:srgbClr val="383838"/>
                          </a:solidFill>
                          <a:latin typeface="Calibri"/>
                          <a:cs typeface="Calibri"/>
                        </a:rPr>
                        <a:t>CONTÁBEIS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3820">
                        <a:lnSpc>
                          <a:spcPts val="680"/>
                        </a:lnSpc>
                        <a:spcBef>
                          <a:spcPts val="90"/>
                        </a:spcBef>
                      </a:pPr>
                      <a:r>
                        <a:rPr dirty="0" sz="650" spc="-20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22885">
                        <a:lnSpc>
                          <a:spcPts val="730"/>
                        </a:lnSpc>
                        <a:spcBef>
                          <a:spcPts val="40"/>
                        </a:spcBef>
                      </a:pPr>
                      <a:r>
                        <a:rPr dirty="0" sz="700" spc="-10" b="1">
                          <a:solidFill>
                            <a:srgbClr val="595959"/>
                          </a:solidFill>
                          <a:latin typeface="Calibri"/>
                          <a:cs typeface="Calibri"/>
                        </a:rPr>
                        <a:t>3S.0'I6,00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131445">
                        <a:lnSpc>
                          <a:spcPts val="755"/>
                        </a:lnSpc>
                        <a:spcBef>
                          <a:spcPts val="15"/>
                        </a:spcBef>
                      </a:pPr>
                      <a:r>
                        <a:rPr dirty="0" sz="700" spc="-20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ts val="730"/>
                        </a:lnSpc>
                        <a:spcBef>
                          <a:spcPts val="40"/>
                        </a:spcBef>
                      </a:pPr>
                      <a:r>
                        <a:rPr dirty="0" sz="700" spc="-85">
                          <a:solidFill>
                            <a:srgbClr val="666666"/>
                          </a:solidFill>
                          <a:latin typeface="Arial Black"/>
                          <a:cs typeface="Arial Black"/>
                        </a:rPr>
                        <a:t>35.0'+6,OOD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080"/>
                </a:tc>
              </a:tr>
              <a:tr h="111125">
                <a:tc>
                  <a:txBody>
                    <a:bodyPr/>
                    <a:lstStyle/>
                    <a:p>
                      <a:pPr marL="153670">
                        <a:lnSpc>
                          <a:spcPts val="775"/>
                        </a:lnSpc>
                      </a:pPr>
                      <a:r>
                        <a:rPr dirty="0" sz="700" spc="-100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261</a:t>
                      </a:r>
                      <a:r>
                        <a:rPr dirty="0" sz="700" spc="75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650" spc="-3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4.1.20.100.033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9900">
                        <a:lnSpc>
                          <a:spcPts val="775"/>
                        </a:lnSpc>
                      </a:pPr>
                      <a:r>
                        <a:rPr dirty="0" sz="700" spc="-185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MATERIAL</a:t>
                      </a:r>
                      <a:r>
                        <a:rPr dirty="0" sz="700" spc="5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5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700" spc="-35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5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ESCRITÓRíO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3820">
                        <a:lnSpc>
                          <a:spcPts val="715"/>
                        </a:lnSpc>
                        <a:spcBef>
                          <a:spcPts val="55"/>
                        </a:spcBef>
                      </a:pPr>
                      <a:r>
                        <a:rPr dirty="0" sz="650" spc="-2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224790">
                        <a:lnSpc>
                          <a:spcPts val="745"/>
                        </a:lnSpc>
                        <a:spcBef>
                          <a:spcPts val="30"/>
                        </a:spcBef>
                      </a:pPr>
                      <a:r>
                        <a:rPr dirty="0" sz="700" spc="-45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124.784,96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31445">
                        <a:lnSpc>
                          <a:spcPts val="745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dirty="0" sz="700" spc="-6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124.784,96D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"/>
                </a:tc>
              </a:tr>
              <a:tr h="111125">
                <a:tc>
                  <a:txBody>
                    <a:bodyPr/>
                    <a:lstStyle/>
                    <a:p>
                      <a:pPr marL="153670">
                        <a:lnSpc>
                          <a:spcPts val="775"/>
                        </a:lnSpc>
                      </a:pPr>
                      <a:r>
                        <a:rPr dirty="0" sz="700" spc="-110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262</a:t>
                      </a:r>
                      <a:r>
                        <a:rPr dirty="0" sz="700" spc="110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650" spc="-3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4.1.20.100.034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9265">
                        <a:lnSpc>
                          <a:spcPts val="775"/>
                        </a:lnSpc>
                      </a:pPr>
                      <a:r>
                        <a:rPr dirty="0" sz="700" spc="-16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NATERIAtS</a:t>
                      </a:r>
                      <a:r>
                        <a:rPr dirty="0" sz="700" spc="1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65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700" spc="-40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75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USO</a:t>
                      </a:r>
                      <a:r>
                        <a:rPr dirty="0" sz="700" spc="-45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70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700" spc="-40">
                          <a:solidFill>
                            <a:srgbClr val="575757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55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CONSUMO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730"/>
                        </a:lnSpc>
                        <a:spcBef>
                          <a:spcPts val="45"/>
                        </a:spcBef>
                      </a:pPr>
                      <a:r>
                        <a:rPr dirty="0" sz="700" spc="-2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24154">
                        <a:lnSpc>
                          <a:spcPts val="730"/>
                        </a:lnSpc>
                        <a:spcBef>
                          <a:spcPts val="45"/>
                        </a:spcBef>
                      </a:pPr>
                      <a:r>
                        <a:rPr dirty="0" sz="700" spc="-30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12.342,56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31445">
                        <a:lnSpc>
                          <a:spcPts val="755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5E5E5E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755"/>
                        </a:lnSpc>
                        <a:spcBef>
                          <a:spcPts val="20"/>
                        </a:spcBef>
                      </a:pPr>
                      <a:r>
                        <a:rPr dirty="0" sz="700" spc="-35">
                          <a:solidFill>
                            <a:srgbClr val="676767"/>
                          </a:solidFill>
                          <a:latin typeface="Arial Black"/>
                          <a:cs typeface="Arial Black"/>
                        </a:rPr>
                        <a:t>t2.342,56D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</a:tr>
              <a:tr h="111125">
                <a:tc>
                  <a:txBody>
                    <a:bodyPr/>
                    <a:lstStyle/>
                    <a:p>
                      <a:pPr marL="156210">
                        <a:lnSpc>
                          <a:spcPts val="775"/>
                        </a:lnSpc>
                      </a:pPr>
                      <a:r>
                        <a:rPr dirty="0" sz="700" spc="-105">
                          <a:solidFill>
                            <a:srgbClr val="777777"/>
                          </a:solidFill>
                          <a:latin typeface="Arial Black"/>
                          <a:cs typeface="Arial Black"/>
                        </a:rPr>
                        <a:t>321</a:t>
                      </a:r>
                      <a:r>
                        <a:rPr dirty="0" sz="700" spc="75">
                          <a:solidFill>
                            <a:srgbClr val="777777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650" spc="-3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4.1.20.100.037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9265">
                        <a:lnSpc>
                          <a:spcPts val="775"/>
                        </a:lnSpc>
                      </a:pPr>
                      <a:r>
                        <a:rPr dirty="0" sz="700" spc="-16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UTENS!MOS</a:t>
                      </a:r>
                      <a:r>
                        <a:rPr dirty="0" sz="70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6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700" spc="-4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4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COZINHA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ts val="665"/>
                        </a:lnSpc>
                        <a:spcBef>
                          <a:spcPts val="105"/>
                        </a:spcBef>
                      </a:pPr>
                      <a:r>
                        <a:rPr dirty="0" sz="600" spc="-10" b="1">
                          <a:solidFill>
                            <a:srgbClr val="505050"/>
                          </a:solidFill>
                          <a:latin typeface="Calibri"/>
                          <a:cs typeface="Calibri"/>
                        </a:rPr>
                        <a:t>0,IA/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22885">
                        <a:lnSpc>
                          <a:spcPts val="74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931,87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31445">
                        <a:lnSpc>
                          <a:spcPts val="745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74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931,87D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3810"/>
                </a:tc>
              </a:tr>
              <a:tr h="170180">
                <a:tc>
                  <a:txBody>
                    <a:bodyPr/>
                    <a:lstStyle/>
                    <a:p>
                      <a:pPr marL="154305">
                        <a:lnSpc>
                          <a:spcPts val="835"/>
                        </a:lnSpc>
                      </a:pPr>
                      <a:r>
                        <a:rPr dirty="0" sz="700" spc="-100">
                          <a:solidFill>
                            <a:srgbClr val="808080"/>
                          </a:solidFill>
                          <a:latin typeface="Arial Black"/>
                          <a:cs typeface="Arial Black"/>
                        </a:rPr>
                        <a:t>J5</a:t>
                      </a:r>
                      <a:r>
                        <a:rPr dirty="0" sz="700" spc="-100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1</a:t>
                      </a:r>
                      <a:r>
                        <a:rPr dirty="0" sz="700" spc="85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650" spc="-105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4.</a:t>
                      </a:r>
                      <a:r>
                        <a:rPr dirty="0" sz="650" spc="-125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650" spc="-2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t.20.100.039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8630">
                        <a:lnSpc>
                          <a:spcPts val="835"/>
                        </a:lnSpc>
                      </a:pPr>
                      <a:r>
                        <a:rPr dirty="0" sz="700" spc="-18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INSTRUÇAO</a:t>
                      </a:r>
                      <a:r>
                        <a:rPr dirty="0" sz="700" spc="4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7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700" spc="-2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9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TREINAMENTO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-2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2288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-10" b="1">
                          <a:solidFill>
                            <a:srgbClr val="575757"/>
                          </a:solidFill>
                          <a:latin typeface="Calibri"/>
                          <a:cs typeface="Calibri"/>
                        </a:rPr>
                        <a:t>150,00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314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solidFill>
                            <a:srgbClr val="757575"/>
                          </a:solidFill>
                          <a:latin typeface="Arial Black"/>
                          <a:cs typeface="Arial Black"/>
                        </a:rPr>
                        <a:t>150,00D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540"/>
                </a:tc>
              </a:tr>
              <a:tr h="219075">
                <a:tc>
                  <a:txBody>
                    <a:bodyPr/>
                    <a:lstStyle/>
                    <a:p>
                      <a:pPr marL="195580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650" spc="-25">
                          <a:solidFill>
                            <a:srgbClr val="797979"/>
                          </a:solidFill>
                          <a:latin typeface="Consolas"/>
                          <a:cs typeface="Consolas"/>
                        </a:rPr>
                        <a:t>BO</a:t>
                      </a:r>
                      <a:endParaRPr sz="650">
                        <a:latin typeface="Consolas"/>
                        <a:cs typeface="Consolas"/>
                      </a:endParaRPr>
                    </a:p>
                  </a:txBody>
                  <a:tcPr marL="0" marR="0" marB="0" marT="577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255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600" spc="-2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B="0" marT="66675"/>
                </a:tc>
                <a:tc>
                  <a:txBody>
                    <a:bodyPr/>
                    <a:lstStyle/>
                    <a:p>
                      <a:pPr algn="r" marR="22479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700" spc="-45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&amp;t0.810,55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0325"/>
                </a:tc>
                <a:tc>
                  <a:txBody>
                    <a:bodyPr/>
                    <a:lstStyle/>
                    <a:p>
                      <a:pPr algn="r" marR="13652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700" spc="-35">
                          <a:solidFill>
                            <a:srgbClr val="6B6B6B"/>
                          </a:solidFill>
                          <a:latin typeface="Arial Black"/>
                          <a:cs typeface="Arial Black"/>
                        </a:rPr>
                        <a:t>22.428,02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700" spc="-55">
                          <a:solidFill>
                            <a:srgbClr val="7B7B7B"/>
                          </a:solidFill>
                          <a:latin typeface="Arial Black"/>
                          <a:cs typeface="Arial Black"/>
                        </a:rPr>
                        <a:t>818.382,53D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0"/>
                </a:tc>
              </a:tr>
              <a:tr h="176530">
                <a:tc>
                  <a:txBody>
                    <a:bodyPr/>
                    <a:lstStyle/>
                    <a:p>
                      <a:pPr marL="19748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00" spc="-25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79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1435"/>
                </a:tc>
                <a:tc>
                  <a:txBody>
                    <a:bodyPr/>
                    <a:lstStyle/>
                    <a:p>
                      <a:pPr marL="220979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u="sng" sz="700" spc="-185">
                          <a:solidFill>
                            <a:srgbClr val="383838"/>
                          </a:solidFill>
                          <a:uFill>
                            <a:solidFill>
                              <a:srgbClr val="707074"/>
                            </a:solidFill>
                          </a:u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u="sng" sz="700" spc="45">
                          <a:solidFill>
                            <a:srgbClr val="383838"/>
                          </a:solidFill>
                          <a:uFill>
                            <a:solidFill>
                              <a:srgbClr val="707074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185">
                          <a:solidFill>
                            <a:srgbClr val="494949"/>
                          </a:solidFill>
                          <a:uFill>
                            <a:solidFill>
                              <a:srgbClr val="707074"/>
                            </a:solidFill>
                          </a:uFill>
                          <a:latin typeface="Arial Black"/>
                          <a:cs typeface="Arial Black"/>
                        </a:rPr>
                        <a:t>DESPESAS</a:t>
                      </a:r>
                      <a:r>
                        <a:rPr dirty="0" u="sng" sz="700" spc="75">
                          <a:solidFill>
                            <a:srgbClr val="494949"/>
                          </a:solidFill>
                          <a:uFill>
                            <a:solidFill>
                              <a:srgbClr val="707074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100">
                          <a:solidFill>
                            <a:srgbClr val="3F3F3F"/>
                          </a:solidFill>
                          <a:uFill>
                            <a:solidFill>
                              <a:srgbClr val="707074"/>
                            </a:solidFill>
                          </a:uFill>
                          <a:latin typeface="Arial Black"/>
                          <a:cs typeface="Arial Black"/>
                        </a:rPr>
                        <a:t>ADNINISTRATTVA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39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ts val="815"/>
                        </a:lnSpc>
                        <a:spcBef>
                          <a:spcPts val="475"/>
                        </a:spcBef>
                      </a:pPr>
                      <a:r>
                        <a:rPr dirty="0" sz="700" spc="-20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0325"/>
                </a:tc>
                <a:tc>
                  <a:txBody>
                    <a:bodyPr/>
                    <a:lstStyle/>
                    <a:p>
                      <a:pPr algn="r" marR="227329">
                        <a:lnSpc>
                          <a:spcPts val="815"/>
                        </a:lnSpc>
                        <a:spcBef>
                          <a:spcPts val="475"/>
                        </a:spcBef>
                      </a:pPr>
                      <a:r>
                        <a:rPr dirty="0" sz="700" spc="-45">
                          <a:solidFill>
                            <a:srgbClr val="5E5E5E"/>
                          </a:solidFill>
                          <a:latin typeface="Arial Black"/>
                          <a:cs typeface="Arial Black"/>
                        </a:rPr>
                        <a:t>840.810,55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0325"/>
                </a:tc>
                <a:tc>
                  <a:txBody>
                    <a:bodyPr/>
                    <a:lstStyle/>
                    <a:p>
                      <a:pPr algn="r" marR="14097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700" spc="-40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22.428,02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815"/>
                        </a:lnSpc>
                        <a:spcBef>
                          <a:spcPts val="475"/>
                        </a:spcBef>
                      </a:pPr>
                      <a:r>
                        <a:rPr dirty="0" sz="700" spc="-45">
                          <a:solidFill>
                            <a:srgbClr val="757575"/>
                          </a:solidFill>
                          <a:latin typeface="Arial Black"/>
                          <a:cs typeface="Arial Black"/>
                        </a:rPr>
                        <a:t>8t8.382,53D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0325"/>
                </a:tc>
              </a:tr>
              <a:tr h="2038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195580">
                        <a:lnSpc>
                          <a:spcPts val="745"/>
                        </a:lnSpc>
                      </a:pPr>
                      <a:r>
                        <a:rPr dirty="0" sz="700" spc="-85">
                          <a:solidFill>
                            <a:srgbClr val="878787"/>
                          </a:solidFill>
                          <a:latin typeface="Arial Black"/>
                          <a:cs typeface="Arial Black"/>
                        </a:rPr>
                        <a:t>92</a:t>
                      </a:r>
                      <a:r>
                        <a:rPr dirty="0" sz="700" spc="95">
                          <a:solidFill>
                            <a:srgbClr val="878787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650" spc="-145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R.</a:t>
                      </a:r>
                      <a:r>
                        <a:rPr dirty="0" sz="650" spc="-120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650" spc="-25">
                          <a:solidFill>
                            <a:srgbClr val="727272"/>
                          </a:solidFill>
                          <a:latin typeface="Arial Black"/>
                          <a:cs typeface="Arial Black"/>
                        </a:rPr>
                        <a:t>1.3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marL="344170">
                        <a:lnSpc>
                          <a:spcPts val="745"/>
                        </a:lnSpc>
                        <a:spcBef>
                          <a:spcPts val="760"/>
                        </a:spcBef>
                      </a:pPr>
                      <a:r>
                        <a:rPr dirty="0" sz="700" spc="-180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DESPESAS</a:t>
                      </a:r>
                      <a:r>
                        <a:rPr dirty="0" sz="700" spc="30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8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FINAI'JCEIRAS</a:t>
                      </a:r>
                      <a:r>
                        <a:rPr dirty="0" sz="700" spc="10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75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700" spc="-25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TRIB.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9652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1125">
                <a:tc>
                  <a:txBody>
                    <a:bodyPr/>
                    <a:lstStyle/>
                    <a:p>
                      <a:pPr marL="194310">
                        <a:lnSpc>
                          <a:spcPts val="735"/>
                        </a:lnSpc>
                        <a:spcBef>
                          <a:spcPts val="45"/>
                        </a:spcBef>
                      </a:pPr>
                      <a:r>
                        <a:rPr dirty="0" sz="650">
                          <a:solidFill>
                            <a:srgbClr val="7B7B7B"/>
                          </a:solidFill>
                          <a:latin typeface="Consolas"/>
                          <a:cs typeface="Consolas"/>
                        </a:rPr>
                        <a:t>93 </a:t>
                      </a:r>
                      <a:r>
                        <a:rPr dirty="0" sz="650" spc="-1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4.1.30.1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408305">
                        <a:lnSpc>
                          <a:spcPts val="780"/>
                        </a:lnSpc>
                      </a:pPr>
                      <a:r>
                        <a:rPr dirty="0" sz="700" spc="-19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DESPESAS</a:t>
                      </a:r>
                      <a:r>
                        <a:rPr dirty="0" sz="700" spc="9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9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FINANCEIRAS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00965">
                <a:tc>
                  <a:txBody>
                    <a:bodyPr/>
                    <a:lstStyle/>
                    <a:p>
                      <a:pPr marL="156845">
                        <a:lnSpc>
                          <a:spcPts val="645"/>
                        </a:lnSpc>
                        <a:spcBef>
                          <a:spcPts val="55"/>
                        </a:spcBef>
                      </a:pPr>
                      <a:r>
                        <a:rPr dirty="0" sz="650" spc="-10">
                          <a:solidFill>
                            <a:srgbClr val="6E6E6E"/>
                          </a:solidFill>
                          <a:latin typeface="Consolas"/>
                          <a:cs typeface="Consolas"/>
                        </a:rPr>
                        <a:t>113</a:t>
                      </a:r>
                      <a:r>
                        <a:rPr dirty="0" sz="650" spc="-40">
                          <a:solidFill>
                            <a:srgbClr val="6E6E6E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650" spc="-10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4.</a:t>
                      </a:r>
                      <a:r>
                        <a:rPr dirty="0" sz="650" spc="-1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L30100.00Z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81280">
                        <a:lnSpc>
                          <a:spcPts val="700"/>
                        </a:lnSpc>
                      </a:pPr>
                      <a:r>
                        <a:rPr dirty="0" sz="800" spc="-20" i="1">
                          <a:solidFill>
                            <a:srgbClr val="444444"/>
                          </a:solidFill>
                          <a:latin typeface="Calibri"/>
                          <a:cs typeface="Calibri"/>
                        </a:rPr>
                        <a:t>o,a›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130175">
                        <a:lnSpc>
                          <a:spcPts val="595"/>
                        </a:lnSpc>
                        <a:spcBef>
                          <a:spcPts val="100"/>
                        </a:spcBef>
                      </a:pPr>
                      <a:r>
                        <a:rPr dirty="0" sz="650" spc="-20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600"/>
                        </a:lnSpc>
                        <a:spcBef>
                          <a:spcPts val="100"/>
                        </a:spcBef>
                      </a:pPr>
                      <a:r>
                        <a:rPr dirty="0" sz="700" spc="-40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1.523,75D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12700"/>
                </a:tc>
              </a:tr>
              <a:tr h="121920">
                <a:tc>
                  <a:txBody>
                    <a:bodyPr/>
                    <a:lstStyle/>
                    <a:p>
                      <a:pPr marL="156210">
                        <a:lnSpc>
                          <a:spcPts val="815"/>
                        </a:lnSpc>
                        <a:spcBef>
                          <a:spcPts val="45"/>
                        </a:spcBef>
                      </a:pPr>
                      <a:r>
                        <a:rPr dirty="0" sz="700" spc="-30">
                          <a:solidFill>
                            <a:srgbClr val="5E5E5E"/>
                          </a:solidFill>
                          <a:latin typeface="Consolas"/>
                          <a:cs typeface="Consolas"/>
                        </a:rPr>
                        <a:t>143</a:t>
                      </a:r>
                      <a:r>
                        <a:rPr dirty="0" sz="700" spc="-35">
                          <a:solidFill>
                            <a:srgbClr val="5E5E5E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650" spc="-120">
                          <a:solidFill>
                            <a:srgbClr val="909090"/>
                          </a:solidFill>
                          <a:latin typeface="Arial Black"/>
                          <a:cs typeface="Arial Black"/>
                        </a:rPr>
                        <a:t>4.</a:t>
                      </a:r>
                      <a:r>
                        <a:rPr dirty="0" sz="650" spc="-100">
                          <a:solidFill>
                            <a:srgbClr val="909090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650" spc="-1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t30.100.003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471170">
                        <a:lnSpc>
                          <a:spcPts val="790"/>
                        </a:lnSpc>
                        <a:spcBef>
                          <a:spcPts val="70"/>
                        </a:spcBef>
                      </a:pPr>
                      <a:r>
                        <a:rPr dirty="0" sz="700" spc="-200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JUROS</a:t>
                      </a:r>
                      <a:r>
                        <a:rPr dirty="0" sz="700" spc="-30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5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700" spc="-4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2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NORA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8890"/>
                </a:tc>
                <a:tc gridSpan="2">
                  <a:txBody>
                    <a:bodyPr/>
                    <a:lstStyle/>
                    <a:p>
                      <a:pPr algn="r" marR="85090">
                        <a:lnSpc>
                          <a:spcPts val="720"/>
                        </a:lnSpc>
                        <a:spcBef>
                          <a:spcPts val="140"/>
                        </a:spcBef>
                      </a:pPr>
                      <a:r>
                        <a:rPr dirty="0" sz="700" spc="-2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0979">
                        <a:lnSpc>
                          <a:spcPts val="765"/>
                        </a:lnSpc>
                        <a:spcBef>
                          <a:spcPts val="90"/>
                        </a:spcBef>
                      </a:pPr>
                      <a:r>
                        <a:rPr dirty="0" sz="700" spc="-2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1,97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126364">
                        <a:lnSpc>
                          <a:spcPts val="670"/>
                        </a:lnSpc>
                        <a:spcBef>
                          <a:spcPts val="190"/>
                        </a:spcBef>
                      </a:pPr>
                      <a:r>
                        <a:rPr dirty="0" sz="650" spc="-20">
                          <a:solidFill>
                            <a:srgbClr val="747474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695"/>
                        </a:lnSpc>
                        <a:spcBef>
                          <a:spcPts val="165"/>
                        </a:spcBef>
                      </a:pPr>
                      <a:r>
                        <a:rPr dirty="0" sz="700" spc="-10">
                          <a:solidFill>
                            <a:srgbClr val="858585"/>
                          </a:solidFill>
                          <a:latin typeface="Arial Black"/>
                          <a:cs typeface="Arial Black"/>
                        </a:rPr>
                        <a:t>1,97D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0955"/>
                </a:tc>
              </a:tr>
              <a:tr h="170180">
                <a:tc>
                  <a:txBody>
                    <a:bodyPr/>
                    <a:lstStyle/>
                    <a:p>
                      <a:pPr marL="153035">
                        <a:lnSpc>
                          <a:spcPts val="780"/>
                        </a:lnSpc>
                      </a:pPr>
                      <a:r>
                        <a:rPr dirty="0" sz="650">
                          <a:solidFill>
                            <a:srgbClr val="6B6B6B"/>
                          </a:solidFill>
                          <a:latin typeface="Consolas"/>
                          <a:cs typeface="Consolas"/>
                        </a:rPr>
                        <a:t>2S3</a:t>
                      </a:r>
                      <a:r>
                        <a:rPr dirty="0" sz="650" spc="-25">
                          <a:solidFill>
                            <a:srgbClr val="6B6B6B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650" spc="-105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4.</a:t>
                      </a:r>
                      <a:r>
                        <a:rPr dirty="0" sz="650" spc="-13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650" spc="-1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L30d00.006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8630">
                        <a:lnSpc>
                          <a:spcPts val="790"/>
                        </a:lnSpc>
                      </a:pPr>
                      <a:r>
                        <a:rPr dirty="0" sz="700" spc="-125">
                          <a:solidFill>
                            <a:srgbClr val="7E7E7E"/>
                          </a:solidFill>
                          <a:latin typeface="Arial Black"/>
                          <a:cs typeface="Arial Black"/>
                        </a:rPr>
                        <a:t>IOF</a:t>
                      </a:r>
                      <a:r>
                        <a:rPr dirty="0" sz="700" spc="-40">
                          <a:solidFill>
                            <a:srgbClr val="7E7E7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85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S/</a:t>
                      </a:r>
                      <a:r>
                        <a:rPr dirty="0" sz="700" spc="10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9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APUCAÇÃO</a:t>
                      </a:r>
                      <a:r>
                        <a:rPr dirty="0" sz="700" spc="7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100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FTNANCEIRA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-20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650" spc="-20">
                          <a:solidFill>
                            <a:srgbClr val="797979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700" spc="-10">
                          <a:solidFill>
                            <a:srgbClr val="878787"/>
                          </a:solidFill>
                          <a:latin typeface="Arial Black"/>
                          <a:cs typeface="Arial Black"/>
                        </a:rPr>
                        <a:t>283,39D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8255"/>
                </a:tc>
              </a:tr>
              <a:tr h="215900">
                <a:tc>
                  <a:txBody>
                    <a:bodyPr/>
                    <a:lstStyle/>
                    <a:p>
                      <a:pPr marL="19113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700" spc="-25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93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450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8763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700" spc="-20">
                          <a:solidFill>
                            <a:srgbClr val="5E5E5E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606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700" spc="-10">
                          <a:solidFill>
                            <a:srgbClr val="484848"/>
                          </a:solidFill>
                          <a:latin typeface="Arial Black"/>
                          <a:cs typeface="Arial Black"/>
                        </a:rPr>
                        <a:t>1.809,11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3975"/>
                </a:tc>
                <a:tc>
                  <a:txBody>
                    <a:bodyPr/>
                    <a:lstStyle/>
                    <a:p>
                      <a:pPr algn="r" marR="13462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700" spc="-2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71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700" spc="-135">
                          <a:solidFill>
                            <a:srgbClr val="747474"/>
                          </a:solidFill>
                          <a:latin typeface="Arial Black"/>
                          <a:cs typeface="Arial Black"/>
                        </a:rPr>
                        <a:t>1.809,</a:t>
                      </a:r>
                      <a:r>
                        <a:rPr dirty="0" sz="700" spc="-110">
                          <a:solidFill>
                            <a:srgbClr val="74747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00" spc="-25">
                          <a:solidFill>
                            <a:srgbClr val="898989"/>
                          </a:solidFill>
                          <a:latin typeface="Arial Black"/>
                          <a:cs typeface="Arial Black"/>
                        </a:rPr>
                        <a:t>1</a:t>
                      </a:r>
                      <a:r>
                        <a:rPr dirty="0" sz="700" spc="-25">
                          <a:solidFill>
                            <a:srgbClr val="777777"/>
                          </a:solidFill>
                          <a:latin typeface="Arial Black"/>
                          <a:cs typeface="Arial Black"/>
                        </a:rPr>
                        <a:t>ID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0325"/>
                </a:tc>
              </a:tr>
              <a:tr h="158115">
                <a:tc>
                  <a:txBody>
                    <a:bodyPr/>
                    <a:lstStyle/>
                    <a:p>
                      <a:pPr marL="153035">
                        <a:lnSpc>
                          <a:spcPts val="745"/>
                        </a:lnSpc>
                        <a:spcBef>
                          <a:spcPts val="405"/>
                        </a:spcBef>
                      </a:pPr>
                      <a:r>
                        <a:rPr dirty="0" sz="650" spc="-25">
                          <a:solidFill>
                            <a:srgbClr val="808080"/>
                          </a:solidFill>
                          <a:latin typeface="Courier New"/>
                          <a:cs typeface="Courier New"/>
                        </a:rPr>
                        <a:t>194</a:t>
                      </a:r>
                      <a:r>
                        <a:rPr dirty="0" sz="650" spc="-70">
                          <a:solidFill>
                            <a:srgbClr val="808080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700" spc="-10">
                          <a:solidFill>
                            <a:srgbClr val="696969"/>
                          </a:solidFill>
                          <a:latin typeface="Arial Black"/>
                          <a:cs typeface="Arial Black"/>
                        </a:rPr>
                        <a:t>4.1.30.3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1435"/>
                </a:tc>
                <a:tc>
                  <a:txBody>
                    <a:bodyPr/>
                    <a:lstStyle/>
                    <a:p>
                      <a:pPr marL="407034">
                        <a:lnSpc>
                          <a:spcPts val="720"/>
                        </a:lnSpc>
                        <a:spcBef>
                          <a:spcPts val="425"/>
                        </a:spcBef>
                      </a:pPr>
                      <a:r>
                        <a:rPr dirty="0" sz="700" spc="-10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MULTAS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3975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9070"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>
                          <a:solidFill>
                            <a:srgbClr val="7E7E7E"/>
                          </a:solidFill>
                          <a:latin typeface="Courier New"/>
                          <a:cs typeface="Courier New"/>
                        </a:rPr>
                        <a:t>145</a:t>
                      </a:r>
                      <a:r>
                        <a:rPr dirty="0" sz="650" spc="45">
                          <a:solidFill>
                            <a:srgbClr val="7E7E7E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700" spc="-50">
                          <a:solidFill>
                            <a:srgbClr val="707070"/>
                          </a:solidFill>
                          <a:latin typeface="Arial Black"/>
                          <a:cs typeface="Arial Black"/>
                        </a:rPr>
                        <a:t>4.</a:t>
                      </a:r>
                      <a:r>
                        <a:rPr dirty="0" sz="700" spc="-50">
                          <a:solidFill>
                            <a:srgbClr val="595959"/>
                          </a:solidFill>
                          <a:latin typeface="Arial Black"/>
                          <a:cs typeface="Arial Black"/>
                        </a:rPr>
                        <a:t>t.30.300.001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4711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700" spc="-9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MULTA</a:t>
                      </a:r>
                      <a:r>
                        <a:rPr dirty="0" sz="700" spc="5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5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TRIBUTO</a:t>
                      </a:r>
                      <a:r>
                        <a:rPr dirty="0" sz="700" spc="6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7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EPi</a:t>
                      </a:r>
                      <a:r>
                        <a:rPr dirty="0" sz="700" spc="65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00" spc="-10">
                          <a:solidFill>
                            <a:srgbClr val="343434"/>
                          </a:solidFill>
                          <a:latin typeface="Cambria"/>
                          <a:cs typeface="Cambria"/>
                        </a:rPr>
                        <a:t>ATttASO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8255"/>
                </a:tc>
                <a:tc gridSpan="2"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600" spc="-2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0,0g</a:t>
                      </a:r>
                      <a:endParaRPr sz="600">
                        <a:latin typeface="Arial Black"/>
                        <a:cs typeface="Arial Black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66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00" spc="-1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929,34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1346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00" spc="-20">
                          <a:solidFill>
                            <a:srgbClr val="646464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00" spc="-10">
                          <a:solidFill>
                            <a:srgbClr val="8C8C8C"/>
                          </a:solidFill>
                          <a:latin typeface="Arial Black"/>
                          <a:cs typeface="Arial Black"/>
                        </a:rPr>
                        <a:t>929,34D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20320"/>
                </a:tc>
              </a:tr>
              <a:tr h="2247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u="sng" sz="700" spc="-185">
                          <a:solidFill>
                            <a:srgbClr val="494949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u="sng" sz="700" spc="45">
                          <a:solidFill>
                            <a:srgbClr val="494949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30">
                          <a:solidFill>
                            <a:srgbClr val="5D5D5D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Arial Black"/>
                          <a:cs typeface="Arial Black"/>
                        </a:rPr>
                        <a:t>NULTAS</a:t>
                      </a:r>
                      <a:r>
                        <a:rPr dirty="0" u="sng" sz="700" spc="500">
                          <a:solidFill>
                            <a:srgbClr val="5D5D5D"/>
                          </a:solidFill>
                          <a:uFill>
                            <a:solidFill>
                              <a:srgbClr val="707474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1435"/>
                </a:tc>
                <a:tc gridSpan="2">
                  <a:txBody>
                    <a:bodyPr/>
                    <a:lstStyle/>
                    <a:p>
                      <a:pPr algn="r" marR="9080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700" spc="-2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3652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700" spc="-20">
                          <a:solidFill>
                            <a:srgbClr val="727272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667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700" spc="-10">
                          <a:solidFill>
                            <a:srgbClr val="797979"/>
                          </a:solidFill>
                          <a:latin typeface="Arial Black"/>
                          <a:cs typeface="Arial Black"/>
                        </a:rPr>
                        <a:t>929,34D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6675"/>
                </a:tc>
              </a:tr>
              <a:tr h="227965">
                <a:tc>
                  <a:txBody>
                    <a:bodyPr/>
                    <a:lstStyle/>
                    <a:p>
                      <a:pPr marL="19240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700" spc="-25">
                          <a:solidFill>
                            <a:srgbClr val="7E7E7E"/>
                          </a:solidFill>
                          <a:latin typeface="Arial Black"/>
                          <a:cs typeface="Arial Black"/>
                        </a:rPr>
                        <a:t>92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1435"/>
                </a:tc>
                <a:tc>
                  <a:txBody>
                    <a:bodyPr/>
                    <a:lstStyle/>
                    <a:p>
                      <a:pPr marL="214629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u="sng" sz="700" spc="-180">
                          <a:solidFill>
                            <a:srgbClr val="494949"/>
                          </a:solidFill>
                          <a:uFill>
                            <a:solidFill>
                              <a:srgbClr val="677070"/>
                            </a:solidFill>
                          </a:u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u="sng" sz="700" spc="10">
                          <a:solidFill>
                            <a:srgbClr val="494949"/>
                          </a:solidFill>
                          <a:uFill>
                            <a:solidFill>
                              <a:srgbClr val="677070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165">
                          <a:solidFill>
                            <a:srgbClr val="464646"/>
                          </a:solidFill>
                          <a:uFill>
                            <a:solidFill>
                              <a:srgbClr val="677070"/>
                            </a:solidFill>
                          </a:uFill>
                          <a:latin typeface="Arial Black"/>
                          <a:cs typeface="Arial Black"/>
                        </a:rPr>
                        <a:t>DF?PESAS</a:t>
                      </a:r>
                      <a:r>
                        <a:rPr dirty="0" u="sng" sz="700" spc="30">
                          <a:solidFill>
                            <a:srgbClr val="464646"/>
                          </a:solidFill>
                          <a:uFill>
                            <a:solidFill>
                              <a:srgbClr val="677070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165">
                          <a:solidFill>
                            <a:srgbClr val="3D3D3D"/>
                          </a:solidFill>
                          <a:uFill>
                            <a:solidFill>
                              <a:srgbClr val="677070"/>
                            </a:solidFill>
                          </a:uFill>
                          <a:latin typeface="Arial Black"/>
                          <a:cs typeface="Arial Black"/>
                        </a:rPr>
                        <a:t>FtNAI\IPFtRAS</a:t>
                      </a:r>
                      <a:r>
                        <a:rPr dirty="0" u="sng" sz="700" spc="120">
                          <a:solidFill>
                            <a:srgbClr val="3D3D3D"/>
                          </a:solidFill>
                          <a:uFill>
                            <a:solidFill>
                              <a:srgbClr val="677070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175">
                          <a:solidFill>
                            <a:srgbClr val="505050"/>
                          </a:solidFill>
                          <a:uFill>
                            <a:solidFill>
                              <a:srgbClr val="677070"/>
                            </a:solidFill>
                          </a:u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u="sng" sz="700" spc="-25">
                          <a:solidFill>
                            <a:srgbClr val="505050"/>
                          </a:solidFill>
                          <a:uFill>
                            <a:solidFill>
                              <a:srgbClr val="677070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20">
                          <a:solidFill>
                            <a:srgbClr val="484848"/>
                          </a:solidFill>
                          <a:uFill>
                            <a:solidFill>
                              <a:srgbClr val="677070"/>
                            </a:solidFill>
                          </a:uFill>
                          <a:latin typeface="Arial Black"/>
                          <a:cs typeface="Arial Black"/>
                        </a:rPr>
                        <a:t>TRIB</a:t>
                      </a:r>
                      <a:r>
                        <a:rPr dirty="0" u="sng" sz="700" spc="500">
                          <a:solidFill>
                            <a:srgbClr val="484848"/>
                          </a:solidFill>
                          <a:uFill>
                            <a:solidFill>
                              <a:srgbClr val="677070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3975"/>
                </a:tc>
                <a:tc gridSpan="2">
                  <a:txBody>
                    <a:bodyPr/>
                    <a:lstStyle/>
                    <a:p>
                      <a:pPr algn="r" marR="9080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700" spc="-2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66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3177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700" spc="-2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2.738,45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9215"/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700" spc="-20">
                          <a:solidFill>
                            <a:srgbClr val="666666"/>
                          </a:solidFill>
                          <a:latin typeface="Times New Roman"/>
                          <a:cs typeface="Times New Roman"/>
                        </a:rPr>
                        <a:t>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921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700" spc="-35">
                          <a:solidFill>
                            <a:srgbClr val="757575"/>
                          </a:solidFill>
                          <a:latin typeface="Arial Black"/>
                          <a:cs typeface="Arial Black"/>
                        </a:rPr>
                        <a:t>2.738,45D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9215"/>
                </a:tc>
              </a:tr>
              <a:tr h="224790">
                <a:tc>
                  <a:txBody>
                    <a:bodyPr/>
                    <a:lstStyle/>
                    <a:p>
                      <a:pPr marL="19494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650" spc="-25">
                          <a:solidFill>
                            <a:srgbClr val="6E6E6E"/>
                          </a:solidFill>
                          <a:latin typeface="Arial Black"/>
                          <a:cs typeface="Arial Black"/>
                        </a:rPr>
                        <a:t>74</a:t>
                      </a:r>
                      <a:endParaRPr sz="650">
                        <a:latin typeface="Arial Black"/>
                        <a:cs typeface="Arial Black"/>
                      </a:endParaRPr>
                    </a:p>
                  </a:txBody>
                  <a:tcPr marL="0" marR="0" marB="0" marT="54610"/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u="sng" sz="700" spc="-180">
                          <a:solidFill>
                            <a:srgbClr val="4F4F4F"/>
                          </a:solidFill>
                          <a:uFill>
                            <a:solidFill>
                              <a:srgbClr val="6B7074"/>
                            </a:solidFill>
                          </a:u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u="sng" sz="700" spc="20">
                          <a:solidFill>
                            <a:srgbClr val="4F4F4F"/>
                          </a:solidFill>
                          <a:uFill>
                            <a:solidFill>
                              <a:srgbClr val="6B7074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70">
                          <a:solidFill>
                            <a:srgbClr val="525252"/>
                          </a:solidFill>
                          <a:uFill>
                            <a:solidFill>
                              <a:srgbClr val="6B7074"/>
                            </a:solidFill>
                          </a:uFill>
                          <a:latin typeface="Arial Black"/>
                          <a:cs typeface="Arial Black"/>
                        </a:rPr>
                        <a:t>DESPESAS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51435"/>
                </a:tc>
                <a:tc gridSpan="2">
                  <a:txBody>
                    <a:bodyPr/>
                    <a:lstStyle/>
                    <a:p>
                      <a:pPr algn="r" marR="8763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700" spc="-2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3876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700" spc="-6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5.4d3.271,22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6675"/>
                </a:tc>
                <a:tc>
                  <a:txBody>
                    <a:bodyPr/>
                    <a:lstStyle/>
                    <a:p>
                      <a:pPr algn="r" marR="14224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700" spc="-30">
                          <a:solidFill>
                            <a:srgbClr val="666666"/>
                          </a:solidFill>
                          <a:latin typeface="Arial Black"/>
                          <a:cs typeface="Arial Black"/>
                        </a:rPr>
                        <a:t>85.218,97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6675"/>
                </a:tc>
                <a:tc>
                  <a:txBody>
                    <a:bodyPr/>
                    <a:lstStyle/>
                    <a:p>
                      <a:pPr algn="r" marR="4127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700" spc="-70">
                          <a:solidFill>
                            <a:srgbClr val="757575"/>
                          </a:solidFill>
                          <a:latin typeface="Arial Black"/>
                          <a:cs typeface="Arial Black"/>
                        </a:rPr>
                        <a:t>5.358.052,25D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9215"/>
                </a:tc>
              </a:tr>
              <a:tr h="182880">
                <a:tc>
                  <a:txBody>
                    <a:bodyPr/>
                    <a:lstStyle/>
                    <a:p>
                      <a:pPr marL="19494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700" spc="-25">
                          <a:solidFill>
                            <a:srgbClr val="666666"/>
                          </a:solidFill>
                          <a:latin typeface="Arial Black"/>
                          <a:cs typeface="Arial Black"/>
                        </a:rPr>
                        <a:t>73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marL="214629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u="sng" sz="700" spc="-180">
                          <a:solidFill>
                            <a:srgbClr val="3F3F3F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u="sng" sz="700" spc="-5">
                          <a:solidFill>
                            <a:srgbClr val="3F3F3F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185">
                          <a:solidFill>
                            <a:srgbClr val="5D5D5D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Arial Black"/>
                          <a:cs typeface="Arial Black"/>
                        </a:rPr>
                        <a:t>CUSTOS</a:t>
                      </a:r>
                      <a:r>
                        <a:rPr dirty="0" u="sng" sz="700" spc="-25">
                          <a:solidFill>
                            <a:srgbClr val="5D5D5D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140">
                          <a:solidFill>
                            <a:srgbClr val="4B4B4B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u="sng" sz="700" spc="-55">
                          <a:solidFill>
                            <a:srgbClr val="4B4B4B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700" spc="-50">
                          <a:solidFill>
                            <a:srgbClr val="414141"/>
                          </a:solidFill>
                          <a:uFill>
                            <a:solidFill>
                              <a:srgbClr val="6B7070"/>
                            </a:solidFill>
                          </a:uFill>
                          <a:latin typeface="Arial Black"/>
                          <a:cs typeface="Arial Black"/>
                        </a:rPr>
                        <a:t>DF4PE5AS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48260"/>
                </a:tc>
                <a:tc gridSpan="2">
                  <a:txBody>
                    <a:bodyPr/>
                    <a:lstStyle/>
                    <a:p>
                      <a:pPr algn="r" marR="9080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700" spc="-2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0,00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03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3876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700" spc="-65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5.443.271,23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00"/>
                </a:tc>
                <a:tc>
                  <a:txBody>
                    <a:bodyPr/>
                    <a:lstStyle/>
                    <a:p>
                      <a:pPr algn="r" marR="14224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700" spc="-30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85.218,97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3500"/>
                </a:tc>
                <a:tc>
                  <a:txBody>
                    <a:bodyPr/>
                    <a:lstStyle/>
                    <a:p>
                      <a:pPr algn="r" marR="41275">
                        <a:lnSpc>
                          <a:spcPts val="815"/>
                        </a:lnSpc>
                        <a:spcBef>
                          <a:spcPts val="525"/>
                        </a:spcBef>
                      </a:pPr>
                      <a:r>
                        <a:rPr dirty="0" sz="700" spc="-70">
                          <a:solidFill>
                            <a:srgbClr val="606060"/>
                          </a:solidFill>
                          <a:latin typeface="Arial Black"/>
                          <a:cs typeface="Arial Black"/>
                        </a:rPr>
                        <a:t>5.358.052,25D</a:t>
                      </a:r>
                      <a:endParaRPr sz="700">
                        <a:latin typeface="Arial Black"/>
                        <a:cs typeface="Arial Black"/>
                      </a:endParaRPr>
                    </a:p>
                  </a:txBody>
                  <a:tcPr marL="0" marR="0" marB="0" marT="66675"/>
                </a:tc>
              </a:tr>
            </a:tbl>
          </a:graphicData>
        </a:graphic>
      </p:graphicFrame>
      <p:sp>
        <p:nvSpPr>
          <p:cNvPr id="50" name="object 50" descr=""/>
          <p:cNvSpPr txBox="1"/>
          <p:nvPr/>
        </p:nvSpPr>
        <p:spPr>
          <a:xfrm>
            <a:off x="6443103" y="7389123"/>
            <a:ext cx="517525" cy="75057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algn="r" marR="11430">
              <a:lnSpc>
                <a:spcPct val="100000"/>
              </a:lnSpc>
              <a:spcBef>
                <a:spcPts val="219"/>
              </a:spcBef>
            </a:pPr>
            <a:r>
              <a:rPr dirty="0" sz="700" spc="-90">
                <a:solidFill>
                  <a:srgbClr val="676767"/>
                </a:solidFill>
                <a:latin typeface="Arial Black"/>
                <a:cs typeface="Arial Black"/>
              </a:rPr>
              <a:t>896.850,SSD</a:t>
            </a:r>
            <a:endParaRPr sz="700">
              <a:latin typeface="Arial Black"/>
              <a:cs typeface="Arial Black"/>
            </a:endParaRPr>
          </a:p>
          <a:p>
            <a:pPr algn="r" marR="8255">
              <a:lnSpc>
                <a:spcPct val="100000"/>
              </a:lnSpc>
              <a:spcBef>
                <a:spcPts val="114"/>
              </a:spcBef>
            </a:pPr>
            <a:r>
              <a:rPr dirty="0" sz="700" spc="-20">
                <a:solidFill>
                  <a:srgbClr val="606060"/>
                </a:solidFill>
                <a:latin typeface="Arial Black"/>
                <a:cs typeface="Arial Black"/>
              </a:rPr>
              <a:t>570.</a:t>
            </a:r>
            <a:r>
              <a:rPr dirty="0" sz="700" spc="-20">
                <a:solidFill>
                  <a:srgbClr val="797979"/>
                </a:solidFill>
                <a:latin typeface="Arial Black"/>
                <a:cs typeface="Arial Black"/>
              </a:rPr>
              <a:t>M6,3K</a:t>
            </a:r>
            <a:endParaRPr sz="700">
              <a:latin typeface="Arial Black"/>
              <a:cs typeface="Arial Black"/>
            </a:endParaRPr>
          </a:p>
          <a:p>
            <a:pPr algn="r" marR="9525">
              <a:lnSpc>
                <a:spcPct val="100000"/>
              </a:lnSpc>
              <a:spcBef>
                <a:spcPts val="5"/>
              </a:spcBef>
            </a:pPr>
            <a:r>
              <a:rPr dirty="0" sz="650" spc="-105">
                <a:solidFill>
                  <a:srgbClr val="7E7E7E"/>
                </a:solidFill>
                <a:latin typeface="Arial Black"/>
                <a:cs typeface="Arial Black"/>
              </a:rPr>
              <a:t>#qg.</a:t>
            </a:r>
            <a:r>
              <a:rPr dirty="0" sz="650" spc="-40">
                <a:solidFill>
                  <a:srgbClr val="7E7E7E"/>
                </a:solidFill>
                <a:latin typeface="Arial Black"/>
                <a:cs typeface="Arial Black"/>
              </a:rPr>
              <a:t> </a:t>
            </a:r>
            <a:r>
              <a:rPr dirty="0" sz="650" spc="-10">
                <a:solidFill>
                  <a:srgbClr val="7C7C7C"/>
                </a:solidFill>
                <a:latin typeface="Arial Black"/>
                <a:cs typeface="Arial Black"/>
              </a:rPr>
              <a:t>j</a:t>
            </a:r>
            <a:r>
              <a:rPr dirty="0" sz="650" spc="-10">
                <a:solidFill>
                  <a:srgbClr val="7B7B7B"/>
                </a:solidFill>
                <a:latin typeface="Arial Black"/>
                <a:cs typeface="Arial Black"/>
              </a:rPr>
              <a:t>qg,gjç</a:t>
            </a:r>
            <a:endParaRPr sz="650">
              <a:latin typeface="Arial Black"/>
              <a:cs typeface="Arial Black"/>
            </a:endParaRPr>
          </a:p>
          <a:p>
            <a:pPr algn="r" marR="17780">
              <a:lnSpc>
                <a:spcPct val="100000"/>
              </a:lnSpc>
              <a:spcBef>
                <a:spcPts val="270"/>
              </a:spcBef>
            </a:pPr>
            <a:r>
              <a:rPr dirty="0" sz="700" spc="-130">
                <a:solidFill>
                  <a:srgbClr val="646464"/>
                </a:solidFill>
                <a:latin typeface="Arial Black"/>
                <a:cs typeface="Arial Black"/>
              </a:rPr>
              <a:t>5.684.786,45C</a:t>
            </a:r>
            <a:endParaRPr sz="700">
              <a:latin typeface="Arial Black"/>
              <a:cs typeface="Arial Black"/>
            </a:endParaRPr>
          </a:p>
          <a:p>
            <a:pPr algn="r" marR="19685">
              <a:lnSpc>
                <a:spcPct val="100000"/>
              </a:lnSpc>
              <a:spcBef>
                <a:spcPts val="120"/>
              </a:spcBef>
            </a:pPr>
            <a:r>
              <a:rPr dirty="0" sz="700" spc="-130">
                <a:solidFill>
                  <a:srgbClr val="646464"/>
                </a:solidFill>
                <a:latin typeface="Arial Black"/>
                <a:cs typeface="Arial Black"/>
              </a:rPr>
              <a:t>5.358.052,25D</a:t>
            </a:r>
            <a:endParaRPr sz="700">
              <a:latin typeface="Arial Black"/>
              <a:cs typeface="Arial Black"/>
            </a:endParaRPr>
          </a:p>
          <a:p>
            <a:pPr algn="r" marR="5080">
              <a:lnSpc>
                <a:spcPct val="100000"/>
              </a:lnSpc>
              <a:spcBef>
                <a:spcPts val="95"/>
              </a:spcBef>
            </a:pPr>
            <a:r>
              <a:rPr dirty="0" sz="700" spc="-20">
                <a:solidFill>
                  <a:srgbClr val="6E6E6E"/>
                </a:solidFill>
                <a:latin typeface="Arial Black"/>
                <a:cs typeface="Arial Black"/>
              </a:rPr>
              <a:t>0,00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6442278" y="8266434"/>
            <a:ext cx="516255" cy="26352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700" spc="-125">
                <a:solidFill>
                  <a:srgbClr val="727272"/>
                </a:solidFill>
                <a:latin typeface="Arial Black"/>
                <a:cs typeface="Arial Black"/>
              </a:rPr>
              <a:t>6.254.902,80D</a:t>
            </a:r>
            <a:endParaRPr sz="700">
              <a:latin typeface="Arial Black"/>
              <a:cs typeface="Arial Black"/>
            </a:endParaRPr>
          </a:p>
          <a:p>
            <a:pPr marL="18415">
              <a:lnSpc>
                <a:spcPct val="100000"/>
              </a:lnSpc>
              <a:spcBef>
                <a:spcPts val="95"/>
              </a:spcBef>
            </a:pPr>
            <a:r>
              <a:rPr dirty="0" sz="700" spc="-130">
                <a:solidFill>
                  <a:srgbClr val="6E6E6E"/>
                </a:solidFill>
                <a:latin typeface="Arial Black"/>
                <a:cs typeface="Arial Black"/>
              </a:rPr>
              <a:t>6.703.048,</a:t>
            </a:r>
            <a:r>
              <a:rPr dirty="0" sz="700" spc="-50">
                <a:solidFill>
                  <a:srgbClr val="6E6E6E"/>
                </a:solidFill>
                <a:latin typeface="Arial Black"/>
                <a:cs typeface="Arial Black"/>
              </a:rPr>
              <a:t> </a:t>
            </a:r>
            <a:r>
              <a:rPr dirty="0" sz="700" spc="-155">
                <a:solidFill>
                  <a:srgbClr val="858585"/>
                </a:solidFill>
                <a:latin typeface="Arial Black"/>
                <a:cs typeface="Arial Black"/>
              </a:rPr>
              <a:t>13C</a:t>
            </a:r>
            <a:endParaRPr sz="700">
              <a:latin typeface="Arial Black"/>
              <a:cs typeface="Arial Black"/>
            </a:endParaRPr>
          </a:p>
        </p:txBody>
      </p:sp>
      <p:sp>
        <p:nvSpPr>
          <p:cNvPr id="52" name="object 52" descr=""/>
          <p:cNvSpPr txBox="1"/>
          <p:nvPr/>
        </p:nvSpPr>
        <p:spPr>
          <a:xfrm>
            <a:off x="6512045" y="8619798"/>
            <a:ext cx="444500" cy="26924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700" spc="-90">
                <a:solidFill>
                  <a:srgbClr val="808080"/>
                </a:solidFill>
                <a:latin typeface="Consolas"/>
                <a:cs typeface="Consolas"/>
              </a:rPr>
              <a:t>326.739,2OC</a:t>
            </a:r>
            <a:endParaRPr sz="7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700" spc="-90">
                <a:solidFill>
                  <a:srgbClr val="777777"/>
                </a:solidFill>
                <a:latin typeface="Consolas"/>
                <a:cs typeface="Consolas"/>
              </a:rPr>
              <a:t>326.734,20C</a:t>
            </a:r>
            <a:endParaRPr sz="7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2025-05-19T16:14:43Z</dcterms:created>
  <dcterms:modified xsi:type="dcterms:W3CDTF">2025-05-19T16:14:43Z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LastSaved">
    <vt:filetime>2025-05-19T00:00:00Z</vt:filetime>
  </property>
</Properties>
</file>