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01094" y="7876031"/>
            <a:ext cx="1685204" cy="224942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189" y="451103"/>
            <a:ext cx="7539231" cy="316992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8259" y="262127"/>
            <a:ext cx="1782720" cy="11582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094" y="256031"/>
            <a:ext cx="7554469" cy="12801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875" y="173989"/>
            <a:ext cx="7535545" cy="28423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52512" y="4523739"/>
            <a:ext cx="2393315" cy="726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image" Target="../media/image7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planalto.gov.br/ccivil_03/_ato2011-2014/2014/lei/l13019.htm" TargetMode="External"/><Relationship Id="rId3" Type="http://schemas.openxmlformats.org/officeDocument/2006/relationships/hyperlink" Target="http://www.guarulhos.sp.gov.br/uploads/pdf/1273350161.pdf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094" y="6498335"/>
            <a:ext cx="7551420" cy="210820"/>
          </a:xfrm>
          <a:prstGeom prst="rect">
            <a:avLst/>
          </a:prstGeom>
          <a:solidFill>
            <a:srgbClr val="3D79A8"/>
          </a:solidFill>
        </p:spPr>
        <p:txBody>
          <a:bodyPr wrap="square" lIns="0" tIns="0" rIns="0" bIns="0" rtlCol="0" vert="horz">
            <a:spAutoFit/>
          </a:bodyPr>
          <a:lstStyle/>
          <a:p>
            <a:pPr marL="2576195">
              <a:lnSpc>
                <a:spcPts val="1575"/>
              </a:lnSpc>
            </a:pPr>
            <a:r>
              <a:rPr dirty="0" sz="1750" spc="-60">
                <a:solidFill>
                  <a:srgbClr val="FFFFFF"/>
                </a:solidFill>
                <a:latin typeface="Calibri"/>
                <a:cs typeface="Calibri"/>
              </a:rPr>
              <a:t>Cooperaçăo</a:t>
            </a:r>
            <a:r>
              <a:rPr dirty="0" sz="1750" spc="3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50" spc="-40">
                <a:solidFill>
                  <a:srgbClr val="FFFFFF"/>
                </a:solidFill>
                <a:latin typeface="Calibri"/>
                <a:cs typeface="Calibri"/>
              </a:rPr>
              <a:t>Técnica</a:t>
            </a:r>
            <a:r>
              <a:rPr dirty="0" sz="1750" spc="-6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5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dirty="0" sz="1750" spc="-1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50" spc="-45">
                <a:solidFill>
                  <a:srgbClr val="FFFFFF"/>
                </a:solidFill>
                <a:latin typeface="Calibri"/>
                <a:cs typeface="Calibri"/>
              </a:rPr>
              <a:t>Financeira</a:t>
            </a:r>
            <a:r>
              <a:rPr dirty="0" sz="175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50" spc="-70">
                <a:solidFill>
                  <a:srgbClr val="FFFFFF"/>
                </a:solidFill>
                <a:latin typeface="Calibri"/>
                <a:cs typeface="Calibri"/>
              </a:rPr>
              <a:t>para</a:t>
            </a:r>
            <a:r>
              <a:rPr dirty="0" sz="1750" spc="-6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50" spc="-5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endParaRPr sz="175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094" y="6729983"/>
            <a:ext cx="7551420" cy="198120"/>
          </a:xfrm>
          <a:prstGeom prst="rect">
            <a:avLst/>
          </a:prstGeom>
          <a:solidFill>
            <a:srgbClr val="3D79A8"/>
          </a:solidFill>
        </p:spPr>
        <p:txBody>
          <a:bodyPr wrap="square" lIns="0" tIns="0" rIns="0" bIns="0" rtlCol="0" vert="horz">
            <a:spAutoFit/>
          </a:bodyPr>
          <a:lstStyle/>
          <a:p>
            <a:pPr algn="ctr" marL="316865">
              <a:lnSpc>
                <a:spcPts val="1470"/>
              </a:lnSpc>
            </a:pPr>
            <a:r>
              <a:rPr dirty="0" sz="1600" spc="-55">
                <a:solidFill>
                  <a:srgbClr val="FFFFFF"/>
                </a:solidFill>
                <a:latin typeface="Arial MT"/>
                <a:cs typeface="Arial MT"/>
              </a:rPr>
              <a:t>Desenvolvimento</a:t>
            </a:r>
            <a:r>
              <a:rPr dirty="0" sz="1600" spc="-3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600" spc="-10">
                <a:solidFill>
                  <a:srgbClr val="FFFFFF"/>
                </a:solidFill>
                <a:latin typeface="Arial MT"/>
                <a:cs typeface="Arial MT"/>
              </a:rPr>
              <a:t>Complementar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094" y="6949440"/>
            <a:ext cx="7551420" cy="161925"/>
          </a:xfrm>
          <a:prstGeom prst="rect">
            <a:avLst/>
          </a:prstGeom>
          <a:solidFill>
            <a:srgbClr val="3D79A8"/>
          </a:solidFill>
        </p:spPr>
        <p:txBody>
          <a:bodyPr wrap="square" lIns="0" tIns="0" rIns="0" bIns="0" rtlCol="0" vert="horz">
            <a:spAutoFit/>
          </a:bodyPr>
          <a:lstStyle/>
          <a:p>
            <a:pPr algn="ctr" marL="12065">
              <a:lnSpc>
                <a:spcPts val="1270"/>
              </a:lnSpc>
            </a:pPr>
            <a:r>
              <a:rPr dirty="0" sz="1750" spc="-175">
                <a:solidFill>
                  <a:srgbClr val="FFFFFF"/>
                </a:solidFill>
                <a:latin typeface="Arial MT"/>
                <a:cs typeface="Arial MT"/>
              </a:rPr>
              <a:t>do</a:t>
            </a:r>
            <a:r>
              <a:rPr dirty="0" sz="1750" spc="-7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750" spc="-150">
                <a:solidFill>
                  <a:srgbClr val="FFFFFF"/>
                </a:solidFill>
                <a:latin typeface="Arial MT"/>
                <a:cs typeface="Arial MT"/>
              </a:rPr>
              <a:t>Ensino</a:t>
            </a:r>
            <a:r>
              <a:rPr dirty="0" sz="1750" spc="3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750" spc="-125">
                <a:solidFill>
                  <a:srgbClr val="FFFFFF"/>
                </a:solidFill>
                <a:latin typeface="Arial MT"/>
                <a:cs typeface="Arial MT"/>
              </a:rPr>
              <a:t>Público</a:t>
            </a:r>
            <a:r>
              <a:rPr dirty="0" sz="1750" spc="2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750" spc="-229">
                <a:solidFill>
                  <a:srgbClr val="FFFFFF"/>
                </a:solidFill>
                <a:latin typeface="Arial MT"/>
                <a:cs typeface="Arial MT"/>
              </a:rPr>
              <a:t>e</a:t>
            </a:r>
            <a:r>
              <a:rPr dirty="0" sz="1750" spc="-8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750" spc="-10">
                <a:solidFill>
                  <a:srgbClr val="FFFFFF"/>
                </a:solidFill>
                <a:latin typeface="Arial MT"/>
                <a:cs typeface="Arial MT"/>
              </a:rPr>
              <a:t>Gratuito</a:t>
            </a:r>
            <a:endParaRPr sz="1750">
              <a:latin typeface="Arial MT"/>
              <a:cs typeface="Arial MT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6094" y="7400543"/>
            <a:ext cx="7551420" cy="204470"/>
          </a:xfrm>
          <a:custGeom>
            <a:avLst/>
            <a:gdLst/>
            <a:ahLst/>
            <a:cxnLst/>
            <a:rect l="l" t="t" r="r" b="b"/>
            <a:pathLst>
              <a:path w="7551420" h="204470">
                <a:moveTo>
                  <a:pt x="7552944" y="204215"/>
                </a:moveTo>
                <a:lnTo>
                  <a:pt x="0" y="204215"/>
                </a:lnTo>
                <a:lnTo>
                  <a:pt x="0" y="0"/>
                </a:lnTo>
                <a:lnTo>
                  <a:pt x="7552944" y="0"/>
                </a:lnTo>
                <a:lnTo>
                  <a:pt x="7552944" y="204215"/>
                </a:lnTo>
                <a:close/>
              </a:path>
            </a:pathLst>
          </a:custGeom>
          <a:solidFill>
            <a:srgbClr val="212B4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2567432" y="7337043"/>
            <a:ext cx="4192904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(Educação</a:t>
            </a:r>
            <a:r>
              <a:rPr dirty="0" sz="1600" spc="17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Infantil</a:t>
            </a:r>
            <a:r>
              <a:rPr dirty="0" sz="1600" spc="7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-640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600" spc="17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Creche</a:t>
            </a:r>
            <a:r>
              <a:rPr dirty="0" sz="1600" spc="1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dirty="0" sz="1600" spc="7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FFFF"/>
                </a:solidFill>
                <a:latin typeface="Calibri"/>
                <a:cs typeface="Calibri"/>
              </a:rPr>
              <a:t>Educação</a:t>
            </a:r>
            <a:r>
              <a:rPr dirty="0" sz="1600" spc="2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600" spc="-10">
                <a:solidFill>
                  <a:srgbClr val="FFFFFF"/>
                </a:solidFill>
                <a:latin typeface="Calibri"/>
                <a:cs typeface="Calibri"/>
              </a:rPr>
              <a:t>Especial)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2194118" y="10302240"/>
            <a:ext cx="238125" cy="121920"/>
            <a:chOff x="2194118" y="10302240"/>
            <a:chExt cx="238125" cy="121920"/>
          </a:xfrm>
        </p:grpSpPr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94118" y="10302240"/>
              <a:ext cx="237696" cy="121920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94118" y="10302240"/>
              <a:ext cx="237696" cy="121920"/>
            </a:xfrm>
            <a:prstGeom prst="rect">
              <a:avLst/>
            </a:prstGeom>
          </p:spPr>
        </p:pic>
      </p:grpSp>
      <p:sp>
        <p:nvSpPr>
          <p:cNvPr id="10" name="object 10" descr=""/>
          <p:cNvSpPr/>
          <p:nvPr/>
        </p:nvSpPr>
        <p:spPr>
          <a:xfrm>
            <a:off x="2605514" y="4660391"/>
            <a:ext cx="2337435" cy="463550"/>
          </a:xfrm>
          <a:custGeom>
            <a:avLst/>
            <a:gdLst/>
            <a:ahLst/>
            <a:cxnLst/>
            <a:rect l="l" t="t" r="r" b="b"/>
            <a:pathLst>
              <a:path w="2337435" h="463550">
                <a:moveTo>
                  <a:pt x="2337816" y="463295"/>
                </a:moveTo>
                <a:lnTo>
                  <a:pt x="0" y="463295"/>
                </a:lnTo>
                <a:lnTo>
                  <a:pt x="0" y="0"/>
                </a:lnTo>
                <a:lnTo>
                  <a:pt x="2337816" y="0"/>
                </a:lnTo>
                <a:lnTo>
                  <a:pt x="2337816" y="463295"/>
                </a:lnTo>
                <a:close/>
              </a:path>
            </a:pathLst>
          </a:custGeom>
          <a:solidFill>
            <a:srgbClr val="4179A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600" spc="-90"/>
              <a:t>MAN</a:t>
            </a:r>
            <a:r>
              <a:rPr dirty="0" sz="4600" spc="-90"/>
              <a:t>U</a:t>
            </a:r>
            <a:r>
              <a:rPr dirty="0" sz="4600" spc="-90"/>
              <a:t>AL</a:t>
            </a:r>
            <a:endParaRPr sz="46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1009192" y="899159"/>
          <a:ext cx="6184265" cy="10610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8975"/>
                <a:gridCol w="1891664"/>
                <a:gridCol w="2251710"/>
              </a:tblGrid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26.4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calha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26.13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fita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isolante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26.22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resistências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8435"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26.5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capacitores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resistores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26.14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fusíveis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26.23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starts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26.6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chaves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ligação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26.15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interruptores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26.24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tomada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26.7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condutores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fio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26.16–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lâmpadas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diversas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26.25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campainha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26.8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diodos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26.17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luminárias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26.9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disjuntores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26.18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pinos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plugs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1068120" y="2287269"/>
            <a:ext cx="367792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Calibri"/>
                <a:cs typeface="Calibri"/>
              </a:rPr>
              <a:t>SEMENTES,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MUDAS,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INSUMOS</a:t>
            </a:r>
            <a:r>
              <a:rPr dirty="0" sz="1100" spc="-3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FERRAMENTAS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PARA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HORTAS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009192" y="2479801"/>
          <a:ext cx="6184265" cy="1047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8975"/>
                <a:gridCol w="1891664"/>
                <a:gridCol w="2251710"/>
              </a:tblGrid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31.1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adubos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31.5</a:t>
                      </a:r>
                      <a:r>
                        <a:rPr dirty="0" sz="11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kit</a:t>
                      </a:r>
                      <a:r>
                        <a:rPr dirty="0" sz="11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ferramentas</a:t>
                      </a:r>
                      <a:r>
                        <a:rPr dirty="0" sz="11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para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algn="just" marL="68580" marR="62230">
                        <a:lnSpc>
                          <a:spcPct val="1018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jardinagem</a:t>
                      </a:r>
                      <a:r>
                        <a:rPr dirty="0" sz="1100" spc="12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infantil</a:t>
                      </a:r>
                      <a:r>
                        <a:rPr dirty="0" sz="1100" spc="48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(pazinha,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ancinho,</a:t>
                      </a:r>
                      <a:r>
                        <a:rPr dirty="0" sz="1100" spc="340">
                          <a:latin typeface="Calibri"/>
                          <a:cs typeface="Calibri"/>
                        </a:rPr>
                        <a:t>  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enxadinha</a:t>
                      </a:r>
                      <a:r>
                        <a:rPr dirty="0" sz="1100" spc="340">
                          <a:latin typeface="Calibri"/>
                          <a:cs typeface="Calibri"/>
                        </a:rPr>
                        <a:t>   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rastelinho)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31.7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sementes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31.2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argila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31.8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terra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31.3</a:t>
                      </a:r>
                      <a:r>
                        <a:rPr dirty="0" sz="1100" spc="2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2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enxada,</a:t>
                      </a:r>
                      <a:r>
                        <a:rPr dirty="0" sz="1100" spc="2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enxadão,</a:t>
                      </a:r>
                      <a:r>
                        <a:rPr dirty="0" sz="1100" spc="2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pá</a:t>
                      </a:r>
                      <a:r>
                        <a:rPr dirty="0" sz="1100" spc="2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rastelo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31.4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fertilizantes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31.6</a:t>
                      </a:r>
                      <a:r>
                        <a:rPr dirty="0" sz="11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mudas</a:t>
                      </a:r>
                      <a:r>
                        <a:rPr dirty="0" sz="11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plantas</a:t>
                      </a:r>
                      <a:r>
                        <a:rPr dirty="0" sz="11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para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horta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1068120" y="3890898"/>
            <a:ext cx="5213985" cy="1214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OUTROS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SERVIÇOS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TERCEIROS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PESSOA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FÍSICA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/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PESSOA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JURÍDICA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85"/>
              </a:spcBef>
            </a:pPr>
            <a:r>
              <a:rPr dirty="0" sz="1100" b="1">
                <a:latin typeface="Calibri"/>
                <a:cs typeface="Calibri"/>
              </a:rPr>
              <a:t>DESPESAS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COM</a:t>
            </a:r>
            <a:r>
              <a:rPr dirty="0" sz="1100" spc="-10" b="1">
                <a:latin typeface="Calibri"/>
                <a:cs typeface="Calibri"/>
              </a:rPr>
              <a:t> SERVIÇOS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TERCEIROS </a:t>
            </a:r>
            <a:r>
              <a:rPr dirty="0" sz="1100" b="1">
                <a:latin typeface="Calibri"/>
                <a:cs typeface="Calibri"/>
              </a:rPr>
              <a:t>–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PESSOA</a:t>
            </a:r>
            <a:r>
              <a:rPr dirty="0" sz="1100" spc="-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FÍSICA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25"/>
              </a:spcBef>
            </a:pPr>
            <a:r>
              <a:rPr dirty="0" sz="1100">
                <a:latin typeface="Calibri"/>
                <a:cs typeface="Calibri"/>
              </a:rPr>
              <a:t>Deverão ser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comprovados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 emissão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através 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RPA.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15"/>
              </a:spcBef>
            </a:pPr>
            <a:r>
              <a:rPr dirty="0" sz="1100" spc="-10" b="1">
                <a:latin typeface="Calibri"/>
                <a:cs typeface="Calibri"/>
              </a:rPr>
              <a:t>SERVIÇOS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TÉCNICOS</a:t>
            </a:r>
            <a:r>
              <a:rPr dirty="0" sz="1100" spc="2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PROFISSIONAIS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1009192" y="5104510"/>
          <a:ext cx="6184265" cy="5175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2410"/>
                <a:gridCol w="3328670"/>
              </a:tblGrid>
              <a:tr h="51752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6.1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 Contabilidade</a:t>
                      </a:r>
                      <a:r>
                        <a:rPr dirty="0" sz="11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*</a:t>
                      </a:r>
                      <a:r>
                        <a:rPr dirty="0" sz="1100" spc="16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Respeitando-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00" spc="16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00" spc="16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valor</a:t>
                      </a:r>
                      <a:r>
                        <a:rPr dirty="0" sz="1100" spc="16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contido</a:t>
                      </a:r>
                      <a:r>
                        <a:rPr dirty="0" sz="1100" spc="16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na</a:t>
                      </a:r>
                      <a:r>
                        <a:rPr dirty="0" sz="1100" spc="16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Portaria</a:t>
                      </a:r>
                      <a:r>
                        <a:rPr dirty="0" sz="1100" spc="15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nº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 marR="192405">
                        <a:lnSpc>
                          <a:spcPct val="10180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58/2016-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publicada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diário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oficial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11/11/2016.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(Artigo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4º;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§1º;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III)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Link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na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página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4.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1009192" y="5799454"/>
          <a:ext cx="6184265" cy="3530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01715"/>
              </a:tblGrid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8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Aluguel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Imóveis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propriedade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pessoa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física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funcionamento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núcleo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educação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infantil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-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IPTU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1068120" y="5606922"/>
            <a:ext cx="5427345" cy="895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Calibri"/>
                <a:cs typeface="Calibri"/>
              </a:rPr>
              <a:t>LOCAÇÃO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IMÓVEIS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01800"/>
              </a:lnSpc>
            </a:pPr>
            <a:r>
              <a:rPr dirty="0" sz="1100" b="1">
                <a:latin typeface="Calibri"/>
                <a:cs typeface="Calibri"/>
              </a:rPr>
              <a:t>MANUTENÇÃO</a:t>
            </a:r>
            <a:r>
              <a:rPr dirty="0" sz="1100" spc="120" b="1">
                <a:latin typeface="Calibri"/>
                <a:cs typeface="Calibri"/>
              </a:rPr>
              <a:t>  </a:t>
            </a:r>
            <a:r>
              <a:rPr dirty="0" sz="1100" b="1">
                <a:latin typeface="Calibri"/>
                <a:cs typeface="Calibri"/>
              </a:rPr>
              <a:t>E</a:t>
            </a:r>
            <a:r>
              <a:rPr dirty="0" sz="1100" spc="130" b="1">
                <a:latin typeface="Calibri"/>
                <a:cs typeface="Calibri"/>
              </a:rPr>
              <a:t>  </a:t>
            </a:r>
            <a:r>
              <a:rPr dirty="0" sz="1100" b="1">
                <a:latin typeface="Calibri"/>
                <a:cs typeface="Calibri"/>
              </a:rPr>
              <a:t>CONSERVAÇÃO</a:t>
            </a:r>
            <a:r>
              <a:rPr dirty="0" sz="1100" spc="130" b="1">
                <a:latin typeface="Calibri"/>
                <a:cs typeface="Calibri"/>
              </a:rPr>
              <a:t> 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130" b="1">
                <a:latin typeface="Calibri"/>
                <a:cs typeface="Calibri"/>
              </a:rPr>
              <a:t>  </a:t>
            </a:r>
            <a:r>
              <a:rPr dirty="0" sz="1100" b="1">
                <a:latin typeface="Calibri"/>
                <a:cs typeface="Calibri"/>
              </a:rPr>
              <a:t>EQUIPAMENTOS</a:t>
            </a:r>
            <a:r>
              <a:rPr dirty="0" sz="1100" spc="130" b="1">
                <a:latin typeface="Calibri"/>
                <a:cs typeface="Calibri"/>
              </a:rPr>
              <a:t>  </a:t>
            </a:r>
            <a:r>
              <a:rPr dirty="0" sz="1100" b="1">
                <a:latin typeface="Calibri"/>
                <a:cs typeface="Calibri"/>
              </a:rPr>
              <a:t>(DESPESAS</a:t>
            </a:r>
            <a:r>
              <a:rPr dirty="0" sz="1100" spc="125" b="1">
                <a:latin typeface="Calibri"/>
                <a:cs typeface="Calibri"/>
              </a:rPr>
              <a:t>  </a:t>
            </a:r>
            <a:r>
              <a:rPr dirty="0" sz="1100" b="1">
                <a:latin typeface="Calibri"/>
                <a:cs typeface="Calibri"/>
              </a:rPr>
              <a:t>COM</a:t>
            </a:r>
            <a:r>
              <a:rPr dirty="0" sz="1100" spc="125" b="1">
                <a:latin typeface="Calibri"/>
                <a:cs typeface="Calibri"/>
              </a:rPr>
              <a:t>  </a:t>
            </a:r>
            <a:r>
              <a:rPr dirty="0" sz="1100" b="1">
                <a:latin typeface="Calibri"/>
                <a:cs typeface="Calibri"/>
              </a:rPr>
              <a:t>SERVIÇOS</a:t>
            </a:r>
            <a:r>
              <a:rPr dirty="0" sz="1100" spc="495" b="1">
                <a:latin typeface="Calibri"/>
                <a:cs typeface="Calibri"/>
              </a:rPr>
              <a:t> </a:t>
            </a:r>
            <a:r>
              <a:rPr dirty="0" sz="1100" spc="-25" b="1">
                <a:latin typeface="Calibri"/>
                <a:cs typeface="Calibri"/>
              </a:rPr>
              <a:t>DE </a:t>
            </a:r>
            <a:r>
              <a:rPr dirty="0" sz="1100" spc="-10" b="1">
                <a:latin typeface="Calibri"/>
                <a:cs typeface="Calibri"/>
              </a:rPr>
              <a:t>REPAROS,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CONSERTOS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REVISÕES)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009192" y="6500748"/>
          <a:ext cx="6184265" cy="172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8975"/>
                <a:gridCol w="1891664"/>
                <a:gridCol w="2251710"/>
              </a:tblGrid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18.1</a:t>
                      </a:r>
                      <a:r>
                        <a:rPr dirty="0" sz="11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aparelhos</a:t>
                      </a:r>
                      <a:r>
                        <a:rPr dirty="0" sz="11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telefone</a:t>
                      </a:r>
                      <a:r>
                        <a:rPr dirty="0" sz="11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/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fax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18.4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eletrodomésticos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18.7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máquina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escrever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18.2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calculadora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18.5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eletroeletrônicos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18.8</a:t>
                      </a:r>
                      <a:r>
                        <a:rPr dirty="0" sz="11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máquina</a:t>
                      </a:r>
                      <a:r>
                        <a:rPr dirty="0" sz="11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equipamentos</a:t>
                      </a:r>
                      <a:r>
                        <a:rPr dirty="0" sz="11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de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 marR="62865">
                        <a:lnSpc>
                          <a:spcPct val="101800"/>
                        </a:lnSpc>
                        <a:tabLst>
                          <a:tab pos="1172210" algn="l"/>
                          <a:tab pos="1542415" algn="l"/>
                          <a:tab pos="2110740" algn="l"/>
                        </a:tabLst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processamento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dados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periféricos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 marR="62230">
                        <a:lnSpc>
                          <a:spcPct val="10180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*</a:t>
                      </a:r>
                      <a:r>
                        <a:rPr dirty="0" sz="1100" spc="39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solicitar</a:t>
                      </a:r>
                      <a:r>
                        <a:rPr dirty="0" sz="1100" spc="38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através</a:t>
                      </a:r>
                      <a:r>
                        <a:rPr dirty="0" sz="1100" spc="39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38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autorização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prévia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escrito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8262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just" marL="67945" marR="60325">
                        <a:lnSpc>
                          <a:spcPct val="1018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18.3</a:t>
                      </a:r>
                      <a:r>
                        <a:rPr dirty="0" sz="1100" spc="395">
                          <a:latin typeface="Calibri"/>
                          <a:cs typeface="Calibri"/>
                        </a:rPr>
                        <a:t> 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395">
                          <a:latin typeface="Calibri"/>
                          <a:cs typeface="Calibri"/>
                        </a:rPr>
                        <a:t> 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despesas</a:t>
                      </a:r>
                      <a:r>
                        <a:rPr dirty="0" sz="1100" spc="395">
                          <a:latin typeface="Calibri"/>
                          <a:cs typeface="Calibri"/>
                        </a:rPr>
                        <a:t>  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com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manutenção,</a:t>
                      </a:r>
                      <a:r>
                        <a:rPr dirty="0" sz="1100" spc="4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revisão,</a:t>
                      </a:r>
                      <a:r>
                        <a:rPr dirty="0" sz="1100" spc="4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suporte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técnico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consertos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software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 marR="62230">
                        <a:lnSpc>
                          <a:spcPct val="101800"/>
                        </a:lnSpc>
                        <a:tabLst>
                          <a:tab pos="474980" algn="l"/>
                          <a:tab pos="703580" algn="l"/>
                          <a:tab pos="1678305" algn="l"/>
                        </a:tabLst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18.6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equipamentos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proteção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segurança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815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18.9</a:t>
                      </a:r>
                      <a:r>
                        <a:rPr dirty="0" sz="1100" spc="21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22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recarga</a:t>
                      </a:r>
                      <a:r>
                        <a:rPr dirty="0" sz="1100" spc="22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22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cartuchos</a:t>
                      </a:r>
                      <a:r>
                        <a:rPr dirty="0" sz="1100" spc="22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 marR="64135">
                        <a:lnSpc>
                          <a:spcPct val="101800"/>
                        </a:lnSpc>
                        <a:tabLst>
                          <a:tab pos="1262380" algn="l"/>
                        </a:tabLst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tonners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(2</a:t>
                      </a:r>
                      <a:r>
                        <a:rPr dirty="0" sz="1100" spc="2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unidades</a:t>
                      </a:r>
                      <a:r>
                        <a:rPr dirty="0" sz="1100" spc="2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no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trimestre)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068120" y="8210550"/>
            <a:ext cx="496443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Calibri"/>
                <a:cs typeface="Calibri"/>
              </a:rPr>
              <a:t>MANUTENÇÃO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CONSERVAÇÃO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BENS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IMÓVEIS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(PEQUENOS</a:t>
            </a:r>
            <a:r>
              <a:rPr dirty="0" sz="1100" spc="-3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REPAROS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EM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GERAL)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1009192" y="8403081"/>
          <a:ext cx="6184265" cy="1047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8975"/>
                <a:gridCol w="1891664"/>
                <a:gridCol w="2251710"/>
              </a:tblGrid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22.1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assistência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técnica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22.6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marceneiro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22.11</a:t>
                      </a:r>
                      <a:r>
                        <a:rPr dirty="0" sz="1100" spc="3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3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recuperações</a:t>
                      </a:r>
                      <a:r>
                        <a:rPr dirty="0" sz="1100" spc="3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3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consertos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 marR="60960">
                        <a:lnSpc>
                          <a:spcPct val="101800"/>
                        </a:lnSpc>
                        <a:tabLst>
                          <a:tab pos="438150" algn="l"/>
                          <a:tab pos="944244" algn="l"/>
                          <a:tab pos="1654175" algn="l"/>
                        </a:tabLst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geral: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carpetes,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biombos,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divisórias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lambris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22.2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capina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22.7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pedreiro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22.3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carpinteiro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22.8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pintura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22.12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serralheiro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 rowSpan="2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22.4</a:t>
                      </a:r>
                      <a:r>
                        <a:rPr dirty="0" sz="11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costureiras</a:t>
                      </a:r>
                      <a:r>
                        <a:rPr dirty="0" sz="11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p/</a:t>
                      </a:r>
                      <a:r>
                        <a:rPr dirty="0" sz="11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confecção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uniformes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22.9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reparos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geral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22.13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manutenção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extintores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  <a:tabLst>
                          <a:tab pos="636905" algn="l"/>
                          <a:tab pos="956944" algn="l"/>
                          <a:tab pos="1640839" algn="l"/>
                        </a:tabLst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22.10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reparos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em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1009192" y="899159"/>
          <a:ext cx="6184265" cy="349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8975"/>
                <a:gridCol w="1891664"/>
                <a:gridCol w="2251710"/>
              </a:tblGrid>
              <a:tr h="349250"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22.5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jardinagem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62230">
                        <a:lnSpc>
                          <a:spcPts val="1330"/>
                        </a:lnSpc>
                        <a:tabLst>
                          <a:tab pos="984885" algn="l"/>
                          <a:tab pos="1750695" algn="l"/>
                        </a:tabLst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instalações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elétricas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hidráulicas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1068120" y="1880361"/>
            <a:ext cx="235140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Calibri"/>
                <a:cs typeface="Calibri"/>
              </a:rPr>
              <a:t>SERVIÇOS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LIMPEZA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CONSERVAÇÃO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009192" y="2223769"/>
          <a:ext cx="6184265" cy="3473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8495"/>
                <a:gridCol w="1859914"/>
                <a:gridCol w="2313940"/>
              </a:tblGrid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  <a:tabLst>
                          <a:tab pos="479425" algn="l"/>
                          <a:tab pos="713105" algn="l"/>
                          <a:tab pos="1588770" algn="l"/>
                        </a:tabLst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25.1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desratização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e/ou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desinsetização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limpeza</a:t>
                      </a:r>
                      <a:r>
                        <a:rPr dirty="0" sz="11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fossa</a:t>
                      </a:r>
                      <a:r>
                        <a:rPr dirty="0" sz="11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1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caixa</a:t>
                      </a:r>
                      <a:r>
                        <a:rPr dirty="0" sz="11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de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água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1068120" y="2555494"/>
            <a:ext cx="427228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Calibri"/>
                <a:cs typeface="Calibri"/>
              </a:rPr>
              <a:t>SERVIÇOS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PERÍCIAS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LAUDOS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MÉDICOS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SEGURANÇA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DO</a:t>
            </a:r>
            <a:r>
              <a:rPr dirty="0" sz="1100" spc="-3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TRABALHO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1009192" y="2748025"/>
          <a:ext cx="6184265" cy="523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01715"/>
              </a:tblGrid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34.1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Benefícios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devidos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aos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engenheiros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médicos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credenciados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realização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laudos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periciais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exames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admissional,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demissional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periódico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funcionários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pagos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recursos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convênio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34.2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Auto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Vistoria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Corpo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Bombeiros.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1068120" y="3581526"/>
            <a:ext cx="6053455" cy="1088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Calibri"/>
                <a:cs typeface="Calibri"/>
              </a:rPr>
              <a:t>DESPESAS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COM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SERVIÇOS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TERCEIROS</a:t>
            </a:r>
            <a:r>
              <a:rPr dirty="0" sz="1400" spc="-3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PESSOA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JURÍDICA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8200"/>
              </a:lnSpc>
              <a:spcBef>
                <a:spcPts val="1035"/>
              </a:spcBef>
            </a:pPr>
            <a:r>
              <a:rPr dirty="0" sz="1100">
                <a:latin typeface="Calibri"/>
                <a:cs typeface="Calibri"/>
              </a:rPr>
              <a:t>Prestados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por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pessoa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jurídica,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deverão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comprovados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emissão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Nota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Prestação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 spc="-10">
                <a:latin typeface="Calibri"/>
                <a:cs typeface="Calibri"/>
              </a:rPr>
              <a:t>Serviços.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10"/>
              </a:spcBef>
            </a:pPr>
            <a:r>
              <a:rPr dirty="0" sz="1100" spc="-10" b="1">
                <a:latin typeface="Calibri"/>
                <a:cs typeface="Calibri"/>
              </a:rPr>
              <a:t>SERVIÇOS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TÉCNICOS</a:t>
            </a:r>
            <a:r>
              <a:rPr dirty="0" sz="1100" spc="2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PROFISSIONAIS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009192" y="4668646"/>
          <a:ext cx="6184265" cy="5181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2410"/>
                <a:gridCol w="3328670"/>
              </a:tblGrid>
              <a:tr h="518159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5.1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Contabilidade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*</a:t>
                      </a:r>
                      <a:r>
                        <a:rPr dirty="0" sz="1100" spc="16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Respeitando-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00" spc="16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00" spc="16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valor</a:t>
                      </a:r>
                      <a:r>
                        <a:rPr dirty="0" sz="1100" spc="16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contido</a:t>
                      </a:r>
                      <a:r>
                        <a:rPr dirty="0" sz="1100" spc="16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na</a:t>
                      </a:r>
                      <a:r>
                        <a:rPr dirty="0" sz="1100" spc="16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Portaria</a:t>
                      </a:r>
                      <a:r>
                        <a:rPr dirty="0" sz="1100" spc="15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nº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 marR="192405">
                        <a:lnSpc>
                          <a:spcPct val="100899"/>
                        </a:lnSpc>
                        <a:spcBef>
                          <a:spcPts val="1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58/2016-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publicada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no diário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oficial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11/11/2016.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(Artigo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4º;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§1º;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III)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Link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na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página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4.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1068120" y="5172582"/>
            <a:ext cx="1320165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Calibri"/>
                <a:cs typeface="Calibri"/>
              </a:rPr>
              <a:t>LOCAÇÃO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IMÓVEIS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1009192" y="5515990"/>
          <a:ext cx="6184265" cy="523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01715"/>
              </a:tblGrid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10.1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Aluguel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Imóveis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propriedade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pessoa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jurídica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funcionamento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núcleo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educação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infantil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8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10.2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IPTU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1068120" y="6024752"/>
            <a:ext cx="4964430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Calibri"/>
                <a:cs typeface="Calibri"/>
              </a:rPr>
              <a:t>MANUTENÇÃO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CONSERVAÇÃO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BENS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IMÓVEIS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(PEQUENOS</a:t>
            </a:r>
            <a:r>
              <a:rPr dirty="0" sz="1100" spc="-3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REPAROS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EM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GERAL)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1009192" y="6217284"/>
          <a:ext cx="6184265" cy="13881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8975"/>
                <a:gridCol w="1802129"/>
                <a:gridCol w="2341879"/>
              </a:tblGrid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16.1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assistência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técnica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16.6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marceneiro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16.11</a:t>
                      </a:r>
                      <a:r>
                        <a:rPr dirty="0" sz="11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recuperações</a:t>
                      </a:r>
                      <a:r>
                        <a:rPr dirty="0" sz="11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consertos</a:t>
                      </a:r>
                      <a:r>
                        <a:rPr dirty="0" sz="11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em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 marR="62865">
                        <a:lnSpc>
                          <a:spcPct val="1018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geral:</a:t>
                      </a:r>
                      <a:r>
                        <a:rPr dirty="0" sz="1100" spc="1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carpetes,</a:t>
                      </a:r>
                      <a:r>
                        <a:rPr dirty="0" sz="1100" spc="1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biombos,</a:t>
                      </a:r>
                      <a:r>
                        <a:rPr dirty="0" sz="11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divisórias</a:t>
                      </a:r>
                      <a:r>
                        <a:rPr dirty="0" sz="11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lambris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99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16.2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capina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16.7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pedreiro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16.3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carpinteiro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16.8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pintura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16.12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serralheiro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 rowSpan="2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16.4</a:t>
                      </a:r>
                      <a:r>
                        <a:rPr dirty="0" sz="11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costureiras</a:t>
                      </a:r>
                      <a:r>
                        <a:rPr dirty="0" sz="11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p/</a:t>
                      </a:r>
                      <a:r>
                        <a:rPr dirty="0" sz="11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confecção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uniformes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16.9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reparos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geral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16.13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manutenção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extintores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  <a:tabLst>
                          <a:tab pos="607695" algn="l"/>
                          <a:tab pos="897255" algn="l"/>
                          <a:tab pos="1551305" algn="l"/>
                        </a:tabLst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16.10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reparos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em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 marR="62230">
                        <a:lnSpc>
                          <a:spcPct val="101800"/>
                        </a:lnSpc>
                        <a:tabLst>
                          <a:tab pos="941069" algn="l"/>
                          <a:tab pos="1661160" algn="l"/>
                        </a:tabLst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instalações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elétricas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hidráulicas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16.14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locação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caçamba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99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16.5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jardinagem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1068120" y="7591425"/>
            <a:ext cx="5426075" cy="36449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dirty="0" sz="1100" b="1">
                <a:latin typeface="Calibri"/>
                <a:cs typeface="Calibri"/>
              </a:rPr>
              <a:t>MANUTENÇÃO</a:t>
            </a:r>
            <a:r>
              <a:rPr dirty="0" sz="1100" spc="125" b="1">
                <a:latin typeface="Calibri"/>
                <a:cs typeface="Calibri"/>
              </a:rPr>
              <a:t>  </a:t>
            </a:r>
            <a:r>
              <a:rPr dirty="0" sz="1100" b="1">
                <a:latin typeface="Calibri"/>
                <a:cs typeface="Calibri"/>
              </a:rPr>
              <a:t>E</a:t>
            </a:r>
            <a:r>
              <a:rPr dirty="0" sz="1100" spc="130" b="1">
                <a:latin typeface="Calibri"/>
                <a:cs typeface="Calibri"/>
              </a:rPr>
              <a:t>  </a:t>
            </a:r>
            <a:r>
              <a:rPr dirty="0" sz="1100" b="1">
                <a:latin typeface="Calibri"/>
                <a:cs typeface="Calibri"/>
              </a:rPr>
              <a:t>CONSERVAÇÃO</a:t>
            </a:r>
            <a:r>
              <a:rPr dirty="0" sz="1100" spc="130" b="1">
                <a:latin typeface="Calibri"/>
                <a:cs typeface="Calibri"/>
              </a:rPr>
              <a:t> 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130" b="1">
                <a:latin typeface="Calibri"/>
                <a:cs typeface="Calibri"/>
              </a:rPr>
              <a:t>  </a:t>
            </a:r>
            <a:r>
              <a:rPr dirty="0" sz="1100" b="1">
                <a:latin typeface="Calibri"/>
                <a:cs typeface="Calibri"/>
              </a:rPr>
              <a:t>EQUIPAMENTOS</a:t>
            </a:r>
            <a:r>
              <a:rPr dirty="0" sz="1100" spc="125" b="1">
                <a:latin typeface="Calibri"/>
                <a:cs typeface="Calibri"/>
              </a:rPr>
              <a:t>  </a:t>
            </a:r>
            <a:r>
              <a:rPr dirty="0" sz="1100" b="1">
                <a:latin typeface="Calibri"/>
                <a:cs typeface="Calibri"/>
              </a:rPr>
              <a:t>(DESPESAS</a:t>
            </a:r>
            <a:r>
              <a:rPr dirty="0" sz="1100" spc="130" b="1">
                <a:latin typeface="Calibri"/>
                <a:cs typeface="Calibri"/>
              </a:rPr>
              <a:t>  </a:t>
            </a:r>
            <a:r>
              <a:rPr dirty="0" sz="1100" b="1">
                <a:latin typeface="Calibri"/>
                <a:cs typeface="Calibri"/>
              </a:rPr>
              <a:t>COM</a:t>
            </a:r>
            <a:r>
              <a:rPr dirty="0" sz="1100" spc="125" b="1">
                <a:latin typeface="Calibri"/>
                <a:cs typeface="Calibri"/>
              </a:rPr>
              <a:t>  </a:t>
            </a:r>
            <a:r>
              <a:rPr dirty="0" sz="1100" b="1">
                <a:latin typeface="Calibri"/>
                <a:cs typeface="Calibri"/>
              </a:rPr>
              <a:t>SERVIÇOS</a:t>
            </a:r>
            <a:r>
              <a:rPr dirty="0" sz="1100" spc="490" b="1">
                <a:latin typeface="Calibri"/>
                <a:cs typeface="Calibri"/>
              </a:rPr>
              <a:t> </a:t>
            </a:r>
            <a:r>
              <a:rPr dirty="0" sz="1100" spc="-25" b="1">
                <a:latin typeface="Calibri"/>
                <a:cs typeface="Calibri"/>
              </a:rPr>
              <a:t>DE </a:t>
            </a:r>
            <a:r>
              <a:rPr dirty="0" sz="1100" spc="-10" b="1">
                <a:latin typeface="Calibri"/>
                <a:cs typeface="Calibri"/>
              </a:rPr>
              <a:t>REPAROS,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CONSERTOS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REVISÕES)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1009192" y="7953120"/>
          <a:ext cx="6184265" cy="10496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8975"/>
                <a:gridCol w="1802129"/>
                <a:gridCol w="2341879"/>
              </a:tblGrid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17.1</a:t>
                      </a:r>
                      <a:r>
                        <a:rPr dirty="0" sz="11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aparelhos</a:t>
                      </a:r>
                      <a:r>
                        <a:rPr dirty="0" sz="11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telefone</a:t>
                      </a:r>
                      <a:r>
                        <a:rPr dirty="0" sz="11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/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fax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17.4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eletrodomésticos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17.7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máquina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escrever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8435"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17.2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calculadora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17.5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eletroeletrônicos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6675" marR="62865">
                        <a:lnSpc>
                          <a:spcPts val="134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17.8</a:t>
                      </a:r>
                      <a:r>
                        <a:rPr dirty="0" sz="1100" spc="2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2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máquina</a:t>
                      </a:r>
                      <a:r>
                        <a:rPr dirty="0" sz="1100" spc="2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3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equipamentos</a:t>
                      </a:r>
                      <a:r>
                        <a:rPr dirty="0" sz="1100" spc="2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processamento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 de</a:t>
                      </a:r>
                      <a:r>
                        <a:rPr dirty="0" sz="11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dados</a:t>
                      </a:r>
                      <a:r>
                        <a:rPr dirty="0" sz="11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periféricos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 rowSpan="2">
                  <a:txBody>
                    <a:bodyPr/>
                    <a:lstStyle/>
                    <a:p>
                      <a:pPr algn="just" marL="67945" marR="60325">
                        <a:lnSpc>
                          <a:spcPts val="134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17.3</a:t>
                      </a:r>
                      <a:r>
                        <a:rPr dirty="0" sz="1100" spc="395">
                          <a:latin typeface="Calibri"/>
                          <a:cs typeface="Calibri"/>
                        </a:rPr>
                        <a:t> 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395">
                          <a:latin typeface="Calibri"/>
                          <a:cs typeface="Calibri"/>
                        </a:rPr>
                        <a:t> 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despesas</a:t>
                      </a:r>
                      <a:r>
                        <a:rPr dirty="0" sz="1100" spc="395">
                          <a:latin typeface="Calibri"/>
                          <a:cs typeface="Calibri"/>
                        </a:rPr>
                        <a:t>  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com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manutenção,</a:t>
                      </a:r>
                      <a:r>
                        <a:rPr dirty="0" sz="1100" spc="4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revisão,</a:t>
                      </a:r>
                      <a:r>
                        <a:rPr dirty="0" sz="1100" spc="4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suporte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técnico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consertos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software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8580" marR="61594">
                        <a:lnSpc>
                          <a:spcPct val="101800"/>
                        </a:lnSpc>
                        <a:spcBef>
                          <a:spcPts val="625"/>
                        </a:spcBef>
                        <a:tabLst>
                          <a:tab pos="642620" algn="l"/>
                          <a:tab pos="1588770" algn="l"/>
                        </a:tabLst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17.6</a:t>
                      </a:r>
                      <a:r>
                        <a:rPr dirty="0" sz="1100" spc="24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equipamentos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proteção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segurança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17.9</a:t>
                      </a:r>
                      <a:r>
                        <a:rPr dirty="0" sz="11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recarga</a:t>
                      </a:r>
                      <a:r>
                        <a:rPr dirty="0" sz="11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cartuchos</a:t>
                      </a:r>
                      <a:r>
                        <a:rPr dirty="0" sz="11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tonners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(2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unidades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trimestre)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1100124" y="8987790"/>
            <a:ext cx="1901189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>
                <a:latin typeface="Calibri"/>
                <a:cs typeface="Calibri"/>
              </a:rPr>
              <a:t>SERVIÇOS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 ENERGIA </a:t>
            </a:r>
            <a:r>
              <a:rPr dirty="0" sz="1100" spc="-10" b="1">
                <a:latin typeface="Calibri"/>
                <a:cs typeface="Calibri"/>
              </a:rPr>
              <a:t>ELÉTRICA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12240" y="9183369"/>
            <a:ext cx="6101715" cy="347980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67945">
              <a:lnSpc>
                <a:spcPts val="1275"/>
              </a:lnSpc>
            </a:pPr>
            <a:r>
              <a:rPr dirty="0" sz="1100" spc="-10">
                <a:latin typeface="Calibri"/>
                <a:cs typeface="Calibri"/>
              </a:rPr>
              <a:t>43-</a:t>
            </a:r>
            <a:r>
              <a:rPr dirty="0" sz="1100">
                <a:latin typeface="Calibri"/>
                <a:cs typeface="Calibri"/>
              </a:rPr>
              <a:t>1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–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Despesas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tarifas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decorrentes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utilização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desses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serviços,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exceto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valores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juros,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multas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67945">
              <a:lnSpc>
                <a:spcPct val="100000"/>
              </a:lnSpc>
              <a:spcBef>
                <a:spcPts val="20"/>
              </a:spcBef>
            </a:pPr>
            <a:r>
              <a:rPr dirty="0" sz="1100">
                <a:latin typeface="Calibri"/>
                <a:cs typeface="Calibri"/>
              </a:rPr>
              <a:t>serviços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diferenciados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(religações,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parcelamento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débitos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entre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outros)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015288" y="906779"/>
            <a:ext cx="6094095" cy="169545"/>
          </a:xfrm>
          <a:custGeom>
            <a:avLst/>
            <a:gdLst/>
            <a:ahLst/>
            <a:cxnLst/>
            <a:rect l="l" t="t" r="r" b="b"/>
            <a:pathLst>
              <a:path w="6094095" h="169544">
                <a:moveTo>
                  <a:pt x="6093841" y="0"/>
                </a:moveTo>
                <a:lnTo>
                  <a:pt x="0" y="0"/>
                </a:lnTo>
                <a:lnTo>
                  <a:pt x="0" y="169164"/>
                </a:lnTo>
                <a:lnTo>
                  <a:pt x="6093841" y="169164"/>
                </a:lnTo>
                <a:lnTo>
                  <a:pt x="60938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012240" y="902207"/>
            <a:ext cx="6101715" cy="178435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67945">
              <a:lnSpc>
                <a:spcPts val="1290"/>
              </a:lnSpc>
            </a:pPr>
            <a:r>
              <a:rPr dirty="0" sz="1100">
                <a:latin typeface="Calibri"/>
                <a:cs typeface="Calibri"/>
              </a:rPr>
              <a:t>Obs.: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Contas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nome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instituição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endereço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funcionamento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Núcleo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Educação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Infantil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00124" y="1385061"/>
            <a:ext cx="177546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>
                <a:latin typeface="Calibri"/>
                <a:cs typeface="Calibri"/>
              </a:rPr>
              <a:t>SERVIÇOS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ÁGUA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</a:t>
            </a:r>
            <a:r>
              <a:rPr dirty="0" sz="1100" spc="-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ESGOTO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1015288" y="1583689"/>
            <a:ext cx="6094095" cy="510540"/>
          </a:xfrm>
          <a:custGeom>
            <a:avLst/>
            <a:gdLst/>
            <a:ahLst/>
            <a:cxnLst/>
            <a:rect l="l" t="t" r="r" b="b"/>
            <a:pathLst>
              <a:path w="6094095" h="510539">
                <a:moveTo>
                  <a:pt x="6093841" y="0"/>
                </a:moveTo>
                <a:lnTo>
                  <a:pt x="0" y="0"/>
                </a:lnTo>
                <a:lnTo>
                  <a:pt x="0" y="510540"/>
                </a:lnTo>
                <a:lnTo>
                  <a:pt x="6093841" y="510540"/>
                </a:lnTo>
                <a:lnTo>
                  <a:pt x="60938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012240" y="1580641"/>
            <a:ext cx="6101715" cy="518159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67945">
              <a:lnSpc>
                <a:spcPts val="1275"/>
              </a:lnSpc>
            </a:pPr>
            <a:r>
              <a:rPr dirty="0" sz="1100" spc="-10">
                <a:latin typeface="Calibri"/>
                <a:cs typeface="Calibri"/>
              </a:rPr>
              <a:t>44-</a:t>
            </a:r>
            <a:r>
              <a:rPr dirty="0" sz="1100">
                <a:latin typeface="Calibri"/>
                <a:cs typeface="Calibri"/>
              </a:rPr>
              <a:t>1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–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Despesas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tarifas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decorrentes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utilização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desses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serviços,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exceto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valores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juros,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multas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67945">
              <a:lnSpc>
                <a:spcPct val="100000"/>
              </a:lnSpc>
              <a:spcBef>
                <a:spcPts val="25"/>
              </a:spcBef>
            </a:pPr>
            <a:r>
              <a:rPr dirty="0" sz="1100">
                <a:latin typeface="Calibri"/>
                <a:cs typeface="Calibri"/>
              </a:rPr>
              <a:t>serviços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diferenciados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(religações,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parcelamento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débitos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entre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outros)</a:t>
            </a:r>
            <a:endParaRPr sz="1100">
              <a:latin typeface="Calibri"/>
              <a:cs typeface="Calibri"/>
            </a:endParaRPr>
          </a:p>
          <a:p>
            <a:pPr marL="67945">
              <a:lnSpc>
                <a:spcPct val="100000"/>
              </a:lnSpc>
              <a:spcBef>
                <a:spcPts val="20"/>
              </a:spcBef>
            </a:pPr>
            <a:r>
              <a:rPr dirty="0" sz="1100">
                <a:latin typeface="Calibri"/>
                <a:cs typeface="Calibri"/>
              </a:rPr>
              <a:t>Obs.: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Contas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nome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instituição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endereço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funcionamento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Núcleo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Educação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Infantil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68120" y="2080006"/>
            <a:ext cx="105283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Calibri"/>
                <a:cs typeface="Calibri"/>
              </a:rPr>
              <a:t>SERVIÇOS</a:t>
            </a:r>
            <a:r>
              <a:rPr dirty="0" sz="1100" spc="-3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25" b="1">
                <a:latin typeface="Calibri"/>
                <a:cs typeface="Calibri"/>
              </a:rPr>
              <a:t> GÁS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12240" y="2274061"/>
            <a:ext cx="6101715" cy="520065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67945">
              <a:lnSpc>
                <a:spcPts val="1290"/>
              </a:lnSpc>
            </a:pPr>
            <a:r>
              <a:rPr dirty="0" sz="1100" spc="-10">
                <a:latin typeface="Calibri"/>
                <a:cs typeface="Calibri"/>
              </a:rPr>
              <a:t>45-</a:t>
            </a:r>
            <a:r>
              <a:rPr dirty="0" sz="1100">
                <a:latin typeface="Calibri"/>
                <a:cs typeface="Calibri"/>
              </a:rPr>
              <a:t>1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–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Despesas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tarifas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decorrentes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utilização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desses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serviços,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exceto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valores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juros,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multas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67945">
              <a:lnSpc>
                <a:spcPct val="100000"/>
              </a:lnSpc>
              <a:spcBef>
                <a:spcPts val="25"/>
              </a:spcBef>
            </a:pPr>
            <a:r>
              <a:rPr dirty="0" sz="1100">
                <a:latin typeface="Calibri"/>
                <a:cs typeface="Calibri"/>
              </a:rPr>
              <a:t>serviços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diferenciados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(religações,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parcelamento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débitos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entre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outros)</a:t>
            </a:r>
            <a:endParaRPr sz="1100">
              <a:latin typeface="Calibri"/>
              <a:cs typeface="Calibri"/>
            </a:endParaRPr>
          </a:p>
          <a:p>
            <a:pPr marL="67945">
              <a:lnSpc>
                <a:spcPct val="100000"/>
              </a:lnSpc>
              <a:spcBef>
                <a:spcPts val="10"/>
              </a:spcBef>
            </a:pPr>
            <a:r>
              <a:rPr dirty="0" sz="1100">
                <a:latin typeface="Calibri"/>
                <a:cs typeface="Calibri"/>
              </a:rPr>
              <a:t>Obs.: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Contas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nome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instituição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endereço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funcionamento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Núcleo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Educação</a:t>
            </a:r>
            <a:r>
              <a:rPr dirty="0" sz="1100" spc="-10">
                <a:latin typeface="Calibri"/>
                <a:cs typeface="Calibri"/>
              </a:rPr>
              <a:t> Infantil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00124" y="2774949"/>
            <a:ext cx="427228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>
                <a:latin typeface="Calibri"/>
                <a:cs typeface="Calibri"/>
              </a:rPr>
              <a:t>SERVIÇOS</a:t>
            </a:r>
            <a:r>
              <a:rPr dirty="0" sz="1100" spc="-3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PERÍCIAS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LAUDOS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MÉDICOS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SEGURANÇA</a:t>
            </a:r>
            <a:r>
              <a:rPr dirty="0" sz="1100" spc="-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DO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TRABALHO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1009192" y="2965957"/>
          <a:ext cx="6184265" cy="525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01715"/>
              </a:tblGrid>
              <a:tr h="347345">
                <a:tc>
                  <a:txBody>
                    <a:bodyPr/>
                    <a:lstStyle/>
                    <a:p>
                      <a:pPr marL="67945" marR="62230">
                        <a:lnSpc>
                          <a:spcPts val="133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56.1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Benefícios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devidos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aos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engenheiros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médicos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credenciados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realização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laudos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periciais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 exames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admissional,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demissional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periódico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funcionários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pagos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recursos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1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Termo.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56.2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Auto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Vistoria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Corpo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Bombeiros.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1100124" y="3476370"/>
            <a:ext cx="145034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>
                <a:latin typeface="Calibri"/>
                <a:cs typeface="Calibri"/>
              </a:rPr>
              <a:t>SERVIÇOS</a:t>
            </a:r>
            <a:r>
              <a:rPr dirty="0" sz="1100" spc="-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TELEFONIA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12240" y="3671950"/>
            <a:ext cx="6101715" cy="1028700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67945">
              <a:lnSpc>
                <a:spcPts val="1275"/>
              </a:lnSpc>
            </a:pPr>
            <a:r>
              <a:rPr dirty="0" sz="1100">
                <a:latin typeface="Calibri"/>
                <a:cs typeface="Calibri"/>
              </a:rPr>
              <a:t>58.1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–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Despesas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tarifas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decorrentes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utilização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desses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serviços,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exceto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valores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juros,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multas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e</a:t>
            </a:r>
            <a:endParaRPr sz="1100">
              <a:latin typeface="Calibri"/>
              <a:cs typeface="Calibri"/>
            </a:endParaRPr>
          </a:p>
          <a:p>
            <a:pPr marL="67945" marR="62230">
              <a:lnSpc>
                <a:spcPct val="100899"/>
              </a:lnSpc>
              <a:spcBef>
                <a:spcPts val="10"/>
              </a:spcBef>
            </a:pPr>
            <a:r>
              <a:rPr dirty="0" sz="1100">
                <a:latin typeface="Calibri"/>
                <a:cs typeface="Calibri"/>
              </a:rPr>
              <a:t>serviços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diferenciados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(detecta,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despertador,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religações,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parcelamento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dívidas,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ligações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longa </a:t>
            </a:r>
            <a:r>
              <a:rPr dirty="0" sz="1100">
                <a:latin typeface="Calibri"/>
                <a:cs typeface="Calibri"/>
              </a:rPr>
              <a:t>distância,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telegrama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fonado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entre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outros)</a:t>
            </a:r>
            <a:endParaRPr sz="1100">
              <a:latin typeface="Calibri"/>
              <a:cs typeface="Calibri"/>
            </a:endParaRPr>
          </a:p>
          <a:p>
            <a:pPr marL="67945">
              <a:lnSpc>
                <a:spcPct val="100000"/>
              </a:lnSpc>
              <a:spcBef>
                <a:spcPts val="25"/>
              </a:spcBef>
            </a:pPr>
            <a:r>
              <a:rPr dirty="0" sz="1100">
                <a:latin typeface="Calibri"/>
                <a:cs typeface="Calibri"/>
              </a:rPr>
              <a:t>Despesas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tarifas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Internet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Banda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Larga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(plano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básico –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exceto</a:t>
            </a:r>
            <a:r>
              <a:rPr dirty="0" sz="1100" spc="-10">
                <a:latin typeface="Calibri"/>
                <a:cs typeface="Calibri"/>
              </a:rPr>
              <a:t> provedor)</a:t>
            </a:r>
            <a:endParaRPr sz="1100">
              <a:latin typeface="Calibri"/>
              <a:cs typeface="Calibri"/>
            </a:endParaRPr>
          </a:p>
          <a:p>
            <a:pPr marL="67945">
              <a:lnSpc>
                <a:spcPct val="100000"/>
              </a:lnSpc>
              <a:spcBef>
                <a:spcPts val="25"/>
              </a:spcBef>
            </a:pPr>
            <a:r>
              <a:rPr dirty="0" sz="1100">
                <a:latin typeface="Calibri"/>
                <a:cs typeface="Calibri"/>
              </a:rPr>
              <a:t>*Limitado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uma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linha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telefônica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Núcleo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Educação</a:t>
            </a:r>
            <a:r>
              <a:rPr dirty="0" sz="1100" spc="-10">
                <a:latin typeface="Calibri"/>
                <a:cs typeface="Calibri"/>
              </a:rPr>
              <a:t> Infantil.</a:t>
            </a:r>
            <a:endParaRPr sz="1100">
              <a:latin typeface="Calibri"/>
              <a:cs typeface="Calibri"/>
            </a:endParaRPr>
          </a:p>
          <a:p>
            <a:pPr marL="67945">
              <a:lnSpc>
                <a:spcPct val="100000"/>
              </a:lnSpc>
              <a:spcBef>
                <a:spcPts val="25"/>
              </a:spcBef>
            </a:pPr>
            <a:r>
              <a:rPr dirty="0" sz="1100">
                <a:latin typeface="Calibri"/>
                <a:cs typeface="Calibri"/>
              </a:rPr>
              <a:t>Obs.: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Contas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nome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instituição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endereço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funcionamento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Núcleo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Educação</a:t>
            </a:r>
            <a:r>
              <a:rPr dirty="0" sz="1100" spc="-10">
                <a:latin typeface="Calibri"/>
                <a:cs typeface="Calibri"/>
              </a:rPr>
              <a:t> Infantil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68120" y="4681854"/>
            <a:ext cx="1573530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Calibri"/>
                <a:cs typeface="Calibri"/>
              </a:rPr>
              <a:t>SERVIÇOS</a:t>
            </a:r>
            <a:r>
              <a:rPr dirty="0" sz="1100" spc="-3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FOTOGRAFIA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12240" y="4877434"/>
            <a:ext cx="6101715" cy="177165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67945">
              <a:lnSpc>
                <a:spcPts val="1275"/>
              </a:lnSpc>
            </a:pPr>
            <a:r>
              <a:rPr dirty="0" sz="1100">
                <a:latin typeface="Calibri"/>
                <a:cs typeface="Calibri"/>
              </a:rPr>
              <a:t>59.1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–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Despesas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serviços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impressão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fotos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e/ou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revelação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filmes.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68120" y="5035422"/>
            <a:ext cx="1128395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Calibri"/>
                <a:cs typeface="Calibri"/>
              </a:rPr>
              <a:t>VALE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TRANSPORTE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12240" y="5231002"/>
            <a:ext cx="6101715" cy="177165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67945">
              <a:lnSpc>
                <a:spcPts val="1275"/>
              </a:lnSpc>
            </a:pPr>
            <a:r>
              <a:rPr dirty="0" sz="1100">
                <a:latin typeface="Calibri"/>
                <a:cs typeface="Calibri"/>
              </a:rPr>
              <a:t>72.1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–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Despesas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 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aquisição de</a:t>
            </a:r>
            <a:r>
              <a:rPr dirty="0" sz="1100" spc="-10">
                <a:latin typeface="Calibri"/>
                <a:cs typeface="Calibri"/>
              </a:rPr>
              <a:t> vale-</a:t>
            </a:r>
            <a:r>
              <a:rPr dirty="0" sz="1100">
                <a:latin typeface="Calibri"/>
                <a:cs typeface="Calibri"/>
              </a:rPr>
              <a:t>transporte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funcionários,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pagos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recursos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Termo.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68120" y="5388990"/>
            <a:ext cx="1738630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Calibri"/>
                <a:cs typeface="Calibri"/>
              </a:rPr>
              <a:t>DESPESAS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COM</a:t>
            </a:r>
            <a:r>
              <a:rPr dirty="0" sz="1100" spc="-3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TRANSPORTE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012240" y="5584570"/>
            <a:ext cx="6101715" cy="178435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67945">
              <a:lnSpc>
                <a:spcPts val="1290"/>
              </a:lnSpc>
            </a:pPr>
            <a:r>
              <a:rPr dirty="0" sz="1100">
                <a:latin typeface="Calibri"/>
                <a:cs typeface="Calibri"/>
              </a:rPr>
              <a:t>74.1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–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Pagamento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pessoa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jurídica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atividades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extraclasses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(Solicitar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autorização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prévia).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1009192" y="5936869"/>
          <a:ext cx="6184265" cy="3473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39110"/>
                <a:gridCol w="3061969"/>
              </a:tblGrid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83.1</a:t>
                      </a:r>
                      <a:r>
                        <a:rPr dirty="0" sz="1100" spc="18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9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Despesas</a:t>
                      </a:r>
                      <a:r>
                        <a:rPr dirty="0" sz="1100" spc="18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1100" spc="19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serviços</a:t>
                      </a:r>
                      <a:r>
                        <a:rPr dirty="0" sz="1100" spc="18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19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cópias</a:t>
                      </a:r>
                      <a:r>
                        <a:rPr dirty="0" sz="1100" spc="18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autenticação</a:t>
                      </a:r>
                      <a:r>
                        <a:rPr dirty="0" sz="11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documentos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83.2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Manutenção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equipamentos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reprográficos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(com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justificativa)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1009192" y="6461125"/>
          <a:ext cx="6184265" cy="1765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0414"/>
                <a:gridCol w="2160269"/>
                <a:gridCol w="1892300"/>
              </a:tblGrid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84.1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ISS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84.2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INSS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84.3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Imposto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Renda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1" name="object 21" descr=""/>
          <p:cNvSpPr txBox="1"/>
          <p:nvPr/>
        </p:nvSpPr>
        <p:spPr>
          <a:xfrm>
            <a:off x="1068120" y="5744082"/>
            <a:ext cx="2643505" cy="107188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Calibri"/>
                <a:cs typeface="Calibri"/>
              </a:rPr>
              <a:t>SERVIÇOS</a:t>
            </a:r>
            <a:r>
              <a:rPr dirty="0" sz="1100" spc="-3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CÓPIAS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210900"/>
              </a:lnSpc>
            </a:pPr>
            <a:r>
              <a:rPr dirty="0" sz="1100" b="1">
                <a:latin typeface="Calibri"/>
                <a:cs typeface="Calibri"/>
              </a:rPr>
              <a:t>IMPOSTOS</a:t>
            </a:r>
            <a:r>
              <a:rPr dirty="0" sz="1100" spc="-4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SOBRE</a:t>
            </a:r>
            <a:r>
              <a:rPr dirty="0" sz="1100" spc="-4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NOTA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FISCAL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SERVIÇOS </a:t>
            </a:r>
            <a:r>
              <a:rPr dirty="0" sz="1100" b="1">
                <a:latin typeface="Calibri"/>
                <a:cs typeface="Calibri"/>
              </a:rPr>
              <a:t>TAXAS</a:t>
            </a:r>
            <a:r>
              <a:rPr dirty="0" sz="1100" spc="-10" b="1">
                <a:latin typeface="Calibri"/>
                <a:cs typeface="Calibri"/>
              </a:rPr>
              <a:t> MUNICIPAIS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012240" y="6817740"/>
            <a:ext cx="3039745" cy="177165"/>
          </a:xfrm>
          <a:prstGeom prst="rect">
            <a:avLst/>
          </a:prstGeom>
          <a:ln w="6400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67945">
              <a:lnSpc>
                <a:spcPts val="1275"/>
              </a:lnSpc>
            </a:pPr>
            <a:r>
              <a:rPr dirty="0" sz="1100">
                <a:latin typeface="Calibri"/>
                <a:cs typeface="Calibri"/>
              </a:rPr>
              <a:t>85.1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–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Termo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responsabilidade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técnica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23" name="object 23" descr=""/>
          <p:cNvGrpSpPr/>
          <p:nvPr/>
        </p:nvGrpSpPr>
        <p:grpSpPr>
          <a:xfrm>
            <a:off x="4048378" y="6814692"/>
            <a:ext cx="3068955" cy="182880"/>
            <a:chOff x="4048378" y="6814692"/>
            <a:chExt cx="3068955" cy="182880"/>
          </a:xfrm>
        </p:grpSpPr>
        <p:sp>
          <p:nvSpPr>
            <p:cNvPr id="24" name="object 24" descr=""/>
            <p:cNvSpPr/>
            <p:nvPr/>
          </p:nvSpPr>
          <p:spPr>
            <a:xfrm>
              <a:off x="4054728" y="6820789"/>
              <a:ext cx="3054350" cy="170815"/>
            </a:xfrm>
            <a:custGeom>
              <a:avLst/>
              <a:gdLst/>
              <a:ahLst/>
              <a:cxnLst/>
              <a:rect l="l" t="t" r="r" b="b"/>
              <a:pathLst>
                <a:path w="3054350" h="170815">
                  <a:moveTo>
                    <a:pt x="3054350" y="0"/>
                  </a:moveTo>
                  <a:lnTo>
                    <a:pt x="0" y="0"/>
                  </a:lnTo>
                  <a:lnTo>
                    <a:pt x="0" y="170687"/>
                  </a:lnTo>
                  <a:lnTo>
                    <a:pt x="3054350" y="170687"/>
                  </a:lnTo>
                  <a:lnTo>
                    <a:pt x="3054350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4048379" y="6814692"/>
              <a:ext cx="3068955" cy="182880"/>
            </a:xfrm>
            <a:custGeom>
              <a:avLst/>
              <a:gdLst/>
              <a:ahLst/>
              <a:cxnLst/>
              <a:rect l="l" t="t" r="r" b="b"/>
              <a:pathLst>
                <a:path w="3068954" h="182879">
                  <a:moveTo>
                    <a:pt x="3062224" y="176796"/>
                  </a:moveTo>
                  <a:lnTo>
                    <a:pt x="6400" y="176796"/>
                  </a:lnTo>
                  <a:lnTo>
                    <a:pt x="0" y="176796"/>
                  </a:lnTo>
                  <a:lnTo>
                    <a:pt x="0" y="182880"/>
                  </a:lnTo>
                  <a:lnTo>
                    <a:pt x="6350" y="182880"/>
                  </a:lnTo>
                  <a:lnTo>
                    <a:pt x="3062224" y="182880"/>
                  </a:lnTo>
                  <a:lnTo>
                    <a:pt x="3062224" y="176796"/>
                  </a:lnTo>
                  <a:close/>
                </a:path>
                <a:path w="3068954" h="182879">
                  <a:moveTo>
                    <a:pt x="3062224" y="0"/>
                  </a:moveTo>
                  <a:lnTo>
                    <a:pt x="6400" y="0"/>
                  </a:lnTo>
                  <a:lnTo>
                    <a:pt x="0" y="0"/>
                  </a:lnTo>
                  <a:lnTo>
                    <a:pt x="0" y="6096"/>
                  </a:lnTo>
                  <a:lnTo>
                    <a:pt x="0" y="176784"/>
                  </a:lnTo>
                  <a:lnTo>
                    <a:pt x="6400" y="176784"/>
                  </a:lnTo>
                  <a:lnTo>
                    <a:pt x="6400" y="6096"/>
                  </a:lnTo>
                  <a:lnTo>
                    <a:pt x="3062224" y="6096"/>
                  </a:lnTo>
                  <a:lnTo>
                    <a:pt x="3062224" y="0"/>
                  </a:lnTo>
                  <a:close/>
                </a:path>
                <a:path w="3068954" h="182879">
                  <a:moveTo>
                    <a:pt x="3068434" y="176796"/>
                  </a:moveTo>
                  <a:lnTo>
                    <a:pt x="3062351" y="176796"/>
                  </a:lnTo>
                  <a:lnTo>
                    <a:pt x="3062351" y="182880"/>
                  </a:lnTo>
                  <a:lnTo>
                    <a:pt x="3068434" y="182880"/>
                  </a:lnTo>
                  <a:lnTo>
                    <a:pt x="3068434" y="176796"/>
                  </a:lnTo>
                  <a:close/>
                </a:path>
                <a:path w="3068954" h="182879">
                  <a:moveTo>
                    <a:pt x="3068434" y="0"/>
                  </a:moveTo>
                  <a:lnTo>
                    <a:pt x="3062351" y="0"/>
                  </a:lnTo>
                  <a:lnTo>
                    <a:pt x="3062351" y="6096"/>
                  </a:lnTo>
                  <a:lnTo>
                    <a:pt x="3062351" y="176784"/>
                  </a:lnTo>
                  <a:lnTo>
                    <a:pt x="3068434" y="176784"/>
                  </a:lnTo>
                  <a:lnTo>
                    <a:pt x="3068434" y="6096"/>
                  </a:lnTo>
                  <a:lnTo>
                    <a:pt x="30684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/>
          <p:nvPr/>
        </p:nvSpPr>
        <p:spPr>
          <a:xfrm>
            <a:off x="1068120" y="6929989"/>
            <a:ext cx="3102610" cy="489584"/>
          </a:xfrm>
          <a:prstGeom prst="rect">
            <a:avLst/>
          </a:prstGeom>
        </p:spPr>
        <p:txBody>
          <a:bodyPr wrap="square" lIns="0" tIns="5905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1400" b="1">
                <a:latin typeface="Calibri"/>
                <a:cs typeface="Calibri"/>
              </a:rPr>
              <a:t>OUTRAS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DESPESAS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dirty="0" sz="1100" b="1">
                <a:latin typeface="Calibri"/>
                <a:cs typeface="Calibri"/>
              </a:rPr>
              <a:t>OUTROS</a:t>
            </a:r>
            <a:r>
              <a:rPr dirty="0" sz="1100" spc="-4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SERVIÇOS</a:t>
            </a:r>
            <a:r>
              <a:rPr dirty="0" sz="1100" spc="-4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4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TERCEIROS</a:t>
            </a:r>
            <a:r>
              <a:rPr dirty="0" sz="1100" spc="-3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-</a:t>
            </a:r>
            <a:r>
              <a:rPr dirty="0" sz="1100" spc="-3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PESSOA</a:t>
            </a:r>
            <a:r>
              <a:rPr dirty="0" sz="1100" spc="-3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JURÍDICA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27" name="object 27" descr=""/>
          <p:cNvGraphicFramePr>
            <a:graphicFrameLocks noGrp="1"/>
          </p:cNvGraphicFramePr>
          <p:nvPr/>
        </p:nvGraphicFramePr>
        <p:xfrm>
          <a:off x="1009192" y="7418196"/>
          <a:ext cx="6184265" cy="523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0414"/>
                <a:gridCol w="2160269"/>
                <a:gridCol w="1892300"/>
              </a:tblGrid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99.1</a:t>
                      </a:r>
                      <a:r>
                        <a:rPr dirty="0" sz="1100" spc="16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7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Cesta</a:t>
                      </a:r>
                      <a:r>
                        <a:rPr dirty="0" sz="1100" spc="16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Básica</a:t>
                      </a:r>
                      <a:r>
                        <a:rPr dirty="0" sz="1100" spc="16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ou</a:t>
                      </a:r>
                      <a:r>
                        <a:rPr dirty="0" sz="1100" spc="16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Vale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Alimentação*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99.3</a:t>
                      </a:r>
                      <a:r>
                        <a:rPr dirty="0" sz="11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Despesas</a:t>
                      </a:r>
                      <a:r>
                        <a:rPr dirty="0" sz="11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Transitórias</a:t>
                      </a:r>
                      <a:r>
                        <a:rPr dirty="0" sz="11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(folha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pagto.)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*</a:t>
                      </a:r>
                      <a:r>
                        <a:rPr dirty="0" sz="1100" spc="3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Somente</a:t>
                      </a:r>
                      <a:r>
                        <a:rPr dirty="0" sz="1100" spc="3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3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funcionários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pagos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11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recursos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termo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99.2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Vale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Refeição*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99.4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Frete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(p/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compras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on-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line)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28" name="object 2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9753" y="8337383"/>
            <a:ext cx="5315508" cy="39981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8120" y="1257045"/>
            <a:ext cx="157924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BENS</a:t>
            </a:r>
            <a:r>
              <a:rPr dirty="0" sz="1400" spc="-5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PERMANENTES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5225160" y="1659889"/>
            <a:ext cx="1884045" cy="137160"/>
          </a:xfrm>
          <a:custGeom>
            <a:avLst/>
            <a:gdLst/>
            <a:ahLst/>
            <a:cxnLst/>
            <a:rect l="l" t="t" r="r" b="b"/>
            <a:pathLst>
              <a:path w="1884045" h="137160">
                <a:moveTo>
                  <a:pt x="1883917" y="0"/>
                </a:moveTo>
                <a:lnTo>
                  <a:pt x="0" y="0"/>
                </a:lnTo>
                <a:lnTo>
                  <a:pt x="0" y="137159"/>
                </a:lnTo>
                <a:lnTo>
                  <a:pt x="1883917" y="137159"/>
                </a:lnTo>
                <a:lnTo>
                  <a:pt x="18839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009192" y="1653793"/>
          <a:ext cx="6184265" cy="78358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0414"/>
                <a:gridCol w="2160269"/>
                <a:gridCol w="1892300"/>
              </a:tblGrid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00.01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abajur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00.57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cortinas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00.116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material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folclórico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00.02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alarme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00.58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costuradora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papel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00.117</a:t>
                      </a:r>
                      <a:r>
                        <a:rPr dirty="0" sz="800" spc="-3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mesa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00.03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alternador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energético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00.59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data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show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00.118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microfone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00.04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amplificador</a:t>
                      </a:r>
                      <a:r>
                        <a:rPr dirty="0" sz="800" spc="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som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00.60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depurador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ar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00.119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modem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00.05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antena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parabólica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00.61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dicionários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00.120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moldura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00.06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aparelho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som/</a:t>
                      </a:r>
                      <a:r>
                        <a:rPr dirty="0" sz="800" spc="17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DVD/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Videokê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00.62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CD´s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e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DVD´s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educativos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00.121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monitor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vídeo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00.07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aparelho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telefonia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00.63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divisórias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removíveis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00.122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móveis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em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geral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00.08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aparelho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para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encadernação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00.64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duplicador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a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álcool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(mimeógrafo)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00.123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no-break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00.09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aparelho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rotulador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00.65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escada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portátil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00.124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pára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raio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003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00.10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aparelho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copa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e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cozinha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00.66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escrivaninha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00.125</a:t>
                      </a:r>
                      <a:r>
                        <a:rPr dirty="0" sz="800" spc="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3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peças</a:t>
                      </a:r>
                      <a:r>
                        <a:rPr dirty="0" sz="800" spc="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em</a:t>
                      </a:r>
                      <a:r>
                        <a:rPr dirty="0" sz="800" spc="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marfim</a:t>
                      </a:r>
                      <a:r>
                        <a:rPr dirty="0" sz="800" spc="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ou</a:t>
                      </a:r>
                      <a:r>
                        <a:rPr dirty="0" sz="800" spc="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cerâmica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(pisos,</a:t>
                      </a:r>
                      <a:r>
                        <a:rPr dirty="0" sz="800" spc="-3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azulejos,</a:t>
                      </a:r>
                      <a:r>
                        <a:rPr dirty="0" sz="800" spc="-3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etc.)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00.11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apontador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fixo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(de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mesa)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00.67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espelho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com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ou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sem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moldura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00.126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persianas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00.12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aquecedor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00.68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espremedor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frutas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elétrico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00.127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picotadeira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0670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00.13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armário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00.69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estabilizador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00.128</a:t>
                      </a:r>
                      <a:r>
                        <a:rPr dirty="0" sz="800" spc="7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7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placas</a:t>
                      </a:r>
                      <a:r>
                        <a:rPr dirty="0" sz="800" spc="6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para</a:t>
                      </a:r>
                      <a:r>
                        <a:rPr dirty="0" sz="800" spc="7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equipamentos</a:t>
                      </a:r>
                      <a:r>
                        <a:rPr dirty="0" sz="800" spc="6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de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informática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003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00.14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arquivo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aço</a:t>
                      </a:r>
                      <a:r>
                        <a:rPr dirty="0" sz="800" spc="18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ou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madeira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00.70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estante/prateleiras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 madeira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ou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aço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00.129</a:t>
                      </a:r>
                      <a:r>
                        <a:rPr dirty="0" sz="800" spc="-3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poltrona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00.15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aspirador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pó/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água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00.71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estofado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00.130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porcelana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4780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00.16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balcão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(tipo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atendimento)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00.72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estojo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para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desenho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00.131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poste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iluminação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00.17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banco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00.73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estrados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00.132</a:t>
                      </a:r>
                      <a:r>
                        <a:rPr dirty="0" sz="800" spc="-3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prancheta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para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desenho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00.18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banqueta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00.74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estufa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00.133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processador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00.19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base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para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mastro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00.75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exaustor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00.134–</a:t>
                      </a:r>
                      <a:r>
                        <a:rPr dirty="0" sz="800" spc="-3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projetor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4780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00.20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batedeira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doméstica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ou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industrial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00.76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extintor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incêndio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00.135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quadro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branco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00.21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bebedouro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00.77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fac-símile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00.136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quadro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chaves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4780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00.22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berço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00.78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faqueiro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00.137–</a:t>
                      </a:r>
                      <a:r>
                        <a:rPr dirty="0" sz="800" spc="-3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quadro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imantado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003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00.23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biombo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00.79</a:t>
                      </a:r>
                      <a:r>
                        <a:rPr dirty="0" sz="800" spc="7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9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ferro</a:t>
                      </a:r>
                      <a:r>
                        <a:rPr dirty="0" sz="800" spc="8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elétrico</a:t>
                      </a:r>
                      <a:r>
                        <a:rPr dirty="0" sz="800" spc="7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8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passar</a:t>
                      </a:r>
                      <a:r>
                        <a:rPr dirty="0" sz="800" spc="8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roupa</a:t>
                      </a:r>
                      <a:r>
                        <a:rPr dirty="0" sz="800" spc="8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(seco/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vapor)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00.138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quadro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negro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00.24 –</a:t>
                      </a:r>
                      <a:r>
                        <a:rPr dirty="0" sz="800" spc="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bloqueador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telefônico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00.80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ficha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bibliográfica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00.139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quadro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para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editais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e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avisos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00.25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bomba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d´água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00.81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filtro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água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(todos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os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tipos)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00.140</a:t>
                      </a:r>
                      <a:r>
                        <a:rPr dirty="0" sz="800" spc="-3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rack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4780">
                <a:tc rowSpan="2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00.26–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bomba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desentupimento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00.82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flipsharter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00.141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rádio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00.83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fogão</a:t>
                      </a:r>
                      <a:r>
                        <a:rPr dirty="0" sz="800" spc="-3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doméstico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ou</a:t>
                      </a:r>
                      <a:r>
                        <a:rPr dirty="0" sz="800" spc="-3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industrial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00.142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rádio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relógio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00.27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botijão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gás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00.84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forno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microondas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00.143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refresqueira</a:t>
                      </a:r>
                      <a:r>
                        <a:rPr dirty="0" sz="800" spc="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elétrica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003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00.28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brinquedos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para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playground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00.85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forno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doméstico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ou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industrial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00.144</a:t>
                      </a:r>
                      <a:r>
                        <a:rPr dirty="0" sz="800" spc="39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40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relógio</a:t>
                      </a:r>
                      <a:r>
                        <a:rPr dirty="0" sz="800" spc="37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39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mesa/</a:t>
                      </a:r>
                      <a:r>
                        <a:rPr dirty="0" sz="800" spc="38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parede/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ponto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00.29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cadeira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00.86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freezer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00.145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retro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projetor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00.30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cadeira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para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refeição</a:t>
                      </a:r>
                      <a:r>
                        <a:rPr dirty="0" sz="800" spc="-3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do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bebê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00.87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gaveteiro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00.146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scanner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00.31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caixa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acústica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00.88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geladeira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doméstica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ou</a:t>
                      </a:r>
                      <a:r>
                        <a:rPr dirty="0" sz="800" spc="-3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industrial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00.147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secador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prato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00.32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cama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00.89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gerador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00.148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secadora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roupa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4780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00.33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caneta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óptica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00.90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globo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terrestre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00.149 –</a:t>
                      </a:r>
                      <a:r>
                        <a:rPr dirty="0" sz="800" spc="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secretária</a:t>
                      </a:r>
                      <a:r>
                        <a:rPr dirty="0" sz="800" spc="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eletrônica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00.34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carimbo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digitador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metal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00.91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grades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00.150</a:t>
                      </a:r>
                      <a:r>
                        <a:rPr dirty="0" sz="800" spc="-3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sofá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00.35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carpetes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00.92</a:t>
                      </a:r>
                      <a:r>
                        <a:rPr dirty="0" sz="800" spc="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3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grampeador(exceto</a:t>
                      </a:r>
                      <a:r>
                        <a:rPr dirty="0" sz="800" spc="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mesa)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00.151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suporte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pra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bandeira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(mastro)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00.36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carrinho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fichário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00.93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gravador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 de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som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00.152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suporte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pra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TV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e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DVD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00.37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carrinho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para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bebê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00.94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gravadora</a:t>
                      </a:r>
                      <a:r>
                        <a:rPr dirty="0" sz="800" spc="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extenso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00.153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tábua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passar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roupas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00.38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carteira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e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banco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escolar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00.95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gravuras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00.154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tapetes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00.39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central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telefônica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00.96</a:t>
                      </a:r>
                      <a:r>
                        <a:rPr dirty="0" sz="800" spc="-3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guarda</a:t>
                      </a:r>
                      <a:r>
                        <a:rPr dirty="0" sz="800" spc="-3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roupa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(infantil)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00.155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tela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para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projeção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00.40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centrífuga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ou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mix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processador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00.97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guarda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louça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00.156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televisor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0670">
                <a:tc>
                  <a:txBody>
                    <a:bodyPr/>
                    <a:lstStyle/>
                    <a:p>
                      <a:pPr marL="67945" marR="60960">
                        <a:lnSpc>
                          <a:spcPts val="1070"/>
                        </a:lnSpc>
                        <a:tabLst>
                          <a:tab pos="470534" algn="l"/>
                          <a:tab pos="694690" algn="l"/>
                          <a:tab pos="1363345" algn="l"/>
                          <a:tab pos="1737995" algn="l"/>
                        </a:tabLst>
                      </a:pP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00.41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	</a:t>
                      </a:r>
                      <a:r>
                        <a:rPr dirty="0" sz="800" spc="-5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	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cercadinho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	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para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	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bebê/</a:t>
                      </a:r>
                      <a:r>
                        <a:rPr dirty="0" sz="800" spc="50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chiqueirinho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00.98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guilhotina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62230">
                        <a:lnSpc>
                          <a:spcPts val="1070"/>
                        </a:lnSpc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00.157</a:t>
                      </a:r>
                      <a:r>
                        <a:rPr dirty="0" sz="800" spc="34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34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torneira</a:t>
                      </a:r>
                      <a:r>
                        <a:rPr dirty="0" sz="800" spc="34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elétrica</a:t>
                      </a:r>
                      <a:r>
                        <a:rPr dirty="0" sz="800" spc="34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(todos</a:t>
                      </a:r>
                      <a:r>
                        <a:rPr dirty="0" sz="800" spc="33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os</a:t>
                      </a:r>
                      <a:r>
                        <a:rPr dirty="0" sz="800" spc="50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tipos)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4780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00.42–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charter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negro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00.99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impressora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00.158</a:t>
                      </a:r>
                      <a:r>
                        <a:rPr dirty="0" sz="800" spc="-3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torradeira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elétrica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00.43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chave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automática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00.100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kit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multimídia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00.159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transformador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voltagem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00.44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chuveiro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ou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ducha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elétrica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00.101–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lavadora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pressão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(tipo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Wapp)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00.160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trilho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para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cortinas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00.45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circulador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ar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00.102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liquidificador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00.161 –</a:t>
                      </a:r>
                      <a:r>
                        <a:rPr dirty="0" sz="800" spc="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umidificador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 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ar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003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00.46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colchão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(berço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ou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solteiro)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00.103</a:t>
                      </a:r>
                      <a:r>
                        <a:rPr dirty="0" sz="800" spc="-3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livro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00.162</a:t>
                      </a:r>
                      <a:r>
                        <a:rPr dirty="0" sz="800" spc="5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5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ventilador</a:t>
                      </a:r>
                      <a:r>
                        <a:rPr dirty="0" sz="800" spc="4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4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parede,</a:t>
                      </a:r>
                      <a:r>
                        <a:rPr dirty="0" sz="800" spc="4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3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teto,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de 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mesa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00.47</a:t>
                      </a:r>
                      <a:r>
                        <a:rPr dirty="0" sz="800" spc="7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7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coleções</a:t>
                      </a:r>
                      <a:r>
                        <a:rPr dirty="0" sz="800" spc="6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e</a:t>
                      </a:r>
                      <a:r>
                        <a:rPr dirty="0" sz="800" spc="6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materiais</a:t>
                      </a:r>
                      <a:r>
                        <a:rPr dirty="0" sz="800" spc="6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bibliográficos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00.104</a:t>
                      </a:r>
                      <a:r>
                        <a:rPr dirty="0" sz="800" spc="-3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lousa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  <a:tabLst>
                          <a:tab pos="537845" algn="l"/>
                          <a:tab pos="778510" algn="l"/>
                          <a:tab pos="1330325" algn="l"/>
                        </a:tabLst>
                      </a:pP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00.163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	</a:t>
                      </a:r>
                      <a:r>
                        <a:rPr dirty="0" sz="800" spc="-5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	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Porteiro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	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Eletrônico/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225161" y="906728"/>
            <a:ext cx="1884045" cy="706120"/>
          </a:xfrm>
          <a:custGeom>
            <a:avLst/>
            <a:gdLst/>
            <a:ahLst/>
            <a:cxnLst/>
            <a:rect l="l" t="t" r="r" b="b"/>
            <a:pathLst>
              <a:path w="1884045" h="706119">
                <a:moveTo>
                  <a:pt x="1883918" y="567232"/>
                </a:moveTo>
                <a:lnTo>
                  <a:pt x="0" y="567232"/>
                </a:lnTo>
                <a:lnTo>
                  <a:pt x="0" y="705916"/>
                </a:lnTo>
                <a:lnTo>
                  <a:pt x="1883918" y="705916"/>
                </a:lnTo>
                <a:lnTo>
                  <a:pt x="1883918" y="567232"/>
                </a:lnTo>
                <a:close/>
              </a:path>
              <a:path w="1884045" h="706119">
                <a:moveTo>
                  <a:pt x="1883918" y="423976"/>
                </a:moveTo>
                <a:lnTo>
                  <a:pt x="0" y="423976"/>
                </a:lnTo>
                <a:lnTo>
                  <a:pt x="0" y="561136"/>
                </a:lnTo>
                <a:lnTo>
                  <a:pt x="1883918" y="561136"/>
                </a:lnTo>
                <a:lnTo>
                  <a:pt x="1883918" y="423976"/>
                </a:lnTo>
                <a:close/>
              </a:path>
              <a:path w="1884045" h="706119">
                <a:moveTo>
                  <a:pt x="1883918" y="280720"/>
                </a:moveTo>
                <a:lnTo>
                  <a:pt x="0" y="280720"/>
                </a:lnTo>
                <a:lnTo>
                  <a:pt x="0" y="417880"/>
                </a:lnTo>
                <a:lnTo>
                  <a:pt x="1883918" y="417880"/>
                </a:lnTo>
                <a:lnTo>
                  <a:pt x="1883918" y="280720"/>
                </a:lnTo>
                <a:close/>
              </a:path>
              <a:path w="1884045" h="706119">
                <a:moveTo>
                  <a:pt x="1883918" y="0"/>
                </a:moveTo>
                <a:lnTo>
                  <a:pt x="0" y="0"/>
                </a:lnTo>
                <a:lnTo>
                  <a:pt x="0" y="273100"/>
                </a:lnTo>
                <a:lnTo>
                  <a:pt x="1883918" y="273100"/>
                </a:lnTo>
                <a:lnTo>
                  <a:pt x="18839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1009192" y="899159"/>
          <a:ext cx="6184265" cy="1717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0414"/>
                <a:gridCol w="2160269"/>
                <a:gridCol w="1892300"/>
              </a:tblGrid>
              <a:tr h="280670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informatizados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00.105</a:t>
                      </a:r>
                      <a:r>
                        <a:rPr dirty="0" sz="800" spc="-3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mapa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Fechadura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Elétrica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00.164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Carrinho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p/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limpeza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00.48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cômoda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00.106</a:t>
                      </a:r>
                      <a:r>
                        <a:rPr dirty="0" sz="800" spc="-3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mapoteca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00.165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Caixa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d’água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00.49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computador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00.107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máquina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calcular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(calculadora)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00.166</a:t>
                      </a:r>
                      <a:r>
                        <a:rPr dirty="0" sz="800" spc="-3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Equiptos.</a:t>
                      </a:r>
                      <a:r>
                        <a:rPr dirty="0" sz="800" spc="-3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Segurança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Eletr.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00.50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condicionador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ar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(móvel)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00.108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máquina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costurar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00.167</a:t>
                      </a:r>
                      <a:r>
                        <a:rPr dirty="0" sz="800" spc="-3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Suporte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extintor</a:t>
                      </a:r>
                      <a:r>
                        <a:rPr dirty="0" sz="800" spc="-2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incêndio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00.51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conjunto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chá,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café,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jantar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00.109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máquina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 de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lavar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louça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00.52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container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00.110–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máquina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lavar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roupa/tanquinho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</a:tr>
              <a:tr h="144145">
                <a:tc rowSpan="2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00.53</a:t>
                      </a:r>
                      <a:r>
                        <a:rPr dirty="0" sz="800" spc="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controladoras</a:t>
                      </a:r>
                      <a:r>
                        <a:rPr dirty="0" sz="800" spc="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linhas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00.111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máquina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overloque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</a:tr>
              <a:tr h="14287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00.112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máquina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 de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secar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pratos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</a:tr>
              <a:tr h="144780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00.54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-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copiadora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00.113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máquina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fotográfica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00.55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cortadeira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elétrica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00.114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máquina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plastificadora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00.56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cortador</a:t>
                      </a:r>
                      <a:r>
                        <a:rPr dirty="0" sz="800" spc="-1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de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20">
                          <a:latin typeface="Palatino Linotype"/>
                          <a:cs typeface="Palatino Linotype"/>
                        </a:rPr>
                        <a:t>frios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Palatino Linotype"/>
                          <a:cs typeface="Palatino Linotype"/>
                        </a:rPr>
                        <a:t>00.115</a:t>
                      </a:r>
                      <a:r>
                        <a:rPr dirty="0" sz="800" spc="-5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dirty="0" sz="800" spc="1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marmiteiro</a:t>
                      </a:r>
                      <a:r>
                        <a:rPr dirty="0" sz="80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elétrico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1068120" y="2930397"/>
            <a:ext cx="6056630" cy="3060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Calibri"/>
                <a:cs typeface="Calibri"/>
              </a:rPr>
              <a:t>Observações</a:t>
            </a:r>
            <a:endParaRPr sz="1200">
              <a:latin typeface="Calibri"/>
              <a:cs typeface="Calibri"/>
            </a:endParaRPr>
          </a:p>
          <a:p>
            <a:pPr algn="just" marL="464820" marR="5080" indent="-226060">
              <a:lnSpc>
                <a:spcPct val="152600"/>
              </a:lnSpc>
              <a:spcBef>
                <a:spcPts val="490"/>
              </a:spcBef>
              <a:buFont typeface="Calibri"/>
              <a:buAutoNum type="arabicPlain"/>
              <a:tabLst>
                <a:tab pos="464820" algn="l"/>
              </a:tabLst>
            </a:pPr>
            <a:r>
              <a:rPr dirty="0" sz="1200" i="1">
                <a:latin typeface="Calibri"/>
                <a:cs typeface="Calibri"/>
              </a:rPr>
              <a:t>Itens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não mencionados</a:t>
            </a:r>
            <a:r>
              <a:rPr dirty="0" sz="1200" spc="2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neste</a:t>
            </a:r>
            <a:r>
              <a:rPr dirty="0" sz="1200" spc="1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manual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ficam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obrigados</a:t>
            </a:r>
            <a:r>
              <a:rPr dirty="0" sz="1200" spc="1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a consulta prévia,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por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escrito,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spc="-10" i="1">
                <a:latin typeface="Calibri"/>
                <a:cs typeface="Calibri"/>
              </a:rPr>
              <a:t>junto </a:t>
            </a:r>
            <a:r>
              <a:rPr dirty="0" sz="1200" i="1">
                <a:latin typeface="Calibri"/>
                <a:cs typeface="Calibri"/>
              </a:rPr>
              <a:t>a</a:t>
            </a:r>
            <a:r>
              <a:rPr dirty="0" sz="1200" spc="2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Divisão</a:t>
            </a:r>
            <a:r>
              <a:rPr dirty="0" sz="1200" spc="2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Técnica</a:t>
            </a:r>
            <a:r>
              <a:rPr dirty="0" sz="1200" spc="2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de</a:t>
            </a:r>
            <a:r>
              <a:rPr dirty="0" sz="1200" spc="2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Gestão</a:t>
            </a:r>
            <a:r>
              <a:rPr dirty="0" sz="1200" spc="2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de</a:t>
            </a:r>
            <a:r>
              <a:rPr dirty="0" sz="1200" spc="2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Convênios,</a:t>
            </a:r>
            <a:r>
              <a:rPr dirty="0" sz="1200" spc="4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para</a:t>
            </a:r>
            <a:r>
              <a:rPr dirty="0" sz="1200" spc="5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avaliação</a:t>
            </a:r>
            <a:r>
              <a:rPr dirty="0" sz="1200" spc="2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e</a:t>
            </a:r>
            <a:r>
              <a:rPr dirty="0" sz="1200" spc="3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expedição</a:t>
            </a:r>
            <a:r>
              <a:rPr dirty="0" sz="1200" spc="4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de</a:t>
            </a:r>
            <a:r>
              <a:rPr dirty="0" sz="1200" spc="4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deferimento</a:t>
            </a:r>
            <a:r>
              <a:rPr dirty="0" sz="1200" spc="25" i="1">
                <a:latin typeface="Calibri"/>
                <a:cs typeface="Calibri"/>
              </a:rPr>
              <a:t> </a:t>
            </a:r>
            <a:r>
              <a:rPr dirty="0" sz="1200" spc="-25" i="1">
                <a:latin typeface="Calibri"/>
                <a:cs typeface="Calibri"/>
              </a:rPr>
              <a:t>ou </a:t>
            </a:r>
            <a:r>
              <a:rPr dirty="0" sz="1200" spc="-10" i="1">
                <a:latin typeface="Calibri"/>
                <a:cs typeface="Calibri"/>
              </a:rPr>
              <a:t>indeferimento</a:t>
            </a:r>
            <a:r>
              <a:rPr dirty="0" sz="1200" spc="-2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pelo</a:t>
            </a:r>
            <a:r>
              <a:rPr dirty="0" sz="1200" spc="-1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Senhor</a:t>
            </a:r>
            <a:r>
              <a:rPr dirty="0" sz="1200" spc="-1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Secretário</a:t>
            </a:r>
            <a:r>
              <a:rPr dirty="0" sz="1200" spc="-2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de</a:t>
            </a:r>
            <a:r>
              <a:rPr dirty="0" sz="1200" spc="-1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Educação,</a:t>
            </a:r>
            <a:r>
              <a:rPr dirty="0" sz="1200" spc="-1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Cultura,</a:t>
            </a:r>
            <a:r>
              <a:rPr dirty="0" sz="1200" spc="-1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Esporte</a:t>
            </a:r>
            <a:r>
              <a:rPr dirty="0" sz="1200" spc="-1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e</a:t>
            </a:r>
            <a:r>
              <a:rPr dirty="0" sz="1200" spc="-15" i="1">
                <a:latin typeface="Calibri"/>
                <a:cs typeface="Calibri"/>
              </a:rPr>
              <a:t> </a:t>
            </a:r>
            <a:r>
              <a:rPr dirty="0" sz="1200" spc="-10" i="1">
                <a:latin typeface="Calibri"/>
                <a:cs typeface="Calibri"/>
              </a:rPr>
              <a:t>Lazer;</a:t>
            </a:r>
            <a:endParaRPr sz="1200">
              <a:latin typeface="Calibri"/>
              <a:cs typeface="Calibri"/>
            </a:endParaRPr>
          </a:p>
          <a:p>
            <a:pPr algn="just" marL="464820" marR="10160" indent="-226060">
              <a:lnSpc>
                <a:spcPct val="152500"/>
              </a:lnSpc>
              <a:buFont typeface="Calibri"/>
              <a:buAutoNum type="arabicPlain"/>
              <a:tabLst>
                <a:tab pos="464820" algn="l"/>
              </a:tabLst>
            </a:pPr>
            <a:r>
              <a:rPr dirty="0" sz="1200" i="1">
                <a:latin typeface="Calibri"/>
                <a:cs typeface="Calibri"/>
              </a:rPr>
              <a:t>Os</a:t>
            </a:r>
            <a:r>
              <a:rPr dirty="0" sz="1200" spc="8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Bens</a:t>
            </a:r>
            <a:r>
              <a:rPr dirty="0" sz="1200" spc="8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Permanentes</a:t>
            </a:r>
            <a:r>
              <a:rPr dirty="0" sz="1200" spc="8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só</a:t>
            </a:r>
            <a:r>
              <a:rPr dirty="0" sz="1200" spc="8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poderão</a:t>
            </a:r>
            <a:r>
              <a:rPr dirty="0" sz="1200" spc="8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ser</a:t>
            </a:r>
            <a:r>
              <a:rPr dirty="0" sz="1200" spc="8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adquiridos</a:t>
            </a:r>
            <a:r>
              <a:rPr dirty="0" sz="1200" spc="8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pela</a:t>
            </a:r>
            <a:r>
              <a:rPr dirty="0" sz="1200" spc="8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Entidade,</a:t>
            </a:r>
            <a:r>
              <a:rPr dirty="0" sz="1200" spc="8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dentro</a:t>
            </a:r>
            <a:r>
              <a:rPr dirty="0" sz="1200" spc="7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do</a:t>
            </a:r>
            <a:r>
              <a:rPr dirty="0" sz="1200" spc="9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valor</a:t>
            </a:r>
            <a:r>
              <a:rPr dirty="0" sz="1200" spc="80" i="1">
                <a:latin typeface="Calibri"/>
                <a:cs typeface="Calibri"/>
              </a:rPr>
              <a:t> </a:t>
            </a:r>
            <a:r>
              <a:rPr dirty="0" sz="1200" spc="-10" i="1">
                <a:latin typeface="Calibri"/>
                <a:cs typeface="Calibri"/>
              </a:rPr>
              <a:t>indicado </a:t>
            </a:r>
            <a:r>
              <a:rPr dirty="0" sz="1200" i="1">
                <a:latin typeface="Calibri"/>
                <a:cs typeface="Calibri"/>
              </a:rPr>
              <a:t>no</a:t>
            </a:r>
            <a:r>
              <a:rPr dirty="0" sz="1200" spc="17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Plano</a:t>
            </a:r>
            <a:r>
              <a:rPr dirty="0" sz="1200" spc="18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de</a:t>
            </a:r>
            <a:r>
              <a:rPr dirty="0" sz="1200" spc="18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Trabalho,</a:t>
            </a:r>
            <a:r>
              <a:rPr dirty="0" sz="1200" spc="19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não</a:t>
            </a:r>
            <a:r>
              <a:rPr dirty="0" sz="1200" spc="18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sendo</a:t>
            </a:r>
            <a:r>
              <a:rPr dirty="0" sz="1200" spc="17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permitida</a:t>
            </a:r>
            <a:r>
              <a:rPr dirty="0" sz="1200" spc="18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a</a:t>
            </a:r>
            <a:r>
              <a:rPr dirty="0" sz="1200" spc="18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aquisição</a:t>
            </a:r>
            <a:r>
              <a:rPr dirty="0" sz="1200" spc="19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destes</a:t>
            </a:r>
            <a:r>
              <a:rPr dirty="0" sz="1200" spc="18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materiais</a:t>
            </a:r>
            <a:r>
              <a:rPr dirty="0" sz="1200" spc="18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com</a:t>
            </a:r>
            <a:r>
              <a:rPr dirty="0" sz="1200" spc="175" i="1">
                <a:latin typeface="Calibri"/>
                <a:cs typeface="Calibri"/>
              </a:rPr>
              <a:t> </a:t>
            </a:r>
            <a:r>
              <a:rPr dirty="0" sz="1200" spc="-10" i="1">
                <a:latin typeface="Calibri"/>
                <a:cs typeface="Calibri"/>
              </a:rPr>
              <a:t>recursos </a:t>
            </a:r>
            <a:r>
              <a:rPr dirty="0" sz="1200" i="1">
                <a:latin typeface="Calibri"/>
                <a:cs typeface="Calibri"/>
              </a:rPr>
              <a:t>destinados</a:t>
            </a:r>
            <a:r>
              <a:rPr dirty="0" sz="1200" spc="-1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a</a:t>
            </a:r>
            <a:r>
              <a:rPr dirty="0" sz="1200" spc="-1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outras</a:t>
            </a:r>
            <a:r>
              <a:rPr dirty="0" sz="1200" spc="-1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despesas</a:t>
            </a:r>
            <a:r>
              <a:rPr dirty="0" sz="1200" spc="1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e</a:t>
            </a:r>
            <a:r>
              <a:rPr dirty="0" sz="1200" spc="-5" i="1">
                <a:latin typeface="Calibri"/>
                <a:cs typeface="Calibri"/>
              </a:rPr>
              <a:t> </a:t>
            </a:r>
            <a:r>
              <a:rPr dirty="0" sz="1200" spc="-10" i="1">
                <a:latin typeface="Calibri"/>
                <a:cs typeface="Calibri"/>
              </a:rPr>
              <a:t>vice-versa;</a:t>
            </a:r>
            <a:endParaRPr sz="1200">
              <a:latin typeface="Calibri"/>
              <a:cs typeface="Calibri"/>
            </a:endParaRPr>
          </a:p>
          <a:p>
            <a:pPr algn="just" marL="464820" marR="5080" indent="-226060">
              <a:lnSpc>
                <a:spcPct val="152500"/>
              </a:lnSpc>
              <a:buFont typeface="Calibri"/>
              <a:buAutoNum type="arabicPlain"/>
              <a:tabLst>
                <a:tab pos="464820" algn="l"/>
              </a:tabLst>
            </a:pPr>
            <a:r>
              <a:rPr dirty="0" sz="1200" i="1">
                <a:latin typeface="Calibri"/>
                <a:cs typeface="Calibri"/>
              </a:rPr>
              <a:t>Ao</a:t>
            </a:r>
            <a:r>
              <a:rPr dirty="0" sz="1200" spc="29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adquirir</a:t>
            </a:r>
            <a:r>
              <a:rPr dirty="0" sz="1200" spc="30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um</a:t>
            </a:r>
            <a:r>
              <a:rPr dirty="0" sz="1200" spc="320" i="1">
                <a:latin typeface="Calibri"/>
                <a:cs typeface="Calibri"/>
              </a:rPr>
              <a:t> </a:t>
            </a:r>
            <a:r>
              <a:rPr dirty="0" u="sng" sz="1200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Bem</a:t>
            </a:r>
            <a:r>
              <a:rPr dirty="0" u="sng" sz="1200" spc="300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00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Permanente</a:t>
            </a:r>
            <a:r>
              <a:rPr dirty="0" sz="1200" spc="30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e</a:t>
            </a:r>
            <a:r>
              <a:rPr dirty="0" sz="1200" spc="30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antes</a:t>
            </a:r>
            <a:r>
              <a:rPr dirty="0" sz="1200" spc="30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de</a:t>
            </a:r>
            <a:r>
              <a:rPr dirty="0" sz="1200" spc="31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prestar</a:t>
            </a:r>
            <a:r>
              <a:rPr dirty="0" sz="1200" spc="29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contas</a:t>
            </a:r>
            <a:r>
              <a:rPr dirty="0" sz="1200" spc="31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da</a:t>
            </a:r>
            <a:r>
              <a:rPr dirty="0" sz="1200" spc="300" i="1">
                <a:latin typeface="Calibri"/>
                <a:cs typeface="Calibri"/>
              </a:rPr>
              <a:t> </a:t>
            </a:r>
            <a:r>
              <a:rPr dirty="0" u="sng" sz="1200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Parcela</a:t>
            </a:r>
            <a:r>
              <a:rPr dirty="0" u="sng" sz="1200" spc="295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00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Adicional</a:t>
            </a:r>
            <a:r>
              <a:rPr dirty="0" sz="1200" i="1">
                <a:latin typeface="Calibri"/>
                <a:cs typeface="Calibri"/>
              </a:rPr>
              <a:t>,</a:t>
            </a:r>
            <a:r>
              <a:rPr dirty="0" sz="1200" spc="310" i="1">
                <a:latin typeface="Calibri"/>
                <a:cs typeface="Calibri"/>
              </a:rPr>
              <a:t> </a:t>
            </a:r>
            <a:r>
              <a:rPr dirty="0" sz="1200" spc="-50" i="1">
                <a:latin typeface="Calibri"/>
                <a:cs typeface="Calibri"/>
              </a:rPr>
              <a:t>a </a:t>
            </a:r>
            <a:r>
              <a:rPr dirty="0" sz="1200" i="1">
                <a:latin typeface="Calibri"/>
                <a:cs typeface="Calibri"/>
              </a:rPr>
              <a:t>entidade</a:t>
            </a:r>
            <a:r>
              <a:rPr dirty="0" sz="1200" spc="39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obrigatoriamente</a:t>
            </a:r>
            <a:r>
              <a:rPr dirty="0" sz="1200" spc="39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deverá</a:t>
            </a:r>
            <a:r>
              <a:rPr dirty="0" sz="1200" spc="38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encaminhar</a:t>
            </a:r>
            <a:r>
              <a:rPr dirty="0" sz="1200" spc="40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um</a:t>
            </a:r>
            <a:r>
              <a:rPr dirty="0" sz="1200" spc="39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ofício</a:t>
            </a:r>
            <a:r>
              <a:rPr dirty="0" sz="1200" spc="39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solicitando</a:t>
            </a:r>
            <a:r>
              <a:rPr dirty="0" sz="1200" spc="39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o</a:t>
            </a:r>
            <a:r>
              <a:rPr dirty="0" sz="1200" spc="395" i="1">
                <a:latin typeface="Calibri"/>
                <a:cs typeface="Calibri"/>
              </a:rPr>
              <a:t> </a:t>
            </a:r>
            <a:r>
              <a:rPr dirty="0" sz="1200" spc="-10" i="1">
                <a:latin typeface="Calibri"/>
                <a:cs typeface="Calibri"/>
              </a:rPr>
              <a:t>tombamento </a:t>
            </a:r>
            <a:r>
              <a:rPr dirty="0" sz="1200" i="1">
                <a:latin typeface="Calibri"/>
                <a:cs typeface="Calibri"/>
              </a:rPr>
              <a:t>(patrimonialização)</a:t>
            </a:r>
            <a:r>
              <a:rPr dirty="0" sz="1200" spc="22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dos</a:t>
            </a:r>
            <a:r>
              <a:rPr dirty="0" sz="1200" spc="24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bens</a:t>
            </a:r>
            <a:r>
              <a:rPr dirty="0" sz="1200" spc="229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permanentes</a:t>
            </a:r>
            <a:r>
              <a:rPr dirty="0" sz="1200" spc="23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adquiridos</a:t>
            </a:r>
            <a:r>
              <a:rPr dirty="0" sz="1200" spc="24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no</a:t>
            </a:r>
            <a:r>
              <a:rPr dirty="0" sz="1200" spc="229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exercício,</a:t>
            </a:r>
            <a:r>
              <a:rPr dirty="0" sz="1200" spc="229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juntamente</a:t>
            </a:r>
            <a:r>
              <a:rPr dirty="0" sz="1200" spc="23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com</a:t>
            </a:r>
            <a:r>
              <a:rPr dirty="0" sz="1200" spc="229" i="1">
                <a:latin typeface="Calibri"/>
                <a:cs typeface="Calibri"/>
              </a:rPr>
              <a:t> </a:t>
            </a:r>
            <a:r>
              <a:rPr dirty="0" sz="1200" spc="-50" i="1">
                <a:latin typeface="Calibri"/>
                <a:cs typeface="Calibri"/>
              </a:rPr>
              <a:t>a </a:t>
            </a:r>
            <a:r>
              <a:rPr dirty="0" sz="1200" i="1">
                <a:latin typeface="Calibri"/>
                <a:cs typeface="Calibri"/>
              </a:rPr>
              <a:t>cópia</a:t>
            </a:r>
            <a:r>
              <a:rPr dirty="0" sz="1200" spc="-2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da(s)</a:t>
            </a:r>
            <a:r>
              <a:rPr dirty="0" sz="1200" spc="-2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nota(s)</a:t>
            </a:r>
            <a:r>
              <a:rPr dirty="0" sz="1200" spc="-2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fiscal</a:t>
            </a:r>
            <a:r>
              <a:rPr dirty="0" sz="1200" spc="-2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(is),</a:t>
            </a:r>
            <a:r>
              <a:rPr dirty="0" sz="1200" spc="-1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seguido</a:t>
            </a:r>
            <a:r>
              <a:rPr dirty="0" sz="1200" spc="-2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do</a:t>
            </a:r>
            <a:r>
              <a:rPr dirty="0" sz="1200" spc="-2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Termo</a:t>
            </a:r>
            <a:r>
              <a:rPr dirty="0" sz="1200" spc="-2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de</a:t>
            </a:r>
            <a:r>
              <a:rPr dirty="0" sz="1200" spc="-1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Doação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conforme</a:t>
            </a:r>
            <a:r>
              <a:rPr dirty="0" sz="1200" spc="-1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modelos</a:t>
            </a:r>
            <a:r>
              <a:rPr dirty="0" sz="1200" spc="-1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a</a:t>
            </a:r>
            <a:r>
              <a:rPr dirty="0" sz="1200" spc="-20" i="1">
                <a:latin typeface="Calibri"/>
                <a:cs typeface="Calibri"/>
              </a:rPr>
              <a:t> </a:t>
            </a:r>
            <a:r>
              <a:rPr dirty="0" sz="1200" spc="-10" i="1">
                <a:latin typeface="Calibri"/>
                <a:cs typeface="Calibri"/>
              </a:rPr>
              <a:t>seguir: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691253" y="2972460"/>
            <a:ext cx="531495" cy="107314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500" spc="155">
                <a:latin typeface="Cambria"/>
                <a:cs typeface="Cambria"/>
              </a:rPr>
              <a:t>Guarulhos,</a:t>
            </a:r>
            <a:endParaRPr sz="500">
              <a:latin typeface="Cambria"/>
              <a:cs typeface="Cambria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293091" y="2972460"/>
            <a:ext cx="1278890" cy="107314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227965" algn="l"/>
                <a:tab pos="903605" algn="l"/>
              </a:tabLst>
            </a:pPr>
            <a:r>
              <a:rPr dirty="0" u="sng" sz="50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	</a:t>
            </a:r>
            <a:r>
              <a:rPr dirty="0" sz="500" spc="120">
                <a:latin typeface="Cambria"/>
                <a:cs typeface="Cambria"/>
              </a:rPr>
              <a:t>de</a:t>
            </a:r>
            <a:r>
              <a:rPr dirty="0" u="sng" sz="50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	</a:t>
            </a:r>
            <a:r>
              <a:rPr dirty="0" sz="500" spc="140">
                <a:latin typeface="Cambria"/>
                <a:cs typeface="Cambria"/>
              </a:rPr>
              <a:t>de</a:t>
            </a:r>
            <a:r>
              <a:rPr dirty="0" sz="500" spc="145">
                <a:latin typeface="Cambria"/>
                <a:cs typeface="Cambria"/>
              </a:rPr>
              <a:t> 2017</a:t>
            </a:r>
            <a:endParaRPr sz="500">
              <a:latin typeface="Cambria"/>
              <a:cs typeface="Cambria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197493" y="5408588"/>
            <a:ext cx="1245870" cy="107314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500" spc="215">
                <a:latin typeface="Cambria"/>
                <a:cs typeface="Cambria"/>
              </a:rPr>
              <a:t>Sem</a:t>
            </a:r>
            <a:r>
              <a:rPr dirty="0" sz="500" spc="120">
                <a:latin typeface="Cambria"/>
                <a:cs typeface="Cambria"/>
              </a:rPr>
              <a:t> </a:t>
            </a:r>
            <a:r>
              <a:rPr dirty="0" sz="500" spc="155">
                <a:latin typeface="Cambria"/>
                <a:cs typeface="Cambria"/>
              </a:rPr>
              <a:t>mais</a:t>
            </a:r>
            <a:r>
              <a:rPr dirty="0" sz="500" spc="100">
                <a:latin typeface="Cambria"/>
                <a:cs typeface="Cambria"/>
              </a:rPr>
              <a:t> </a:t>
            </a:r>
            <a:r>
              <a:rPr dirty="0" sz="500" spc="140">
                <a:latin typeface="Cambria"/>
                <a:cs typeface="Cambria"/>
              </a:rPr>
              <a:t>para</a:t>
            </a:r>
            <a:r>
              <a:rPr dirty="0" sz="500" spc="105">
                <a:latin typeface="Cambria"/>
                <a:cs typeface="Cambria"/>
              </a:rPr>
              <a:t> </a:t>
            </a:r>
            <a:r>
              <a:rPr dirty="0" sz="500" spc="135">
                <a:latin typeface="Cambria"/>
                <a:cs typeface="Cambria"/>
              </a:rPr>
              <a:t>o</a:t>
            </a:r>
            <a:r>
              <a:rPr dirty="0" sz="500" spc="120">
                <a:latin typeface="Cambria"/>
                <a:cs typeface="Cambria"/>
              </a:rPr>
              <a:t> </a:t>
            </a:r>
            <a:r>
              <a:rPr dirty="0" sz="500" spc="160">
                <a:latin typeface="Cambria"/>
                <a:cs typeface="Cambria"/>
              </a:rPr>
              <a:t>momento.</a:t>
            </a:r>
            <a:endParaRPr sz="500">
              <a:latin typeface="Cambria"/>
              <a:cs typeface="Cambri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71256" y="6517141"/>
            <a:ext cx="2340610" cy="398780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dirty="0" sz="500" spc="135">
                <a:latin typeface="Cambria"/>
                <a:cs typeface="Cambria"/>
              </a:rPr>
              <a:t>llma.</a:t>
            </a:r>
            <a:r>
              <a:rPr dirty="0" sz="500" spc="114">
                <a:latin typeface="Cambria"/>
                <a:cs typeface="Cambria"/>
              </a:rPr>
              <a:t> </a:t>
            </a:r>
            <a:r>
              <a:rPr dirty="0" sz="500" spc="135">
                <a:latin typeface="Cambria"/>
                <a:cs typeface="Cambria"/>
              </a:rPr>
              <a:t>Sra</a:t>
            </a:r>
            <a:endParaRPr sz="5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500" spc="145">
                <a:latin typeface="Cambria"/>
                <a:cs typeface="Cambria"/>
              </a:rPr>
              <a:t>Argentina</a:t>
            </a:r>
            <a:r>
              <a:rPr dirty="0" sz="500" spc="110">
                <a:latin typeface="Cambria"/>
                <a:cs typeface="Cambria"/>
              </a:rPr>
              <a:t> </a:t>
            </a:r>
            <a:r>
              <a:rPr dirty="0" sz="500" spc="185">
                <a:latin typeface="Cambria"/>
                <a:cs typeface="Cambria"/>
              </a:rPr>
              <a:t>C.</a:t>
            </a:r>
            <a:r>
              <a:rPr dirty="0" sz="500" spc="120">
                <a:latin typeface="Cambria"/>
                <a:cs typeface="Cambria"/>
              </a:rPr>
              <a:t> </a:t>
            </a:r>
            <a:r>
              <a:rPr dirty="0" sz="500" spc="180">
                <a:latin typeface="Cambria"/>
                <a:cs typeface="Cambria"/>
              </a:rPr>
              <a:t>S.</a:t>
            </a:r>
            <a:r>
              <a:rPr dirty="0" sz="500" spc="120">
                <a:latin typeface="Cambria"/>
                <a:cs typeface="Cambria"/>
              </a:rPr>
              <a:t> </a:t>
            </a:r>
            <a:r>
              <a:rPr dirty="0" sz="500" spc="145">
                <a:latin typeface="Cambria"/>
                <a:cs typeface="Cambria"/>
              </a:rPr>
              <a:t>Barbosa</a:t>
            </a:r>
            <a:endParaRPr sz="5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500" spc="130">
                <a:latin typeface="Cambria"/>
                <a:cs typeface="Cambria"/>
              </a:rPr>
              <a:t>Diretora</a:t>
            </a:r>
            <a:r>
              <a:rPr dirty="0" sz="500" spc="120">
                <a:latin typeface="Cambria"/>
                <a:cs typeface="Cambria"/>
              </a:rPr>
              <a:t> </a:t>
            </a:r>
            <a:r>
              <a:rPr dirty="0" sz="500" spc="150">
                <a:latin typeface="Cambria"/>
                <a:cs typeface="Cambria"/>
              </a:rPr>
              <a:t>do</a:t>
            </a:r>
            <a:r>
              <a:rPr dirty="0" sz="500" spc="130">
                <a:latin typeface="Cambria"/>
                <a:cs typeface="Cambria"/>
              </a:rPr>
              <a:t> </a:t>
            </a:r>
            <a:r>
              <a:rPr dirty="0" sz="500" spc="155">
                <a:latin typeface="Cambria"/>
                <a:cs typeface="Cambria"/>
              </a:rPr>
              <a:t>Departamento</a:t>
            </a:r>
            <a:r>
              <a:rPr dirty="0" sz="500" spc="135">
                <a:latin typeface="Cambria"/>
                <a:cs typeface="Cambria"/>
              </a:rPr>
              <a:t> </a:t>
            </a:r>
            <a:r>
              <a:rPr dirty="0" sz="500" spc="140">
                <a:latin typeface="Cambria"/>
                <a:cs typeface="Cambria"/>
              </a:rPr>
              <a:t>de</a:t>
            </a:r>
            <a:r>
              <a:rPr dirty="0" sz="500" spc="165">
                <a:latin typeface="Cambria"/>
                <a:cs typeface="Cambria"/>
              </a:rPr>
              <a:t> </a:t>
            </a:r>
            <a:r>
              <a:rPr dirty="0" sz="500" spc="160">
                <a:latin typeface="Cambria"/>
                <a:cs typeface="Cambria"/>
              </a:rPr>
              <a:t>Ensino</a:t>
            </a:r>
            <a:r>
              <a:rPr dirty="0" sz="500" spc="130">
                <a:latin typeface="Cambria"/>
                <a:cs typeface="Cambria"/>
              </a:rPr>
              <a:t> </a:t>
            </a:r>
            <a:r>
              <a:rPr dirty="0" sz="500" spc="120">
                <a:latin typeface="Cambria"/>
                <a:cs typeface="Cambria"/>
              </a:rPr>
              <a:t>Escolar</a:t>
            </a:r>
            <a:endParaRPr sz="5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500" spc="204">
                <a:latin typeface="Cambria"/>
                <a:cs typeface="Cambria"/>
              </a:rPr>
              <a:t>Da</a:t>
            </a:r>
            <a:r>
              <a:rPr dirty="0" sz="500" spc="110">
                <a:latin typeface="Cambria"/>
                <a:cs typeface="Cambria"/>
              </a:rPr>
              <a:t> </a:t>
            </a:r>
            <a:r>
              <a:rPr dirty="0" sz="500" spc="135">
                <a:latin typeface="Cambria"/>
                <a:cs typeface="Cambria"/>
              </a:rPr>
              <a:t>Secretaria</a:t>
            </a:r>
            <a:r>
              <a:rPr dirty="0" sz="500" spc="110">
                <a:latin typeface="Cambria"/>
                <a:cs typeface="Cambria"/>
              </a:rPr>
              <a:t> </a:t>
            </a:r>
            <a:r>
              <a:rPr dirty="0" sz="500" spc="150">
                <a:latin typeface="Cambria"/>
                <a:cs typeface="Cambria"/>
              </a:rPr>
              <a:t>Municipal</a:t>
            </a:r>
            <a:r>
              <a:rPr dirty="0" sz="500" spc="130">
                <a:latin typeface="Cambria"/>
                <a:cs typeface="Cambria"/>
              </a:rPr>
              <a:t> </a:t>
            </a:r>
            <a:r>
              <a:rPr dirty="0" sz="500" spc="140">
                <a:latin typeface="Cambria"/>
                <a:cs typeface="Cambria"/>
              </a:rPr>
              <a:t>de</a:t>
            </a:r>
            <a:r>
              <a:rPr dirty="0" sz="500" spc="155">
                <a:latin typeface="Cambria"/>
                <a:cs typeface="Cambria"/>
              </a:rPr>
              <a:t> Educação</a:t>
            </a:r>
            <a:r>
              <a:rPr dirty="0" sz="500" spc="125">
                <a:latin typeface="Cambria"/>
                <a:cs typeface="Cambria"/>
              </a:rPr>
              <a:t> </a:t>
            </a:r>
            <a:r>
              <a:rPr dirty="0" sz="500" spc="140">
                <a:latin typeface="Cambria"/>
                <a:cs typeface="Cambria"/>
              </a:rPr>
              <a:t>de</a:t>
            </a:r>
            <a:r>
              <a:rPr dirty="0" sz="500" spc="150">
                <a:latin typeface="Cambria"/>
                <a:cs typeface="Cambria"/>
              </a:rPr>
              <a:t> </a:t>
            </a:r>
            <a:r>
              <a:rPr dirty="0" sz="500" spc="160">
                <a:latin typeface="Cambria"/>
                <a:cs typeface="Cambria"/>
              </a:rPr>
              <a:t>Guarulhos</a:t>
            </a:r>
            <a:endParaRPr sz="500">
              <a:latin typeface="Cambria"/>
              <a:cs typeface="Cambri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315765" y="5863248"/>
            <a:ext cx="1064895" cy="2127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23495" marR="5080" indent="-11430">
              <a:lnSpc>
                <a:spcPct val="122600"/>
              </a:lnSpc>
              <a:spcBef>
                <a:spcPts val="90"/>
              </a:spcBef>
            </a:pPr>
            <a:r>
              <a:rPr dirty="0" sz="500" spc="135">
                <a:latin typeface="Cambria"/>
                <a:cs typeface="Cambria"/>
              </a:rPr>
              <a:t>Presidente</a:t>
            </a:r>
            <a:r>
              <a:rPr dirty="0" sz="500" spc="150">
                <a:latin typeface="Cambria"/>
                <a:cs typeface="Cambria"/>
              </a:rPr>
              <a:t> </a:t>
            </a:r>
            <a:r>
              <a:rPr dirty="0" sz="500" spc="165">
                <a:latin typeface="Cambria"/>
                <a:cs typeface="Cambria"/>
              </a:rPr>
              <a:t>da</a:t>
            </a:r>
            <a:r>
              <a:rPr dirty="0" sz="500" spc="105">
                <a:latin typeface="Cambria"/>
                <a:cs typeface="Cambria"/>
              </a:rPr>
              <a:t> </a:t>
            </a:r>
            <a:r>
              <a:rPr dirty="0" sz="500" spc="135">
                <a:latin typeface="Cambria"/>
                <a:cs typeface="Cambria"/>
              </a:rPr>
              <a:t>Entidade </a:t>
            </a:r>
            <a:r>
              <a:rPr dirty="0" sz="500" spc="155">
                <a:latin typeface="Cambria"/>
                <a:cs typeface="Cambria"/>
              </a:rPr>
              <a:t>RG.:</a:t>
            </a:r>
            <a:endParaRPr sz="500">
              <a:latin typeface="Cambria"/>
              <a:cs typeface="Cambr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71256" y="3533579"/>
            <a:ext cx="3698875" cy="5607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2700" marR="5080" indent="720725">
              <a:lnSpc>
                <a:spcPct val="117000"/>
              </a:lnSpc>
              <a:spcBef>
                <a:spcPts val="90"/>
              </a:spcBef>
            </a:pPr>
            <a:r>
              <a:rPr dirty="0" sz="500" spc="160">
                <a:latin typeface="Cambria"/>
                <a:cs typeface="Cambria"/>
              </a:rPr>
              <a:t>Vimos</a:t>
            </a:r>
            <a:r>
              <a:rPr dirty="0" sz="500" spc="210">
                <a:latin typeface="Cambria"/>
                <a:cs typeface="Cambria"/>
              </a:rPr>
              <a:t> </a:t>
            </a:r>
            <a:r>
              <a:rPr dirty="0" sz="500" spc="120">
                <a:latin typeface="Cambria"/>
                <a:cs typeface="Cambria"/>
              </a:rPr>
              <a:t>através</a:t>
            </a:r>
            <a:r>
              <a:rPr dirty="0" sz="500" spc="215">
                <a:latin typeface="Cambria"/>
                <a:cs typeface="Cambria"/>
              </a:rPr>
              <a:t> </a:t>
            </a:r>
            <a:r>
              <a:rPr dirty="0" sz="500" spc="135">
                <a:latin typeface="Cambria"/>
                <a:cs typeface="Cambria"/>
              </a:rPr>
              <a:t>deste,</a:t>
            </a:r>
            <a:r>
              <a:rPr dirty="0" sz="500" spc="225">
                <a:latin typeface="Cambria"/>
                <a:cs typeface="Cambria"/>
              </a:rPr>
              <a:t> </a:t>
            </a:r>
            <a:r>
              <a:rPr dirty="0" sz="500" spc="110">
                <a:latin typeface="Cambria"/>
                <a:cs typeface="Cambria"/>
              </a:rPr>
              <a:t>solicitar</a:t>
            </a:r>
            <a:r>
              <a:rPr dirty="0" sz="500" spc="225">
                <a:latin typeface="Cambria"/>
                <a:cs typeface="Cambria"/>
              </a:rPr>
              <a:t> </a:t>
            </a:r>
            <a:r>
              <a:rPr dirty="0" sz="500" spc="160">
                <a:latin typeface="Cambria"/>
                <a:cs typeface="Cambria"/>
              </a:rPr>
              <a:t>a</a:t>
            </a:r>
            <a:r>
              <a:rPr dirty="0" sz="500" spc="215">
                <a:latin typeface="Cambria"/>
                <a:cs typeface="Cambria"/>
              </a:rPr>
              <a:t> </a:t>
            </a:r>
            <a:r>
              <a:rPr dirty="0" sz="500" spc="150">
                <a:latin typeface="Cambria"/>
                <a:cs typeface="Cambria"/>
              </a:rPr>
              <a:t>Vossa</a:t>
            </a:r>
            <a:r>
              <a:rPr dirty="0" sz="500" spc="160">
                <a:latin typeface="Cambria"/>
                <a:cs typeface="Cambria"/>
              </a:rPr>
              <a:t> </a:t>
            </a:r>
            <a:r>
              <a:rPr dirty="0" sz="500" spc="155">
                <a:latin typeface="Cambria"/>
                <a:cs typeface="Cambria"/>
              </a:rPr>
              <a:t>Senhoria,</a:t>
            </a:r>
            <a:r>
              <a:rPr dirty="0" sz="500" spc="220">
                <a:latin typeface="Cambria"/>
                <a:cs typeface="Cambria"/>
              </a:rPr>
              <a:t> </a:t>
            </a:r>
            <a:r>
              <a:rPr dirty="0" sz="500" spc="150">
                <a:latin typeface="Cambria"/>
                <a:cs typeface="Cambria"/>
              </a:rPr>
              <a:t>Homologação</a:t>
            </a:r>
            <a:r>
              <a:rPr dirty="0" sz="500" spc="185">
                <a:latin typeface="Cambria"/>
                <a:cs typeface="Cambria"/>
              </a:rPr>
              <a:t> </a:t>
            </a:r>
            <a:r>
              <a:rPr dirty="0" sz="500" spc="125">
                <a:latin typeface="Cambria"/>
                <a:cs typeface="Cambria"/>
              </a:rPr>
              <a:t>do </a:t>
            </a:r>
            <a:r>
              <a:rPr dirty="0" sz="500" spc="170">
                <a:latin typeface="Cambria"/>
                <a:cs typeface="Cambria"/>
              </a:rPr>
              <a:t>Quadro</a:t>
            </a:r>
            <a:r>
              <a:rPr dirty="0" sz="500" spc="220">
                <a:latin typeface="Cambria"/>
                <a:cs typeface="Cambria"/>
              </a:rPr>
              <a:t> </a:t>
            </a:r>
            <a:r>
              <a:rPr dirty="0" sz="500" spc="140">
                <a:latin typeface="Cambria"/>
                <a:cs typeface="Cambria"/>
              </a:rPr>
              <a:t>de</a:t>
            </a:r>
            <a:r>
              <a:rPr dirty="0" sz="500" spc="250">
                <a:latin typeface="Cambria"/>
                <a:cs typeface="Cambria"/>
              </a:rPr>
              <a:t> </a:t>
            </a:r>
            <a:r>
              <a:rPr dirty="0" sz="500" spc="155">
                <a:latin typeface="Cambria"/>
                <a:cs typeface="Cambria"/>
              </a:rPr>
              <a:t>Recursos</a:t>
            </a:r>
            <a:r>
              <a:rPr dirty="0" sz="500" spc="210">
                <a:latin typeface="Cambria"/>
                <a:cs typeface="Cambria"/>
              </a:rPr>
              <a:t> </a:t>
            </a:r>
            <a:r>
              <a:rPr dirty="0" sz="500" spc="190">
                <a:latin typeface="Cambria"/>
                <a:cs typeface="Cambria"/>
              </a:rPr>
              <a:t>Humanos</a:t>
            </a:r>
            <a:r>
              <a:rPr dirty="0" sz="500" spc="204">
                <a:latin typeface="Cambria"/>
                <a:cs typeface="Cambria"/>
              </a:rPr>
              <a:t> </a:t>
            </a:r>
            <a:r>
              <a:rPr dirty="0" sz="500" spc="120">
                <a:latin typeface="Cambria"/>
                <a:cs typeface="Cambria"/>
              </a:rPr>
              <a:t>(anexo),</a:t>
            </a:r>
            <a:r>
              <a:rPr dirty="0" sz="500" spc="165">
                <a:latin typeface="Cambria"/>
                <a:cs typeface="Cambria"/>
              </a:rPr>
              <a:t> </a:t>
            </a:r>
            <a:r>
              <a:rPr dirty="0" sz="500" spc="145">
                <a:latin typeface="Cambria"/>
                <a:cs typeface="Cambria"/>
              </a:rPr>
              <a:t>conforme</a:t>
            </a:r>
            <a:r>
              <a:rPr dirty="0" sz="500" spc="260">
                <a:latin typeface="Cambria"/>
                <a:cs typeface="Cambria"/>
              </a:rPr>
              <a:t> </a:t>
            </a:r>
            <a:r>
              <a:rPr dirty="0" sz="500" spc="114">
                <a:latin typeface="Cambria"/>
                <a:cs typeface="Cambria"/>
              </a:rPr>
              <a:t>alteração(ões)</a:t>
            </a:r>
            <a:r>
              <a:rPr dirty="0" sz="500" spc="195">
                <a:latin typeface="Cambria"/>
                <a:cs typeface="Cambria"/>
              </a:rPr>
              <a:t> </a:t>
            </a:r>
            <a:r>
              <a:rPr dirty="0" sz="500" spc="185">
                <a:latin typeface="Cambria"/>
                <a:cs typeface="Cambria"/>
              </a:rPr>
              <a:t>na</a:t>
            </a:r>
            <a:r>
              <a:rPr dirty="0" sz="500" spc="204">
                <a:latin typeface="Cambria"/>
                <a:cs typeface="Cambria"/>
              </a:rPr>
              <a:t> </a:t>
            </a:r>
            <a:r>
              <a:rPr dirty="0" sz="500" spc="130">
                <a:latin typeface="Cambria"/>
                <a:cs typeface="Cambria"/>
              </a:rPr>
              <a:t>tabela</a:t>
            </a:r>
            <a:r>
              <a:rPr dirty="0" sz="500" spc="155">
                <a:latin typeface="Cambria"/>
                <a:cs typeface="Cambria"/>
              </a:rPr>
              <a:t> </a:t>
            </a:r>
            <a:r>
              <a:rPr dirty="0" sz="500" spc="125">
                <a:latin typeface="Cambria"/>
                <a:cs typeface="Cambria"/>
              </a:rPr>
              <a:t>abaixo </a:t>
            </a:r>
            <a:r>
              <a:rPr dirty="0" sz="500" spc="155">
                <a:latin typeface="Cambria"/>
                <a:cs typeface="Cambria"/>
              </a:rPr>
              <a:t>juntamente</a:t>
            </a:r>
            <a:r>
              <a:rPr dirty="0" sz="500" spc="484">
                <a:latin typeface="Cambria"/>
                <a:cs typeface="Cambria"/>
              </a:rPr>
              <a:t> </a:t>
            </a:r>
            <a:r>
              <a:rPr dirty="0" sz="500" spc="170">
                <a:latin typeface="Cambria"/>
                <a:cs typeface="Cambria"/>
              </a:rPr>
              <a:t>com</a:t>
            </a:r>
            <a:r>
              <a:rPr dirty="0" sz="500" spc="459">
                <a:latin typeface="Cambria"/>
                <a:cs typeface="Cambria"/>
              </a:rPr>
              <a:t> </a:t>
            </a:r>
            <a:r>
              <a:rPr dirty="0" sz="500" spc="105">
                <a:latin typeface="Cambria"/>
                <a:cs typeface="Cambria"/>
              </a:rPr>
              <a:t>cópia(s)</a:t>
            </a:r>
            <a:r>
              <a:rPr dirty="0" sz="500" spc="470">
                <a:latin typeface="Cambria"/>
                <a:cs typeface="Cambria"/>
              </a:rPr>
              <a:t> </a:t>
            </a:r>
            <a:r>
              <a:rPr dirty="0" sz="500" spc="100">
                <a:latin typeface="Cambria"/>
                <a:cs typeface="Cambria"/>
              </a:rPr>
              <a:t>do(s)</a:t>
            </a:r>
            <a:r>
              <a:rPr dirty="0" sz="500" spc="470">
                <a:latin typeface="Cambria"/>
                <a:cs typeface="Cambria"/>
              </a:rPr>
              <a:t> </a:t>
            </a:r>
            <a:r>
              <a:rPr dirty="0" sz="500" spc="105">
                <a:latin typeface="Cambria"/>
                <a:cs typeface="Cambria"/>
              </a:rPr>
              <a:t>certificado(s)</a:t>
            </a:r>
            <a:r>
              <a:rPr dirty="0" sz="500" spc="470">
                <a:latin typeface="Cambria"/>
                <a:cs typeface="Cambria"/>
              </a:rPr>
              <a:t> </a:t>
            </a:r>
            <a:r>
              <a:rPr dirty="0" sz="500" spc="140">
                <a:latin typeface="Cambria"/>
                <a:cs typeface="Cambria"/>
              </a:rPr>
              <a:t>de</a:t>
            </a:r>
            <a:r>
              <a:rPr dirty="0" sz="500" spc="490">
                <a:latin typeface="Cambria"/>
                <a:cs typeface="Cambria"/>
              </a:rPr>
              <a:t> </a:t>
            </a:r>
            <a:r>
              <a:rPr dirty="0" sz="500" spc="114">
                <a:latin typeface="Cambria"/>
                <a:cs typeface="Cambria"/>
              </a:rPr>
              <a:t>habilitação(ões)</a:t>
            </a:r>
            <a:r>
              <a:rPr dirty="0" sz="500" spc="480">
                <a:latin typeface="Cambria"/>
                <a:cs typeface="Cambria"/>
              </a:rPr>
              <a:t> </a:t>
            </a:r>
            <a:r>
              <a:rPr dirty="0" sz="500" spc="100">
                <a:latin typeface="Cambria"/>
                <a:cs typeface="Cambria"/>
              </a:rPr>
              <a:t>do(s)</a:t>
            </a:r>
            <a:r>
              <a:rPr dirty="0" sz="500" spc="465">
                <a:latin typeface="Cambria"/>
                <a:cs typeface="Cambria"/>
              </a:rPr>
              <a:t> </a:t>
            </a:r>
            <a:r>
              <a:rPr dirty="0" sz="500" spc="95">
                <a:latin typeface="Cambria"/>
                <a:cs typeface="Cambria"/>
              </a:rPr>
              <a:t>novo(s) </a:t>
            </a:r>
            <a:r>
              <a:rPr dirty="0" sz="500" spc="120">
                <a:latin typeface="Cambria"/>
                <a:cs typeface="Cambria"/>
              </a:rPr>
              <a:t>funcionário(s)</a:t>
            </a:r>
            <a:r>
              <a:rPr dirty="0" sz="500" spc="270">
                <a:latin typeface="Cambria"/>
                <a:cs typeface="Cambria"/>
              </a:rPr>
              <a:t>  </a:t>
            </a:r>
            <a:r>
              <a:rPr dirty="0" sz="500" spc="120">
                <a:latin typeface="Cambria"/>
                <a:cs typeface="Cambria"/>
              </a:rPr>
              <a:t>e</a:t>
            </a:r>
            <a:r>
              <a:rPr dirty="0" sz="500" spc="280">
                <a:latin typeface="Cambria"/>
                <a:cs typeface="Cambria"/>
              </a:rPr>
              <a:t>  </a:t>
            </a:r>
            <a:r>
              <a:rPr dirty="0" sz="500" spc="135">
                <a:latin typeface="Cambria"/>
                <a:cs typeface="Cambria"/>
              </a:rPr>
              <a:t>posteriormente</a:t>
            </a:r>
            <a:r>
              <a:rPr dirty="0" sz="500" spc="280">
                <a:latin typeface="Cambria"/>
                <a:cs typeface="Cambria"/>
              </a:rPr>
              <a:t>  </a:t>
            </a:r>
            <a:r>
              <a:rPr dirty="0" sz="500" spc="135">
                <a:latin typeface="Cambria"/>
                <a:cs typeface="Cambria"/>
              </a:rPr>
              <a:t>o</a:t>
            </a:r>
            <a:r>
              <a:rPr dirty="0" sz="500" spc="265">
                <a:latin typeface="Cambria"/>
                <a:cs typeface="Cambria"/>
              </a:rPr>
              <a:t>  </a:t>
            </a:r>
            <a:r>
              <a:rPr dirty="0" sz="500" spc="170">
                <a:latin typeface="Cambria"/>
                <a:cs typeface="Cambria"/>
              </a:rPr>
              <a:t>encaminhamento</a:t>
            </a:r>
            <a:r>
              <a:rPr dirty="0" sz="500" spc="270">
                <a:latin typeface="Cambria"/>
                <a:cs typeface="Cambria"/>
              </a:rPr>
              <a:t>  </a:t>
            </a:r>
            <a:r>
              <a:rPr dirty="0" sz="500" spc="140">
                <a:latin typeface="Cambria"/>
                <a:cs typeface="Cambria"/>
              </a:rPr>
              <a:t>ao</a:t>
            </a:r>
            <a:r>
              <a:rPr dirty="0" sz="500" spc="285">
                <a:latin typeface="Cambria"/>
                <a:cs typeface="Cambria"/>
              </a:rPr>
              <a:t>  </a:t>
            </a:r>
            <a:r>
              <a:rPr dirty="0" sz="500" spc="155">
                <a:latin typeface="Cambria"/>
                <a:cs typeface="Cambria"/>
              </a:rPr>
              <a:t>Departamento</a:t>
            </a:r>
            <a:r>
              <a:rPr dirty="0" sz="500" spc="270">
                <a:latin typeface="Cambria"/>
                <a:cs typeface="Cambria"/>
              </a:rPr>
              <a:t>  </a:t>
            </a:r>
            <a:r>
              <a:rPr dirty="0" sz="500" spc="114">
                <a:latin typeface="Cambria"/>
                <a:cs typeface="Cambria"/>
              </a:rPr>
              <a:t>de </a:t>
            </a:r>
            <a:r>
              <a:rPr dirty="0" sz="500" spc="130">
                <a:latin typeface="Cambria"/>
                <a:cs typeface="Cambria"/>
              </a:rPr>
              <a:t>Prestação</a:t>
            </a:r>
            <a:r>
              <a:rPr dirty="0" sz="500" spc="130">
                <a:latin typeface="Cambria"/>
                <a:cs typeface="Cambria"/>
              </a:rPr>
              <a:t> </a:t>
            </a:r>
            <a:r>
              <a:rPr dirty="0" sz="500" spc="140">
                <a:latin typeface="Cambria"/>
                <a:cs typeface="Cambria"/>
              </a:rPr>
              <a:t>de</a:t>
            </a:r>
            <a:r>
              <a:rPr dirty="0" sz="500" spc="155">
                <a:latin typeface="Cambria"/>
                <a:cs typeface="Cambria"/>
              </a:rPr>
              <a:t> Contas,</a:t>
            </a:r>
            <a:r>
              <a:rPr dirty="0" sz="500" spc="120">
                <a:latin typeface="Cambria"/>
                <a:cs typeface="Cambria"/>
              </a:rPr>
              <a:t> </a:t>
            </a:r>
            <a:r>
              <a:rPr dirty="0" sz="500" spc="140">
                <a:latin typeface="Cambria"/>
                <a:cs typeface="Cambria"/>
              </a:rPr>
              <a:t>para</a:t>
            </a:r>
            <a:r>
              <a:rPr dirty="0" sz="500" spc="114">
                <a:latin typeface="Cambria"/>
                <a:cs typeface="Cambria"/>
              </a:rPr>
              <a:t> </a:t>
            </a:r>
            <a:r>
              <a:rPr dirty="0" sz="500" spc="130">
                <a:latin typeface="Cambria"/>
                <a:cs typeface="Cambria"/>
              </a:rPr>
              <a:t>fins</a:t>
            </a:r>
            <a:r>
              <a:rPr dirty="0" sz="500" spc="160">
                <a:latin typeface="Cambria"/>
                <a:cs typeface="Cambria"/>
              </a:rPr>
              <a:t> </a:t>
            </a:r>
            <a:r>
              <a:rPr dirty="0" sz="500" spc="140">
                <a:latin typeface="Cambria"/>
                <a:cs typeface="Cambria"/>
              </a:rPr>
              <a:t>de</a:t>
            </a:r>
            <a:r>
              <a:rPr dirty="0" sz="500" spc="160">
                <a:latin typeface="Cambria"/>
                <a:cs typeface="Cambria"/>
              </a:rPr>
              <a:t> </a:t>
            </a:r>
            <a:r>
              <a:rPr dirty="0" sz="500" spc="130">
                <a:latin typeface="Cambria"/>
                <a:cs typeface="Cambria"/>
              </a:rPr>
              <a:t>regularização</a:t>
            </a:r>
            <a:r>
              <a:rPr dirty="0" sz="500" spc="185">
                <a:latin typeface="Cambria"/>
                <a:cs typeface="Cambria"/>
              </a:rPr>
              <a:t> </a:t>
            </a:r>
            <a:r>
              <a:rPr dirty="0" sz="500" spc="145">
                <a:latin typeface="Cambria"/>
                <a:cs typeface="Cambria"/>
              </a:rPr>
              <a:t>junto</a:t>
            </a:r>
            <a:r>
              <a:rPr dirty="0" sz="500" spc="130">
                <a:latin typeface="Cambria"/>
                <a:cs typeface="Cambria"/>
              </a:rPr>
              <a:t> </a:t>
            </a:r>
            <a:r>
              <a:rPr dirty="0" sz="500" spc="140">
                <a:latin typeface="Cambria"/>
                <a:cs typeface="Cambria"/>
              </a:rPr>
              <a:t>ao</a:t>
            </a:r>
            <a:r>
              <a:rPr dirty="0" sz="500" spc="175">
                <a:latin typeface="Cambria"/>
                <a:cs typeface="Cambria"/>
              </a:rPr>
              <a:t> </a:t>
            </a:r>
            <a:r>
              <a:rPr dirty="0" sz="500" spc="135">
                <a:latin typeface="Cambria"/>
                <a:cs typeface="Cambria"/>
              </a:rPr>
              <a:t>processo</a:t>
            </a:r>
            <a:r>
              <a:rPr dirty="0" sz="500" spc="135">
                <a:latin typeface="Cambria"/>
                <a:cs typeface="Cambria"/>
              </a:rPr>
              <a:t> </a:t>
            </a:r>
            <a:r>
              <a:rPr dirty="0" sz="500" spc="140">
                <a:latin typeface="Cambria"/>
                <a:cs typeface="Cambria"/>
              </a:rPr>
              <a:t>de</a:t>
            </a:r>
            <a:r>
              <a:rPr dirty="0" sz="500" spc="210">
                <a:latin typeface="Cambria"/>
                <a:cs typeface="Cambria"/>
              </a:rPr>
              <a:t> </a:t>
            </a:r>
            <a:r>
              <a:rPr dirty="0" sz="500" spc="130">
                <a:latin typeface="Cambria"/>
                <a:cs typeface="Cambria"/>
              </a:rPr>
              <a:t>Prestação</a:t>
            </a:r>
            <a:r>
              <a:rPr dirty="0" sz="500" spc="135">
                <a:latin typeface="Cambria"/>
                <a:cs typeface="Cambria"/>
              </a:rPr>
              <a:t> </a:t>
            </a:r>
            <a:r>
              <a:rPr dirty="0" sz="500" spc="114">
                <a:latin typeface="Cambria"/>
                <a:cs typeface="Cambria"/>
              </a:rPr>
              <a:t>de </a:t>
            </a:r>
            <a:r>
              <a:rPr dirty="0" sz="500" spc="160">
                <a:latin typeface="Cambria"/>
                <a:cs typeface="Cambria"/>
              </a:rPr>
              <a:t>Contas</a:t>
            </a:r>
            <a:r>
              <a:rPr dirty="0" sz="500" spc="110">
                <a:latin typeface="Cambria"/>
                <a:cs typeface="Cambria"/>
              </a:rPr>
              <a:t> </a:t>
            </a:r>
            <a:r>
              <a:rPr dirty="0" sz="500" spc="150">
                <a:latin typeface="Cambria"/>
                <a:cs typeface="Cambria"/>
              </a:rPr>
              <a:t>do</a:t>
            </a:r>
            <a:r>
              <a:rPr dirty="0" sz="500" spc="130">
                <a:latin typeface="Cambria"/>
                <a:cs typeface="Cambria"/>
              </a:rPr>
              <a:t> </a:t>
            </a:r>
            <a:r>
              <a:rPr dirty="0" sz="500" spc="120">
                <a:latin typeface="Cambria"/>
                <a:cs typeface="Cambria"/>
              </a:rPr>
              <a:t>exercício</a:t>
            </a:r>
            <a:r>
              <a:rPr dirty="0" sz="500" spc="135">
                <a:latin typeface="Cambria"/>
                <a:cs typeface="Cambria"/>
              </a:rPr>
              <a:t> </a:t>
            </a:r>
            <a:r>
              <a:rPr dirty="0" sz="500" spc="140">
                <a:latin typeface="Cambria"/>
                <a:cs typeface="Cambria"/>
              </a:rPr>
              <a:t>de</a:t>
            </a:r>
            <a:r>
              <a:rPr dirty="0" sz="500" spc="160">
                <a:latin typeface="Cambria"/>
                <a:cs typeface="Cambria"/>
              </a:rPr>
              <a:t> </a:t>
            </a:r>
            <a:r>
              <a:rPr dirty="0" sz="500" spc="145">
                <a:latin typeface="Cambria"/>
                <a:cs typeface="Cambria"/>
              </a:rPr>
              <a:t>2017.</a:t>
            </a:r>
            <a:endParaRPr sz="50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59919" y="3154958"/>
            <a:ext cx="949960" cy="29400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654050" algn="l"/>
              </a:tabLst>
            </a:pPr>
            <a:r>
              <a:rPr dirty="0" sz="500" spc="125">
                <a:latin typeface="Cambria"/>
                <a:cs typeface="Cambria"/>
              </a:rPr>
              <a:t>Ofício</a:t>
            </a:r>
            <a:r>
              <a:rPr dirty="0" sz="500" spc="114">
                <a:latin typeface="Cambria"/>
                <a:cs typeface="Cambria"/>
              </a:rPr>
              <a:t> </a:t>
            </a:r>
            <a:r>
              <a:rPr dirty="0" sz="500" spc="125">
                <a:latin typeface="Cambria"/>
                <a:cs typeface="Cambria"/>
              </a:rPr>
              <a:t>nº</a:t>
            </a:r>
            <a:r>
              <a:rPr dirty="0" sz="500">
                <a:latin typeface="Cambria"/>
                <a:cs typeface="Cambria"/>
              </a:rPr>
              <a:t>	</a:t>
            </a:r>
            <a:r>
              <a:rPr dirty="0" sz="500" spc="160">
                <a:latin typeface="Cambria"/>
                <a:cs typeface="Cambria"/>
              </a:rPr>
              <a:t>/2017</a:t>
            </a:r>
            <a:endParaRPr sz="5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500">
              <a:latin typeface="Cambria"/>
              <a:cs typeface="Cambria"/>
            </a:endParaRPr>
          </a:p>
          <a:p>
            <a:pPr marL="23495">
              <a:lnSpc>
                <a:spcPct val="100000"/>
              </a:lnSpc>
              <a:spcBef>
                <a:spcPts val="5"/>
              </a:spcBef>
            </a:pPr>
            <a:r>
              <a:rPr dirty="0" sz="500" spc="170">
                <a:latin typeface="Cambria"/>
                <a:cs typeface="Cambria"/>
              </a:rPr>
              <a:t>Senhora</a:t>
            </a:r>
            <a:r>
              <a:rPr dirty="0" sz="500" spc="114">
                <a:latin typeface="Cambria"/>
                <a:cs typeface="Cambria"/>
              </a:rPr>
              <a:t> </a:t>
            </a:r>
            <a:r>
              <a:rPr dirty="0" sz="500" spc="120">
                <a:latin typeface="Cambria"/>
                <a:cs typeface="Cambria"/>
              </a:rPr>
              <a:t>Diretora</a:t>
            </a:r>
            <a:endParaRPr sz="500">
              <a:latin typeface="Cambria"/>
              <a:cs typeface="Cambria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61169" y="4198842"/>
          <a:ext cx="3794760" cy="11233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6210"/>
                <a:gridCol w="715645"/>
                <a:gridCol w="551180"/>
                <a:gridCol w="568325"/>
                <a:gridCol w="693419"/>
                <a:gridCol w="546100"/>
                <a:gridCol w="486409"/>
              </a:tblGrid>
              <a:tr h="952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400" spc="90" b="1">
                          <a:latin typeface="Cambria"/>
                          <a:cs typeface="Cambria"/>
                        </a:rPr>
                        <a:t>Nº</a:t>
                      </a:r>
                      <a:endParaRPr sz="400">
                        <a:latin typeface="Cambria"/>
                        <a:cs typeface="Cambria"/>
                      </a:endParaRPr>
                    </a:p>
                  </a:txBody>
                  <a:tcPr marL="0" marR="0" marB="0" marT="10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400" spc="120" b="1">
                          <a:latin typeface="Cambria"/>
                          <a:cs typeface="Cambria"/>
                        </a:rPr>
                        <a:t>Contratada</a:t>
                      </a:r>
                      <a:endParaRPr sz="400">
                        <a:latin typeface="Cambria"/>
                        <a:cs typeface="Cambria"/>
                      </a:endParaRPr>
                    </a:p>
                  </a:txBody>
                  <a:tcPr marL="0" marR="0" marB="0" marT="10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400" spc="114" b="1">
                          <a:latin typeface="Cambria"/>
                          <a:cs typeface="Cambria"/>
                        </a:rPr>
                        <a:t>R.G.</a:t>
                      </a:r>
                      <a:endParaRPr sz="400">
                        <a:latin typeface="Cambria"/>
                        <a:cs typeface="Cambria"/>
                      </a:endParaRPr>
                    </a:p>
                  </a:txBody>
                  <a:tcPr marL="0" marR="0" marB="0" marT="10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400" spc="135" b="1">
                          <a:latin typeface="Cambria"/>
                          <a:cs typeface="Cambria"/>
                        </a:rPr>
                        <a:t>Função</a:t>
                      </a:r>
                      <a:endParaRPr sz="400">
                        <a:latin typeface="Cambria"/>
                        <a:cs typeface="Cambria"/>
                      </a:endParaRPr>
                    </a:p>
                  </a:txBody>
                  <a:tcPr marL="0" marR="0" marB="0" marT="10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400" spc="114" b="1">
                          <a:latin typeface="Cambria"/>
                          <a:cs typeface="Cambria"/>
                        </a:rPr>
                        <a:t>Substituída</a:t>
                      </a:r>
                      <a:endParaRPr sz="400">
                        <a:latin typeface="Cambria"/>
                        <a:cs typeface="Cambria"/>
                      </a:endParaRPr>
                    </a:p>
                  </a:txBody>
                  <a:tcPr marL="0" marR="0" marB="0" marT="10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400" spc="114" b="1">
                          <a:latin typeface="Cambria"/>
                          <a:cs typeface="Cambria"/>
                        </a:rPr>
                        <a:t>R.G.</a:t>
                      </a:r>
                      <a:endParaRPr sz="400">
                        <a:latin typeface="Cambria"/>
                        <a:cs typeface="Cambria"/>
                      </a:endParaRPr>
                    </a:p>
                  </a:txBody>
                  <a:tcPr marL="0" marR="0" marB="0" marT="10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400" spc="150" b="1">
                          <a:latin typeface="Cambria"/>
                          <a:cs typeface="Cambria"/>
                        </a:rPr>
                        <a:t>A</a:t>
                      </a:r>
                      <a:r>
                        <a:rPr dirty="0" sz="400" spc="80" b="1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400" spc="100" b="1">
                          <a:latin typeface="Cambria"/>
                          <a:cs typeface="Cambria"/>
                        </a:rPr>
                        <a:t>partir</a:t>
                      </a:r>
                      <a:r>
                        <a:rPr dirty="0" sz="400" spc="105" b="1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400" spc="95" b="1">
                          <a:latin typeface="Cambria"/>
                          <a:cs typeface="Cambria"/>
                        </a:rPr>
                        <a:t>de</a:t>
                      </a:r>
                      <a:endParaRPr sz="400">
                        <a:latin typeface="Cambria"/>
                        <a:cs typeface="Cambria"/>
                      </a:endParaRPr>
                    </a:p>
                  </a:txBody>
                  <a:tcPr marL="0" marR="0" marB="0" marT="107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  <a:p>
                      <a:pPr algn="ctr" marR="14604">
                        <a:lnSpc>
                          <a:spcPct val="100000"/>
                        </a:lnSpc>
                      </a:pPr>
                      <a:r>
                        <a:rPr dirty="0" sz="400" spc="90" b="1">
                          <a:latin typeface="Cambria"/>
                          <a:cs typeface="Cambria"/>
                        </a:rPr>
                        <a:t>1</a:t>
                      </a:r>
                      <a:endParaRPr sz="400">
                        <a:latin typeface="Cambria"/>
                        <a:cs typeface="Cambria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9545"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400" spc="90" b="1">
                          <a:latin typeface="Cambria"/>
                          <a:cs typeface="Cambria"/>
                        </a:rPr>
                        <a:t>2</a:t>
                      </a:r>
                      <a:endParaRPr sz="400">
                        <a:latin typeface="Cambria"/>
                        <a:cs typeface="Cambria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9545"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400" spc="90" b="1">
                          <a:latin typeface="Cambria"/>
                          <a:cs typeface="Cambria"/>
                        </a:rPr>
                        <a:t>3</a:t>
                      </a:r>
                      <a:endParaRPr sz="400">
                        <a:latin typeface="Cambria"/>
                        <a:cs typeface="Cambria"/>
                      </a:endParaRPr>
                    </a:p>
                  </a:txBody>
                  <a:tcPr marL="0" marR="0" marB="0" marT="533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9545"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400" spc="90" b="1">
                          <a:latin typeface="Cambria"/>
                          <a:cs typeface="Cambria"/>
                        </a:rPr>
                        <a:t>4</a:t>
                      </a:r>
                      <a:endParaRPr sz="400">
                        <a:latin typeface="Cambria"/>
                        <a:cs typeface="Cambria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9545">
                <a:tc>
                  <a:txBody>
                    <a:bodyPr/>
                    <a:lstStyle/>
                    <a:p>
                      <a:pPr algn="ctr" marR="317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400" spc="90" b="1">
                          <a:latin typeface="Cambria"/>
                          <a:cs typeface="Cambria"/>
                        </a:rPr>
                        <a:t>5</a:t>
                      </a:r>
                      <a:endParaRPr sz="400">
                        <a:latin typeface="Cambria"/>
                        <a:cs typeface="Cambria"/>
                      </a:endParaRPr>
                    </a:p>
                  </a:txBody>
                  <a:tcPr marL="0" marR="0" marB="0" marT="533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9545">
                <a:tc>
                  <a:txBody>
                    <a:bodyPr/>
                    <a:lstStyle/>
                    <a:p>
                      <a:pPr algn="ctr" marR="317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400" spc="90" b="1">
                          <a:latin typeface="Cambria"/>
                          <a:cs typeface="Cambria"/>
                        </a:rPr>
                        <a:t>6</a:t>
                      </a:r>
                      <a:endParaRPr sz="400">
                        <a:latin typeface="Cambria"/>
                        <a:cs typeface="Cambria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10" name="object 10" descr=""/>
          <p:cNvGrpSpPr/>
          <p:nvPr/>
        </p:nvGrpSpPr>
        <p:grpSpPr>
          <a:xfrm>
            <a:off x="819150" y="2175636"/>
            <a:ext cx="4002404" cy="4857115"/>
            <a:chOff x="819150" y="2175636"/>
            <a:chExt cx="4002404" cy="4857115"/>
          </a:xfrm>
        </p:grpSpPr>
        <p:sp>
          <p:nvSpPr>
            <p:cNvPr id="11" name="object 11" descr=""/>
            <p:cNvSpPr/>
            <p:nvPr/>
          </p:nvSpPr>
          <p:spPr>
            <a:xfrm>
              <a:off x="847725" y="2204300"/>
              <a:ext cx="3945254" cy="4799965"/>
            </a:xfrm>
            <a:custGeom>
              <a:avLst/>
              <a:gdLst/>
              <a:ahLst/>
              <a:cxnLst/>
              <a:rect l="l" t="t" r="r" b="b"/>
              <a:pathLst>
                <a:path w="3945254" h="4799965">
                  <a:moveTo>
                    <a:pt x="3945229" y="4229"/>
                  </a:moveTo>
                  <a:lnTo>
                    <a:pt x="3945191" y="0"/>
                  </a:lnTo>
                  <a:lnTo>
                    <a:pt x="5664" y="0"/>
                  </a:lnTo>
                  <a:lnTo>
                    <a:pt x="0" y="0"/>
                  </a:lnTo>
                  <a:lnTo>
                    <a:pt x="0" y="4799876"/>
                  </a:lnTo>
                  <a:lnTo>
                    <a:pt x="5664" y="4799889"/>
                  </a:lnTo>
                  <a:lnTo>
                    <a:pt x="5664" y="4229"/>
                  </a:lnTo>
                  <a:lnTo>
                    <a:pt x="3933901" y="4229"/>
                  </a:lnTo>
                  <a:lnTo>
                    <a:pt x="3933901" y="4799889"/>
                  </a:lnTo>
                  <a:lnTo>
                    <a:pt x="3945229" y="4799889"/>
                  </a:lnTo>
                  <a:lnTo>
                    <a:pt x="3945229" y="42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964117" y="2889615"/>
              <a:ext cx="3712845" cy="0"/>
            </a:xfrm>
            <a:custGeom>
              <a:avLst/>
              <a:gdLst/>
              <a:ahLst/>
              <a:cxnLst/>
              <a:rect l="l" t="t" r="r" b="b"/>
              <a:pathLst>
                <a:path w="3712845" h="0">
                  <a:moveTo>
                    <a:pt x="0" y="0"/>
                  </a:moveTo>
                  <a:lnTo>
                    <a:pt x="3712456" y="0"/>
                  </a:lnTo>
                </a:path>
              </a:pathLst>
            </a:custGeom>
            <a:ln w="42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961282" y="2887523"/>
              <a:ext cx="3718560" cy="4445"/>
            </a:xfrm>
            <a:custGeom>
              <a:avLst/>
              <a:gdLst/>
              <a:ahLst/>
              <a:cxnLst/>
              <a:rect l="l" t="t" r="r" b="b"/>
              <a:pathLst>
                <a:path w="3718560" h="4444">
                  <a:moveTo>
                    <a:pt x="3718351" y="0"/>
                  </a:moveTo>
                  <a:lnTo>
                    <a:pt x="0" y="0"/>
                  </a:lnTo>
                  <a:lnTo>
                    <a:pt x="0" y="4240"/>
                  </a:lnTo>
                  <a:lnTo>
                    <a:pt x="3718351" y="4240"/>
                  </a:lnTo>
                  <a:lnTo>
                    <a:pt x="371835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61475" y="3258963"/>
              <a:ext cx="227329" cy="0"/>
            </a:xfrm>
            <a:custGeom>
              <a:avLst/>
              <a:gdLst/>
              <a:ahLst/>
              <a:cxnLst/>
              <a:rect l="l" t="t" r="r" b="b"/>
              <a:pathLst>
                <a:path w="227330" h="0">
                  <a:moveTo>
                    <a:pt x="0" y="0"/>
                  </a:moveTo>
                  <a:lnTo>
                    <a:pt x="227115" y="0"/>
                  </a:lnTo>
                </a:path>
              </a:pathLst>
            </a:custGeom>
            <a:ln w="42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358641" y="3256815"/>
              <a:ext cx="233045" cy="4445"/>
            </a:xfrm>
            <a:custGeom>
              <a:avLst/>
              <a:gdLst/>
              <a:ahLst/>
              <a:cxnLst/>
              <a:rect l="l" t="t" r="r" b="b"/>
              <a:pathLst>
                <a:path w="233044" h="4445">
                  <a:moveTo>
                    <a:pt x="232784" y="0"/>
                  </a:moveTo>
                  <a:lnTo>
                    <a:pt x="0" y="0"/>
                  </a:lnTo>
                  <a:lnTo>
                    <a:pt x="0" y="4240"/>
                  </a:lnTo>
                  <a:lnTo>
                    <a:pt x="232784" y="4240"/>
                  </a:lnTo>
                  <a:lnTo>
                    <a:pt x="23278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3195067" y="5792445"/>
              <a:ext cx="1408430" cy="0"/>
            </a:xfrm>
            <a:custGeom>
              <a:avLst/>
              <a:gdLst/>
              <a:ahLst/>
              <a:cxnLst/>
              <a:rect l="l" t="t" r="r" b="b"/>
              <a:pathLst>
                <a:path w="1408429" h="0">
                  <a:moveTo>
                    <a:pt x="0" y="0"/>
                  </a:moveTo>
                  <a:lnTo>
                    <a:pt x="1407816" y="0"/>
                  </a:lnTo>
                </a:path>
              </a:pathLst>
            </a:custGeom>
            <a:ln w="42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853389" y="5790361"/>
              <a:ext cx="3940175" cy="1214120"/>
            </a:xfrm>
            <a:custGeom>
              <a:avLst/>
              <a:gdLst/>
              <a:ahLst/>
              <a:cxnLst/>
              <a:rect l="l" t="t" r="r" b="b"/>
              <a:pathLst>
                <a:path w="3940175" h="1214120">
                  <a:moveTo>
                    <a:pt x="3752278" y="0"/>
                  </a:moveTo>
                  <a:lnTo>
                    <a:pt x="2338794" y="0"/>
                  </a:lnTo>
                  <a:lnTo>
                    <a:pt x="2338794" y="4241"/>
                  </a:lnTo>
                  <a:lnTo>
                    <a:pt x="3752278" y="4241"/>
                  </a:lnTo>
                  <a:lnTo>
                    <a:pt x="3752278" y="0"/>
                  </a:lnTo>
                  <a:close/>
                </a:path>
                <a:path w="3940175" h="1214120">
                  <a:moveTo>
                    <a:pt x="3939565" y="1205344"/>
                  </a:moveTo>
                  <a:lnTo>
                    <a:pt x="0" y="1205344"/>
                  </a:lnTo>
                  <a:lnTo>
                    <a:pt x="0" y="1213815"/>
                  </a:lnTo>
                  <a:lnTo>
                    <a:pt x="3939565" y="1213827"/>
                  </a:lnTo>
                  <a:lnTo>
                    <a:pt x="3939565" y="12053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853389" y="2208529"/>
              <a:ext cx="3940175" cy="4796155"/>
            </a:xfrm>
            <a:custGeom>
              <a:avLst/>
              <a:gdLst/>
              <a:ahLst/>
              <a:cxnLst/>
              <a:rect l="l" t="t" r="r" b="b"/>
              <a:pathLst>
                <a:path w="3940175" h="4796155">
                  <a:moveTo>
                    <a:pt x="3939565" y="0"/>
                  </a:moveTo>
                  <a:lnTo>
                    <a:pt x="3928237" y="0"/>
                  </a:lnTo>
                  <a:lnTo>
                    <a:pt x="3928237" y="4241"/>
                  </a:lnTo>
                  <a:lnTo>
                    <a:pt x="3928237" y="4787176"/>
                  </a:lnTo>
                  <a:lnTo>
                    <a:pt x="5664" y="4787176"/>
                  </a:lnTo>
                  <a:lnTo>
                    <a:pt x="5664" y="4241"/>
                  </a:lnTo>
                  <a:lnTo>
                    <a:pt x="3928237" y="4241"/>
                  </a:lnTo>
                  <a:lnTo>
                    <a:pt x="3928237" y="0"/>
                  </a:lnTo>
                  <a:lnTo>
                    <a:pt x="5664" y="0"/>
                  </a:lnTo>
                  <a:lnTo>
                    <a:pt x="0" y="0"/>
                  </a:lnTo>
                  <a:lnTo>
                    <a:pt x="0" y="4241"/>
                  </a:lnTo>
                  <a:lnTo>
                    <a:pt x="0" y="4787176"/>
                  </a:lnTo>
                  <a:lnTo>
                    <a:pt x="0" y="4795647"/>
                  </a:lnTo>
                  <a:lnTo>
                    <a:pt x="3928237" y="4795659"/>
                  </a:lnTo>
                  <a:lnTo>
                    <a:pt x="3939565" y="4795659"/>
                  </a:lnTo>
                  <a:lnTo>
                    <a:pt x="3939565" y="4787176"/>
                  </a:lnTo>
                  <a:lnTo>
                    <a:pt x="3939565" y="4241"/>
                  </a:lnTo>
                  <a:lnTo>
                    <a:pt x="3939565" y="0"/>
                  </a:lnTo>
                  <a:close/>
                </a:path>
              </a:pathLst>
            </a:custGeom>
            <a:solidFill>
              <a:srgbClr val="0000D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819150" y="2175636"/>
              <a:ext cx="4002404" cy="4857115"/>
            </a:xfrm>
            <a:custGeom>
              <a:avLst/>
              <a:gdLst/>
              <a:ahLst/>
              <a:cxnLst/>
              <a:rect l="l" t="t" r="r" b="b"/>
              <a:pathLst>
                <a:path w="4002404" h="4857115">
                  <a:moveTo>
                    <a:pt x="3996054" y="0"/>
                  </a:moveTo>
                  <a:lnTo>
                    <a:pt x="6400" y="0"/>
                  </a:lnTo>
                  <a:lnTo>
                    <a:pt x="0" y="6476"/>
                  </a:lnTo>
                  <a:lnTo>
                    <a:pt x="0" y="4850638"/>
                  </a:lnTo>
                  <a:lnTo>
                    <a:pt x="6400" y="4857115"/>
                  </a:lnTo>
                  <a:lnTo>
                    <a:pt x="3996054" y="4857115"/>
                  </a:lnTo>
                  <a:lnTo>
                    <a:pt x="4002404" y="4850638"/>
                  </a:lnTo>
                  <a:lnTo>
                    <a:pt x="4002404" y="4839970"/>
                  </a:lnTo>
                  <a:lnTo>
                    <a:pt x="17144" y="4839970"/>
                  </a:lnTo>
                  <a:lnTo>
                    <a:pt x="17144" y="17145"/>
                  </a:lnTo>
                  <a:lnTo>
                    <a:pt x="4002404" y="17145"/>
                  </a:lnTo>
                  <a:lnTo>
                    <a:pt x="4002404" y="6476"/>
                  </a:lnTo>
                  <a:lnTo>
                    <a:pt x="3996054" y="0"/>
                  </a:lnTo>
                  <a:close/>
                </a:path>
                <a:path w="4002404" h="4857115">
                  <a:moveTo>
                    <a:pt x="4002404" y="17145"/>
                  </a:moveTo>
                  <a:lnTo>
                    <a:pt x="3985260" y="17145"/>
                  </a:lnTo>
                  <a:lnTo>
                    <a:pt x="3985260" y="4839970"/>
                  </a:lnTo>
                  <a:lnTo>
                    <a:pt x="4002404" y="4839970"/>
                  </a:lnTo>
                  <a:lnTo>
                    <a:pt x="4002404" y="17145"/>
                  </a:lnTo>
                  <a:close/>
                </a:path>
                <a:path w="4002404" h="4857115">
                  <a:moveTo>
                    <a:pt x="3979545" y="22860"/>
                  </a:moveTo>
                  <a:lnTo>
                    <a:pt x="22859" y="22860"/>
                  </a:lnTo>
                  <a:lnTo>
                    <a:pt x="22859" y="4834255"/>
                  </a:lnTo>
                  <a:lnTo>
                    <a:pt x="3979545" y="4834255"/>
                  </a:lnTo>
                  <a:lnTo>
                    <a:pt x="3979545" y="4828540"/>
                  </a:lnTo>
                  <a:lnTo>
                    <a:pt x="28575" y="4828540"/>
                  </a:lnTo>
                  <a:lnTo>
                    <a:pt x="28575" y="28575"/>
                  </a:lnTo>
                  <a:lnTo>
                    <a:pt x="3979545" y="28575"/>
                  </a:lnTo>
                  <a:lnTo>
                    <a:pt x="3979545" y="22860"/>
                  </a:lnTo>
                  <a:close/>
                </a:path>
                <a:path w="4002404" h="4857115">
                  <a:moveTo>
                    <a:pt x="3979545" y="28575"/>
                  </a:moveTo>
                  <a:lnTo>
                    <a:pt x="3973829" y="28575"/>
                  </a:lnTo>
                  <a:lnTo>
                    <a:pt x="3973829" y="4828540"/>
                  </a:lnTo>
                  <a:lnTo>
                    <a:pt x="3979545" y="4828540"/>
                  </a:lnTo>
                  <a:lnTo>
                    <a:pt x="3979545" y="2857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 descr=""/>
          <p:cNvSpPr txBox="1"/>
          <p:nvPr/>
        </p:nvSpPr>
        <p:spPr>
          <a:xfrm>
            <a:off x="1068120" y="1523745"/>
            <a:ext cx="5933440" cy="1006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9395" indent="-226695">
              <a:lnSpc>
                <a:spcPct val="100000"/>
              </a:lnSpc>
              <a:spcBef>
                <a:spcPts val="100"/>
              </a:spcBef>
              <a:buAutoNum type="arabicPeriod" startAt="4"/>
              <a:tabLst>
                <a:tab pos="239395" algn="l"/>
              </a:tabLst>
            </a:pPr>
            <a:r>
              <a:rPr dirty="0" sz="1400" b="1">
                <a:latin typeface="Calibri"/>
                <a:cs typeface="Calibri"/>
              </a:rPr>
              <a:t>ALTERAÇÃO</a:t>
            </a:r>
            <a:r>
              <a:rPr dirty="0" sz="1400" spc="-3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QUADRO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RECURSOS</a:t>
            </a:r>
            <a:r>
              <a:rPr dirty="0" sz="1400" spc="-4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HUMANOS</a:t>
            </a:r>
            <a:endParaRPr sz="1400">
              <a:latin typeface="Calibri"/>
              <a:cs typeface="Calibri"/>
            </a:endParaRPr>
          </a:p>
          <a:p>
            <a:pPr algn="just" lvl="1" marL="4257675" marR="5080" indent="-179070">
              <a:lnSpc>
                <a:spcPct val="112300"/>
              </a:lnSpc>
              <a:spcBef>
                <a:spcPts val="650"/>
              </a:spcBef>
              <a:buFont typeface="Wingdings"/>
              <a:buChar char=""/>
              <a:tabLst>
                <a:tab pos="4258945" algn="l"/>
              </a:tabLst>
            </a:pPr>
            <a:r>
              <a:rPr dirty="0" sz="1000">
                <a:latin typeface="Palatino Linotype"/>
                <a:cs typeface="Palatino Linotype"/>
              </a:rPr>
              <a:t>Sempre</a:t>
            </a:r>
            <a:r>
              <a:rPr dirty="0" sz="1000" spc="30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que</a:t>
            </a:r>
            <a:r>
              <a:rPr dirty="0" sz="1000" spc="45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houver</a:t>
            </a:r>
            <a:r>
              <a:rPr dirty="0" sz="1000" spc="35">
                <a:latin typeface="Palatino Linotype"/>
                <a:cs typeface="Palatino Linotype"/>
              </a:rPr>
              <a:t> </a:t>
            </a:r>
            <a:r>
              <a:rPr dirty="0" sz="1000" spc="-10">
                <a:latin typeface="Palatino Linotype"/>
                <a:cs typeface="Palatino Linotype"/>
              </a:rPr>
              <a:t>alteração </a:t>
            </a:r>
            <a:r>
              <a:rPr dirty="0" sz="1000" spc="-10">
                <a:latin typeface="Palatino Linotype"/>
                <a:cs typeface="Palatino Linotype"/>
              </a:rPr>
              <a:t>	</a:t>
            </a:r>
            <a:r>
              <a:rPr dirty="0" sz="1000">
                <a:latin typeface="Palatino Linotype"/>
                <a:cs typeface="Palatino Linotype"/>
              </a:rPr>
              <a:t>de</a:t>
            </a:r>
            <a:r>
              <a:rPr dirty="0" sz="1000" spc="380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profissionais</a:t>
            </a:r>
            <a:r>
              <a:rPr dirty="0" sz="1000" spc="380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no</a:t>
            </a:r>
            <a:r>
              <a:rPr dirty="0" sz="1000" spc="390">
                <a:latin typeface="Palatino Linotype"/>
                <a:cs typeface="Palatino Linotype"/>
              </a:rPr>
              <a:t> </a:t>
            </a:r>
            <a:r>
              <a:rPr dirty="0" sz="1000" spc="-10">
                <a:latin typeface="Palatino Linotype"/>
                <a:cs typeface="Palatino Linotype"/>
              </a:rPr>
              <a:t>quadro </a:t>
            </a:r>
            <a:r>
              <a:rPr dirty="0" sz="1000" spc="-10">
                <a:latin typeface="Palatino Linotype"/>
                <a:cs typeface="Palatino Linotype"/>
              </a:rPr>
              <a:t>	</a:t>
            </a:r>
            <a:r>
              <a:rPr dirty="0" sz="1000">
                <a:latin typeface="Palatino Linotype"/>
                <a:cs typeface="Palatino Linotype"/>
              </a:rPr>
              <a:t>de</a:t>
            </a:r>
            <a:r>
              <a:rPr dirty="0" sz="1000" spc="305">
                <a:latin typeface="Palatino Linotype"/>
                <a:cs typeface="Palatino Linotype"/>
              </a:rPr>
              <a:t>  </a:t>
            </a:r>
            <a:r>
              <a:rPr dirty="0" sz="1000">
                <a:latin typeface="Palatino Linotype"/>
                <a:cs typeface="Palatino Linotype"/>
              </a:rPr>
              <a:t>recursos</a:t>
            </a:r>
            <a:r>
              <a:rPr dirty="0" sz="1000" spc="300">
                <a:latin typeface="Palatino Linotype"/>
                <a:cs typeface="Palatino Linotype"/>
              </a:rPr>
              <a:t>  </a:t>
            </a:r>
            <a:r>
              <a:rPr dirty="0" sz="1000">
                <a:latin typeface="Palatino Linotype"/>
                <a:cs typeface="Palatino Linotype"/>
              </a:rPr>
              <a:t>humanos,</a:t>
            </a:r>
            <a:r>
              <a:rPr dirty="0" sz="1000" spc="305">
                <a:latin typeface="Palatino Linotype"/>
                <a:cs typeface="Palatino Linotype"/>
              </a:rPr>
              <a:t>  </a:t>
            </a:r>
            <a:r>
              <a:rPr dirty="0" sz="1000" spc="-50">
                <a:latin typeface="Palatino Linotype"/>
                <a:cs typeface="Palatino Linotype"/>
              </a:rPr>
              <a:t>a</a:t>
            </a:r>
            <a:r>
              <a:rPr dirty="0" sz="1000">
                <a:latin typeface="Palatino Linotype"/>
                <a:cs typeface="Palatino Linotype"/>
              </a:rPr>
              <a:t> 	entidade</a:t>
            </a:r>
            <a:r>
              <a:rPr dirty="0" sz="1000" spc="195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deverá</a:t>
            </a:r>
            <a:r>
              <a:rPr dirty="0" sz="1000" spc="190">
                <a:latin typeface="Palatino Linotype"/>
                <a:cs typeface="Palatino Linotype"/>
              </a:rPr>
              <a:t> </a:t>
            </a:r>
            <a:r>
              <a:rPr dirty="0" sz="1000" spc="-10">
                <a:latin typeface="Palatino Linotype"/>
                <a:cs typeface="Palatino Linotype"/>
              </a:rPr>
              <a:t>encaminhar</a:t>
            </a:r>
            <a:endParaRPr sz="1000">
              <a:latin typeface="Palatino Linotype"/>
              <a:cs typeface="Palatino Linotyp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314569" y="2506116"/>
            <a:ext cx="1689100" cy="12236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2400"/>
              </a:lnSpc>
              <a:spcBef>
                <a:spcPts val="95"/>
              </a:spcBef>
              <a:tabLst>
                <a:tab pos="661035" algn="l"/>
                <a:tab pos="1610995" algn="l"/>
              </a:tabLst>
            </a:pPr>
            <a:r>
              <a:rPr dirty="0" sz="1000" spc="-10">
                <a:latin typeface="Palatino Linotype"/>
                <a:cs typeface="Palatino Linotype"/>
              </a:rPr>
              <a:t>ofício</a:t>
            </a:r>
            <a:r>
              <a:rPr dirty="0" sz="1000">
                <a:latin typeface="Palatino Linotype"/>
                <a:cs typeface="Palatino Linotype"/>
              </a:rPr>
              <a:t>	</a:t>
            </a:r>
            <a:r>
              <a:rPr dirty="0" sz="1000" spc="-10">
                <a:latin typeface="Palatino Linotype"/>
                <a:cs typeface="Palatino Linotype"/>
              </a:rPr>
              <a:t>solicitando</a:t>
            </a:r>
            <a:r>
              <a:rPr dirty="0" sz="1000">
                <a:latin typeface="Palatino Linotype"/>
                <a:cs typeface="Palatino Linotype"/>
              </a:rPr>
              <a:t>	</a:t>
            </a:r>
            <a:r>
              <a:rPr dirty="0" sz="1000" spc="-50">
                <a:latin typeface="Palatino Linotype"/>
                <a:cs typeface="Palatino Linotype"/>
              </a:rPr>
              <a:t>a</a:t>
            </a:r>
            <a:r>
              <a:rPr dirty="0" sz="1000">
                <a:latin typeface="Palatino Linotype"/>
                <a:cs typeface="Palatino Linotype"/>
              </a:rPr>
              <a:t> homologação</a:t>
            </a:r>
            <a:r>
              <a:rPr dirty="0" sz="1000" spc="-20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desta</a:t>
            </a:r>
            <a:r>
              <a:rPr dirty="0" sz="1000" spc="-15">
                <a:latin typeface="Palatino Linotype"/>
                <a:cs typeface="Palatino Linotype"/>
              </a:rPr>
              <a:t> </a:t>
            </a:r>
            <a:r>
              <a:rPr dirty="0" sz="1000" spc="-10">
                <a:latin typeface="Palatino Linotype"/>
                <a:cs typeface="Palatino Linotype"/>
              </a:rPr>
              <a:t>alteração, </a:t>
            </a:r>
            <a:r>
              <a:rPr dirty="0" sz="1000">
                <a:latin typeface="Palatino Linotype"/>
                <a:cs typeface="Palatino Linotype"/>
              </a:rPr>
              <a:t>acompanhado</a:t>
            </a:r>
            <a:r>
              <a:rPr dirty="0" sz="1000" spc="254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do</a:t>
            </a:r>
            <a:r>
              <a:rPr dirty="0" sz="1000" spc="260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Anexo</a:t>
            </a:r>
            <a:r>
              <a:rPr dirty="0" sz="1000" spc="275">
                <a:latin typeface="Palatino Linotype"/>
                <a:cs typeface="Palatino Linotype"/>
              </a:rPr>
              <a:t> </a:t>
            </a:r>
            <a:r>
              <a:rPr dirty="0" sz="1000" spc="-25">
                <a:latin typeface="Palatino Linotype"/>
                <a:cs typeface="Palatino Linotype"/>
              </a:rPr>
              <a:t>IV </a:t>
            </a:r>
            <a:r>
              <a:rPr dirty="0" sz="1000">
                <a:latin typeface="Palatino Linotype"/>
                <a:cs typeface="Palatino Linotype"/>
              </a:rPr>
              <a:t>(Quadro</a:t>
            </a:r>
            <a:r>
              <a:rPr dirty="0" sz="1000" spc="30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de</a:t>
            </a:r>
            <a:r>
              <a:rPr dirty="0" sz="1000" spc="25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RH)</a:t>
            </a:r>
            <a:r>
              <a:rPr dirty="0" sz="1000" spc="35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atualizado</a:t>
            </a:r>
            <a:r>
              <a:rPr dirty="0" sz="1000" spc="30">
                <a:latin typeface="Palatino Linotype"/>
                <a:cs typeface="Palatino Linotype"/>
              </a:rPr>
              <a:t> </a:t>
            </a:r>
            <a:r>
              <a:rPr dirty="0" sz="1000" spc="-50">
                <a:latin typeface="Palatino Linotype"/>
                <a:cs typeface="Palatino Linotype"/>
              </a:rPr>
              <a:t>e</a:t>
            </a:r>
            <a:r>
              <a:rPr dirty="0" sz="1000">
                <a:latin typeface="Palatino Linotype"/>
                <a:cs typeface="Palatino Linotype"/>
              </a:rPr>
              <a:t> comprovante</a:t>
            </a:r>
            <a:r>
              <a:rPr dirty="0" sz="1000" spc="365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de</a:t>
            </a:r>
            <a:r>
              <a:rPr dirty="0" sz="1000" spc="370">
                <a:latin typeface="Palatino Linotype"/>
                <a:cs typeface="Palatino Linotype"/>
              </a:rPr>
              <a:t> </a:t>
            </a:r>
            <a:r>
              <a:rPr dirty="0" sz="1000" spc="-10">
                <a:latin typeface="Palatino Linotype"/>
                <a:cs typeface="Palatino Linotype"/>
              </a:rPr>
              <a:t>habilitação </a:t>
            </a:r>
            <a:r>
              <a:rPr dirty="0" sz="1000">
                <a:latin typeface="Palatino Linotype"/>
                <a:cs typeface="Palatino Linotype"/>
              </a:rPr>
              <a:t>dos</a:t>
            </a:r>
            <a:r>
              <a:rPr dirty="0" sz="1000" spc="385">
                <a:latin typeface="Palatino Linotype"/>
                <a:cs typeface="Palatino Linotype"/>
              </a:rPr>
              <a:t>  </a:t>
            </a:r>
            <a:r>
              <a:rPr dirty="0" sz="1000">
                <a:latin typeface="Palatino Linotype"/>
                <a:cs typeface="Palatino Linotype"/>
              </a:rPr>
              <a:t>contratados,</a:t>
            </a:r>
            <a:r>
              <a:rPr dirty="0" sz="1000" spc="390">
                <a:latin typeface="Palatino Linotype"/>
                <a:cs typeface="Palatino Linotype"/>
              </a:rPr>
              <a:t>  </a:t>
            </a:r>
            <a:r>
              <a:rPr dirty="0" sz="1000" spc="-10">
                <a:latin typeface="Palatino Linotype"/>
                <a:cs typeface="Palatino Linotype"/>
              </a:rPr>
              <a:t>quando exigido;</a:t>
            </a:r>
            <a:endParaRPr sz="1000">
              <a:latin typeface="Palatino Linotype"/>
              <a:cs typeface="Palatino Linotyp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134736" y="3875049"/>
            <a:ext cx="1868170" cy="88391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91135" marR="5080" indent="-179070">
              <a:lnSpc>
                <a:spcPct val="112500"/>
              </a:lnSpc>
              <a:spcBef>
                <a:spcPts val="105"/>
              </a:spcBef>
              <a:buFont typeface="Wingdings"/>
              <a:buChar char=""/>
              <a:tabLst>
                <a:tab pos="192405" algn="l"/>
              </a:tabLst>
            </a:pPr>
            <a:r>
              <a:rPr dirty="0" sz="1000">
                <a:latin typeface="Palatino Linotype"/>
                <a:cs typeface="Palatino Linotype"/>
              </a:rPr>
              <a:t>Cabe</a:t>
            </a:r>
            <a:r>
              <a:rPr dirty="0" sz="1000" spc="215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à</a:t>
            </a:r>
            <a:r>
              <a:rPr dirty="0" sz="1000" spc="195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entidade</a:t>
            </a:r>
            <a:r>
              <a:rPr dirty="0" sz="1000" spc="204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enviar</a:t>
            </a:r>
            <a:r>
              <a:rPr dirty="0" sz="1000" spc="210">
                <a:latin typeface="Palatino Linotype"/>
                <a:cs typeface="Palatino Linotype"/>
              </a:rPr>
              <a:t> </a:t>
            </a:r>
            <a:r>
              <a:rPr dirty="0" sz="1000" spc="-20">
                <a:latin typeface="Palatino Linotype"/>
                <a:cs typeface="Palatino Linotype"/>
              </a:rPr>
              <a:t>esta </a:t>
            </a:r>
            <a:r>
              <a:rPr dirty="0" sz="1000" spc="-20">
                <a:latin typeface="Palatino Linotype"/>
                <a:cs typeface="Palatino Linotype"/>
              </a:rPr>
              <a:t>	</a:t>
            </a:r>
            <a:r>
              <a:rPr dirty="0" sz="1000">
                <a:latin typeface="Palatino Linotype"/>
                <a:cs typeface="Palatino Linotype"/>
              </a:rPr>
              <a:t>solicitação</a:t>
            </a:r>
            <a:r>
              <a:rPr dirty="0" sz="1000" spc="220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apenas</a:t>
            </a:r>
            <a:r>
              <a:rPr dirty="0" sz="1000" spc="220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nos</a:t>
            </a:r>
            <a:r>
              <a:rPr dirty="0" sz="1000" spc="210">
                <a:latin typeface="Palatino Linotype"/>
                <a:cs typeface="Palatino Linotype"/>
              </a:rPr>
              <a:t> </a:t>
            </a:r>
            <a:r>
              <a:rPr dirty="0" sz="1000" spc="-20">
                <a:latin typeface="Palatino Linotype"/>
                <a:cs typeface="Palatino Linotype"/>
              </a:rPr>
              <a:t>casos </a:t>
            </a:r>
            <a:r>
              <a:rPr dirty="0" sz="1000" spc="-20">
                <a:latin typeface="Palatino Linotype"/>
                <a:cs typeface="Palatino Linotype"/>
              </a:rPr>
              <a:t>	</a:t>
            </a:r>
            <a:r>
              <a:rPr dirty="0" sz="1000">
                <a:latin typeface="Palatino Linotype"/>
                <a:cs typeface="Palatino Linotype"/>
              </a:rPr>
              <a:t>de</a:t>
            </a:r>
            <a:r>
              <a:rPr dirty="0" sz="1000" spc="90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funcionários</a:t>
            </a:r>
            <a:r>
              <a:rPr dirty="0" sz="1000" spc="85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que</a:t>
            </a:r>
            <a:r>
              <a:rPr dirty="0" sz="1000" spc="90">
                <a:latin typeface="Palatino Linotype"/>
                <a:cs typeface="Palatino Linotype"/>
              </a:rPr>
              <a:t> </a:t>
            </a:r>
            <a:r>
              <a:rPr dirty="0" sz="1000" spc="-10">
                <a:latin typeface="Palatino Linotype"/>
                <a:cs typeface="Palatino Linotype"/>
              </a:rPr>
              <a:t>recebem </a:t>
            </a:r>
            <a:r>
              <a:rPr dirty="0" sz="1000" spc="-10">
                <a:latin typeface="Palatino Linotype"/>
                <a:cs typeface="Palatino Linotype"/>
              </a:rPr>
              <a:t>	</a:t>
            </a:r>
            <a:r>
              <a:rPr dirty="0" sz="1000">
                <a:latin typeface="Palatino Linotype"/>
                <a:cs typeface="Palatino Linotype"/>
              </a:rPr>
              <a:t>salário</a:t>
            </a:r>
            <a:r>
              <a:rPr dirty="0" sz="1000" spc="150">
                <a:latin typeface="Palatino Linotype"/>
                <a:cs typeface="Palatino Linotype"/>
              </a:rPr>
              <a:t>  </a:t>
            </a:r>
            <a:r>
              <a:rPr dirty="0" sz="1000">
                <a:latin typeface="Palatino Linotype"/>
                <a:cs typeface="Palatino Linotype"/>
              </a:rPr>
              <a:t>através</a:t>
            </a:r>
            <a:r>
              <a:rPr dirty="0" sz="1000" spc="145">
                <a:latin typeface="Palatino Linotype"/>
                <a:cs typeface="Palatino Linotype"/>
              </a:rPr>
              <a:t>  </a:t>
            </a:r>
            <a:r>
              <a:rPr dirty="0" sz="1000">
                <a:latin typeface="Palatino Linotype"/>
                <a:cs typeface="Palatino Linotype"/>
              </a:rPr>
              <a:t>do</a:t>
            </a:r>
            <a:r>
              <a:rPr dirty="0" sz="1000" spc="150">
                <a:latin typeface="Palatino Linotype"/>
                <a:cs typeface="Palatino Linotype"/>
              </a:rPr>
              <a:t>  </a:t>
            </a:r>
            <a:r>
              <a:rPr dirty="0" sz="1000" spc="-10">
                <a:latin typeface="Palatino Linotype"/>
                <a:cs typeface="Palatino Linotype"/>
              </a:rPr>
              <a:t>repasse </a:t>
            </a:r>
            <a:r>
              <a:rPr dirty="0" sz="1000" spc="-10">
                <a:latin typeface="Palatino Linotype"/>
                <a:cs typeface="Palatino Linotype"/>
              </a:rPr>
              <a:t>	</a:t>
            </a:r>
            <a:r>
              <a:rPr dirty="0" sz="1000">
                <a:latin typeface="Palatino Linotype"/>
                <a:cs typeface="Palatino Linotype"/>
              </a:rPr>
              <a:t>pelo </a:t>
            </a:r>
            <a:r>
              <a:rPr dirty="0" sz="1000" spc="-10">
                <a:latin typeface="Palatino Linotype"/>
                <a:cs typeface="Palatino Linotype"/>
              </a:rPr>
              <a:t>termo;</a:t>
            </a:r>
            <a:endParaRPr sz="1000">
              <a:latin typeface="Palatino Linotype"/>
              <a:cs typeface="Palatino Linotyp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134736" y="4905273"/>
            <a:ext cx="1868805" cy="1566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91135" marR="5080" indent="-179070">
              <a:lnSpc>
                <a:spcPct val="112400"/>
              </a:lnSpc>
              <a:spcBef>
                <a:spcPts val="95"/>
              </a:spcBef>
              <a:buFont typeface="Wingdings"/>
              <a:buChar char=""/>
              <a:tabLst>
                <a:tab pos="192405" algn="l"/>
              </a:tabLst>
            </a:pPr>
            <a:r>
              <a:rPr dirty="0" sz="1000">
                <a:latin typeface="Palatino Linotype"/>
                <a:cs typeface="Palatino Linotype"/>
              </a:rPr>
              <a:t>Deverá</a:t>
            </a:r>
            <a:r>
              <a:rPr dirty="0" sz="1000" spc="200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preencher</a:t>
            </a:r>
            <a:r>
              <a:rPr dirty="0" sz="1000" spc="210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o</a:t>
            </a:r>
            <a:r>
              <a:rPr dirty="0" sz="1000" spc="200">
                <a:latin typeface="Palatino Linotype"/>
                <a:cs typeface="Palatino Linotype"/>
              </a:rPr>
              <a:t> </a:t>
            </a:r>
            <a:r>
              <a:rPr dirty="0" sz="1000" spc="-10">
                <a:latin typeface="Palatino Linotype"/>
                <a:cs typeface="Palatino Linotype"/>
              </a:rPr>
              <a:t>quadro, </a:t>
            </a:r>
            <a:r>
              <a:rPr dirty="0" sz="1000" spc="-10">
                <a:latin typeface="Palatino Linotype"/>
                <a:cs typeface="Palatino Linotype"/>
              </a:rPr>
              <a:t>	</a:t>
            </a:r>
            <a:r>
              <a:rPr dirty="0" sz="1000">
                <a:latin typeface="Palatino Linotype"/>
                <a:cs typeface="Palatino Linotype"/>
              </a:rPr>
              <a:t>semelhante</a:t>
            </a:r>
            <a:r>
              <a:rPr dirty="0" sz="1000" spc="250">
                <a:latin typeface="Palatino Linotype"/>
                <a:cs typeface="Palatino Linotype"/>
              </a:rPr>
              <a:t>  </a:t>
            </a:r>
            <a:r>
              <a:rPr dirty="0" sz="1000">
                <a:latin typeface="Palatino Linotype"/>
                <a:cs typeface="Palatino Linotype"/>
              </a:rPr>
              <a:t>o</a:t>
            </a:r>
            <a:r>
              <a:rPr dirty="0" sz="1000" spc="254">
                <a:latin typeface="Palatino Linotype"/>
                <a:cs typeface="Palatino Linotype"/>
              </a:rPr>
              <a:t>  </a:t>
            </a:r>
            <a:r>
              <a:rPr dirty="0" sz="1000">
                <a:latin typeface="Palatino Linotype"/>
                <a:cs typeface="Palatino Linotype"/>
              </a:rPr>
              <a:t>modelo</a:t>
            </a:r>
            <a:r>
              <a:rPr dirty="0" sz="1000" spc="250">
                <a:latin typeface="Palatino Linotype"/>
                <a:cs typeface="Palatino Linotype"/>
              </a:rPr>
              <a:t>  </a:t>
            </a:r>
            <a:r>
              <a:rPr dirty="0" sz="1000" spc="-25">
                <a:latin typeface="Palatino Linotype"/>
                <a:cs typeface="Palatino Linotype"/>
              </a:rPr>
              <a:t>ao </a:t>
            </a:r>
            <a:r>
              <a:rPr dirty="0" sz="1000" spc="-25">
                <a:latin typeface="Palatino Linotype"/>
                <a:cs typeface="Palatino Linotype"/>
              </a:rPr>
              <a:t>	</a:t>
            </a:r>
            <a:r>
              <a:rPr dirty="0" sz="1000">
                <a:latin typeface="Palatino Linotype"/>
                <a:cs typeface="Palatino Linotype"/>
              </a:rPr>
              <a:t>lado, observando</a:t>
            </a:r>
            <a:r>
              <a:rPr dirty="0" sz="1000" spc="25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se</a:t>
            </a:r>
            <a:r>
              <a:rPr dirty="0" sz="1000" spc="15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está</a:t>
            </a:r>
            <a:r>
              <a:rPr dirty="0" sz="1000" spc="10">
                <a:latin typeface="Palatino Linotype"/>
                <a:cs typeface="Palatino Linotype"/>
              </a:rPr>
              <a:t> </a:t>
            </a:r>
            <a:r>
              <a:rPr dirty="0" sz="1000" spc="-25">
                <a:latin typeface="Palatino Linotype"/>
                <a:cs typeface="Palatino Linotype"/>
              </a:rPr>
              <a:t>com </a:t>
            </a:r>
            <a:r>
              <a:rPr dirty="0" sz="1000" spc="-25">
                <a:latin typeface="Palatino Linotype"/>
                <a:cs typeface="Palatino Linotype"/>
              </a:rPr>
              <a:t>	</a:t>
            </a:r>
            <a:r>
              <a:rPr dirty="0" sz="1000">
                <a:latin typeface="Palatino Linotype"/>
                <a:cs typeface="Palatino Linotype"/>
              </a:rPr>
              <a:t>o</a:t>
            </a:r>
            <a:r>
              <a:rPr dirty="0" sz="1000" spc="-15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nome</a:t>
            </a:r>
            <a:r>
              <a:rPr dirty="0" sz="1000" spc="-20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completo,</a:t>
            </a:r>
            <a:r>
              <a:rPr dirty="0" sz="1000" spc="-30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número</a:t>
            </a:r>
            <a:r>
              <a:rPr dirty="0" sz="1000" spc="-10">
                <a:latin typeface="Palatino Linotype"/>
                <a:cs typeface="Palatino Linotype"/>
              </a:rPr>
              <a:t> </a:t>
            </a:r>
            <a:r>
              <a:rPr dirty="0" sz="1000" spc="-25">
                <a:latin typeface="Palatino Linotype"/>
                <a:cs typeface="Palatino Linotype"/>
              </a:rPr>
              <a:t>do </a:t>
            </a:r>
            <a:r>
              <a:rPr dirty="0" sz="1000" spc="-25">
                <a:latin typeface="Palatino Linotype"/>
                <a:cs typeface="Palatino Linotype"/>
              </a:rPr>
              <a:t>	</a:t>
            </a:r>
            <a:r>
              <a:rPr dirty="0" sz="1000">
                <a:latin typeface="Palatino Linotype"/>
                <a:cs typeface="Palatino Linotype"/>
              </a:rPr>
              <a:t>documento</a:t>
            </a:r>
            <a:r>
              <a:rPr dirty="0" sz="1000" spc="235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correto</a:t>
            </a:r>
            <a:r>
              <a:rPr dirty="0" sz="1000" spc="240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e</a:t>
            </a:r>
            <a:r>
              <a:rPr dirty="0" sz="1000" spc="229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a</a:t>
            </a:r>
            <a:r>
              <a:rPr dirty="0" sz="1000" spc="225">
                <a:latin typeface="Palatino Linotype"/>
                <a:cs typeface="Palatino Linotype"/>
              </a:rPr>
              <a:t> </a:t>
            </a:r>
            <a:r>
              <a:rPr dirty="0" sz="1000" spc="-20">
                <a:latin typeface="Palatino Linotype"/>
                <a:cs typeface="Palatino Linotype"/>
              </a:rPr>
              <a:t>data </a:t>
            </a:r>
            <a:r>
              <a:rPr dirty="0" sz="1000" spc="-20">
                <a:latin typeface="Palatino Linotype"/>
                <a:cs typeface="Palatino Linotype"/>
              </a:rPr>
              <a:t>	</a:t>
            </a:r>
            <a:r>
              <a:rPr dirty="0" sz="1000">
                <a:latin typeface="Palatino Linotype"/>
                <a:cs typeface="Palatino Linotype"/>
              </a:rPr>
              <a:t>certa</a:t>
            </a:r>
            <a:r>
              <a:rPr dirty="0" sz="1000" spc="290">
                <a:latin typeface="Palatino Linotype"/>
                <a:cs typeface="Palatino Linotype"/>
              </a:rPr>
              <a:t>  </a:t>
            </a:r>
            <a:r>
              <a:rPr dirty="0" sz="1000">
                <a:latin typeface="Palatino Linotype"/>
                <a:cs typeface="Palatino Linotype"/>
              </a:rPr>
              <a:t>da</a:t>
            </a:r>
            <a:r>
              <a:rPr dirty="0" sz="1000" spc="290">
                <a:latin typeface="Palatino Linotype"/>
                <a:cs typeface="Palatino Linotype"/>
              </a:rPr>
              <a:t>  </a:t>
            </a:r>
            <a:r>
              <a:rPr dirty="0" sz="1000">
                <a:latin typeface="Palatino Linotype"/>
                <a:cs typeface="Palatino Linotype"/>
              </a:rPr>
              <a:t>substituição</a:t>
            </a:r>
            <a:r>
              <a:rPr dirty="0" sz="1000" spc="305">
                <a:latin typeface="Palatino Linotype"/>
                <a:cs typeface="Palatino Linotype"/>
              </a:rPr>
              <a:t>  </a:t>
            </a:r>
            <a:r>
              <a:rPr dirty="0" sz="1000" spc="-25">
                <a:latin typeface="Palatino Linotype"/>
                <a:cs typeface="Palatino Linotype"/>
              </a:rPr>
              <a:t>ou </a:t>
            </a:r>
            <a:r>
              <a:rPr dirty="0" sz="1000" spc="-25">
                <a:latin typeface="Palatino Linotype"/>
                <a:cs typeface="Palatino Linotype"/>
              </a:rPr>
              <a:t>	</a:t>
            </a:r>
            <a:r>
              <a:rPr dirty="0" sz="1000" spc="-10">
                <a:latin typeface="Palatino Linotype"/>
                <a:cs typeface="Palatino Linotype"/>
              </a:rPr>
              <a:t>demissão;</a:t>
            </a:r>
            <a:endParaRPr sz="10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150"/>
              </a:spcBef>
              <a:buFont typeface="Wingdings"/>
              <a:buChar char=""/>
            </a:pPr>
            <a:endParaRPr sz="1000">
              <a:latin typeface="Palatino Linotype"/>
              <a:cs typeface="Palatino Linotype"/>
            </a:endParaRPr>
          </a:p>
          <a:p>
            <a:pPr marL="191770" indent="-179070">
              <a:lnSpc>
                <a:spcPct val="100000"/>
              </a:lnSpc>
              <a:buFont typeface="Wingdings"/>
              <a:buChar char=""/>
              <a:tabLst>
                <a:tab pos="191770" algn="l"/>
                <a:tab pos="600075" algn="l"/>
                <a:tab pos="1228090" algn="l"/>
                <a:tab pos="1590675" algn="l"/>
              </a:tabLst>
            </a:pPr>
            <a:r>
              <a:rPr dirty="0" sz="1000" spc="-20">
                <a:latin typeface="Palatino Linotype"/>
                <a:cs typeface="Palatino Linotype"/>
              </a:rPr>
              <a:t>Vale</a:t>
            </a:r>
            <a:r>
              <a:rPr dirty="0" sz="1000">
                <a:latin typeface="Palatino Linotype"/>
                <a:cs typeface="Palatino Linotype"/>
              </a:rPr>
              <a:t>	</a:t>
            </a:r>
            <a:r>
              <a:rPr dirty="0" sz="1000" spc="-10">
                <a:latin typeface="Palatino Linotype"/>
                <a:cs typeface="Palatino Linotype"/>
              </a:rPr>
              <a:t>ressaltar</a:t>
            </a:r>
            <a:r>
              <a:rPr dirty="0" sz="1000">
                <a:latin typeface="Palatino Linotype"/>
                <a:cs typeface="Palatino Linotype"/>
              </a:rPr>
              <a:t>	</a:t>
            </a:r>
            <a:r>
              <a:rPr dirty="0" sz="1000" spc="-25">
                <a:latin typeface="Palatino Linotype"/>
                <a:cs typeface="Palatino Linotype"/>
              </a:rPr>
              <a:t>que</a:t>
            </a:r>
            <a:r>
              <a:rPr dirty="0" sz="1000">
                <a:latin typeface="Palatino Linotype"/>
                <a:cs typeface="Palatino Linotype"/>
              </a:rPr>
              <a:t>	</a:t>
            </a:r>
            <a:r>
              <a:rPr dirty="0" sz="1000" spc="-20">
                <a:latin typeface="Palatino Linotype"/>
                <a:cs typeface="Palatino Linotype"/>
              </a:rPr>
              <a:t>após</a:t>
            </a:r>
            <a:endParaRPr sz="1000">
              <a:latin typeface="Palatino Linotype"/>
              <a:cs typeface="Palatino Linotyp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5314569" y="6466713"/>
            <a:ext cx="168592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Palatino Linotype"/>
                <a:cs typeface="Palatino Linotype"/>
              </a:rPr>
              <a:t>entrega</a:t>
            </a:r>
            <a:r>
              <a:rPr dirty="0" sz="1000" spc="80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da</a:t>
            </a:r>
            <a:r>
              <a:rPr dirty="0" sz="1000" spc="70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documentação</a:t>
            </a:r>
            <a:r>
              <a:rPr dirty="0" sz="1000" spc="85">
                <a:latin typeface="Palatino Linotype"/>
                <a:cs typeface="Palatino Linotype"/>
              </a:rPr>
              <a:t> </a:t>
            </a:r>
            <a:r>
              <a:rPr dirty="0" sz="1000" spc="-25">
                <a:latin typeface="Palatino Linotype"/>
                <a:cs typeface="Palatino Linotype"/>
              </a:rPr>
              <a:t>na</a:t>
            </a:r>
            <a:endParaRPr sz="1000">
              <a:latin typeface="Palatino Linotype"/>
              <a:cs typeface="Palatino Linotype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314569" y="6637401"/>
            <a:ext cx="116776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Palatino Linotype"/>
                <a:cs typeface="Palatino Linotype"/>
              </a:rPr>
              <a:t>SECEL,</a:t>
            </a:r>
            <a:r>
              <a:rPr dirty="0" sz="1000" spc="480">
                <a:latin typeface="Palatino Linotype"/>
                <a:cs typeface="Palatino Linotype"/>
              </a:rPr>
              <a:t> </a:t>
            </a:r>
            <a:r>
              <a:rPr dirty="0" sz="1000">
                <a:latin typeface="Palatino Linotype"/>
                <a:cs typeface="Palatino Linotype"/>
              </a:rPr>
              <a:t>este</a:t>
            </a:r>
            <a:r>
              <a:rPr dirty="0" sz="1000" spc="484">
                <a:latin typeface="Palatino Linotype"/>
                <a:cs typeface="Palatino Linotype"/>
              </a:rPr>
              <a:t> </a:t>
            </a:r>
            <a:r>
              <a:rPr dirty="0" sz="1000" spc="-20">
                <a:latin typeface="Palatino Linotype"/>
                <a:cs typeface="Palatino Linotype"/>
              </a:rPr>
              <a:t>ainda</a:t>
            </a:r>
            <a:endParaRPr sz="1000">
              <a:latin typeface="Palatino Linotype"/>
              <a:cs typeface="Palatino Linotype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075872" y="6980301"/>
            <a:ext cx="16637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>
                <a:latin typeface="Palatino Linotype"/>
                <a:cs typeface="Palatino Linotype"/>
              </a:rPr>
              <a:t>da</a:t>
            </a:r>
            <a:endParaRPr sz="1000">
              <a:latin typeface="Palatino Linotype"/>
              <a:cs typeface="Palatino Linotype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224778" y="6618503"/>
            <a:ext cx="778510" cy="539115"/>
          </a:xfrm>
          <a:prstGeom prst="rect">
            <a:avLst/>
          </a:prstGeom>
        </p:spPr>
        <p:txBody>
          <a:bodyPr wrap="square" lIns="0" tIns="31114" rIns="0" bIns="0" rtlCol="0" vert="horz">
            <a:spAutoFit/>
          </a:bodyPr>
          <a:lstStyle/>
          <a:p>
            <a:pPr algn="r" marR="5715">
              <a:lnSpc>
                <a:spcPct val="100000"/>
              </a:lnSpc>
              <a:spcBef>
                <a:spcPts val="244"/>
              </a:spcBef>
            </a:pPr>
            <a:r>
              <a:rPr dirty="0" sz="1000" spc="-10">
                <a:latin typeface="Palatino Linotype"/>
                <a:cs typeface="Palatino Linotype"/>
              </a:rPr>
              <a:t>passará</a:t>
            </a:r>
            <a:endParaRPr sz="1000">
              <a:latin typeface="Palatino Linotype"/>
              <a:cs typeface="Palatino Linotype"/>
            </a:endParaRPr>
          </a:p>
          <a:p>
            <a:pPr algn="r" marL="332740" marR="5080" indent="-320675">
              <a:lnSpc>
                <a:spcPts val="1360"/>
              </a:lnSpc>
              <a:spcBef>
                <a:spcPts val="55"/>
              </a:spcBef>
              <a:tabLst>
                <a:tab pos="321945" algn="l"/>
              </a:tabLst>
            </a:pPr>
            <a:r>
              <a:rPr dirty="0" sz="1000" spc="-25">
                <a:latin typeface="Palatino Linotype"/>
                <a:cs typeface="Palatino Linotype"/>
              </a:rPr>
              <a:t>do</a:t>
            </a:r>
            <a:r>
              <a:rPr dirty="0" sz="1000">
                <a:latin typeface="Palatino Linotype"/>
                <a:cs typeface="Palatino Linotype"/>
              </a:rPr>
              <a:t>	</a:t>
            </a:r>
            <a:r>
              <a:rPr dirty="0" sz="1000" spc="-10">
                <a:latin typeface="Palatino Linotype"/>
                <a:cs typeface="Palatino Linotype"/>
              </a:rPr>
              <a:t>Gerente Divisão</a:t>
            </a:r>
            <a:endParaRPr sz="1000">
              <a:latin typeface="Palatino Linotype"/>
              <a:cs typeface="Palatino Linotype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5314569" y="6787666"/>
            <a:ext cx="773430" cy="53784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 marR="5080">
              <a:lnSpc>
                <a:spcPct val="111500"/>
              </a:lnSpc>
              <a:spcBef>
                <a:spcPts val="114"/>
              </a:spcBef>
              <a:tabLst>
                <a:tab pos="370205" algn="l"/>
              </a:tabLst>
            </a:pPr>
            <a:r>
              <a:rPr dirty="0" sz="1000" spc="-25">
                <a:latin typeface="Palatino Linotype"/>
                <a:cs typeface="Palatino Linotype"/>
              </a:rPr>
              <a:t>por</a:t>
            </a:r>
            <a:r>
              <a:rPr dirty="0" sz="1000">
                <a:latin typeface="Palatino Linotype"/>
                <a:cs typeface="Palatino Linotype"/>
              </a:rPr>
              <a:t>	</a:t>
            </a:r>
            <a:r>
              <a:rPr dirty="0" sz="1000" spc="-10">
                <a:latin typeface="Palatino Linotype"/>
                <a:cs typeface="Palatino Linotype"/>
              </a:rPr>
              <a:t>análise Técnico responsável;</a:t>
            </a:r>
            <a:endParaRPr sz="1000">
              <a:latin typeface="Palatino Linotype"/>
              <a:cs typeface="Palatino Linotype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8120" y="1436877"/>
            <a:ext cx="5149215" cy="4559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5.</a:t>
            </a:r>
            <a:r>
              <a:rPr dirty="0" sz="1400" spc="35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Ofício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e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Termo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Doação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Bens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(Adquiridos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com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Verba</a:t>
            </a:r>
            <a:r>
              <a:rPr dirty="0" sz="1400" spc="-1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Pública)</a:t>
            </a:r>
            <a:endParaRPr sz="1400">
              <a:latin typeface="Calibri"/>
              <a:cs typeface="Calibri"/>
            </a:endParaRPr>
          </a:p>
          <a:p>
            <a:pPr marL="469265">
              <a:lnSpc>
                <a:spcPct val="100000"/>
              </a:lnSpc>
              <a:spcBef>
                <a:spcPts val="25"/>
              </a:spcBef>
            </a:pPr>
            <a:r>
              <a:rPr dirty="0" sz="1400" b="1">
                <a:latin typeface="Calibri"/>
                <a:cs typeface="Calibri"/>
              </a:rPr>
              <a:t>-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Parcela</a:t>
            </a:r>
            <a:r>
              <a:rPr dirty="0" sz="1400" spc="-3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Bens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Permanentes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50" b="1">
                <a:latin typeface="Calibri"/>
                <a:cs typeface="Calibri"/>
              </a:rPr>
              <a:t>–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530985" y="2109723"/>
            <a:ext cx="4953000" cy="3124200"/>
            <a:chOff x="1530985" y="2109723"/>
            <a:chExt cx="4953000" cy="312420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56385" y="2137159"/>
              <a:ext cx="4896989" cy="3073776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1530985" y="2109723"/>
              <a:ext cx="4953000" cy="3124200"/>
            </a:xfrm>
            <a:custGeom>
              <a:avLst/>
              <a:gdLst/>
              <a:ahLst/>
              <a:cxnLst/>
              <a:rect l="l" t="t" r="r" b="b"/>
              <a:pathLst>
                <a:path w="4953000" h="3124200">
                  <a:moveTo>
                    <a:pt x="4932413" y="12700"/>
                  </a:moveTo>
                  <a:lnTo>
                    <a:pt x="20320" y="12700"/>
                  </a:lnTo>
                  <a:lnTo>
                    <a:pt x="20320" y="17780"/>
                  </a:lnTo>
                  <a:lnTo>
                    <a:pt x="20320" y="3101340"/>
                  </a:lnTo>
                  <a:lnTo>
                    <a:pt x="20320" y="3106420"/>
                  </a:lnTo>
                  <a:lnTo>
                    <a:pt x="4932413" y="3106420"/>
                  </a:lnTo>
                  <a:lnTo>
                    <a:pt x="4932413" y="3101340"/>
                  </a:lnTo>
                  <a:lnTo>
                    <a:pt x="25400" y="3101340"/>
                  </a:lnTo>
                  <a:lnTo>
                    <a:pt x="25400" y="17780"/>
                  </a:lnTo>
                  <a:lnTo>
                    <a:pt x="4932413" y="17780"/>
                  </a:lnTo>
                  <a:lnTo>
                    <a:pt x="4932413" y="12700"/>
                  </a:lnTo>
                  <a:close/>
                </a:path>
                <a:path w="4953000" h="3124200">
                  <a:moveTo>
                    <a:pt x="4932426" y="18288"/>
                  </a:moveTo>
                  <a:lnTo>
                    <a:pt x="4927346" y="18288"/>
                  </a:lnTo>
                  <a:lnTo>
                    <a:pt x="4927346" y="3101213"/>
                  </a:lnTo>
                  <a:lnTo>
                    <a:pt x="4932426" y="3101213"/>
                  </a:lnTo>
                  <a:lnTo>
                    <a:pt x="4932426" y="18288"/>
                  </a:lnTo>
                  <a:close/>
                </a:path>
                <a:path w="4953000" h="3124200">
                  <a:moveTo>
                    <a:pt x="4952746" y="8128"/>
                  </a:moveTo>
                  <a:lnTo>
                    <a:pt x="4937506" y="8128"/>
                  </a:lnTo>
                  <a:lnTo>
                    <a:pt x="4937506" y="3111373"/>
                  </a:lnTo>
                  <a:lnTo>
                    <a:pt x="4952746" y="3111373"/>
                  </a:lnTo>
                  <a:lnTo>
                    <a:pt x="4952746" y="8128"/>
                  </a:lnTo>
                  <a:close/>
                </a:path>
                <a:path w="4953000" h="3124200">
                  <a:moveTo>
                    <a:pt x="4952746" y="0"/>
                  </a:moveTo>
                  <a:lnTo>
                    <a:pt x="0" y="0"/>
                  </a:lnTo>
                  <a:lnTo>
                    <a:pt x="0" y="7620"/>
                  </a:lnTo>
                  <a:lnTo>
                    <a:pt x="0" y="3111500"/>
                  </a:lnTo>
                  <a:lnTo>
                    <a:pt x="0" y="3121660"/>
                  </a:lnTo>
                  <a:lnTo>
                    <a:pt x="1943" y="3121660"/>
                  </a:lnTo>
                  <a:lnTo>
                    <a:pt x="1943" y="3124200"/>
                  </a:lnTo>
                  <a:lnTo>
                    <a:pt x="4950790" y="3124200"/>
                  </a:lnTo>
                  <a:lnTo>
                    <a:pt x="4950790" y="3121660"/>
                  </a:lnTo>
                  <a:lnTo>
                    <a:pt x="4952746" y="3121660"/>
                  </a:lnTo>
                  <a:lnTo>
                    <a:pt x="4952746" y="3111500"/>
                  </a:lnTo>
                  <a:lnTo>
                    <a:pt x="15240" y="3111500"/>
                  </a:lnTo>
                  <a:lnTo>
                    <a:pt x="15240" y="7620"/>
                  </a:lnTo>
                  <a:lnTo>
                    <a:pt x="4952746" y="7620"/>
                  </a:lnTo>
                  <a:lnTo>
                    <a:pt x="495274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1537335" y="6017259"/>
            <a:ext cx="4952365" cy="3388360"/>
            <a:chOff x="1537335" y="6017259"/>
            <a:chExt cx="4952365" cy="3388360"/>
          </a:xfrm>
        </p:grpSpPr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62735" y="6125068"/>
              <a:ext cx="4896608" cy="3172742"/>
            </a:xfrm>
            <a:prstGeom prst="rect">
              <a:avLst/>
            </a:prstGeom>
          </p:spPr>
        </p:pic>
        <p:sp>
          <p:nvSpPr>
            <p:cNvPr id="8" name="object 8" descr=""/>
            <p:cNvSpPr/>
            <p:nvPr/>
          </p:nvSpPr>
          <p:spPr>
            <a:xfrm>
              <a:off x="1537335" y="6017259"/>
              <a:ext cx="4952365" cy="3388360"/>
            </a:xfrm>
            <a:custGeom>
              <a:avLst/>
              <a:gdLst/>
              <a:ahLst/>
              <a:cxnLst/>
              <a:rect l="l" t="t" r="r" b="b"/>
              <a:pathLst>
                <a:path w="4952365" h="3388359">
                  <a:moveTo>
                    <a:pt x="4946650" y="0"/>
                  </a:moveTo>
                  <a:lnTo>
                    <a:pt x="5715" y="0"/>
                  </a:lnTo>
                  <a:lnTo>
                    <a:pt x="0" y="5714"/>
                  </a:lnTo>
                  <a:lnTo>
                    <a:pt x="0" y="3382645"/>
                  </a:lnTo>
                  <a:lnTo>
                    <a:pt x="5715" y="3388360"/>
                  </a:lnTo>
                  <a:lnTo>
                    <a:pt x="4946650" y="3388360"/>
                  </a:lnTo>
                  <a:lnTo>
                    <a:pt x="4952365" y="3382645"/>
                  </a:lnTo>
                  <a:lnTo>
                    <a:pt x="4952365" y="3373120"/>
                  </a:lnTo>
                  <a:lnTo>
                    <a:pt x="15240" y="3373120"/>
                  </a:lnTo>
                  <a:lnTo>
                    <a:pt x="15240" y="15239"/>
                  </a:lnTo>
                  <a:lnTo>
                    <a:pt x="4952365" y="15239"/>
                  </a:lnTo>
                  <a:lnTo>
                    <a:pt x="4952365" y="5714"/>
                  </a:lnTo>
                  <a:lnTo>
                    <a:pt x="4946650" y="0"/>
                  </a:lnTo>
                  <a:close/>
                </a:path>
                <a:path w="4952365" h="3388359">
                  <a:moveTo>
                    <a:pt x="4952365" y="15239"/>
                  </a:moveTo>
                  <a:lnTo>
                    <a:pt x="4937125" y="15239"/>
                  </a:lnTo>
                  <a:lnTo>
                    <a:pt x="4937125" y="3373120"/>
                  </a:lnTo>
                  <a:lnTo>
                    <a:pt x="4952365" y="3373120"/>
                  </a:lnTo>
                  <a:lnTo>
                    <a:pt x="4952365" y="15239"/>
                  </a:lnTo>
                  <a:close/>
                </a:path>
                <a:path w="4952365" h="3388359">
                  <a:moveTo>
                    <a:pt x="4932045" y="20320"/>
                  </a:moveTo>
                  <a:lnTo>
                    <a:pt x="20320" y="20320"/>
                  </a:lnTo>
                  <a:lnTo>
                    <a:pt x="20320" y="3368040"/>
                  </a:lnTo>
                  <a:lnTo>
                    <a:pt x="4932045" y="3368040"/>
                  </a:lnTo>
                  <a:lnTo>
                    <a:pt x="4932045" y="3362960"/>
                  </a:lnTo>
                  <a:lnTo>
                    <a:pt x="25400" y="3362960"/>
                  </a:lnTo>
                  <a:lnTo>
                    <a:pt x="25400" y="25400"/>
                  </a:lnTo>
                  <a:lnTo>
                    <a:pt x="4932045" y="25400"/>
                  </a:lnTo>
                  <a:lnTo>
                    <a:pt x="4932045" y="20320"/>
                  </a:lnTo>
                  <a:close/>
                </a:path>
                <a:path w="4952365" h="3388359">
                  <a:moveTo>
                    <a:pt x="4932045" y="25400"/>
                  </a:moveTo>
                  <a:lnTo>
                    <a:pt x="4926965" y="25400"/>
                  </a:lnTo>
                  <a:lnTo>
                    <a:pt x="4926965" y="3362960"/>
                  </a:lnTo>
                  <a:lnTo>
                    <a:pt x="4932045" y="3362960"/>
                  </a:lnTo>
                  <a:lnTo>
                    <a:pt x="4932045" y="254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8120" y="1436877"/>
            <a:ext cx="5968365" cy="8073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9395" indent="-226695">
              <a:lnSpc>
                <a:spcPct val="100000"/>
              </a:lnSpc>
              <a:spcBef>
                <a:spcPts val="100"/>
              </a:spcBef>
              <a:buAutoNum type="arabicPeriod" startAt="6"/>
              <a:tabLst>
                <a:tab pos="239395" algn="l"/>
              </a:tabLst>
            </a:pPr>
            <a:r>
              <a:rPr dirty="0" sz="1400" b="1">
                <a:latin typeface="Calibri"/>
                <a:cs typeface="Calibri"/>
              </a:rPr>
              <a:t>Orientações</a:t>
            </a:r>
            <a:r>
              <a:rPr dirty="0" sz="1400" spc="-4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4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Funcionamento</a:t>
            </a:r>
            <a:r>
              <a:rPr dirty="0" sz="1400" spc="-4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–</a:t>
            </a:r>
            <a:r>
              <a:rPr dirty="0" sz="1400" spc="-4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Creche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15"/>
              </a:spcBef>
              <a:buFont typeface="Calibri"/>
              <a:buAutoNum type="arabicPeriod" startAt="6"/>
            </a:pPr>
            <a:endParaRPr sz="1400">
              <a:latin typeface="Calibri"/>
              <a:cs typeface="Calibri"/>
            </a:endParaRPr>
          </a:p>
          <a:p>
            <a:pPr algn="just" marL="12700" marR="6985" indent="989965">
              <a:lnSpc>
                <a:spcPct val="117100"/>
              </a:lnSpc>
            </a:pPr>
            <a:r>
              <a:rPr dirty="0" sz="1200">
                <a:latin typeface="Calibri"/>
                <a:cs typeface="Calibri"/>
              </a:rPr>
              <a:t>Tendo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vista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sentido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público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atendimento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prestado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pelas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instituições, </a:t>
            </a:r>
            <a:r>
              <a:rPr dirty="0" sz="1200">
                <a:latin typeface="Calibri"/>
                <a:cs typeface="Calibri"/>
              </a:rPr>
              <a:t>nas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unidades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educacionais,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complementação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vagas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creches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educação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infantil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>
                <a:latin typeface="Calibri"/>
                <a:cs typeface="Calibri"/>
              </a:rPr>
              <a:t>especial estabelecemos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orientações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principais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 funcionamento adequado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 </a:t>
            </a:r>
            <a:r>
              <a:rPr dirty="0" sz="1200" spc="-10">
                <a:latin typeface="Calibri"/>
                <a:cs typeface="Calibri"/>
              </a:rPr>
              <a:t>permita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cumprimento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metas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valorização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investimento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público</a:t>
            </a:r>
            <a:r>
              <a:rPr dirty="0" sz="1200" spc="2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instituições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sem</a:t>
            </a:r>
            <a:r>
              <a:rPr dirty="0" sz="1200" spc="27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fins </a:t>
            </a:r>
            <a:r>
              <a:rPr dirty="0" sz="1200" spc="-10">
                <a:latin typeface="Calibri"/>
                <a:cs typeface="Calibri"/>
              </a:rPr>
              <a:t>lucrativos.</a:t>
            </a:r>
            <a:endParaRPr sz="1200">
              <a:latin typeface="Calibri"/>
              <a:cs typeface="Calibri"/>
            </a:endParaRPr>
          </a:p>
          <a:p>
            <a:pPr algn="just" lvl="1" marL="469265" marR="7620" indent="-228600">
              <a:lnSpc>
                <a:spcPct val="101800"/>
              </a:lnSpc>
              <a:spcBef>
                <a:spcPts val="1220"/>
              </a:spcBef>
              <a:buFont typeface="Wingdings"/>
              <a:buChar char=""/>
              <a:tabLst>
                <a:tab pos="469265" algn="l"/>
              </a:tabLst>
            </a:pPr>
            <a:r>
              <a:rPr dirty="0" sz="1200">
                <a:latin typeface="Calibri"/>
                <a:cs typeface="Calibri"/>
              </a:rPr>
              <a:t>Quaisquer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alterações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Plano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Trabalho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funcionamento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unidade,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devem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ser </a:t>
            </a:r>
            <a:r>
              <a:rPr dirty="0" sz="1200">
                <a:latin typeface="Calibri"/>
                <a:cs typeface="Calibri"/>
              </a:rPr>
              <a:t>comunicada</a:t>
            </a:r>
            <a:r>
              <a:rPr dirty="0" sz="1200" spc="430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por</a:t>
            </a:r>
            <a:r>
              <a:rPr dirty="0" sz="1200" spc="42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ofício</a:t>
            </a:r>
            <a:r>
              <a:rPr dirty="0" sz="1200" spc="430" b="1" i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4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4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Divisão</a:t>
            </a:r>
            <a:r>
              <a:rPr dirty="0" sz="1200" spc="4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Técnica</a:t>
            </a:r>
            <a:r>
              <a:rPr dirty="0" sz="1200" spc="4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Gestão</a:t>
            </a:r>
            <a:r>
              <a:rPr dirty="0" sz="1200" spc="4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Convênios,</a:t>
            </a:r>
            <a:r>
              <a:rPr dirty="0" sz="1200" spc="4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sempre </a:t>
            </a:r>
            <a:r>
              <a:rPr dirty="0" sz="1200">
                <a:latin typeface="Calibri"/>
                <a:cs typeface="Calibri"/>
              </a:rPr>
              <a:t>considerando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prazos</a:t>
            </a:r>
            <a:r>
              <a:rPr dirty="0" sz="1200" spc="-4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estabelecidos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na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legislação</a:t>
            </a:r>
            <a:r>
              <a:rPr dirty="0" sz="1200" spc="-10">
                <a:latin typeface="Calibri"/>
                <a:cs typeface="Calibri"/>
              </a:rPr>
              <a:t>;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Font typeface="Wingdings"/>
              <a:buChar char=""/>
            </a:pPr>
            <a:endParaRPr sz="1200">
              <a:latin typeface="Calibri"/>
              <a:cs typeface="Calibri"/>
            </a:endParaRPr>
          </a:p>
          <a:p>
            <a:pPr algn="just" lvl="1" marL="469265" marR="9525" indent="-228600">
              <a:lnSpc>
                <a:spcPct val="101699"/>
              </a:lnSpc>
              <a:buFont typeface="Wingdings"/>
              <a:buChar char=""/>
              <a:tabLst>
                <a:tab pos="469265" algn="l"/>
              </a:tabLst>
            </a:pPr>
            <a:r>
              <a:rPr dirty="0" sz="1200">
                <a:latin typeface="Calibri"/>
                <a:cs typeface="Calibri"/>
              </a:rPr>
              <a:t>Cada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unidade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deverá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manter</a:t>
            </a:r>
            <a:r>
              <a:rPr dirty="0" sz="1200" spc="-10">
                <a:latin typeface="Calibri"/>
                <a:cs typeface="Calibri"/>
              </a:rPr>
              <a:t> comunicação </a:t>
            </a:r>
            <a:r>
              <a:rPr dirty="0" sz="1200">
                <a:latin typeface="Calibri"/>
                <a:cs typeface="Calibri"/>
              </a:rPr>
              <a:t>permanente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 (a)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Supervisor (a)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Escolar, </a:t>
            </a:r>
            <a:r>
              <a:rPr dirty="0" sz="1200">
                <a:latin typeface="Calibri"/>
                <a:cs typeface="Calibri"/>
              </a:rPr>
              <a:t>seguindo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orientações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solicitando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apoio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decisões,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quando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necessário;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Font typeface="Wingdings"/>
              <a:buChar char=""/>
            </a:pPr>
            <a:endParaRPr sz="1200">
              <a:latin typeface="Calibri"/>
              <a:cs typeface="Calibri"/>
            </a:endParaRPr>
          </a:p>
          <a:p>
            <a:pPr algn="just" lvl="1" marL="469265" marR="6350" indent="-228600">
              <a:lnSpc>
                <a:spcPct val="101699"/>
              </a:lnSpc>
              <a:buFont typeface="Wingdings"/>
              <a:buChar char=""/>
              <a:tabLst>
                <a:tab pos="469265" algn="l"/>
              </a:tabLst>
            </a:pP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execução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Plano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Trabalho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considerar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escola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é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gratuita, </a:t>
            </a:r>
            <a:r>
              <a:rPr dirty="0" sz="1200">
                <a:latin typeface="Calibri"/>
                <a:cs typeface="Calibri"/>
              </a:rPr>
              <a:t>sendo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qualquer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atividade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escolar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(inclusive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eventos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comunitários)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propiciada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todos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alunos,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sem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distinção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sem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cobrança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qualquer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taxa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valor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monetário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dos </a:t>
            </a:r>
            <a:r>
              <a:rPr dirty="0" sz="1200">
                <a:latin typeface="Calibri"/>
                <a:cs typeface="Calibri"/>
              </a:rPr>
              <a:t>responsáveis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e/ou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alunos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matriculados.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Font typeface="Wingdings"/>
              <a:buChar char=""/>
            </a:pPr>
            <a:endParaRPr sz="1200">
              <a:latin typeface="Calibri"/>
              <a:cs typeface="Calibri"/>
            </a:endParaRPr>
          </a:p>
          <a:p>
            <a:pPr algn="just" lvl="1" marL="469265" marR="12065" indent="-228600">
              <a:lnSpc>
                <a:spcPct val="101699"/>
              </a:lnSpc>
              <a:buFont typeface="Wingdings"/>
              <a:buChar char=""/>
              <a:tabLst>
                <a:tab pos="469265" algn="l"/>
              </a:tabLst>
            </a:pPr>
            <a:r>
              <a:rPr dirty="0" sz="1200">
                <a:latin typeface="Calibri"/>
                <a:cs typeface="Calibri"/>
              </a:rPr>
              <a:t>Não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poderá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também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haver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distinção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distribuição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cobrança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qualquer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valor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para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aquisição 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materiais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higiene, </a:t>
            </a:r>
            <a:r>
              <a:rPr dirty="0" sz="1200" spc="-10">
                <a:latin typeface="Calibri"/>
                <a:cs typeface="Calibri"/>
              </a:rPr>
              <a:t>alimentação,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entre </a:t>
            </a:r>
            <a:r>
              <a:rPr dirty="0" sz="1200" spc="-10">
                <a:latin typeface="Calibri"/>
                <a:cs typeface="Calibri"/>
              </a:rPr>
              <a:t>outros;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Font typeface="Wingdings"/>
              <a:buChar char=""/>
            </a:pPr>
            <a:endParaRPr sz="1200">
              <a:latin typeface="Calibri"/>
              <a:cs typeface="Calibri"/>
            </a:endParaRPr>
          </a:p>
          <a:p>
            <a:pPr algn="just" lvl="1" marL="469265" marR="5080" indent="-228600">
              <a:lnSpc>
                <a:spcPct val="101699"/>
              </a:lnSpc>
              <a:buFont typeface="Wingdings"/>
              <a:buChar char=""/>
              <a:tabLst>
                <a:tab pos="469265" algn="l"/>
              </a:tabLst>
            </a:pP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Calendário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Escolar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deverá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cumprido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fielmente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possíveis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alterações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coletivo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escolar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julgar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necessárias,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encaminhar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meio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oficio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DTSE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– </a:t>
            </a:r>
            <a:r>
              <a:rPr dirty="0" sz="1200">
                <a:latin typeface="Calibri"/>
                <a:cs typeface="Calibri"/>
              </a:rPr>
              <a:t>Divisão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Técnica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Supervisão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Escolar,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conforme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portaria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própria,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homologação;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Font typeface="Wingdings"/>
              <a:buChar char=""/>
            </a:pPr>
            <a:endParaRPr sz="1200">
              <a:latin typeface="Calibri"/>
              <a:cs typeface="Calibri"/>
            </a:endParaRPr>
          </a:p>
          <a:p>
            <a:pPr algn="just" lvl="1" marL="469265" marR="10160" indent="-228600">
              <a:lnSpc>
                <a:spcPct val="101699"/>
              </a:lnSpc>
              <a:buFont typeface="Wingdings"/>
              <a:buChar char=""/>
              <a:tabLst>
                <a:tab pos="469265" algn="l"/>
              </a:tabLst>
            </a:pPr>
            <a:r>
              <a:rPr dirty="0" sz="1200">
                <a:latin typeface="Calibri"/>
                <a:cs typeface="Calibri"/>
              </a:rPr>
              <a:t>Sempre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planejada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uma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atividade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externa,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unidade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deverá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fazer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um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projeto </a:t>
            </a:r>
            <a:r>
              <a:rPr dirty="0" sz="1200">
                <a:latin typeface="Calibri"/>
                <a:cs typeface="Calibri"/>
              </a:rPr>
              <a:t>pedagógico, 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partir do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referencial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municipal,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“Quadro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Saberes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Necessários”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(QSN),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comunicar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DTSE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Divisão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Técnica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Supervisão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Escolar;</a:t>
            </a:r>
            <a:endParaRPr sz="1200">
              <a:latin typeface="Calibri"/>
              <a:cs typeface="Calibri"/>
            </a:endParaRPr>
          </a:p>
          <a:p>
            <a:pPr algn="just" lvl="1" marL="469265" marR="7620" indent="-228600">
              <a:lnSpc>
                <a:spcPct val="101699"/>
              </a:lnSpc>
              <a:spcBef>
                <a:spcPts val="1465"/>
              </a:spcBef>
              <a:buFont typeface="Wingdings"/>
              <a:buChar char=""/>
              <a:tabLst>
                <a:tab pos="469265" algn="l"/>
              </a:tabLst>
            </a:pP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reuniões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pedagógicas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pais,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previstas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Calendário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Escolar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Municipal,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os </a:t>
            </a:r>
            <a:r>
              <a:rPr dirty="0" sz="1200">
                <a:latin typeface="Calibri"/>
                <a:cs typeface="Calibri"/>
              </a:rPr>
              <a:t>coordenadores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pedagógicos,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conjunto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diretores,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deverão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estabelecer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uma </a:t>
            </a:r>
            <a:r>
              <a:rPr dirty="0" sz="1200">
                <a:latin typeface="Calibri"/>
                <a:cs typeface="Calibri"/>
              </a:rPr>
              <a:t>pauta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envolver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todos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caráter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formativo,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planejamento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replanejamento;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Font typeface="Wingdings"/>
              <a:buChar char=""/>
            </a:pPr>
            <a:endParaRPr sz="1200">
              <a:latin typeface="Calibri"/>
              <a:cs typeface="Calibri"/>
            </a:endParaRPr>
          </a:p>
          <a:p>
            <a:pPr algn="just" lvl="1" marL="469265" marR="10160" indent="-228600">
              <a:lnSpc>
                <a:spcPct val="101699"/>
              </a:lnSpc>
              <a:buFont typeface="Wingdings"/>
              <a:buChar char=""/>
              <a:tabLst>
                <a:tab pos="469265" algn="l"/>
              </a:tabLst>
            </a:pP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instituição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suas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unidades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deverão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estabelecer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regras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funcionamento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públicas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>
                <a:latin typeface="Calibri"/>
                <a:cs typeface="Calibri"/>
              </a:rPr>
              <a:t>publicitadas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todos,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modo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garantir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um bom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funcionamento,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sem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descumprir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a </a:t>
            </a:r>
            <a:r>
              <a:rPr dirty="0" sz="1200" spc="-10">
                <a:latin typeface="Calibri"/>
                <a:cs typeface="Calibri"/>
              </a:rPr>
              <a:t>legislação;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Font typeface="Wingdings"/>
              <a:buChar char=""/>
            </a:pPr>
            <a:endParaRPr sz="1200">
              <a:latin typeface="Calibri"/>
              <a:cs typeface="Calibri"/>
            </a:endParaRPr>
          </a:p>
          <a:p>
            <a:pPr algn="just" lvl="1" marL="469265" marR="10160" indent="-228600">
              <a:lnSpc>
                <a:spcPct val="101699"/>
              </a:lnSpc>
              <a:buFont typeface="Wingdings"/>
              <a:buChar char=""/>
              <a:tabLst>
                <a:tab pos="469265" algn="l"/>
              </a:tabLst>
            </a:pP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Quadro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Horário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Administrativo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enviado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DTSE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conhecimento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>
                <a:latin typeface="Calibri"/>
                <a:cs typeface="Calibri"/>
              </a:rPr>
              <a:t>afixado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local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público.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cumprimento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horário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todos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funcionários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ser </a:t>
            </a:r>
            <a:r>
              <a:rPr dirty="0" sz="1200">
                <a:latin typeface="Calibri"/>
                <a:cs typeface="Calibri"/>
              </a:rPr>
              <a:t>controlado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direção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instituição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conjunto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coordenação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unidades.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6669" y="1065021"/>
            <a:ext cx="5739765" cy="8396605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algn="just" marL="241300" marR="8255" indent="-228600">
              <a:lnSpc>
                <a:spcPct val="102099"/>
              </a:lnSpc>
              <a:spcBef>
                <a:spcPts val="70"/>
              </a:spcBef>
              <a:buFont typeface="Wingdings"/>
              <a:buChar char=""/>
              <a:tabLst>
                <a:tab pos="241300" algn="l"/>
              </a:tabLst>
            </a:pP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3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atendimento</a:t>
            </a:r>
            <a:r>
              <a:rPr dirty="0" sz="1200" spc="3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público</a:t>
            </a:r>
            <a:r>
              <a:rPr dirty="0" sz="1200" spc="3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</a:t>
            </a:r>
            <a:r>
              <a:rPr dirty="0" sz="1200" spc="3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3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contínuo,</a:t>
            </a:r>
            <a:r>
              <a:rPr dirty="0" sz="1200" spc="3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garantindo</a:t>
            </a:r>
            <a:r>
              <a:rPr dirty="0" sz="1200" spc="3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3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cumprimento</a:t>
            </a:r>
            <a:r>
              <a:rPr dirty="0" sz="1200" spc="3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3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horário </a:t>
            </a:r>
            <a:r>
              <a:rPr dirty="0" sz="1200">
                <a:latin typeface="Calibri"/>
                <a:cs typeface="Calibri"/>
              </a:rPr>
              <a:t>administrativo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previsto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Trabalho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ausência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responsável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atender, </a:t>
            </a:r>
            <a:r>
              <a:rPr dirty="0" sz="1200">
                <a:latin typeface="Calibri"/>
                <a:cs typeface="Calibri"/>
              </a:rPr>
              <a:t>essa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responsabilidade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delegada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algum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outro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funcionário;</a:t>
            </a:r>
            <a:endParaRPr sz="1200">
              <a:latin typeface="Calibri"/>
              <a:cs typeface="Calibri"/>
            </a:endParaRPr>
          </a:p>
          <a:p>
            <a:pPr algn="just" marL="241300" marR="6985" indent="-228600">
              <a:lnSpc>
                <a:spcPct val="101699"/>
              </a:lnSpc>
              <a:spcBef>
                <a:spcPts val="1460"/>
              </a:spcBef>
              <a:buFont typeface="Wingdings"/>
              <a:buChar char=""/>
              <a:tabLst>
                <a:tab pos="241300" algn="l"/>
              </a:tabLst>
            </a:pP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atendimento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 cortês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fornecer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todas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informações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solicitadas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pela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família, </a:t>
            </a:r>
            <a:r>
              <a:rPr dirty="0" sz="1200">
                <a:latin typeface="Calibri"/>
                <a:cs typeface="Calibri"/>
              </a:rPr>
              <a:t>Secretaria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Educação,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outras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secretarias,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parceiros,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etc.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Quando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informação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não </a:t>
            </a:r>
            <a:r>
              <a:rPr dirty="0" sz="1200">
                <a:latin typeface="Calibri"/>
                <a:cs typeface="Calibri"/>
              </a:rPr>
              <a:t>estiver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disponível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devem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recolhê-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mais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rápido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possível;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Wingdings"/>
              <a:buChar char=""/>
            </a:pPr>
            <a:endParaRPr sz="1200">
              <a:latin typeface="Calibri"/>
              <a:cs typeface="Calibri"/>
            </a:endParaRPr>
          </a:p>
          <a:p>
            <a:pPr algn="just" marL="241300" marR="5080" indent="-228600">
              <a:lnSpc>
                <a:spcPct val="101699"/>
              </a:lnSpc>
              <a:buFont typeface="Wingdings"/>
              <a:buChar char=""/>
              <a:tabLst>
                <a:tab pos="241300" algn="l"/>
              </a:tabLst>
            </a:pPr>
            <a:r>
              <a:rPr dirty="0" sz="1200">
                <a:latin typeface="Calibri"/>
                <a:cs typeface="Calibri"/>
              </a:rPr>
              <a:t>Nos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processos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rematrícula,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matrícula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encaminhamento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Departamento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Ensino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Escolar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Divisão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Técnica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Cadastro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Alunos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Escolas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é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importante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informar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clareza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aos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pais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sobre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procedimento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organizar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documentos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forma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a </a:t>
            </a:r>
            <a:r>
              <a:rPr dirty="0" sz="1200">
                <a:latin typeface="Calibri"/>
                <a:cs typeface="Calibri"/>
              </a:rPr>
              <a:t>facilitar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comunicação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SECEL,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partir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orientações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emanadas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da </a:t>
            </a:r>
            <a:r>
              <a:rPr dirty="0" sz="1200">
                <a:latin typeface="Calibri"/>
                <a:cs typeface="Calibri"/>
              </a:rPr>
              <a:t>Divisão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Técnica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Planejamento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Demanda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Escolar.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Wingdings"/>
              <a:buChar char=""/>
            </a:pPr>
            <a:endParaRPr sz="1200">
              <a:latin typeface="Calibri"/>
              <a:cs typeface="Calibri"/>
            </a:endParaRPr>
          </a:p>
          <a:p>
            <a:pPr algn="just" marL="241300" marR="8890" indent="-228600">
              <a:lnSpc>
                <a:spcPct val="101899"/>
              </a:lnSpc>
              <a:buFont typeface="Wingdings"/>
              <a:buChar char=""/>
              <a:tabLst>
                <a:tab pos="241300" algn="l"/>
              </a:tabLst>
            </a:pPr>
            <a:r>
              <a:rPr dirty="0" sz="1200">
                <a:latin typeface="Calibri"/>
                <a:cs typeface="Calibri"/>
              </a:rPr>
              <a:t>Organizar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turmas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forma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vagas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existentes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sejam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preenchidas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período </a:t>
            </a:r>
            <a:r>
              <a:rPr dirty="0" sz="1200">
                <a:latin typeface="Calibri"/>
                <a:cs typeface="Calibri"/>
              </a:rPr>
              <a:t>sugerido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pela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família.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Quando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não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</a:t>
            </a:r>
            <a:r>
              <a:rPr dirty="0" sz="1200" spc="3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possível,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listar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3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pedidos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alteração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período,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organizando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impresso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próprio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solicitação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mudança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(assinada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pelos responsáveis);</a:t>
            </a:r>
            <a:endParaRPr sz="1200">
              <a:latin typeface="Calibri"/>
              <a:cs typeface="Calibri"/>
            </a:endParaRPr>
          </a:p>
          <a:p>
            <a:pPr algn="just" marL="241300" marR="9525" indent="-228600">
              <a:lnSpc>
                <a:spcPct val="101699"/>
              </a:lnSpc>
              <a:spcBef>
                <a:spcPts val="1465"/>
              </a:spcBef>
              <a:buFont typeface="Wingdings"/>
              <a:buChar char=""/>
              <a:tabLst>
                <a:tab pos="241300" algn="l"/>
              </a:tabLst>
            </a:pP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comunicação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agenda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aluno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precisa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clara,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sucinta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sem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erros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língua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ou </a:t>
            </a:r>
            <a:r>
              <a:rPr dirty="0" sz="1200">
                <a:latin typeface="Calibri"/>
                <a:cs typeface="Calibri"/>
              </a:rPr>
              <a:t>linguagem.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Quando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comunicação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é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emanada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direção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coordenação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unidade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é </a:t>
            </a:r>
            <a:r>
              <a:rPr dirty="0" sz="1200">
                <a:latin typeface="Calibri"/>
                <a:cs typeface="Calibri"/>
              </a:rPr>
              <a:t>preferível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produzir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bilhetes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identifiquem;</a:t>
            </a:r>
            <a:endParaRPr sz="1200">
              <a:latin typeface="Calibri"/>
              <a:cs typeface="Calibri"/>
            </a:endParaRPr>
          </a:p>
          <a:p>
            <a:pPr algn="just" marL="241300" marR="5715" indent="-228600">
              <a:lnSpc>
                <a:spcPct val="101699"/>
              </a:lnSpc>
              <a:spcBef>
                <a:spcPts val="1460"/>
              </a:spcBef>
              <a:buFont typeface="Wingdings"/>
              <a:buChar char=""/>
              <a:tabLst>
                <a:tab pos="241300" algn="l"/>
              </a:tabLst>
            </a:pPr>
            <a:r>
              <a:rPr dirty="0" sz="1200">
                <a:latin typeface="Calibri"/>
                <a:cs typeface="Calibri"/>
              </a:rPr>
              <a:t>Cada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unidade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deverá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manter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organizados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prontuários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alunos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funcionários, </a:t>
            </a:r>
            <a:r>
              <a:rPr dirty="0" sz="1200">
                <a:latin typeface="Calibri"/>
                <a:cs typeface="Calibri"/>
              </a:rPr>
              <a:t>livro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ata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reuniões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pedagógicas,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comissão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mães,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livro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ação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supervisora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visitas,</a:t>
            </a:r>
            <a:r>
              <a:rPr dirty="0" sz="1200" spc="3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livro</a:t>
            </a:r>
            <a:r>
              <a:rPr dirty="0" sz="1200" spc="3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ponto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funcionários,</a:t>
            </a:r>
            <a:r>
              <a:rPr dirty="0" sz="1200" spc="3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livro</a:t>
            </a:r>
            <a:r>
              <a:rPr dirty="0" sz="1200" spc="3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ocorrências</a:t>
            </a:r>
            <a:r>
              <a:rPr dirty="0" sz="1200" spc="3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3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alunos</a:t>
            </a:r>
            <a:r>
              <a:rPr dirty="0" sz="1200" spc="2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30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ocorrências </a:t>
            </a:r>
            <a:r>
              <a:rPr dirty="0" sz="1200">
                <a:latin typeface="Calibri"/>
                <a:cs typeface="Calibri"/>
              </a:rPr>
              <a:t>internas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outros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fizerem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necessários;</a:t>
            </a:r>
            <a:endParaRPr sz="1200">
              <a:latin typeface="Calibri"/>
              <a:cs typeface="Calibri"/>
            </a:endParaRPr>
          </a:p>
          <a:p>
            <a:pPr algn="just" marL="241300" marR="8890" indent="-228600">
              <a:lnSpc>
                <a:spcPct val="101899"/>
              </a:lnSpc>
              <a:spcBef>
                <a:spcPts val="1460"/>
              </a:spcBef>
              <a:buFont typeface="Wingdings"/>
              <a:buChar char=""/>
              <a:tabLst>
                <a:tab pos="241300" algn="l"/>
              </a:tabLst>
            </a:pP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Diário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Classe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feito,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atualizado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verificado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acordo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orientações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Divisão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Técnica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Supervisão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Escolar.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Sempre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verificar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alunos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faltosos,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a </a:t>
            </a:r>
            <a:r>
              <a:rPr dirty="0" sz="1200">
                <a:latin typeface="Calibri"/>
                <a:cs typeface="Calibri"/>
              </a:rPr>
              <a:t>família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contatada,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visando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permanência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aluno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escola.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caso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persistência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faltas,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seguir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orientações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normatizadas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Secretaria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Educação;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Wingdings"/>
              <a:buChar char=""/>
            </a:pPr>
            <a:endParaRPr sz="1200">
              <a:latin typeface="Calibri"/>
              <a:cs typeface="Calibri"/>
            </a:endParaRPr>
          </a:p>
          <a:p>
            <a:pPr algn="just" marL="241300" marR="10160" indent="-228600">
              <a:lnSpc>
                <a:spcPct val="101699"/>
              </a:lnSpc>
              <a:buFont typeface="Wingdings"/>
              <a:buChar char=""/>
              <a:tabLst>
                <a:tab pos="241300" algn="l"/>
              </a:tabLst>
            </a:pP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unidade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é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responsável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pela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entrega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recebimento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uniformes</a:t>
            </a:r>
            <a:r>
              <a:rPr dirty="0" sz="1200" spc="22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materiais</a:t>
            </a:r>
            <a:r>
              <a:rPr dirty="0" sz="1200" spc="22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dos </a:t>
            </a:r>
            <a:r>
              <a:rPr dirty="0" sz="1200">
                <a:latin typeface="Calibri"/>
                <a:cs typeface="Calibri"/>
              </a:rPr>
              <a:t>alunos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funcionários,</a:t>
            </a:r>
            <a:r>
              <a:rPr dirty="0" sz="1200" spc="-10">
                <a:latin typeface="Calibri"/>
                <a:cs typeface="Calibri"/>
              </a:rPr>
              <a:t> alimentação,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entre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outros,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devendo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manter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controle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registro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tais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atos,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segundo</a:t>
            </a:r>
            <a:r>
              <a:rPr dirty="0" sz="1200" spc="-10">
                <a:latin typeface="Calibri"/>
                <a:cs typeface="Calibri"/>
              </a:rPr>
              <a:t> orientações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DASE;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Wingdings"/>
              <a:buChar char=""/>
            </a:pPr>
            <a:endParaRPr sz="1200">
              <a:latin typeface="Calibri"/>
              <a:cs typeface="Calibri"/>
            </a:endParaRPr>
          </a:p>
          <a:p>
            <a:pPr algn="just" marL="241300" marR="5080" indent="-228600">
              <a:lnSpc>
                <a:spcPct val="101699"/>
              </a:lnSpc>
              <a:buFont typeface="Wingdings"/>
              <a:buChar char=""/>
              <a:tabLst>
                <a:tab pos="241300" algn="l"/>
              </a:tabLst>
            </a:pP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unidades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devem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seguir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orientações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emanadas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DASE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acondicionamento, </a:t>
            </a:r>
            <a:r>
              <a:rPr dirty="0" sz="1200">
                <a:latin typeface="Calibri"/>
                <a:cs typeface="Calibri"/>
              </a:rPr>
              <a:t>preparação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administração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alimentação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escolar,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planejando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equipe,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horários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e </a:t>
            </a:r>
            <a:r>
              <a:rPr dirty="0" sz="1200">
                <a:latin typeface="Calibri"/>
                <a:cs typeface="Calibri"/>
              </a:rPr>
              <a:t>rotinas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alimentares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higiene,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comunicando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telefone,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qualquer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alteração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da </a:t>
            </a:r>
            <a:r>
              <a:rPr dirty="0" sz="1200" spc="-10">
                <a:latin typeface="Calibri"/>
                <a:cs typeface="Calibri"/>
              </a:rPr>
              <a:t>alimentação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escolar;</a:t>
            </a:r>
            <a:endParaRPr sz="1200">
              <a:latin typeface="Calibri"/>
              <a:cs typeface="Calibri"/>
            </a:endParaRPr>
          </a:p>
          <a:p>
            <a:pPr algn="just" marL="241300" marR="10795" indent="-228600">
              <a:lnSpc>
                <a:spcPct val="102499"/>
              </a:lnSpc>
              <a:spcBef>
                <a:spcPts val="1450"/>
              </a:spcBef>
              <a:buFont typeface="Wingdings"/>
              <a:buChar char=""/>
              <a:tabLst>
                <a:tab pos="241300" algn="l"/>
              </a:tabLst>
            </a:pPr>
            <a:r>
              <a:rPr dirty="0" sz="1200">
                <a:latin typeface="Calibri"/>
                <a:cs typeface="Calibri"/>
              </a:rPr>
              <a:t>Respeitar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horário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atendimento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educandos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5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(cinco)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horas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diárias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(Conforme </a:t>
            </a:r>
            <a:r>
              <a:rPr dirty="0" sz="1200">
                <a:latin typeface="Calibri"/>
                <a:cs typeface="Calibri"/>
              </a:rPr>
              <a:t>Portaria nº</a:t>
            </a:r>
            <a:r>
              <a:rPr dirty="0" sz="1200" spc="-10">
                <a:latin typeface="Calibri"/>
                <a:cs typeface="Calibri"/>
              </a:rPr>
              <a:t> 046/2016-</a:t>
            </a:r>
            <a:r>
              <a:rPr dirty="0" sz="1200">
                <a:latin typeface="Calibri"/>
                <a:cs typeface="Calibri"/>
              </a:rPr>
              <a:t>SE),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sendo:</a:t>
            </a:r>
            <a:endParaRPr sz="1200">
              <a:latin typeface="Calibri"/>
              <a:cs typeface="Calibri"/>
            </a:endParaRPr>
          </a:p>
          <a:p>
            <a:pPr marL="2894965">
              <a:lnSpc>
                <a:spcPct val="100000"/>
              </a:lnSpc>
              <a:spcBef>
                <a:spcPts val="25"/>
              </a:spcBef>
            </a:pPr>
            <a:r>
              <a:rPr dirty="0" sz="1200">
                <a:latin typeface="Calibri"/>
                <a:cs typeface="Calibri"/>
              </a:rPr>
              <a:t>Manhã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07h00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12h00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8120" y="878840"/>
            <a:ext cx="5966460" cy="1936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23565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Tarde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13h00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18h00;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Calibri"/>
              <a:cs typeface="Calibri"/>
            </a:endParaRPr>
          </a:p>
          <a:p>
            <a:pPr algn="just" marL="469265" marR="5080" indent="-228600">
              <a:lnSpc>
                <a:spcPct val="101699"/>
              </a:lnSpc>
              <a:buFont typeface="Wingdings"/>
              <a:buChar char=""/>
              <a:tabLst>
                <a:tab pos="469265" algn="l"/>
              </a:tabLst>
            </a:pPr>
            <a:r>
              <a:rPr dirty="0" sz="1200">
                <a:latin typeface="Calibri"/>
                <a:cs typeface="Calibri"/>
              </a:rPr>
              <a:t>Entregar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Secretaria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Educação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mensalmente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todos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documentos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referentes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ao </a:t>
            </a:r>
            <a:r>
              <a:rPr dirty="0" sz="1200">
                <a:latin typeface="Calibri"/>
                <a:cs typeface="Calibri"/>
              </a:rPr>
              <a:t>quadro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funcionários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constantes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Decreto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33.703/2016,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entidade </a:t>
            </a:r>
            <a:r>
              <a:rPr dirty="0" sz="1200">
                <a:latin typeface="Calibri"/>
                <a:cs typeface="Calibri"/>
              </a:rPr>
              <a:t>até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5º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útil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cada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mês.</a:t>
            </a:r>
            <a:endParaRPr sz="1200">
              <a:latin typeface="Calibri"/>
              <a:cs typeface="Calibri"/>
            </a:endParaRPr>
          </a:p>
          <a:p>
            <a:pPr algn="just" marL="12700" marR="6350" indent="1259840">
              <a:lnSpc>
                <a:spcPct val="117200"/>
              </a:lnSpc>
              <a:spcBef>
                <a:spcPts val="990"/>
              </a:spcBef>
            </a:pP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cumprimento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dessas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regras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pelas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unidades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representará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um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aumento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da </a:t>
            </a:r>
            <a:r>
              <a:rPr dirty="0" sz="1200">
                <a:latin typeface="Calibri"/>
                <a:cs typeface="Calibri"/>
              </a:rPr>
              <a:t>qualidade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serviço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prestado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comunidade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aos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alunos,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possibilitará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estabelecimento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uma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relação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confiança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SECEL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valorizará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profissionais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atuam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cotidiano </a:t>
            </a:r>
            <a:r>
              <a:rPr dirty="0" sz="1200" spc="-25">
                <a:latin typeface="Calibri"/>
                <a:cs typeface="Calibri"/>
              </a:rPr>
              <a:t>das </a:t>
            </a:r>
            <a:r>
              <a:rPr dirty="0" sz="1200" spc="-10">
                <a:latin typeface="Calibri"/>
                <a:cs typeface="Calibri"/>
              </a:rPr>
              <a:t>creches.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6669" y="877315"/>
            <a:ext cx="53213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Calibri"/>
                <a:cs typeface="Calibri"/>
              </a:rPr>
              <a:t>ÍNDICE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8120" y="1282953"/>
            <a:ext cx="113093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Calibri"/>
                <a:cs typeface="Calibri"/>
              </a:rPr>
              <a:t>1.</a:t>
            </a:r>
            <a:r>
              <a:rPr dirty="0" sz="1200" spc="155" b="1">
                <a:latin typeface="Calibri"/>
                <a:cs typeface="Calibri"/>
              </a:rPr>
              <a:t>  </a:t>
            </a:r>
            <a:r>
              <a:rPr dirty="0" sz="1200" spc="-10" b="1">
                <a:latin typeface="Calibri"/>
                <a:cs typeface="Calibri"/>
              </a:rPr>
              <a:t>INTRODUÇÃO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114925" y="1282953"/>
            <a:ext cx="4838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Calibri"/>
                <a:cs typeface="Calibri"/>
              </a:rPr>
              <a:t>Pág.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spc="-25" b="1">
                <a:latin typeface="Calibri"/>
                <a:cs typeface="Calibri"/>
              </a:rPr>
              <a:t>03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68120" y="1640120"/>
            <a:ext cx="5379085" cy="215900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215"/>
              </a:spcBef>
              <a:buAutoNum type="arabicPeriod" startAt="2"/>
              <a:tabLst>
                <a:tab pos="241300" algn="l"/>
                <a:tab pos="4058920" algn="l"/>
              </a:tabLst>
            </a:pPr>
            <a:r>
              <a:rPr dirty="0" sz="1200" spc="-10" b="1">
                <a:latin typeface="Calibri"/>
                <a:cs typeface="Calibri"/>
              </a:rPr>
              <a:t>LEGISLAÇÃO</a:t>
            </a:r>
            <a:r>
              <a:rPr dirty="0" sz="1200" b="1">
                <a:latin typeface="Calibri"/>
                <a:cs typeface="Calibri"/>
              </a:rPr>
              <a:t>	Pág.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spc="-25" b="1">
                <a:latin typeface="Calibri"/>
                <a:cs typeface="Calibri"/>
              </a:rPr>
              <a:t>04</a:t>
            </a:r>
            <a:endParaRPr sz="1200">
              <a:latin typeface="Calibri"/>
              <a:cs typeface="Calibri"/>
            </a:endParaRPr>
          </a:p>
          <a:p>
            <a:pPr lvl="1" marL="469265" marR="5080" indent="-228600">
              <a:lnSpc>
                <a:spcPct val="101000"/>
              </a:lnSpc>
              <a:spcBef>
                <a:spcPts val="80"/>
              </a:spcBef>
              <a:buFont typeface="Symbol"/>
              <a:buChar char=""/>
              <a:tabLst>
                <a:tab pos="469265" algn="l"/>
              </a:tabLst>
            </a:pPr>
            <a:r>
              <a:rPr dirty="0" sz="1000">
                <a:latin typeface="Calibri"/>
                <a:cs typeface="Calibri"/>
              </a:rPr>
              <a:t>Lei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Federal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nº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13.019/2014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de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31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de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julho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de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2014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alterada pela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Lei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Federal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nº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13.204/2015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 spc="-25">
                <a:latin typeface="Calibri"/>
                <a:cs typeface="Calibri"/>
              </a:rPr>
              <a:t>de</a:t>
            </a:r>
            <a:r>
              <a:rPr dirty="0" sz="1000">
                <a:latin typeface="Calibri"/>
                <a:cs typeface="Calibri"/>
              </a:rPr>
              <a:t> 14</a:t>
            </a:r>
            <a:r>
              <a:rPr dirty="0" sz="1000" spc="-3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de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dezembro</a:t>
            </a:r>
            <a:r>
              <a:rPr dirty="0" sz="1000" spc="-2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de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2015</a:t>
            </a:r>
            <a:r>
              <a:rPr dirty="0" sz="1000" spc="-20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(link)</a:t>
            </a:r>
            <a:endParaRPr sz="1000">
              <a:latin typeface="Calibri"/>
              <a:cs typeface="Calibri"/>
            </a:endParaRPr>
          </a:p>
          <a:p>
            <a:pPr lvl="1" marL="469265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69265" algn="l"/>
              </a:tabLst>
            </a:pPr>
            <a:r>
              <a:rPr dirty="0" sz="1000">
                <a:latin typeface="Calibri"/>
                <a:cs typeface="Calibri"/>
              </a:rPr>
              <a:t>Portaria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58/2016-</a:t>
            </a:r>
            <a:r>
              <a:rPr dirty="0" sz="1000">
                <a:latin typeface="Calibri"/>
                <a:cs typeface="Calibri"/>
              </a:rPr>
              <a:t>SE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(link)</a:t>
            </a:r>
            <a:endParaRPr sz="10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245"/>
              </a:spcBef>
              <a:buFont typeface="Symbol"/>
              <a:buChar char=""/>
            </a:pPr>
            <a:endParaRPr sz="10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AutoNum type="arabicPeriod" startAt="2"/>
              <a:tabLst>
                <a:tab pos="241300" algn="l"/>
                <a:tab pos="4058920" algn="l"/>
              </a:tabLst>
            </a:pPr>
            <a:r>
              <a:rPr dirty="0" sz="1200" b="1">
                <a:latin typeface="Calibri"/>
                <a:cs typeface="Calibri"/>
              </a:rPr>
              <a:t>DESPESAS</a:t>
            </a:r>
            <a:r>
              <a:rPr dirty="0" sz="1200" spc="-5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AUTORIZADAS</a:t>
            </a:r>
            <a:r>
              <a:rPr dirty="0" sz="1200" b="1">
                <a:latin typeface="Calibri"/>
                <a:cs typeface="Calibri"/>
              </a:rPr>
              <a:t>	Pág.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spc="-25" b="1">
                <a:latin typeface="Calibri"/>
                <a:cs typeface="Calibri"/>
              </a:rPr>
              <a:t>05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Calibri"/>
              <a:buAutoNum type="arabicPeriod" startAt="2"/>
            </a:pPr>
            <a:endParaRPr sz="1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AutoNum type="arabicPeriod" startAt="2"/>
              <a:tabLst>
                <a:tab pos="241300" algn="l"/>
                <a:tab pos="4048760" algn="l"/>
              </a:tabLst>
            </a:pPr>
            <a:r>
              <a:rPr dirty="0" sz="1200" spc="-10" b="1">
                <a:latin typeface="Calibri"/>
                <a:cs typeface="Calibri"/>
              </a:rPr>
              <a:t>ALTERAÇÃO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DO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QUADRO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RECURSOS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HUMANOS</a:t>
            </a:r>
            <a:r>
              <a:rPr dirty="0" sz="1200" b="1">
                <a:latin typeface="Calibri"/>
                <a:cs typeface="Calibri"/>
              </a:rPr>
              <a:t>	Pág.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spc="-25" b="1">
                <a:latin typeface="Calibri"/>
                <a:cs typeface="Calibri"/>
              </a:rPr>
              <a:t>15</a:t>
            </a:r>
            <a:endParaRPr sz="1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245"/>
              </a:spcBef>
              <a:buAutoNum type="arabicPeriod" startAt="2"/>
              <a:tabLst>
                <a:tab pos="241300" algn="l"/>
                <a:tab pos="4058920" algn="l"/>
              </a:tabLst>
            </a:pPr>
            <a:r>
              <a:rPr dirty="0" sz="1200" b="1">
                <a:latin typeface="Calibri"/>
                <a:cs typeface="Calibri"/>
              </a:rPr>
              <a:t>OFÍCIO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E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TERMO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DOAÇÃO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BENS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PERMANENTES</a:t>
            </a:r>
            <a:r>
              <a:rPr dirty="0" sz="1200" b="1">
                <a:latin typeface="Calibri"/>
                <a:cs typeface="Calibri"/>
              </a:rPr>
              <a:t>	Pág.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spc="-25" b="1">
                <a:latin typeface="Calibri"/>
                <a:cs typeface="Calibri"/>
              </a:rPr>
              <a:t>16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Calibri"/>
              <a:buAutoNum type="arabicPeriod" startAt="2"/>
            </a:pPr>
            <a:endParaRPr sz="1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AutoNum type="arabicPeriod" startAt="2"/>
              <a:tabLst>
                <a:tab pos="241300" algn="l"/>
                <a:tab pos="4058920" algn="l"/>
              </a:tabLst>
            </a:pPr>
            <a:r>
              <a:rPr dirty="0" sz="1200" b="1">
                <a:latin typeface="Calibri"/>
                <a:cs typeface="Calibri"/>
              </a:rPr>
              <a:t>ORIENTAÇÕES</a:t>
            </a:r>
            <a:r>
              <a:rPr dirty="0" sz="1200" spc="-4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FUNCIONAMENTO</a:t>
            </a:r>
            <a:r>
              <a:rPr dirty="0" sz="1200" b="1">
                <a:latin typeface="Calibri"/>
                <a:cs typeface="Calibri"/>
              </a:rPr>
              <a:t>	Pág.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spc="-25" b="1">
                <a:latin typeface="Calibri"/>
                <a:cs typeface="Calibri"/>
              </a:rPr>
              <a:t>17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833242" y="1633473"/>
            <a:ext cx="1896745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Prefeito</a:t>
            </a:r>
            <a:endParaRPr sz="1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235"/>
              </a:spcBef>
            </a:pPr>
            <a:r>
              <a:rPr dirty="0" sz="1200" b="1">
                <a:latin typeface="Calibri"/>
                <a:cs typeface="Calibri"/>
              </a:rPr>
              <a:t>Gustavo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Henric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Costa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-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"Guti"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272029" y="2995929"/>
            <a:ext cx="3017520" cy="549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Secretário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Educação,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Cultura,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Esporte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 Lazer</a:t>
            </a:r>
            <a:endParaRPr sz="1200">
              <a:latin typeface="Calibri"/>
              <a:cs typeface="Calibri"/>
            </a:endParaRPr>
          </a:p>
          <a:p>
            <a:pPr algn="ctr" marL="1905">
              <a:lnSpc>
                <a:spcPct val="100000"/>
              </a:lnSpc>
              <a:spcBef>
                <a:spcPts val="1245"/>
              </a:spcBef>
            </a:pPr>
            <a:r>
              <a:rPr dirty="0" sz="1200" b="1">
                <a:latin typeface="Calibri"/>
                <a:cs typeface="Calibri"/>
              </a:rPr>
              <a:t>Alexandre</a:t>
            </a:r>
            <a:r>
              <a:rPr dirty="0" sz="1200" spc="-4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Turri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Zeitune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386329" y="4360290"/>
            <a:ext cx="2788285" cy="549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Diretora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Departamento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Ensino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Escolar</a:t>
            </a:r>
            <a:endParaRPr sz="1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245"/>
              </a:spcBef>
            </a:pPr>
            <a:r>
              <a:rPr dirty="0" sz="1200" b="1">
                <a:latin typeface="Calibri"/>
                <a:cs typeface="Calibri"/>
              </a:rPr>
              <a:t>Argentina</a:t>
            </a:r>
            <a:r>
              <a:rPr dirty="0" sz="1200" spc="-5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Concebida</a:t>
            </a:r>
            <a:r>
              <a:rPr dirty="0" sz="1200" spc="-5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Silva</a:t>
            </a:r>
            <a:r>
              <a:rPr dirty="0" sz="1200" spc="-4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Barbosa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531491" y="5724270"/>
            <a:ext cx="2498090" cy="12312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Divisão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Técnica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Gestão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Convênios</a:t>
            </a:r>
            <a:endParaRPr sz="1200">
              <a:latin typeface="Calibri"/>
              <a:cs typeface="Calibri"/>
            </a:endParaRPr>
          </a:p>
          <a:p>
            <a:pPr algn="ctr" marL="204470" marR="200025">
              <a:lnSpc>
                <a:spcPct val="186700"/>
              </a:lnSpc>
            </a:pPr>
            <a:r>
              <a:rPr dirty="0" sz="1200" b="1">
                <a:latin typeface="Calibri"/>
                <a:cs typeface="Calibri"/>
              </a:rPr>
              <a:t>Adriana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Oliveira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Silva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Campos </a:t>
            </a:r>
            <a:r>
              <a:rPr dirty="0" sz="1200" b="1">
                <a:latin typeface="Calibri"/>
                <a:cs typeface="Calibri"/>
              </a:rPr>
              <a:t>Carlos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Alberto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spc="-20" b="1">
                <a:latin typeface="Calibri"/>
                <a:cs typeface="Calibri"/>
              </a:rPr>
              <a:t>Santo</a:t>
            </a:r>
            <a:endParaRPr sz="1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235"/>
              </a:spcBef>
            </a:pPr>
            <a:r>
              <a:rPr dirty="0" sz="1200" b="1">
                <a:latin typeface="Calibri"/>
                <a:cs typeface="Calibri"/>
              </a:rPr>
              <a:t>Laurindo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Gonçalves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da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Silva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spc="-20" b="1">
                <a:latin typeface="Calibri"/>
                <a:cs typeface="Calibri"/>
              </a:rPr>
              <a:t>Neto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221863" y="9134093"/>
            <a:ext cx="111569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 i="1">
                <a:latin typeface="Calibri"/>
                <a:cs typeface="Calibri"/>
              </a:rPr>
              <a:t>|Agosto</a:t>
            </a:r>
            <a:r>
              <a:rPr dirty="0" sz="1400" spc="-15" b="1" i="1">
                <a:latin typeface="Calibri"/>
                <a:cs typeface="Calibri"/>
              </a:rPr>
              <a:t> </a:t>
            </a:r>
            <a:r>
              <a:rPr dirty="0" sz="1400" spc="-10" b="1" i="1">
                <a:latin typeface="Calibri"/>
                <a:cs typeface="Calibri"/>
              </a:rPr>
              <a:t>2017|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8120" y="877315"/>
            <a:ext cx="5787390" cy="81299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3845" indent="-27114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83845" algn="l"/>
              </a:tabLst>
            </a:pPr>
            <a:r>
              <a:rPr dirty="0" sz="1400" spc="-10" b="1">
                <a:latin typeface="Calibri"/>
                <a:cs typeface="Calibri"/>
              </a:rPr>
              <a:t>INTRODUÇÃO</a:t>
            </a:r>
            <a:endParaRPr sz="1400">
              <a:latin typeface="Calibri"/>
              <a:cs typeface="Calibri"/>
            </a:endParaRPr>
          </a:p>
          <a:p>
            <a:pPr algn="just" marL="12700" marR="5080" indent="900430">
              <a:lnSpc>
                <a:spcPct val="117100"/>
              </a:lnSpc>
              <a:spcBef>
                <a:spcPts val="869"/>
              </a:spcBef>
            </a:pPr>
            <a:r>
              <a:rPr dirty="0" sz="1300">
                <a:latin typeface="Calibri"/>
                <a:cs typeface="Calibri"/>
              </a:rPr>
              <a:t>Este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manual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foi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elaborado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com o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intuito de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nortear</a:t>
            </a:r>
            <a:r>
              <a:rPr dirty="0" sz="1300" spc="1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os procedimentos </a:t>
            </a:r>
            <a:r>
              <a:rPr dirty="0" sz="1300" spc="-50">
                <a:latin typeface="Calibri"/>
                <a:cs typeface="Calibri"/>
              </a:rPr>
              <a:t>a </a:t>
            </a:r>
            <a:r>
              <a:rPr dirty="0" sz="1300">
                <a:latin typeface="Calibri"/>
                <a:cs typeface="Calibri"/>
              </a:rPr>
              <a:t>serem</a:t>
            </a:r>
            <a:r>
              <a:rPr dirty="0" sz="1300" spc="38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seguidos</a:t>
            </a:r>
            <a:r>
              <a:rPr dirty="0" sz="1300" spc="39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pelas</a:t>
            </a:r>
            <a:r>
              <a:rPr dirty="0" sz="1300" spc="39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Instituições</a:t>
            </a:r>
            <a:r>
              <a:rPr dirty="0" sz="1300" spc="40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que</a:t>
            </a:r>
            <a:r>
              <a:rPr dirty="0" sz="1300" spc="39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firmaram</a:t>
            </a:r>
            <a:r>
              <a:rPr dirty="0" sz="1300" spc="39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Termo</a:t>
            </a:r>
            <a:r>
              <a:rPr dirty="0" sz="1300" spc="38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de</a:t>
            </a:r>
            <a:r>
              <a:rPr dirty="0" sz="1300" spc="40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Colaboração</a:t>
            </a:r>
            <a:r>
              <a:rPr dirty="0" sz="1300" spc="39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para</a:t>
            </a:r>
            <a:r>
              <a:rPr dirty="0" sz="1300" spc="400">
                <a:latin typeface="Calibri"/>
                <a:cs typeface="Calibri"/>
              </a:rPr>
              <a:t> </a:t>
            </a:r>
            <a:r>
              <a:rPr dirty="0" sz="1300" spc="-50">
                <a:latin typeface="Calibri"/>
                <a:cs typeface="Calibri"/>
              </a:rPr>
              <a:t>o </a:t>
            </a:r>
            <a:r>
              <a:rPr dirty="0" sz="1300">
                <a:latin typeface="Calibri"/>
                <a:cs typeface="Calibri"/>
              </a:rPr>
              <a:t>Desenvolvimento</a:t>
            </a:r>
            <a:r>
              <a:rPr dirty="0" sz="1300" spc="37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Complementar</a:t>
            </a:r>
            <a:r>
              <a:rPr dirty="0" sz="1300" spc="38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do</a:t>
            </a:r>
            <a:r>
              <a:rPr dirty="0" sz="1300" spc="38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Ensino</a:t>
            </a:r>
            <a:r>
              <a:rPr dirty="0" sz="1300" spc="38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Público</a:t>
            </a:r>
            <a:r>
              <a:rPr dirty="0" sz="1300" spc="38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e</a:t>
            </a:r>
            <a:r>
              <a:rPr dirty="0" sz="1300" spc="38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Gratuito</a:t>
            </a:r>
            <a:r>
              <a:rPr dirty="0" sz="1300" spc="37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nas</a:t>
            </a:r>
            <a:r>
              <a:rPr dirty="0" sz="1300" spc="37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Modalidades </a:t>
            </a:r>
            <a:r>
              <a:rPr dirty="0" sz="1300">
                <a:latin typeface="Calibri"/>
                <a:cs typeface="Calibri"/>
              </a:rPr>
              <a:t>Educação</a:t>
            </a:r>
            <a:r>
              <a:rPr dirty="0" sz="1300" spc="-1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Básica/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Educação</a:t>
            </a:r>
            <a:r>
              <a:rPr dirty="0" sz="1300" spc="-1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Infantil –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Creche</a:t>
            </a:r>
            <a:r>
              <a:rPr dirty="0" sz="1300" spc="-1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e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Educação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Especial,</a:t>
            </a:r>
            <a:r>
              <a:rPr dirty="0" sz="1300" spc="1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a</a:t>
            </a:r>
            <a:r>
              <a:rPr dirty="0" sz="1300" spc="-2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partir</a:t>
            </a:r>
            <a:r>
              <a:rPr dirty="0" sz="1300" spc="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de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Julho</a:t>
            </a:r>
            <a:r>
              <a:rPr dirty="0" sz="1300" spc="-5">
                <a:latin typeface="Calibri"/>
                <a:cs typeface="Calibri"/>
              </a:rPr>
              <a:t> </a:t>
            </a:r>
            <a:r>
              <a:rPr dirty="0" sz="1300" spc="-25">
                <a:latin typeface="Calibri"/>
                <a:cs typeface="Calibri"/>
              </a:rPr>
              <a:t>de </a:t>
            </a:r>
            <a:r>
              <a:rPr dirty="0" sz="1300" spc="-10">
                <a:latin typeface="Calibri"/>
                <a:cs typeface="Calibri"/>
              </a:rPr>
              <a:t>2017.</a:t>
            </a:r>
            <a:endParaRPr sz="1300">
              <a:latin typeface="Calibri"/>
              <a:cs typeface="Calibri"/>
            </a:endParaRPr>
          </a:p>
          <a:p>
            <a:pPr algn="just" marL="12700" marR="6350" indent="900430">
              <a:lnSpc>
                <a:spcPct val="116900"/>
              </a:lnSpc>
            </a:pPr>
            <a:r>
              <a:rPr dirty="0" u="sng" sz="13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Recomendamos</a:t>
            </a:r>
            <a:r>
              <a:rPr dirty="0" u="sng" sz="1300" spc="14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3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</a:t>
            </a:r>
            <a:r>
              <a:rPr dirty="0" u="sng" sz="1300" spc="14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3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leitura</a:t>
            </a:r>
            <a:r>
              <a:rPr dirty="0" u="sng" sz="1300" spc="14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3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</a:t>
            </a:r>
            <a:r>
              <a:rPr dirty="0" u="sng" sz="1300" spc="14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3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atenção</a:t>
            </a:r>
            <a:r>
              <a:rPr dirty="0" u="sng" sz="13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.</a:t>
            </a:r>
            <a:r>
              <a:rPr dirty="0" sz="1300" spc="14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Em</a:t>
            </a:r>
            <a:r>
              <a:rPr dirty="0" sz="1300" spc="14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caso</a:t>
            </a:r>
            <a:r>
              <a:rPr dirty="0" sz="1300" spc="14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de</a:t>
            </a:r>
            <a:r>
              <a:rPr dirty="0" sz="1300" spc="14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dúvida</a:t>
            </a:r>
            <a:r>
              <a:rPr dirty="0" sz="1300" spc="14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entrar</a:t>
            </a:r>
            <a:r>
              <a:rPr dirty="0" sz="1300" spc="125">
                <a:latin typeface="Calibri"/>
                <a:cs typeface="Calibri"/>
              </a:rPr>
              <a:t> </a:t>
            </a:r>
            <a:r>
              <a:rPr dirty="0" sz="1300" spc="-25">
                <a:latin typeface="Calibri"/>
                <a:cs typeface="Calibri"/>
              </a:rPr>
              <a:t>em </a:t>
            </a:r>
            <a:r>
              <a:rPr dirty="0" sz="1300">
                <a:latin typeface="Calibri"/>
                <a:cs typeface="Calibri"/>
              </a:rPr>
              <a:t>contato</a:t>
            </a:r>
            <a:r>
              <a:rPr dirty="0" sz="1300" spc="5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com</a:t>
            </a:r>
            <a:r>
              <a:rPr dirty="0" sz="1300" spc="5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a</a:t>
            </a:r>
            <a:r>
              <a:rPr dirty="0" sz="1300" spc="5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SECEL</a:t>
            </a:r>
            <a:r>
              <a:rPr dirty="0" sz="1300" spc="6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–</a:t>
            </a:r>
            <a:r>
              <a:rPr dirty="0" sz="1300" spc="4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DTGC</a:t>
            </a:r>
            <a:r>
              <a:rPr dirty="0" sz="1300" spc="6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–</a:t>
            </a:r>
            <a:r>
              <a:rPr dirty="0" sz="1300" spc="5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Divisão</a:t>
            </a:r>
            <a:r>
              <a:rPr dirty="0" sz="1300" spc="6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Técnica</a:t>
            </a:r>
            <a:r>
              <a:rPr dirty="0" sz="1300" spc="5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de</a:t>
            </a:r>
            <a:r>
              <a:rPr dirty="0" sz="1300" spc="6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Gestão</a:t>
            </a:r>
            <a:r>
              <a:rPr dirty="0" sz="1300" spc="5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de</a:t>
            </a:r>
            <a:r>
              <a:rPr dirty="0" sz="1300" spc="6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Convênios,</a:t>
            </a:r>
            <a:r>
              <a:rPr dirty="0" sz="1300" spc="5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através</a:t>
            </a:r>
            <a:r>
              <a:rPr dirty="0" sz="1300" spc="55">
                <a:latin typeface="Calibri"/>
                <a:cs typeface="Calibri"/>
              </a:rPr>
              <a:t> </a:t>
            </a:r>
            <a:r>
              <a:rPr dirty="0" sz="1300" spc="-25">
                <a:latin typeface="Calibri"/>
                <a:cs typeface="Calibri"/>
              </a:rPr>
              <a:t>dos </a:t>
            </a:r>
            <a:r>
              <a:rPr dirty="0" sz="1300">
                <a:latin typeface="Calibri"/>
                <a:cs typeface="Calibri"/>
              </a:rPr>
              <a:t>telefones:</a:t>
            </a:r>
            <a:r>
              <a:rPr dirty="0" sz="1300" spc="-3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2475-</a:t>
            </a:r>
            <a:r>
              <a:rPr dirty="0" sz="1300">
                <a:latin typeface="Calibri"/>
                <a:cs typeface="Calibri"/>
              </a:rPr>
              <a:t>7311</a:t>
            </a:r>
            <a:r>
              <a:rPr dirty="0" sz="1300" spc="-2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ou</a:t>
            </a:r>
            <a:r>
              <a:rPr dirty="0" sz="1300" spc="-3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2475-</a:t>
            </a:r>
            <a:r>
              <a:rPr dirty="0" sz="1300">
                <a:latin typeface="Calibri"/>
                <a:cs typeface="Calibri"/>
              </a:rPr>
              <a:t>7328</a:t>
            </a:r>
            <a:r>
              <a:rPr dirty="0" sz="1300" spc="-2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de</a:t>
            </a:r>
            <a:r>
              <a:rPr dirty="0" sz="1300" spc="-2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segunda</a:t>
            </a:r>
            <a:r>
              <a:rPr dirty="0" sz="1300" spc="-3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a</a:t>
            </a:r>
            <a:r>
              <a:rPr dirty="0" sz="1300" spc="-2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sexta,</a:t>
            </a:r>
            <a:r>
              <a:rPr dirty="0" sz="1300" spc="-2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no</a:t>
            </a:r>
            <a:r>
              <a:rPr dirty="0" sz="1300" spc="-2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horário</a:t>
            </a:r>
            <a:r>
              <a:rPr dirty="0" sz="1300" spc="-2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das</a:t>
            </a:r>
            <a:r>
              <a:rPr dirty="0" sz="1300" spc="-3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8h</a:t>
            </a:r>
            <a:r>
              <a:rPr dirty="0" sz="1300" spc="-2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às</a:t>
            </a:r>
            <a:r>
              <a:rPr dirty="0" sz="1300" spc="-20">
                <a:latin typeface="Calibri"/>
                <a:cs typeface="Calibri"/>
              </a:rPr>
              <a:t> 17h.</a:t>
            </a:r>
            <a:endParaRPr sz="1300">
              <a:latin typeface="Calibri"/>
              <a:cs typeface="Calibri"/>
            </a:endParaRPr>
          </a:p>
          <a:p>
            <a:pPr algn="just" marL="12700" marR="5080" indent="900430">
              <a:lnSpc>
                <a:spcPct val="116900"/>
              </a:lnSpc>
            </a:pPr>
            <a:r>
              <a:rPr dirty="0" sz="1300">
                <a:latin typeface="Calibri"/>
                <a:cs typeface="Calibri"/>
              </a:rPr>
              <a:t>As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relações</a:t>
            </a:r>
            <a:r>
              <a:rPr dirty="0" sz="1300" spc="2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de</a:t>
            </a:r>
            <a:r>
              <a:rPr dirty="0" sz="1300" spc="3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materiais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de</a:t>
            </a:r>
            <a:r>
              <a:rPr dirty="0" sz="1300" spc="2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consumo,</a:t>
            </a:r>
            <a:r>
              <a:rPr dirty="0" sz="1300" spc="2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prestação</a:t>
            </a:r>
            <a:r>
              <a:rPr dirty="0" sz="1300" spc="4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de</a:t>
            </a:r>
            <a:r>
              <a:rPr dirty="0" sz="1300" spc="2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serviços</a:t>
            </a:r>
            <a:r>
              <a:rPr dirty="0" sz="1300" spc="1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e</a:t>
            </a:r>
            <a:r>
              <a:rPr dirty="0" sz="1300" spc="2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materiais </a:t>
            </a:r>
            <a:r>
              <a:rPr dirty="0" sz="1300">
                <a:latin typeface="Calibri"/>
                <a:cs typeface="Calibri"/>
              </a:rPr>
              <a:t>permanentes,</a:t>
            </a:r>
            <a:r>
              <a:rPr dirty="0" sz="1300" spc="21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foram</a:t>
            </a:r>
            <a:r>
              <a:rPr dirty="0" sz="1300" spc="22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baseadas</a:t>
            </a:r>
            <a:r>
              <a:rPr dirty="0" sz="1300" spc="21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na</a:t>
            </a:r>
            <a:r>
              <a:rPr dirty="0" sz="1300" spc="240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Portaria</a:t>
            </a:r>
            <a:r>
              <a:rPr dirty="0" sz="1300" spc="22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Federal</a:t>
            </a:r>
            <a:r>
              <a:rPr dirty="0" sz="1300" spc="21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nº</a:t>
            </a:r>
            <a:r>
              <a:rPr dirty="0" sz="1300" spc="215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448</a:t>
            </a:r>
            <a:r>
              <a:rPr dirty="0" sz="1300">
                <a:latin typeface="Calibri"/>
                <a:cs typeface="Calibri"/>
              </a:rPr>
              <a:t>,</a:t>
            </a:r>
            <a:r>
              <a:rPr dirty="0" sz="1300" spc="22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de</a:t>
            </a:r>
            <a:r>
              <a:rPr dirty="0" sz="1300" spc="22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13</a:t>
            </a:r>
            <a:r>
              <a:rPr dirty="0" sz="1300" spc="21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de</a:t>
            </a:r>
            <a:r>
              <a:rPr dirty="0" sz="1300" spc="22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setembro</a:t>
            </a:r>
            <a:r>
              <a:rPr dirty="0" sz="1300" spc="215">
                <a:latin typeface="Calibri"/>
                <a:cs typeface="Calibri"/>
              </a:rPr>
              <a:t> </a:t>
            </a:r>
            <a:r>
              <a:rPr dirty="0" sz="1300" spc="-25">
                <a:latin typeface="Calibri"/>
                <a:cs typeface="Calibri"/>
              </a:rPr>
              <a:t>de</a:t>
            </a:r>
            <a:endParaRPr sz="1300">
              <a:latin typeface="Calibri"/>
              <a:cs typeface="Calibri"/>
            </a:endParaRPr>
          </a:p>
          <a:p>
            <a:pPr algn="just" marL="12700" marR="6350">
              <a:lnSpc>
                <a:spcPct val="116900"/>
              </a:lnSpc>
              <a:spcBef>
                <a:spcPts val="5"/>
              </a:spcBef>
            </a:pPr>
            <a:r>
              <a:rPr dirty="0" sz="1300">
                <a:latin typeface="Calibri"/>
                <a:cs typeface="Calibri"/>
              </a:rPr>
              <a:t>2002</a:t>
            </a:r>
            <a:r>
              <a:rPr dirty="0" sz="1300" spc="4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e</a:t>
            </a:r>
            <a:r>
              <a:rPr dirty="0" sz="1300" spc="3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no</a:t>
            </a:r>
            <a:r>
              <a:rPr dirty="0" sz="1300" spc="40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Decreto</a:t>
            </a:r>
            <a:r>
              <a:rPr dirty="0" sz="1300" spc="3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Municipal</a:t>
            </a:r>
            <a:r>
              <a:rPr dirty="0" sz="1300" spc="25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nº</a:t>
            </a:r>
            <a:r>
              <a:rPr dirty="0" sz="1300" spc="4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22.167/03</a:t>
            </a:r>
            <a:r>
              <a:rPr dirty="0" sz="1300">
                <a:latin typeface="Calibri"/>
                <a:cs typeface="Calibri"/>
              </a:rPr>
              <a:t>,</a:t>
            </a:r>
            <a:r>
              <a:rPr dirty="0" sz="1300" spc="3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discriminadas</a:t>
            </a:r>
            <a:r>
              <a:rPr dirty="0" sz="1300" spc="3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de</a:t>
            </a:r>
            <a:r>
              <a:rPr dirty="0" sz="1300" spc="4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acordo</a:t>
            </a:r>
            <a:r>
              <a:rPr dirty="0" sz="1300" spc="4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com</a:t>
            </a:r>
            <a:r>
              <a:rPr dirty="0" sz="1300" spc="3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os</a:t>
            </a:r>
            <a:r>
              <a:rPr dirty="0" sz="1300" spc="3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critérios </a:t>
            </a:r>
            <a:r>
              <a:rPr dirty="0" sz="1300">
                <a:latin typeface="Calibri"/>
                <a:cs typeface="Calibri"/>
              </a:rPr>
              <a:t>utilizados</a:t>
            </a:r>
            <a:r>
              <a:rPr dirty="0" sz="1300" spc="-3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pela</a:t>
            </a:r>
            <a:r>
              <a:rPr dirty="0" sz="1300" spc="-2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administração</a:t>
            </a:r>
            <a:r>
              <a:rPr dirty="0" sz="1300" spc="-2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municipal,</a:t>
            </a:r>
            <a:r>
              <a:rPr dirty="0" sz="1300" spc="-2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para</a:t>
            </a:r>
            <a:r>
              <a:rPr dirty="0" sz="1300" spc="-2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a</a:t>
            </a:r>
            <a:r>
              <a:rPr dirty="0" sz="1300" spc="-2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manutenção</a:t>
            </a:r>
            <a:r>
              <a:rPr dirty="0" sz="1300" spc="-2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e</a:t>
            </a:r>
            <a:r>
              <a:rPr dirty="0" sz="1300" spc="-1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funcionamento</a:t>
            </a:r>
            <a:r>
              <a:rPr dirty="0" sz="1300" spc="-25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de</a:t>
            </a:r>
            <a:r>
              <a:rPr dirty="0" sz="1300" spc="-10">
                <a:latin typeface="Calibri"/>
                <a:cs typeface="Calibri"/>
              </a:rPr>
              <a:t> </a:t>
            </a:r>
            <a:r>
              <a:rPr dirty="0" sz="1300" spc="-20">
                <a:latin typeface="Calibri"/>
                <a:cs typeface="Calibri"/>
              </a:rPr>
              <a:t>suas </a:t>
            </a:r>
            <a:r>
              <a:rPr dirty="0" sz="1300">
                <a:latin typeface="Calibri"/>
                <a:cs typeface="Calibri"/>
              </a:rPr>
              <a:t>unidades</a:t>
            </a:r>
            <a:r>
              <a:rPr dirty="0" sz="1300" spc="-2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educacionais</a:t>
            </a:r>
            <a:r>
              <a:rPr dirty="0" sz="1300" spc="-2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e</a:t>
            </a:r>
            <a:r>
              <a:rPr dirty="0" sz="1300" spc="-15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administrativas.</a:t>
            </a:r>
            <a:endParaRPr sz="13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260"/>
              </a:spcBef>
            </a:pPr>
            <a:r>
              <a:rPr dirty="0" u="sng" sz="14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ENTENDE-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</a:t>
            </a:r>
            <a:r>
              <a:rPr dirty="0" u="sng" sz="14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COMO:</a:t>
            </a:r>
            <a:endParaRPr sz="1400">
              <a:latin typeface="Calibri"/>
              <a:cs typeface="Calibri"/>
            </a:endParaRPr>
          </a:p>
          <a:p>
            <a:pPr algn="just" lvl="1" marL="12700" marR="6985" indent="1028700">
              <a:lnSpc>
                <a:spcPct val="102000"/>
              </a:lnSpc>
              <a:spcBef>
                <a:spcPts val="265"/>
              </a:spcBef>
              <a:buSzPct val="92000"/>
              <a:buAutoNum type="arabicPlain"/>
              <a:tabLst>
                <a:tab pos="1041400" algn="l"/>
              </a:tabLst>
            </a:pPr>
            <a:r>
              <a:rPr dirty="0" u="sng" sz="125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Material</a:t>
            </a:r>
            <a:r>
              <a:rPr dirty="0" u="sng" sz="1250" spc="114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5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</a:t>
            </a:r>
            <a:r>
              <a:rPr dirty="0" u="sng" sz="1250" spc="114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5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Consumo:</a:t>
            </a:r>
            <a:r>
              <a:rPr dirty="0" sz="1250" spc="120" b="1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aquele</a:t>
            </a:r>
            <a:r>
              <a:rPr dirty="0" sz="1250" spc="11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que,</a:t>
            </a:r>
            <a:r>
              <a:rPr dirty="0" sz="1250" spc="10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em</a:t>
            </a:r>
            <a:r>
              <a:rPr dirty="0" sz="1250" spc="10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razão</a:t>
            </a:r>
            <a:r>
              <a:rPr dirty="0" sz="1250" spc="10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de</a:t>
            </a:r>
            <a:r>
              <a:rPr dirty="0" sz="1250" spc="10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seu</a:t>
            </a:r>
            <a:r>
              <a:rPr dirty="0" sz="1250" spc="11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uso</a:t>
            </a:r>
            <a:r>
              <a:rPr dirty="0" sz="1250" spc="10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corrente</a:t>
            </a:r>
            <a:r>
              <a:rPr dirty="0" sz="1250" spc="114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e</a:t>
            </a:r>
            <a:r>
              <a:rPr dirty="0" sz="1250" spc="105">
                <a:latin typeface="Calibri"/>
                <a:cs typeface="Calibri"/>
              </a:rPr>
              <a:t> </a:t>
            </a:r>
            <a:r>
              <a:rPr dirty="0" sz="1250" spc="-25">
                <a:latin typeface="Calibri"/>
                <a:cs typeface="Calibri"/>
              </a:rPr>
              <a:t>da </a:t>
            </a:r>
            <a:r>
              <a:rPr dirty="0" sz="1250">
                <a:latin typeface="Calibri"/>
                <a:cs typeface="Calibri"/>
              </a:rPr>
              <a:t>definição</a:t>
            </a:r>
            <a:r>
              <a:rPr dirty="0" sz="1250" spc="229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da</a:t>
            </a:r>
            <a:r>
              <a:rPr dirty="0" sz="1250" spc="240">
                <a:latin typeface="Calibri"/>
                <a:cs typeface="Calibri"/>
              </a:rPr>
              <a:t> </a:t>
            </a:r>
            <a:r>
              <a:rPr dirty="0" sz="1250" i="1">
                <a:latin typeface="Calibri"/>
                <a:cs typeface="Calibri"/>
              </a:rPr>
              <a:t>Lei</a:t>
            </a:r>
            <a:r>
              <a:rPr dirty="0" sz="1250" spc="235" i="1">
                <a:latin typeface="Calibri"/>
                <a:cs typeface="Calibri"/>
              </a:rPr>
              <a:t> </a:t>
            </a:r>
            <a:r>
              <a:rPr dirty="0" sz="1250" i="1">
                <a:latin typeface="Calibri"/>
                <a:cs typeface="Calibri"/>
              </a:rPr>
              <a:t>nº</a:t>
            </a:r>
            <a:r>
              <a:rPr dirty="0" sz="1250" spc="225" i="1">
                <a:latin typeface="Calibri"/>
                <a:cs typeface="Calibri"/>
              </a:rPr>
              <a:t> </a:t>
            </a:r>
            <a:r>
              <a:rPr dirty="0" sz="1250" i="1">
                <a:latin typeface="Calibri"/>
                <a:cs typeface="Calibri"/>
              </a:rPr>
              <a:t>4320/64,</a:t>
            </a:r>
            <a:r>
              <a:rPr dirty="0" sz="1250" spc="229" i="1">
                <a:latin typeface="Calibri"/>
                <a:cs typeface="Calibri"/>
              </a:rPr>
              <a:t> </a:t>
            </a:r>
            <a:r>
              <a:rPr dirty="0" sz="1250" i="1">
                <a:latin typeface="Calibri"/>
                <a:cs typeface="Calibri"/>
              </a:rPr>
              <a:t>perde</a:t>
            </a:r>
            <a:r>
              <a:rPr dirty="0" sz="1250" spc="229" i="1">
                <a:latin typeface="Calibri"/>
                <a:cs typeface="Calibri"/>
              </a:rPr>
              <a:t> </a:t>
            </a:r>
            <a:r>
              <a:rPr dirty="0" sz="1250" i="1">
                <a:latin typeface="Calibri"/>
                <a:cs typeface="Calibri"/>
              </a:rPr>
              <a:t>normalmente</a:t>
            </a:r>
            <a:r>
              <a:rPr dirty="0" sz="1250" spc="235" i="1">
                <a:latin typeface="Calibri"/>
                <a:cs typeface="Calibri"/>
              </a:rPr>
              <a:t> </a:t>
            </a:r>
            <a:r>
              <a:rPr dirty="0" sz="1250" i="1">
                <a:latin typeface="Calibri"/>
                <a:cs typeface="Calibri"/>
              </a:rPr>
              <a:t>sua</a:t>
            </a:r>
            <a:r>
              <a:rPr dirty="0" sz="1250" spc="229" i="1">
                <a:latin typeface="Calibri"/>
                <a:cs typeface="Calibri"/>
              </a:rPr>
              <a:t> </a:t>
            </a:r>
            <a:r>
              <a:rPr dirty="0" sz="1250" i="1">
                <a:latin typeface="Calibri"/>
                <a:cs typeface="Calibri"/>
              </a:rPr>
              <a:t>identidade</a:t>
            </a:r>
            <a:r>
              <a:rPr dirty="0" sz="1250" spc="235" i="1">
                <a:latin typeface="Calibri"/>
                <a:cs typeface="Calibri"/>
              </a:rPr>
              <a:t> </a:t>
            </a:r>
            <a:r>
              <a:rPr dirty="0" sz="1250" i="1">
                <a:latin typeface="Calibri"/>
                <a:cs typeface="Calibri"/>
              </a:rPr>
              <a:t>física</a:t>
            </a:r>
            <a:r>
              <a:rPr dirty="0" sz="1250" spc="220" i="1">
                <a:latin typeface="Calibri"/>
                <a:cs typeface="Calibri"/>
              </a:rPr>
              <a:t> </a:t>
            </a:r>
            <a:r>
              <a:rPr dirty="0" sz="1250" i="1">
                <a:latin typeface="Calibri"/>
                <a:cs typeface="Calibri"/>
              </a:rPr>
              <a:t>e/ou</a:t>
            </a:r>
            <a:r>
              <a:rPr dirty="0" sz="1250" spc="235" i="1">
                <a:latin typeface="Calibri"/>
                <a:cs typeface="Calibri"/>
              </a:rPr>
              <a:t> </a:t>
            </a:r>
            <a:r>
              <a:rPr dirty="0" sz="1250" i="1">
                <a:latin typeface="Calibri"/>
                <a:cs typeface="Calibri"/>
              </a:rPr>
              <a:t>tem</a:t>
            </a:r>
            <a:r>
              <a:rPr dirty="0" sz="1250" spc="235" i="1">
                <a:latin typeface="Calibri"/>
                <a:cs typeface="Calibri"/>
              </a:rPr>
              <a:t> </a:t>
            </a:r>
            <a:r>
              <a:rPr dirty="0" sz="1250" spc="-25" i="1">
                <a:latin typeface="Calibri"/>
                <a:cs typeface="Calibri"/>
              </a:rPr>
              <a:t>sua </a:t>
            </a:r>
            <a:r>
              <a:rPr dirty="0" sz="1250" i="1">
                <a:latin typeface="Calibri"/>
                <a:cs typeface="Calibri"/>
              </a:rPr>
              <a:t>utilização</a:t>
            </a:r>
            <a:r>
              <a:rPr dirty="0" sz="1250" spc="-30" i="1">
                <a:latin typeface="Calibri"/>
                <a:cs typeface="Calibri"/>
              </a:rPr>
              <a:t> </a:t>
            </a:r>
            <a:r>
              <a:rPr dirty="0" sz="1250" i="1">
                <a:latin typeface="Calibri"/>
                <a:cs typeface="Calibri"/>
              </a:rPr>
              <a:t>limitada</a:t>
            </a:r>
            <a:r>
              <a:rPr dirty="0" sz="1250" spc="-30" i="1">
                <a:latin typeface="Calibri"/>
                <a:cs typeface="Calibri"/>
              </a:rPr>
              <a:t> </a:t>
            </a:r>
            <a:r>
              <a:rPr dirty="0" sz="1250" i="1">
                <a:latin typeface="Calibri"/>
                <a:cs typeface="Calibri"/>
              </a:rPr>
              <a:t>há</a:t>
            </a:r>
            <a:r>
              <a:rPr dirty="0" sz="1250" spc="-35" i="1">
                <a:latin typeface="Calibri"/>
                <a:cs typeface="Calibri"/>
              </a:rPr>
              <a:t> </a:t>
            </a:r>
            <a:r>
              <a:rPr dirty="0" sz="1250" i="1">
                <a:latin typeface="Calibri"/>
                <a:cs typeface="Calibri"/>
              </a:rPr>
              <a:t>dois</a:t>
            </a:r>
            <a:r>
              <a:rPr dirty="0" sz="1250" spc="-30" i="1">
                <a:latin typeface="Calibri"/>
                <a:cs typeface="Calibri"/>
              </a:rPr>
              <a:t> </a:t>
            </a:r>
            <a:r>
              <a:rPr dirty="0" sz="1250" spc="-20" i="1">
                <a:latin typeface="Calibri"/>
                <a:cs typeface="Calibri"/>
              </a:rPr>
              <a:t>anos.</a:t>
            </a:r>
            <a:endParaRPr sz="1250">
              <a:latin typeface="Calibri"/>
              <a:cs typeface="Calibri"/>
            </a:endParaRPr>
          </a:p>
          <a:p>
            <a:pPr algn="just" lvl="1" marL="12700" marR="7620" indent="1028700">
              <a:lnSpc>
                <a:spcPct val="101600"/>
              </a:lnSpc>
              <a:buSzPct val="92000"/>
              <a:buAutoNum type="arabicPlain"/>
              <a:tabLst>
                <a:tab pos="1041400" algn="l"/>
              </a:tabLst>
            </a:pPr>
            <a:r>
              <a:rPr dirty="0" u="sng" sz="125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Material</a:t>
            </a:r>
            <a:r>
              <a:rPr dirty="0" u="sng" sz="1250" spc="16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5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Permanente:</a:t>
            </a:r>
            <a:r>
              <a:rPr dirty="0" sz="1250" spc="175" b="1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aquele</a:t>
            </a:r>
            <a:r>
              <a:rPr dirty="0" sz="1250" spc="17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que</a:t>
            </a:r>
            <a:r>
              <a:rPr dirty="0" sz="1250" spc="17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em</a:t>
            </a:r>
            <a:r>
              <a:rPr dirty="0" sz="1250" spc="16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razão</a:t>
            </a:r>
            <a:r>
              <a:rPr dirty="0" sz="1250" spc="16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de</a:t>
            </a:r>
            <a:r>
              <a:rPr dirty="0" sz="1250" spc="17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seu</a:t>
            </a:r>
            <a:r>
              <a:rPr dirty="0" sz="1250" spc="17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uso</a:t>
            </a:r>
            <a:r>
              <a:rPr dirty="0" sz="1250" spc="16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corrente,</a:t>
            </a:r>
            <a:r>
              <a:rPr dirty="0" sz="1250" spc="155">
                <a:latin typeface="Calibri"/>
                <a:cs typeface="Calibri"/>
              </a:rPr>
              <a:t> </a:t>
            </a:r>
            <a:r>
              <a:rPr dirty="0" sz="1250" spc="-25">
                <a:latin typeface="Calibri"/>
                <a:cs typeface="Calibri"/>
              </a:rPr>
              <a:t>não </a:t>
            </a:r>
            <a:r>
              <a:rPr dirty="0" sz="1250">
                <a:latin typeface="Calibri"/>
                <a:cs typeface="Calibri"/>
              </a:rPr>
              <a:t>perde</a:t>
            </a:r>
            <a:r>
              <a:rPr dirty="0" sz="1250" spc="-2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sua</a:t>
            </a:r>
            <a:r>
              <a:rPr dirty="0" sz="1250" spc="-20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identidade</a:t>
            </a:r>
            <a:r>
              <a:rPr dirty="0" sz="1250" spc="-2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física</a:t>
            </a:r>
            <a:r>
              <a:rPr dirty="0" sz="1250" spc="-2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e/ou</a:t>
            </a:r>
            <a:r>
              <a:rPr dirty="0" sz="1250" spc="-1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tem</a:t>
            </a:r>
            <a:r>
              <a:rPr dirty="0" sz="1250" spc="-2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sua</a:t>
            </a:r>
            <a:r>
              <a:rPr dirty="0" sz="1250" spc="-40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durabilidade</a:t>
            </a:r>
            <a:r>
              <a:rPr dirty="0" sz="1250" spc="-2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superior</a:t>
            </a:r>
            <a:r>
              <a:rPr dirty="0" sz="1250" spc="-2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a</a:t>
            </a:r>
            <a:r>
              <a:rPr dirty="0" sz="1250" spc="-3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dois</a:t>
            </a:r>
            <a:r>
              <a:rPr dirty="0" sz="1250" spc="-20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anos.</a:t>
            </a:r>
            <a:endParaRPr sz="1250">
              <a:latin typeface="Calibri"/>
              <a:cs typeface="Calibri"/>
            </a:endParaRPr>
          </a:p>
          <a:p>
            <a:pPr algn="just" marL="913130">
              <a:lnSpc>
                <a:spcPct val="100000"/>
              </a:lnSpc>
              <a:spcBef>
                <a:spcPts val="20"/>
              </a:spcBef>
            </a:pPr>
            <a:r>
              <a:rPr dirty="0" sz="1250">
                <a:latin typeface="Calibri"/>
                <a:cs typeface="Calibri"/>
              </a:rPr>
              <a:t>São</a:t>
            </a:r>
            <a:r>
              <a:rPr dirty="0" sz="1250" spc="-2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adotados</a:t>
            </a:r>
            <a:r>
              <a:rPr dirty="0" sz="1250" spc="-2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os</a:t>
            </a:r>
            <a:r>
              <a:rPr dirty="0" sz="1250" spc="-1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seguintes</a:t>
            </a:r>
            <a:r>
              <a:rPr dirty="0" sz="1250" spc="-20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parâmetros</a:t>
            </a:r>
            <a:r>
              <a:rPr dirty="0" sz="1250" spc="-25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excludentes,</a:t>
            </a:r>
            <a:r>
              <a:rPr dirty="0" sz="1250" spc="-2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tomados</a:t>
            </a:r>
            <a:r>
              <a:rPr dirty="0" sz="1250" spc="-2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em</a:t>
            </a:r>
            <a:r>
              <a:rPr dirty="0" sz="1250" spc="-20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conjunto,</a:t>
            </a:r>
            <a:endParaRPr sz="125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254"/>
              </a:spcBef>
            </a:pPr>
            <a:r>
              <a:rPr dirty="0" sz="1250">
                <a:latin typeface="Calibri"/>
                <a:cs typeface="Calibri"/>
              </a:rPr>
              <a:t>para</a:t>
            </a:r>
            <a:r>
              <a:rPr dirty="0" sz="1250" spc="-1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a</a:t>
            </a:r>
            <a:r>
              <a:rPr dirty="0" sz="1250" spc="-5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identificação </a:t>
            </a:r>
            <a:r>
              <a:rPr dirty="0" sz="1250">
                <a:latin typeface="Calibri"/>
                <a:cs typeface="Calibri"/>
              </a:rPr>
              <a:t>do</a:t>
            </a:r>
            <a:r>
              <a:rPr dirty="0" sz="1250" spc="-3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material</a:t>
            </a:r>
            <a:r>
              <a:rPr dirty="0" sz="1250" spc="-10">
                <a:latin typeface="Calibri"/>
                <a:cs typeface="Calibri"/>
              </a:rPr>
              <a:t> permanente:</a:t>
            </a:r>
            <a:endParaRPr sz="1250">
              <a:latin typeface="Calibri"/>
              <a:cs typeface="Calibri"/>
            </a:endParaRPr>
          </a:p>
          <a:p>
            <a:pPr algn="just" lvl="2" marL="12700" marR="8255" indent="1079500">
              <a:lnSpc>
                <a:spcPct val="102400"/>
              </a:lnSpc>
              <a:spcBef>
                <a:spcPts val="275"/>
              </a:spcBef>
              <a:buFont typeface="Symbol"/>
              <a:buChar char=""/>
              <a:tabLst>
                <a:tab pos="1092200" algn="l"/>
              </a:tabLst>
            </a:pPr>
            <a:r>
              <a:rPr dirty="0" sz="1250" b="1">
                <a:latin typeface="Calibri"/>
                <a:cs typeface="Calibri"/>
              </a:rPr>
              <a:t>Durabilidade:</a:t>
            </a:r>
            <a:r>
              <a:rPr dirty="0" sz="1250" spc="125" b="1">
                <a:latin typeface="Calibri"/>
                <a:cs typeface="Calibri"/>
              </a:rPr>
              <a:t>  </a:t>
            </a:r>
            <a:r>
              <a:rPr dirty="0" sz="1250">
                <a:latin typeface="Calibri"/>
                <a:cs typeface="Calibri"/>
              </a:rPr>
              <a:t>quando</a:t>
            </a:r>
            <a:r>
              <a:rPr dirty="0" sz="1250" spc="110">
                <a:latin typeface="Calibri"/>
                <a:cs typeface="Calibri"/>
              </a:rPr>
              <a:t>  </a:t>
            </a:r>
            <a:r>
              <a:rPr dirty="0" sz="1250">
                <a:latin typeface="Calibri"/>
                <a:cs typeface="Calibri"/>
              </a:rPr>
              <a:t>o</a:t>
            </a:r>
            <a:r>
              <a:rPr dirty="0" sz="1250" spc="120">
                <a:latin typeface="Calibri"/>
                <a:cs typeface="Calibri"/>
              </a:rPr>
              <a:t>  </a:t>
            </a:r>
            <a:r>
              <a:rPr dirty="0" sz="1250">
                <a:latin typeface="Calibri"/>
                <a:cs typeface="Calibri"/>
              </a:rPr>
              <a:t>material</a:t>
            </a:r>
            <a:r>
              <a:rPr dirty="0" sz="1250" spc="114">
                <a:latin typeface="Calibri"/>
                <a:cs typeface="Calibri"/>
              </a:rPr>
              <a:t>  </a:t>
            </a:r>
            <a:r>
              <a:rPr dirty="0" sz="1250">
                <a:latin typeface="Calibri"/>
                <a:cs typeface="Calibri"/>
              </a:rPr>
              <a:t>em</a:t>
            </a:r>
            <a:r>
              <a:rPr dirty="0" sz="1250" spc="125">
                <a:latin typeface="Calibri"/>
                <a:cs typeface="Calibri"/>
              </a:rPr>
              <a:t>  </a:t>
            </a:r>
            <a:r>
              <a:rPr dirty="0" sz="1250">
                <a:latin typeface="Calibri"/>
                <a:cs typeface="Calibri"/>
              </a:rPr>
              <a:t>uso</a:t>
            </a:r>
            <a:r>
              <a:rPr dirty="0" sz="1250" spc="120">
                <a:latin typeface="Calibri"/>
                <a:cs typeface="Calibri"/>
              </a:rPr>
              <a:t>  </a:t>
            </a:r>
            <a:r>
              <a:rPr dirty="0" sz="1250">
                <a:latin typeface="Calibri"/>
                <a:cs typeface="Calibri"/>
              </a:rPr>
              <a:t>normal</a:t>
            </a:r>
            <a:r>
              <a:rPr dirty="0" sz="1250" spc="114">
                <a:latin typeface="Calibri"/>
                <a:cs typeface="Calibri"/>
              </a:rPr>
              <a:t>  </a:t>
            </a:r>
            <a:r>
              <a:rPr dirty="0" sz="1250">
                <a:latin typeface="Calibri"/>
                <a:cs typeface="Calibri"/>
              </a:rPr>
              <a:t>perde</a:t>
            </a:r>
            <a:r>
              <a:rPr dirty="0" sz="1250" spc="120">
                <a:latin typeface="Calibri"/>
                <a:cs typeface="Calibri"/>
              </a:rPr>
              <a:t>  </a:t>
            </a:r>
            <a:r>
              <a:rPr dirty="0" sz="1250">
                <a:latin typeface="Calibri"/>
                <a:cs typeface="Calibri"/>
              </a:rPr>
              <a:t>ou</a:t>
            </a:r>
            <a:r>
              <a:rPr dirty="0" sz="1250" spc="120">
                <a:latin typeface="Calibri"/>
                <a:cs typeface="Calibri"/>
              </a:rPr>
              <a:t>  </a:t>
            </a:r>
            <a:r>
              <a:rPr dirty="0" sz="1250" spc="-25">
                <a:latin typeface="Calibri"/>
                <a:cs typeface="Calibri"/>
              </a:rPr>
              <a:t>tem </a:t>
            </a:r>
            <a:r>
              <a:rPr dirty="0" sz="1250" spc="-10">
                <a:latin typeface="Calibri"/>
                <a:cs typeface="Calibri"/>
              </a:rPr>
              <a:t>reduzidas</a:t>
            </a:r>
            <a:r>
              <a:rPr dirty="0" sz="1250" spc="-3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as</a:t>
            </a:r>
            <a:r>
              <a:rPr dirty="0" sz="1250" spc="-2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suas</a:t>
            </a:r>
            <a:r>
              <a:rPr dirty="0" sz="1250" spc="-3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condições</a:t>
            </a:r>
            <a:r>
              <a:rPr dirty="0" sz="1250" spc="-2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de</a:t>
            </a:r>
            <a:r>
              <a:rPr dirty="0" sz="1250" spc="-35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funcionamento,</a:t>
            </a:r>
            <a:r>
              <a:rPr dirty="0" sz="1250" spc="-4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no</a:t>
            </a:r>
            <a:r>
              <a:rPr dirty="0" sz="1250" spc="-3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prazo</a:t>
            </a:r>
            <a:r>
              <a:rPr dirty="0" sz="1250" spc="-4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máximo</a:t>
            </a:r>
            <a:r>
              <a:rPr dirty="0" sz="1250" spc="-2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de</a:t>
            </a:r>
            <a:r>
              <a:rPr dirty="0" sz="1250" spc="-3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dois</a:t>
            </a:r>
            <a:r>
              <a:rPr dirty="0" sz="1250" spc="-25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anos.</a:t>
            </a:r>
            <a:endParaRPr sz="1250">
              <a:latin typeface="Calibri"/>
              <a:cs typeface="Calibri"/>
            </a:endParaRPr>
          </a:p>
          <a:p>
            <a:pPr algn="just" lvl="2" marL="12700" marR="7620" indent="1079500">
              <a:lnSpc>
                <a:spcPct val="117200"/>
              </a:lnSpc>
              <a:spcBef>
                <a:spcPts val="1350"/>
              </a:spcBef>
              <a:buFont typeface="Symbol"/>
              <a:buChar char=""/>
              <a:tabLst>
                <a:tab pos="1092200" algn="l"/>
              </a:tabLst>
            </a:pPr>
            <a:r>
              <a:rPr dirty="0" sz="1250" b="1">
                <a:latin typeface="Calibri"/>
                <a:cs typeface="Calibri"/>
              </a:rPr>
              <a:t>Fragilidade:</a:t>
            </a:r>
            <a:r>
              <a:rPr dirty="0" sz="1250" spc="150" b="1">
                <a:latin typeface="Calibri"/>
                <a:cs typeface="Calibri"/>
              </a:rPr>
              <a:t>  </a:t>
            </a:r>
            <a:r>
              <a:rPr dirty="0" sz="1250">
                <a:latin typeface="Calibri"/>
                <a:cs typeface="Calibri"/>
              </a:rPr>
              <a:t>cuja</a:t>
            </a:r>
            <a:r>
              <a:rPr dirty="0" sz="1250" spc="140">
                <a:latin typeface="Calibri"/>
                <a:cs typeface="Calibri"/>
              </a:rPr>
              <a:t>  </a:t>
            </a:r>
            <a:r>
              <a:rPr dirty="0" sz="1250">
                <a:latin typeface="Calibri"/>
                <a:cs typeface="Calibri"/>
              </a:rPr>
              <a:t>estrutura</a:t>
            </a:r>
            <a:r>
              <a:rPr dirty="0" sz="1250" spc="145">
                <a:latin typeface="Calibri"/>
                <a:cs typeface="Calibri"/>
              </a:rPr>
              <a:t>  </a:t>
            </a:r>
            <a:r>
              <a:rPr dirty="0" sz="1250">
                <a:latin typeface="Calibri"/>
                <a:cs typeface="Calibri"/>
              </a:rPr>
              <a:t>esteja</a:t>
            </a:r>
            <a:r>
              <a:rPr dirty="0" sz="1250" spc="140">
                <a:latin typeface="Calibri"/>
                <a:cs typeface="Calibri"/>
              </a:rPr>
              <a:t>  </a:t>
            </a:r>
            <a:r>
              <a:rPr dirty="0" sz="1250">
                <a:latin typeface="Calibri"/>
                <a:cs typeface="Calibri"/>
              </a:rPr>
              <a:t>sujeita</a:t>
            </a:r>
            <a:r>
              <a:rPr dirty="0" sz="1250" spc="140">
                <a:latin typeface="Calibri"/>
                <a:cs typeface="Calibri"/>
              </a:rPr>
              <a:t>  </a:t>
            </a:r>
            <a:r>
              <a:rPr dirty="0" sz="1250">
                <a:latin typeface="Calibri"/>
                <a:cs typeface="Calibri"/>
              </a:rPr>
              <a:t>a</a:t>
            </a:r>
            <a:r>
              <a:rPr dirty="0" sz="1250" spc="145">
                <a:latin typeface="Calibri"/>
                <a:cs typeface="Calibri"/>
              </a:rPr>
              <a:t>  </a:t>
            </a:r>
            <a:r>
              <a:rPr dirty="0" sz="1250">
                <a:latin typeface="Calibri"/>
                <a:cs typeface="Calibri"/>
              </a:rPr>
              <a:t>modificação,</a:t>
            </a:r>
            <a:r>
              <a:rPr dirty="0" sz="1250" spc="145">
                <a:latin typeface="Calibri"/>
                <a:cs typeface="Calibri"/>
              </a:rPr>
              <a:t>  </a:t>
            </a:r>
            <a:r>
              <a:rPr dirty="0" sz="1250">
                <a:latin typeface="Calibri"/>
                <a:cs typeface="Calibri"/>
              </a:rPr>
              <a:t>por</a:t>
            </a:r>
            <a:r>
              <a:rPr dirty="0" sz="1250" spc="140">
                <a:latin typeface="Calibri"/>
                <a:cs typeface="Calibri"/>
              </a:rPr>
              <a:t>  </a:t>
            </a:r>
            <a:r>
              <a:rPr dirty="0" sz="1250" spc="-25">
                <a:latin typeface="Calibri"/>
                <a:cs typeface="Calibri"/>
              </a:rPr>
              <a:t>ser </a:t>
            </a:r>
            <a:r>
              <a:rPr dirty="0" sz="1250">
                <a:latin typeface="Calibri"/>
                <a:cs typeface="Calibri"/>
              </a:rPr>
              <a:t>quebradiço</a:t>
            </a:r>
            <a:r>
              <a:rPr dirty="0" sz="1250" spc="4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ou</a:t>
            </a:r>
            <a:r>
              <a:rPr dirty="0" sz="1250" spc="5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deformável,</a:t>
            </a:r>
            <a:r>
              <a:rPr dirty="0" sz="1250" spc="50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caracterizando-</a:t>
            </a:r>
            <a:r>
              <a:rPr dirty="0" sz="1250">
                <a:latin typeface="Calibri"/>
                <a:cs typeface="Calibri"/>
              </a:rPr>
              <a:t>se</a:t>
            </a:r>
            <a:r>
              <a:rPr dirty="0" sz="1250" spc="4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pela</a:t>
            </a:r>
            <a:r>
              <a:rPr dirty="0" sz="1250" spc="55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irrecuperabilidade</a:t>
            </a:r>
            <a:r>
              <a:rPr dirty="0" sz="1250" spc="5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e/ou</a:t>
            </a:r>
            <a:r>
              <a:rPr dirty="0" sz="1250" spc="4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perda</a:t>
            </a:r>
            <a:r>
              <a:rPr dirty="0" sz="1250" spc="5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de</a:t>
            </a:r>
            <a:r>
              <a:rPr dirty="0" sz="1250" spc="40">
                <a:latin typeface="Calibri"/>
                <a:cs typeface="Calibri"/>
              </a:rPr>
              <a:t> </a:t>
            </a:r>
            <a:r>
              <a:rPr dirty="0" sz="1250" spc="-25">
                <a:latin typeface="Calibri"/>
                <a:cs typeface="Calibri"/>
              </a:rPr>
              <a:t>sua </a:t>
            </a:r>
            <a:r>
              <a:rPr dirty="0" sz="1250" spc="-10">
                <a:latin typeface="Calibri"/>
                <a:cs typeface="Calibri"/>
              </a:rPr>
              <a:t>identidade.</a:t>
            </a:r>
            <a:endParaRPr sz="1250">
              <a:latin typeface="Calibri"/>
              <a:cs typeface="Calibri"/>
            </a:endParaRPr>
          </a:p>
          <a:p>
            <a:pPr algn="just" lvl="2" marL="12700" marR="8890" indent="1079500">
              <a:lnSpc>
                <a:spcPct val="116799"/>
              </a:lnSpc>
              <a:spcBef>
                <a:spcPts val="75"/>
              </a:spcBef>
              <a:buFont typeface="Symbol"/>
              <a:buChar char=""/>
              <a:tabLst>
                <a:tab pos="1092200" algn="l"/>
              </a:tabLst>
            </a:pPr>
            <a:r>
              <a:rPr dirty="0" sz="1250" b="1">
                <a:latin typeface="Calibri"/>
                <a:cs typeface="Calibri"/>
              </a:rPr>
              <a:t>Perecibilidade:</a:t>
            </a:r>
            <a:r>
              <a:rPr dirty="0" sz="1250" spc="114" b="1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quando</a:t>
            </a:r>
            <a:r>
              <a:rPr dirty="0" sz="1250" spc="9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sujeito</a:t>
            </a:r>
            <a:r>
              <a:rPr dirty="0" sz="1250" spc="10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a</a:t>
            </a:r>
            <a:r>
              <a:rPr dirty="0" sz="1250" spc="11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modificações</a:t>
            </a:r>
            <a:r>
              <a:rPr dirty="0" sz="1250" spc="10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(químicas</a:t>
            </a:r>
            <a:r>
              <a:rPr dirty="0" sz="1250" spc="10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ou</a:t>
            </a:r>
            <a:r>
              <a:rPr dirty="0" sz="1250" spc="11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físicas)</a:t>
            </a:r>
            <a:r>
              <a:rPr dirty="0" sz="1250" spc="105">
                <a:latin typeface="Calibri"/>
                <a:cs typeface="Calibri"/>
              </a:rPr>
              <a:t> </a:t>
            </a:r>
            <a:r>
              <a:rPr dirty="0" sz="1250" spc="-25">
                <a:latin typeface="Calibri"/>
                <a:cs typeface="Calibri"/>
              </a:rPr>
              <a:t>ou </a:t>
            </a:r>
            <a:r>
              <a:rPr dirty="0" sz="1250">
                <a:latin typeface="Calibri"/>
                <a:cs typeface="Calibri"/>
              </a:rPr>
              <a:t>que</a:t>
            </a:r>
            <a:r>
              <a:rPr dirty="0" sz="1250" spc="-2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se</a:t>
            </a:r>
            <a:r>
              <a:rPr dirty="0" sz="1250" spc="-2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deteriora</a:t>
            </a:r>
            <a:r>
              <a:rPr dirty="0" sz="1250" spc="-2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ou</a:t>
            </a:r>
            <a:r>
              <a:rPr dirty="0" sz="1250" spc="-3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perde</a:t>
            </a:r>
            <a:r>
              <a:rPr dirty="0" sz="1250" spc="-2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sua</a:t>
            </a:r>
            <a:r>
              <a:rPr dirty="0" sz="1250" spc="-2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característica</a:t>
            </a:r>
            <a:r>
              <a:rPr dirty="0" sz="1250" spc="-4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do</a:t>
            </a:r>
            <a:r>
              <a:rPr dirty="0" sz="1250" spc="-45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principal.</a:t>
            </a:r>
            <a:endParaRPr sz="1250">
              <a:latin typeface="Calibri"/>
              <a:cs typeface="Calibri"/>
            </a:endParaRPr>
          </a:p>
          <a:p>
            <a:pPr algn="just" lvl="2" marL="1092200" indent="-179070">
              <a:lnSpc>
                <a:spcPct val="100000"/>
              </a:lnSpc>
              <a:spcBef>
                <a:spcPts val="325"/>
              </a:spcBef>
              <a:buFont typeface="Symbol"/>
              <a:buChar char=""/>
              <a:tabLst>
                <a:tab pos="1092200" algn="l"/>
              </a:tabLst>
            </a:pPr>
            <a:r>
              <a:rPr dirty="0" sz="1250" spc="-10" b="1">
                <a:latin typeface="Calibri"/>
                <a:cs typeface="Calibri"/>
              </a:rPr>
              <a:t>Transformabilidade:</a:t>
            </a:r>
            <a:r>
              <a:rPr dirty="0" sz="1250" spc="-5" b="1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quando</a:t>
            </a:r>
            <a:r>
              <a:rPr dirty="0" sz="1250" spc="-20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adquirido</a:t>
            </a:r>
            <a:r>
              <a:rPr dirty="0" sz="1250" spc="-2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para</a:t>
            </a:r>
            <a:r>
              <a:rPr dirty="0" sz="1250" spc="-3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fim</a:t>
            </a:r>
            <a:r>
              <a:rPr dirty="0" sz="1250" spc="-2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de</a:t>
            </a:r>
            <a:r>
              <a:rPr dirty="0" sz="1250" spc="-20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transformação.</a:t>
            </a:r>
            <a:endParaRPr sz="1250">
              <a:latin typeface="Calibri"/>
              <a:cs typeface="Calibri"/>
            </a:endParaRPr>
          </a:p>
          <a:p>
            <a:pPr algn="just" marL="12700" marR="5715">
              <a:lnSpc>
                <a:spcPct val="117100"/>
              </a:lnSpc>
              <a:spcBef>
                <a:spcPts val="1445"/>
              </a:spcBef>
            </a:pPr>
            <a:r>
              <a:rPr dirty="0" u="sng" sz="16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IMPORTANTE:</a:t>
            </a:r>
            <a:r>
              <a:rPr dirty="0" sz="1600" spc="10" b="1" i="1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Para</a:t>
            </a:r>
            <a:r>
              <a:rPr dirty="0" sz="1250" spc="8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os</a:t>
            </a:r>
            <a:r>
              <a:rPr dirty="0" sz="1250" spc="95">
                <a:latin typeface="Calibri"/>
                <a:cs typeface="Calibri"/>
              </a:rPr>
              <a:t> </a:t>
            </a:r>
            <a:r>
              <a:rPr dirty="0" sz="1250" b="1">
                <a:latin typeface="Calibri"/>
                <a:cs typeface="Calibri"/>
              </a:rPr>
              <a:t>itens</a:t>
            </a:r>
            <a:r>
              <a:rPr dirty="0" sz="1250" spc="80" b="1">
                <a:latin typeface="Calibri"/>
                <a:cs typeface="Calibri"/>
              </a:rPr>
              <a:t> </a:t>
            </a:r>
            <a:r>
              <a:rPr dirty="0" sz="1250" b="1">
                <a:latin typeface="Calibri"/>
                <a:cs typeface="Calibri"/>
              </a:rPr>
              <a:t>não</a:t>
            </a:r>
            <a:r>
              <a:rPr dirty="0" sz="1250" spc="80" b="1">
                <a:latin typeface="Calibri"/>
                <a:cs typeface="Calibri"/>
              </a:rPr>
              <a:t> </a:t>
            </a:r>
            <a:r>
              <a:rPr dirty="0" sz="1250" b="1">
                <a:latin typeface="Calibri"/>
                <a:cs typeface="Calibri"/>
              </a:rPr>
              <a:t>relacionados</a:t>
            </a:r>
            <a:r>
              <a:rPr dirty="0" sz="1250" spc="90" b="1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neste</a:t>
            </a:r>
            <a:r>
              <a:rPr dirty="0" sz="1250" spc="9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Manual,</a:t>
            </a:r>
            <a:r>
              <a:rPr dirty="0" sz="1250" spc="8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as</a:t>
            </a:r>
            <a:r>
              <a:rPr dirty="0" sz="1250" spc="8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entidades</a:t>
            </a:r>
            <a:r>
              <a:rPr dirty="0" sz="1250" spc="85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deverão </a:t>
            </a:r>
            <a:r>
              <a:rPr dirty="0" sz="1250">
                <a:latin typeface="Calibri"/>
                <a:cs typeface="Calibri"/>
              </a:rPr>
              <a:t>efetuar</a:t>
            </a:r>
            <a:r>
              <a:rPr dirty="0" sz="1250" spc="75">
                <a:latin typeface="Calibri"/>
                <a:cs typeface="Calibri"/>
              </a:rPr>
              <a:t> </a:t>
            </a:r>
            <a:r>
              <a:rPr dirty="0" u="sng" sz="125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CONSULTA</a:t>
            </a:r>
            <a:r>
              <a:rPr dirty="0" u="sng" sz="1250" spc="7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5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PRÉVIA</a:t>
            </a:r>
            <a:r>
              <a:rPr dirty="0" u="sng" sz="1250" spc="7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5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POR</a:t>
            </a:r>
            <a:r>
              <a:rPr dirty="0" u="sng" sz="1250" spc="7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5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ESCRITO</a:t>
            </a:r>
            <a:r>
              <a:rPr dirty="0" sz="1250" b="1">
                <a:latin typeface="Calibri"/>
                <a:cs typeface="Calibri"/>
              </a:rPr>
              <a:t>,</a:t>
            </a:r>
            <a:r>
              <a:rPr dirty="0" sz="1250" spc="75" b="1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junto</a:t>
            </a:r>
            <a:r>
              <a:rPr dirty="0" sz="1250" spc="7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a</a:t>
            </a:r>
            <a:r>
              <a:rPr dirty="0" sz="1250" spc="8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SECEL</a:t>
            </a:r>
            <a:r>
              <a:rPr dirty="0" sz="1250" spc="6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-</a:t>
            </a:r>
            <a:r>
              <a:rPr dirty="0" sz="1250" spc="7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Divisão</a:t>
            </a:r>
            <a:r>
              <a:rPr dirty="0" sz="1250" spc="8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Técnica</a:t>
            </a:r>
            <a:r>
              <a:rPr dirty="0" sz="1250" spc="7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de</a:t>
            </a:r>
            <a:r>
              <a:rPr dirty="0" sz="1250" spc="6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Gestão</a:t>
            </a:r>
            <a:r>
              <a:rPr dirty="0" sz="1250" spc="65">
                <a:latin typeface="Calibri"/>
                <a:cs typeface="Calibri"/>
              </a:rPr>
              <a:t> </a:t>
            </a:r>
            <a:r>
              <a:rPr dirty="0" sz="1250" spc="-25">
                <a:latin typeface="Calibri"/>
                <a:cs typeface="Calibri"/>
              </a:rPr>
              <a:t>de </a:t>
            </a:r>
            <a:r>
              <a:rPr dirty="0" sz="1250">
                <a:latin typeface="Calibri"/>
                <a:cs typeface="Calibri"/>
              </a:rPr>
              <a:t>Convênios</a:t>
            </a:r>
            <a:r>
              <a:rPr dirty="0" sz="1250" spc="6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e</a:t>
            </a:r>
            <a:r>
              <a:rPr dirty="0" sz="1250" spc="6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aguardar</a:t>
            </a:r>
            <a:r>
              <a:rPr dirty="0" sz="1250" spc="5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a</a:t>
            </a:r>
            <a:r>
              <a:rPr dirty="0" sz="1250" spc="6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expedição</a:t>
            </a:r>
            <a:r>
              <a:rPr dirty="0" sz="1250" spc="5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de</a:t>
            </a:r>
            <a:r>
              <a:rPr dirty="0" sz="1250" spc="6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autorização</a:t>
            </a:r>
            <a:r>
              <a:rPr dirty="0" sz="1250" spc="6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ou</a:t>
            </a:r>
            <a:r>
              <a:rPr dirty="0" sz="1250" spc="6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indeferimento,</a:t>
            </a:r>
            <a:r>
              <a:rPr dirty="0" sz="1250" spc="5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pelo</a:t>
            </a:r>
            <a:r>
              <a:rPr dirty="0" sz="1250" spc="6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Sr.</a:t>
            </a:r>
            <a:r>
              <a:rPr dirty="0" sz="1250" spc="55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Secretário </a:t>
            </a:r>
            <a:r>
              <a:rPr dirty="0" sz="1250">
                <a:latin typeface="Calibri"/>
                <a:cs typeface="Calibri"/>
              </a:rPr>
              <a:t>de</a:t>
            </a:r>
            <a:r>
              <a:rPr dirty="0" sz="1250" spc="-3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Educação,</a:t>
            </a:r>
            <a:r>
              <a:rPr dirty="0" sz="1250" spc="-3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Cultura,</a:t>
            </a:r>
            <a:r>
              <a:rPr dirty="0" sz="1250" spc="-3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Esporte</a:t>
            </a:r>
            <a:r>
              <a:rPr dirty="0" sz="1250" spc="-3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e</a:t>
            </a:r>
            <a:r>
              <a:rPr dirty="0" sz="1250" spc="-40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Lazer.</a:t>
            </a:r>
            <a:endParaRPr sz="12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8120" y="1901697"/>
            <a:ext cx="5424170" cy="10013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9395" indent="-226695">
              <a:lnSpc>
                <a:spcPct val="100000"/>
              </a:lnSpc>
              <a:spcBef>
                <a:spcPts val="100"/>
              </a:spcBef>
              <a:buAutoNum type="arabicPeriod" startAt="2"/>
              <a:tabLst>
                <a:tab pos="239395" algn="l"/>
              </a:tabLst>
            </a:pPr>
            <a:r>
              <a:rPr dirty="0" sz="1400" spc="-10" b="1">
                <a:latin typeface="Calibri"/>
                <a:cs typeface="Calibri"/>
              </a:rPr>
              <a:t>LEGISLAÇÃO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AutoNum type="arabicPeriod" startAt="2"/>
            </a:pPr>
            <a:endParaRPr sz="1400">
              <a:latin typeface="Calibri"/>
              <a:cs typeface="Calibri"/>
            </a:endParaRPr>
          </a:p>
          <a:p>
            <a:pPr lvl="1" marL="469265" marR="5080" indent="-228600">
              <a:lnSpc>
                <a:spcPct val="101699"/>
              </a:lnSpc>
              <a:buSzPct val="66666"/>
              <a:buFont typeface="Symbol"/>
              <a:buChar char=""/>
              <a:tabLst>
                <a:tab pos="469265" algn="l"/>
              </a:tabLst>
            </a:pPr>
            <a:r>
              <a:rPr dirty="0" sz="1200" b="1" i="1">
                <a:latin typeface="Calibri"/>
                <a:cs typeface="Calibri"/>
              </a:rPr>
              <a:t>Lei</a:t>
            </a:r>
            <a:r>
              <a:rPr dirty="0" sz="1200" spc="19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Federal</a:t>
            </a:r>
            <a:r>
              <a:rPr dirty="0" sz="1200" spc="19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nº</a:t>
            </a:r>
            <a:r>
              <a:rPr dirty="0" sz="1200" spc="19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13.019</a:t>
            </a:r>
            <a:r>
              <a:rPr dirty="0" sz="1200" spc="19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de</a:t>
            </a:r>
            <a:r>
              <a:rPr dirty="0" sz="1200" spc="19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31</a:t>
            </a:r>
            <a:r>
              <a:rPr dirty="0" sz="1200" spc="18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de</a:t>
            </a:r>
            <a:r>
              <a:rPr dirty="0" sz="1200" spc="19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julho</a:t>
            </a:r>
            <a:r>
              <a:rPr dirty="0" sz="1200" spc="20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de</a:t>
            </a:r>
            <a:r>
              <a:rPr dirty="0" sz="1200" spc="18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2014</a:t>
            </a:r>
            <a:r>
              <a:rPr dirty="0" sz="1200" spc="19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alterada</a:t>
            </a:r>
            <a:r>
              <a:rPr dirty="0" sz="1200" spc="18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pela</a:t>
            </a:r>
            <a:r>
              <a:rPr dirty="0" sz="1200" spc="18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Lei</a:t>
            </a:r>
            <a:r>
              <a:rPr dirty="0" sz="1200" spc="20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Federal</a:t>
            </a:r>
            <a:r>
              <a:rPr dirty="0" sz="1200" spc="190" b="1" i="1">
                <a:latin typeface="Calibri"/>
                <a:cs typeface="Calibri"/>
              </a:rPr>
              <a:t> </a:t>
            </a:r>
            <a:r>
              <a:rPr dirty="0" sz="1200" spc="-25" b="1" i="1">
                <a:latin typeface="Calibri"/>
                <a:cs typeface="Calibri"/>
              </a:rPr>
              <a:t>nº </a:t>
            </a:r>
            <a:r>
              <a:rPr dirty="0" sz="1200" spc="-10" b="1" i="1">
                <a:latin typeface="Calibri"/>
                <a:cs typeface="Calibri"/>
              </a:rPr>
              <a:t>13.204/2015</a:t>
            </a:r>
            <a:r>
              <a:rPr dirty="0" sz="1200" spc="-1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de</a:t>
            </a:r>
            <a:r>
              <a:rPr dirty="0" sz="1200" spc="-2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14</a:t>
            </a:r>
            <a:r>
              <a:rPr dirty="0" sz="1200" spc="-2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de</a:t>
            </a:r>
            <a:r>
              <a:rPr dirty="0" sz="1200" spc="-1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dezembro</a:t>
            </a:r>
            <a:r>
              <a:rPr dirty="0" sz="1200" spc="-1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de</a:t>
            </a:r>
            <a:r>
              <a:rPr dirty="0" sz="1200" spc="-1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2015</a:t>
            </a:r>
            <a:r>
              <a:rPr dirty="0" sz="1200" spc="10" b="1" i="1">
                <a:latin typeface="Calibri"/>
                <a:cs typeface="Calibri"/>
              </a:rPr>
              <a:t> </a:t>
            </a:r>
            <a:r>
              <a:rPr dirty="0" sz="1200" spc="-10" b="1" i="1">
                <a:latin typeface="Calibri"/>
                <a:cs typeface="Calibri"/>
              </a:rPr>
              <a:t>(acessar</a:t>
            </a:r>
            <a:r>
              <a:rPr dirty="0" sz="1200" spc="-1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pelo</a:t>
            </a:r>
            <a:r>
              <a:rPr dirty="0" sz="1200" spc="-2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link</a:t>
            </a:r>
            <a:r>
              <a:rPr dirty="0" sz="1200" spc="-15" b="1" i="1">
                <a:latin typeface="Calibri"/>
                <a:cs typeface="Calibri"/>
              </a:rPr>
              <a:t> </a:t>
            </a:r>
            <a:r>
              <a:rPr dirty="0" sz="1200" spc="-10" b="1" i="1">
                <a:latin typeface="Calibri"/>
                <a:cs typeface="Calibri"/>
              </a:rPr>
              <a:t>abaixo)</a:t>
            </a:r>
            <a:endParaRPr sz="1200">
              <a:latin typeface="Calibri"/>
              <a:cs typeface="Calibri"/>
            </a:endParaRPr>
          </a:p>
          <a:p>
            <a:pPr marL="240665">
              <a:lnSpc>
                <a:spcPct val="100000"/>
              </a:lnSpc>
              <a:spcBef>
                <a:spcPts val="40"/>
              </a:spcBef>
            </a:pPr>
            <a:r>
              <a:rPr dirty="0" u="sng" sz="1100" spc="-1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www.planalto.gov.br/ccivil_03/_ato2011-2014/2014/lei/l13019.htm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296669" y="3416934"/>
            <a:ext cx="3355975" cy="3797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240665" algn="l"/>
              </a:tabLst>
            </a:pPr>
            <a:r>
              <a:rPr dirty="0" sz="1200" b="1" i="1">
                <a:latin typeface="Calibri"/>
                <a:cs typeface="Calibri"/>
              </a:rPr>
              <a:t>Portaria</a:t>
            </a:r>
            <a:r>
              <a:rPr dirty="0" sz="1200" spc="-20" b="1" i="1">
                <a:latin typeface="Calibri"/>
                <a:cs typeface="Calibri"/>
              </a:rPr>
              <a:t> </a:t>
            </a:r>
            <a:r>
              <a:rPr dirty="0" sz="1200" spc="-10" b="1" i="1">
                <a:latin typeface="Calibri"/>
                <a:cs typeface="Calibri"/>
              </a:rPr>
              <a:t>58/2016-</a:t>
            </a:r>
            <a:r>
              <a:rPr dirty="0" sz="1200" b="1" i="1">
                <a:latin typeface="Calibri"/>
                <a:cs typeface="Calibri"/>
              </a:rPr>
              <a:t>SE</a:t>
            </a:r>
            <a:r>
              <a:rPr dirty="0" sz="1200" spc="-5" b="1" i="1">
                <a:latin typeface="Calibri"/>
                <a:cs typeface="Calibri"/>
              </a:rPr>
              <a:t> </a:t>
            </a:r>
            <a:r>
              <a:rPr dirty="0" sz="1200" spc="-10" b="1" i="1">
                <a:latin typeface="Calibri"/>
                <a:cs typeface="Calibri"/>
              </a:rPr>
              <a:t>(acessar</a:t>
            </a:r>
            <a:r>
              <a:rPr dirty="0" sz="1200" spc="-1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pelo</a:t>
            </a:r>
            <a:r>
              <a:rPr dirty="0" sz="1200" spc="-1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link</a:t>
            </a:r>
            <a:r>
              <a:rPr dirty="0" sz="1200" spc="-5" b="1" i="1">
                <a:latin typeface="Calibri"/>
                <a:cs typeface="Calibri"/>
              </a:rPr>
              <a:t> </a:t>
            </a:r>
            <a:r>
              <a:rPr dirty="0" sz="1200" spc="-10" b="1" i="1">
                <a:latin typeface="Calibri"/>
                <a:cs typeface="Calibri"/>
              </a:rPr>
              <a:t>abaixo)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u="sng" sz="1100" spc="-1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www.guarulhos.sp.gov.br//uploads/pdf/1273350161.pdf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8120" y="877315"/>
            <a:ext cx="4337050" cy="4133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libri"/>
                <a:cs typeface="Calibri"/>
              </a:rPr>
              <a:t>3.</a:t>
            </a:r>
            <a:r>
              <a:rPr dirty="0" sz="1400" spc="36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DESPESAS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AUTORIZADAS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(</a:t>
            </a:r>
            <a:r>
              <a:rPr dirty="0" sz="1400" spc="18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Funções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autorizadas)</a:t>
            </a:r>
            <a:endParaRPr sz="1400">
              <a:latin typeface="Calibri"/>
              <a:cs typeface="Calibri"/>
            </a:endParaRPr>
          </a:p>
          <a:p>
            <a:pPr marL="1101725">
              <a:lnSpc>
                <a:spcPct val="100000"/>
              </a:lnSpc>
              <a:spcBef>
                <a:spcPts val="50"/>
              </a:spcBef>
            </a:pPr>
            <a:r>
              <a:rPr dirty="0" u="sng" sz="11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DESPESAS</a:t>
            </a:r>
            <a:r>
              <a:rPr dirty="0" u="sng" sz="1100" spc="-3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1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COM</a:t>
            </a:r>
            <a:r>
              <a:rPr dirty="0" u="sng" sz="1100" spc="-4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1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PAGAMENTO</a:t>
            </a:r>
            <a:r>
              <a:rPr dirty="0" u="sng" sz="11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1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</a:t>
            </a:r>
            <a:r>
              <a:rPr dirty="0" u="sng" sz="1100" spc="-4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1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RECURSOS</a:t>
            </a:r>
            <a:r>
              <a:rPr dirty="0" u="sng" sz="1100" spc="-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1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HUMANOS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2432939" y="1440433"/>
          <a:ext cx="3679825" cy="35223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7050"/>
                <a:gridCol w="1800225"/>
              </a:tblGrid>
              <a:tr h="294005"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dirty="0" sz="900" spc="-10" b="1">
                          <a:latin typeface="Calibri"/>
                          <a:cs typeface="Calibri"/>
                        </a:rPr>
                        <a:t>Função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dirty="0" sz="900" spc="-10" b="1">
                          <a:latin typeface="Calibri"/>
                          <a:cs typeface="Calibri"/>
                        </a:rPr>
                        <a:t>Formação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dirty="0" sz="900" spc="-10">
                          <a:latin typeface="Calibri"/>
                          <a:cs typeface="Calibri"/>
                        </a:rPr>
                        <a:t>Coordenadora</a:t>
                      </a:r>
                      <a:r>
                        <a:rPr dirty="0" sz="9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Pedagógica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dirty="0" sz="900" spc="-10">
                          <a:latin typeface="Calibri"/>
                          <a:cs typeface="Calibri"/>
                        </a:rPr>
                        <a:t>Pedagogia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4005">
                <a:tc>
                  <a:txBody>
                    <a:bodyPr/>
                    <a:lstStyle/>
                    <a:p>
                      <a:pPr algn="ctr">
                        <a:lnSpc>
                          <a:spcPts val="1070"/>
                        </a:lnSpc>
                      </a:pPr>
                      <a:r>
                        <a:rPr dirty="0" sz="900" spc="-10">
                          <a:latin typeface="Calibri"/>
                          <a:cs typeface="Calibri"/>
                        </a:rPr>
                        <a:t>Diretora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70"/>
                        </a:lnSpc>
                      </a:pPr>
                      <a:r>
                        <a:rPr dirty="0" sz="900" spc="-10">
                          <a:latin typeface="Calibri"/>
                          <a:cs typeface="Calibri"/>
                        </a:rPr>
                        <a:t>Pedagogia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4005"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dirty="0" sz="900" spc="-10">
                          <a:latin typeface="Calibri"/>
                          <a:cs typeface="Calibri"/>
                        </a:rPr>
                        <a:t>Professor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dirty="0" sz="900" spc="-10">
                          <a:latin typeface="Calibri"/>
                          <a:cs typeface="Calibri"/>
                        </a:rPr>
                        <a:t>Magistério</a:t>
                      </a:r>
                      <a:r>
                        <a:rPr dirty="0" sz="9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ou</a:t>
                      </a:r>
                      <a:r>
                        <a:rPr dirty="0" sz="9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Pedagogia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4005"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dirty="0" sz="900" spc="-10">
                          <a:latin typeface="Calibri"/>
                          <a:cs typeface="Calibri"/>
                        </a:rPr>
                        <a:t>Educador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dirty="0" sz="900" spc="-10">
                          <a:latin typeface="Calibri"/>
                          <a:cs typeface="Calibri"/>
                        </a:rPr>
                        <a:t>Magistério</a:t>
                      </a:r>
                      <a:r>
                        <a:rPr dirty="0" sz="9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ou</a:t>
                      </a:r>
                      <a:r>
                        <a:rPr dirty="0" sz="9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Pedagogia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4005"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dirty="0" sz="900" spc="-10">
                          <a:latin typeface="Calibri"/>
                          <a:cs typeface="Calibri"/>
                        </a:rPr>
                        <a:t>Recreacionista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Ensino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Médio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Auxiliar</a:t>
                      </a:r>
                      <a:r>
                        <a:rPr dirty="0" sz="9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9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Classe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Ensino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Médio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4005">
                <a:tc>
                  <a:txBody>
                    <a:bodyPr/>
                    <a:lstStyle/>
                    <a:p>
                      <a:pPr algn="ctr">
                        <a:lnSpc>
                          <a:spcPts val="1070"/>
                        </a:lnSpc>
                      </a:pPr>
                      <a:r>
                        <a:rPr dirty="0" sz="900" spc="-10">
                          <a:latin typeface="Calibri"/>
                          <a:cs typeface="Calibri"/>
                        </a:rPr>
                        <a:t>Cozinheira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70"/>
                        </a:lnSpc>
                      </a:pPr>
                      <a:r>
                        <a:rPr dirty="0" sz="900" spc="-10">
                          <a:latin typeface="Calibri"/>
                          <a:cs typeface="Calibri"/>
                        </a:rPr>
                        <a:t>Fundamental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4005"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dirty="0" sz="900" spc="-10">
                          <a:latin typeface="Calibri"/>
                          <a:cs typeface="Calibri"/>
                        </a:rPr>
                        <a:t>Assistente</a:t>
                      </a:r>
                      <a:r>
                        <a:rPr dirty="0" sz="9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Administrativo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Ensino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Médio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4005"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Auxiliar</a:t>
                      </a:r>
                      <a:r>
                        <a:rPr dirty="0" sz="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Administrativo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Ensino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Médio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Auxiliar</a:t>
                      </a:r>
                      <a:r>
                        <a:rPr dirty="0" sz="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Operacional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</a:pPr>
                      <a:r>
                        <a:rPr dirty="0" sz="900" spc="-10">
                          <a:latin typeface="Calibri"/>
                          <a:cs typeface="Calibri"/>
                        </a:rPr>
                        <a:t>Fundamental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4005">
                <a:tc>
                  <a:txBody>
                    <a:bodyPr/>
                    <a:lstStyle/>
                    <a:p>
                      <a:pPr algn="ctr">
                        <a:lnSpc>
                          <a:spcPts val="1070"/>
                        </a:lnSpc>
                      </a:pPr>
                      <a:r>
                        <a:rPr dirty="0" sz="900" spc="-10">
                          <a:latin typeface="Calibri"/>
                          <a:cs typeface="Calibri"/>
                        </a:rPr>
                        <a:t>Agente</a:t>
                      </a:r>
                      <a:r>
                        <a:rPr dirty="0" sz="9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Escolar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70"/>
                        </a:lnSpc>
                      </a:pPr>
                      <a:r>
                        <a:rPr dirty="0" sz="900">
                          <a:latin typeface="Calibri"/>
                          <a:cs typeface="Calibri"/>
                        </a:rPr>
                        <a:t>Ensino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Médio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1068120" y="5105526"/>
            <a:ext cx="6059170" cy="36449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dirty="0" sz="1100" b="1">
                <a:latin typeface="Calibri"/>
                <a:cs typeface="Calibri"/>
              </a:rPr>
              <a:t>DESPESAS</a:t>
            </a:r>
            <a:r>
              <a:rPr dirty="0" sz="1100" spc="10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COM</a:t>
            </a:r>
            <a:r>
              <a:rPr dirty="0" sz="1100" spc="9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PAGAMENTO</a:t>
            </a:r>
            <a:r>
              <a:rPr dirty="0" sz="1100" spc="10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10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ENCARGOS</a:t>
            </a:r>
            <a:r>
              <a:rPr dirty="0" sz="1100" spc="9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TRABALHISTAS</a:t>
            </a:r>
            <a:r>
              <a:rPr dirty="0" sz="1100" spc="10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(FUNCIONÁRIOS</a:t>
            </a:r>
            <a:r>
              <a:rPr dirty="0" sz="1100" spc="10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PAGOS</a:t>
            </a:r>
            <a:r>
              <a:rPr dirty="0" sz="1100" spc="10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COM</a:t>
            </a:r>
            <a:r>
              <a:rPr dirty="0" sz="1100" spc="9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RECURSOS </a:t>
            </a:r>
            <a:r>
              <a:rPr dirty="0" sz="1100" b="1">
                <a:latin typeface="Calibri"/>
                <a:cs typeface="Calibri"/>
              </a:rPr>
              <a:t>DO</a:t>
            </a:r>
            <a:r>
              <a:rPr dirty="0" sz="1100" spc="-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TERMO)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1009192" y="5468746"/>
          <a:ext cx="6184265" cy="8705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8975"/>
                <a:gridCol w="1891664"/>
                <a:gridCol w="2251710"/>
              </a:tblGrid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0.1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 Folha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Pagamento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0.5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I.N.S.S.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  <a:tabLst>
                          <a:tab pos="481330" algn="l"/>
                          <a:tab pos="786130" algn="l"/>
                          <a:tab pos="1748155" algn="l"/>
                        </a:tabLst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0.9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Contribuição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Sindical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 marR="60960">
                        <a:lnSpc>
                          <a:spcPts val="135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Obrigatória</a:t>
                      </a:r>
                      <a:r>
                        <a:rPr dirty="0" sz="1100" spc="2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(realizada</a:t>
                      </a:r>
                      <a:r>
                        <a:rPr dirty="0" sz="1100" spc="2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uma</a:t>
                      </a:r>
                      <a:r>
                        <a:rPr dirty="0" sz="1100" spc="2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vez</a:t>
                      </a:r>
                      <a:r>
                        <a:rPr dirty="0" sz="1100" spc="2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por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ano)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99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0.2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Conectividade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Social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0.6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Darf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(PIS)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0.3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FGTS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(Fundo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Garantia)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0.7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Darf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(Imposto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Renda)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1.0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Contribuição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Assistencial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0.4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GPS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(Previdência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Social)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0.8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Gefip/Sefip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1.1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Mensalidade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Sindical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1068120" y="6560286"/>
            <a:ext cx="6054725" cy="1057275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dirty="0" u="sng" sz="11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MATERIAL</a:t>
            </a:r>
            <a:r>
              <a:rPr dirty="0" u="sng" sz="11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1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</a:t>
            </a:r>
            <a:r>
              <a:rPr dirty="0" u="sng" sz="11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1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CONSUMO</a:t>
            </a: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18200"/>
              </a:lnSpc>
              <a:spcBef>
                <a:spcPts val="455"/>
              </a:spcBef>
            </a:pPr>
            <a:r>
              <a:rPr dirty="0" sz="1100">
                <a:latin typeface="Calibri"/>
                <a:cs typeface="Calibri"/>
              </a:rPr>
              <a:t>Podem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adquiridos,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atentando-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quantidade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alunos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atendidos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dentro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período,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não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sendo </a:t>
            </a:r>
            <a:r>
              <a:rPr dirty="0" sz="1100">
                <a:latin typeface="Calibri"/>
                <a:cs typeface="Calibri"/>
              </a:rPr>
              <a:t>permitida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aquisição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excessiva,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que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caracterize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formação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estoque.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10"/>
              </a:spcBef>
            </a:pPr>
            <a:r>
              <a:rPr dirty="0" sz="1100" b="1">
                <a:latin typeface="Calibri"/>
                <a:cs typeface="Calibri"/>
              </a:rPr>
              <a:t>MATERIAL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EDUCATIVO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ESPORTIVO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(BRINQUEDOS)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1009192" y="7616316"/>
          <a:ext cx="6184265" cy="1918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8975"/>
                <a:gridCol w="1891664"/>
                <a:gridCol w="2251710"/>
              </a:tblGrid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14.1</a:t>
                      </a:r>
                      <a:r>
                        <a:rPr dirty="0" sz="1100" spc="4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4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alfabetos</a:t>
                      </a:r>
                      <a:r>
                        <a:rPr dirty="0" sz="1100" spc="45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4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jogos</a:t>
                      </a:r>
                      <a:r>
                        <a:rPr dirty="0" sz="1100" spc="4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de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letras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números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14.10</a:t>
                      </a:r>
                      <a:r>
                        <a:rPr dirty="0" sz="11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cabaninha</a:t>
                      </a:r>
                      <a:r>
                        <a:rPr dirty="0" sz="11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plástico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ou</a:t>
                      </a:r>
                      <a:r>
                        <a:rPr dirty="0" sz="11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tecido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 algn="just" marL="67945" marR="60960">
                        <a:lnSpc>
                          <a:spcPct val="101899"/>
                        </a:lnSpc>
                        <a:spcBef>
                          <a:spcPts val="67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14.20</a:t>
                      </a:r>
                      <a:r>
                        <a:rPr dirty="0" sz="1100" spc="44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45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jogos</a:t>
                      </a:r>
                      <a:r>
                        <a:rPr dirty="0" sz="1100" spc="44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45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brinquedos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educativos</a:t>
                      </a:r>
                      <a:r>
                        <a:rPr dirty="0" sz="1100" spc="385">
                          <a:latin typeface="Calibri"/>
                          <a:cs typeface="Calibri"/>
                        </a:rPr>
                        <a:t> 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100" spc="395">
                          <a:latin typeface="Calibri"/>
                          <a:cs typeface="Calibri"/>
                        </a:rPr>
                        <a:t> 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geral</a:t>
                      </a:r>
                      <a:r>
                        <a:rPr dirty="0" sz="1100" spc="395">
                          <a:latin typeface="Calibri"/>
                          <a:cs typeface="Calibri"/>
                        </a:rPr>
                        <a:t>  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(para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desenvolvimento</a:t>
                      </a:r>
                      <a:r>
                        <a:rPr dirty="0" sz="1100" spc="17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das</a:t>
                      </a:r>
                      <a:r>
                        <a:rPr dirty="0" sz="1100" spc="17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crianças</a:t>
                      </a:r>
                      <a:r>
                        <a:rPr dirty="0" sz="1100" spc="17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acordo</a:t>
                      </a:r>
                      <a:r>
                        <a:rPr dirty="0" sz="1100" spc="19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1100" spc="20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as</a:t>
                      </a:r>
                      <a:r>
                        <a:rPr dirty="0" sz="1100" spc="19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faixas</a:t>
                      </a:r>
                      <a:r>
                        <a:rPr dirty="0" sz="1100" spc="19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etárias</a:t>
                      </a:r>
                      <a:r>
                        <a:rPr dirty="0" sz="1100" spc="19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 modalidades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ensino)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57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14.2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alinhavo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14.11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caixa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tátil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57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14.3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apito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14.12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carrinhos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plásticos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57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14.4</a:t>
                      </a:r>
                      <a:r>
                        <a:rPr dirty="0" sz="1100" spc="2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baldes</a:t>
                      </a:r>
                      <a:r>
                        <a:rPr dirty="0" sz="11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pazinhas</a:t>
                      </a:r>
                      <a:r>
                        <a:rPr dirty="0" sz="1100" spc="2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para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parque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14.13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chocalho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57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14.5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bambolê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  <a:tabLst>
                          <a:tab pos="626110" algn="l"/>
                          <a:tab pos="934085" algn="l"/>
                          <a:tab pos="1677670" algn="l"/>
                        </a:tabLst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14.14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conjunto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de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panelinhas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14.21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móbiles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14.6</a:t>
                      </a:r>
                      <a:r>
                        <a:rPr dirty="0" sz="11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blocos</a:t>
                      </a:r>
                      <a:r>
                        <a:rPr dirty="0" sz="11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madeira</a:t>
                      </a:r>
                      <a:r>
                        <a:rPr dirty="0" sz="11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de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encaixe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14.15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corda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14.22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monta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tudo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14.7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bola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14.16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dados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tecidos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14.23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motoquinhas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triciclos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865497" y="906779"/>
            <a:ext cx="2244090" cy="695325"/>
          </a:xfrm>
          <a:custGeom>
            <a:avLst/>
            <a:gdLst/>
            <a:ahLst/>
            <a:cxnLst/>
            <a:rect l="l" t="t" r="r" b="b"/>
            <a:pathLst>
              <a:path w="2244090" h="695325">
                <a:moveTo>
                  <a:pt x="2243582" y="524510"/>
                </a:moveTo>
                <a:lnTo>
                  <a:pt x="0" y="524510"/>
                </a:lnTo>
                <a:lnTo>
                  <a:pt x="0" y="695198"/>
                </a:lnTo>
                <a:lnTo>
                  <a:pt x="2243582" y="695198"/>
                </a:lnTo>
                <a:lnTo>
                  <a:pt x="2243582" y="524510"/>
                </a:lnTo>
                <a:close/>
              </a:path>
              <a:path w="2244090" h="695325">
                <a:moveTo>
                  <a:pt x="2243582" y="176733"/>
                </a:moveTo>
                <a:lnTo>
                  <a:pt x="0" y="176733"/>
                </a:lnTo>
                <a:lnTo>
                  <a:pt x="0" y="516890"/>
                </a:lnTo>
                <a:lnTo>
                  <a:pt x="2243582" y="516890"/>
                </a:lnTo>
                <a:lnTo>
                  <a:pt x="2243582" y="176733"/>
                </a:lnTo>
                <a:close/>
              </a:path>
              <a:path w="2244090" h="695325">
                <a:moveTo>
                  <a:pt x="2243582" y="0"/>
                </a:moveTo>
                <a:lnTo>
                  <a:pt x="0" y="0"/>
                </a:lnTo>
                <a:lnTo>
                  <a:pt x="0" y="169164"/>
                </a:lnTo>
                <a:lnTo>
                  <a:pt x="2243582" y="169164"/>
                </a:lnTo>
                <a:lnTo>
                  <a:pt x="22435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1009192" y="899159"/>
          <a:ext cx="6184265" cy="701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8975"/>
                <a:gridCol w="1891664"/>
                <a:gridCol w="2251710"/>
              </a:tblGrid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14.8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bonecos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14.17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dominós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educativos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14.24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peteca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14.9</a:t>
                      </a:r>
                      <a:r>
                        <a:rPr dirty="0" sz="11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brinquedos</a:t>
                      </a:r>
                      <a:r>
                        <a:rPr dirty="0" sz="11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tapetes</a:t>
                      </a:r>
                      <a:r>
                        <a:rPr dirty="0" sz="11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em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EVA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14.18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fantoches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14.25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pinos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mágicos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ou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sortidos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14.19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 jogos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memória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14.26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quebra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cabeça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(puzzle)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1068120" y="1926082"/>
            <a:ext cx="226441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Calibri"/>
                <a:cs typeface="Calibri"/>
              </a:rPr>
              <a:t>MATERIAL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DIDÁTICO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EXPEDIENTE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1009192" y="2118613"/>
          <a:ext cx="6184265" cy="73107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8975"/>
                <a:gridCol w="1891664"/>
                <a:gridCol w="2251710"/>
              </a:tblGrid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16.1–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adesivo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plástico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(contact)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16.34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extrator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grampos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16.63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pincel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pintura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escolar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 marR="59690">
                        <a:lnSpc>
                          <a:spcPts val="133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16.2</a:t>
                      </a:r>
                      <a:r>
                        <a:rPr dirty="0" sz="1100" spc="4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4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agendas</a:t>
                      </a:r>
                      <a:r>
                        <a:rPr dirty="0" sz="1100" spc="4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escolar</a:t>
                      </a:r>
                      <a:r>
                        <a:rPr dirty="0" sz="1100" spc="4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e/ou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telefônica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16.35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Feltro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16.64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pincel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quadro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branco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 marR="59690">
                        <a:lnSpc>
                          <a:spcPts val="1330"/>
                        </a:lnSpc>
                        <a:tabLst>
                          <a:tab pos="1221740" algn="l"/>
                          <a:tab pos="1742439" algn="l"/>
                        </a:tabLst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16.3</a:t>
                      </a:r>
                      <a:r>
                        <a:rPr dirty="0" sz="1100" spc="24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24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algodão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branco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ou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colorido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16.36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fio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nylon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16.65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pintura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facial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81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16.4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almofadas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carimbo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16.37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fitas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adesivas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diversas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61594">
                        <a:lnSpc>
                          <a:spcPts val="133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16.66</a:t>
                      </a:r>
                      <a:r>
                        <a:rPr dirty="0" sz="1100" spc="19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9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pistola</a:t>
                      </a:r>
                      <a:r>
                        <a:rPr dirty="0" sz="1100" spc="18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19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cola</a:t>
                      </a:r>
                      <a:r>
                        <a:rPr dirty="0" sz="1100" spc="19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quente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(limitado</a:t>
                      </a:r>
                      <a:r>
                        <a:rPr dirty="0" sz="11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11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unidades</a:t>
                      </a:r>
                      <a:r>
                        <a:rPr dirty="0" sz="11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exercício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ts val="13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cada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sala)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8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16.5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apagadores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diversos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16.38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Fitilhos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8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16.67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placa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isopor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16.6</a:t>
                      </a:r>
                      <a:r>
                        <a:rPr dirty="0" sz="1100" spc="23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24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apontador</a:t>
                      </a:r>
                      <a:r>
                        <a:rPr dirty="0" sz="1100" spc="24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24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lápis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(exceto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apontador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mesa)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16.39</a:t>
                      </a:r>
                      <a:r>
                        <a:rPr dirty="0" sz="11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folha</a:t>
                      </a:r>
                      <a:r>
                        <a:rPr dirty="0" sz="11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EVA</a:t>
                      </a:r>
                      <a:r>
                        <a:rPr dirty="0" sz="11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(diversas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espessuras)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16.68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porta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carimbo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16.7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argila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escolar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16.40</a:t>
                      </a:r>
                      <a:r>
                        <a:rPr dirty="0" sz="11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folha</a:t>
                      </a:r>
                      <a:r>
                        <a:rPr dirty="0" sz="11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lixa</a:t>
                      </a:r>
                      <a:r>
                        <a:rPr dirty="0" sz="11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grossa</a:t>
                      </a:r>
                      <a:r>
                        <a:rPr dirty="0" sz="11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ou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fina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16.69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pregador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16.8–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bandeja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papéis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16.41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giz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cera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16.70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ráfia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16.9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barbante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16.42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giz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escolar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16.71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 refil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cola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quente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16.10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bexigas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16.43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Gliter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16.72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reforço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auto-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adesivo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16.11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 bola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isopor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12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16.44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Grampeador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59690">
                        <a:lnSpc>
                          <a:spcPts val="133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16.73</a:t>
                      </a:r>
                      <a:r>
                        <a:rPr dirty="0" sz="1100" spc="1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régua</a:t>
                      </a:r>
                      <a:r>
                        <a:rPr dirty="0" sz="1100" spc="1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(madeira,</a:t>
                      </a:r>
                      <a:r>
                        <a:rPr dirty="0" sz="1100" spc="1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plástica</a:t>
                      </a:r>
                      <a:r>
                        <a:rPr dirty="0" sz="1100" spc="1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ou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acrílica)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16.12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borrachas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diversas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60960">
                        <a:lnSpc>
                          <a:spcPts val="1330"/>
                        </a:lnSpc>
                        <a:tabLst>
                          <a:tab pos="592455" algn="l"/>
                          <a:tab pos="866775" algn="l"/>
                          <a:tab pos="1565910" algn="l"/>
                        </a:tabLst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16.45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grampos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para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grampeador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16.74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rolo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pintura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escolar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16.13</a:t>
                      </a:r>
                      <a:r>
                        <a:rPr dirty="0" sz="1100" spc="45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4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brocha</a:t>
                      </a:r>
                      <a:r>
                        <a:rPr dirty="0" sz="1100" spc="4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45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pintura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escolar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16.46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grampos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trilho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16.75</a:t>
                      </a:r>
                      <a:r>
                        <a:rPr dirty="0" sz="1100" spc="3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3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saco</a:t>
                      </a:r>
                      <a:r>
                        <a:rPr dirty="0" sz="1100" spc="3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plástico</a:t>
                      </a:r>
                      <a:r>
                        <a:rPr dirty="0" sz="1100" spc="3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transparente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incolor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8159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16.14</a:t>
                      </a:r>
                      <a:r>
                        <a:rPr dirty="0" sz="11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caderno</a:t>
                      </a:r>
                      <a:r>
                        <a:rPr dirty="0" sz="11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(somente</a:t>
                      </a:r>
                      <a:r>
                        <a:rPr dirty="0" sz="11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para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 marR="60325">
                        <a:lnSpc>
                          <a:spcPct val="1018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uso</a:t>
                      </a:r>
                      <a:r>
                        <a:rPr dirty="0" sz="11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1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professores</a:t>
                      </a:r>
                      <a:r>
                        <a:rPr dirty="0" sz="11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1por</a:t>
                      </a:r>
                      <a:r>
                        <a:rPr dirty="0" sz="11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ano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cada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professor)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16.47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lâmina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estilete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16.76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stencil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16.15</a:t>
                      </a:r>
                      <a:r>
                        <a:rPr dirty="0" sz="1100" spc="19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20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caixa</a:t>
                      </a:r>
                      <a:r>
                        <a:rPr dirty="0" sz="1100" spc="204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19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arquivo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morto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(papelão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ou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polionda)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16.48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lantejoulas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coloridas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16.77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suporte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fita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adesiva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88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16.16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canetas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diversas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95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16.49</a:t>
                      </a:r>
                      <a:r>
                        <a:rPr dirty="0" sz="1100" spc="3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3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lápis</a:t>
                      </a:r>
                      <a:r>
                        <a:rPr dirty="0" sz="1100" spc="3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3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cor</a:t>
                      </a:r>
                      <a:r>
                        <a:rPr dirty="0" sz="1100" spc="3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até</a:t>
                      </a:r>
                      <a:r>
                        <a:rPr dirty="0" sz="1100" spc="3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24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cores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16.78</a:t>
                      </a:r>
                      <a:r>
                        <a:rPr dirty="0" sz="1100" spc="4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4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tesoura</a:t>
                      </a:r>
                      <a:r>
                        <a:rPr dirty="0" sz="1100" spc="4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1100" spc="4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ponta</a:t>
                      </a:r>
                      <a:r>
                        <a:rPr dirty="0" sz="1100" spc="4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(uso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algn="just" marL="67945" marR="62230">
                        <a:lnSpc>
                          <a:spcPct val="1018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administrativo/professores</a:t>
                      </a:r>
                      <a:r>
                        <a:rPr dirty="0" sz="1100" spc="12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limitado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1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unidade</a:t>
                      </a:r>
                      <a:r>
                        <a:rPr dirty="0" sz="11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exercício</a:t>
                      </a:r>
                      <a:r>
                        <a:rPr dirty="0" sz="11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cada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sala)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16.17</a:t>
                      </a:r>
                      <a:r>
                        <a:rPr dirty="0" sz="1100" spc="3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3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caneta</a:t>
                      </a:r>
                      <a:r>
                        <a:rPr dirty="0" sz="1100" spc="3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hidrográfica</a:t>
                      </a:r>
                      <a:r>
                        <a:rPr dirty="0" sz="1100" spc="3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–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até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24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cores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16.50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lápis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preto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16.79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tesoura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escolar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sem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ponta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81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16.18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canudinho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plástico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16.51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Lastex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  <a:tabLst>
                          <a:tab pos="546735" algn="l"/>
                          <a:tab pos="775335" algn="l"/>
                          <a:tab pos="1367790" algn="l"/>
                          <a:tab pos="1780539" algn="l"/>
                        </a:tabLst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16.80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tesoura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picotar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 marR="62230">
                        <a:lnSpc>
                          <a:spcPts val="135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(limitado</a:t>
                      </a:r>
                      <a:r>
                        <a:rPr dirty="0" sz="1100" spc="2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00" spc="2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100" spc="2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unidade</a:t>
                      </a:r>
                      <a:r>
                        <a:rPr dirty="0" sz="1100" spc="2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00" spc="20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exercício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cada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sala)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16.19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carimbos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diversos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16.52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livro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ata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16.81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 tinta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carimbo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16.20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classificador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16.53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livro/cartão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ponto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16.82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tinta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pincel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atômico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16.21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clipes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16.54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massa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modelar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16.83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tintas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diversas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16.22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colas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diversas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16.55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 palito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sorvete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16.84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TNT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Tule;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16.23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colchete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16.56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papéis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diversos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16.85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varetas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16.24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corretivo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16.57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pastas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diversas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16.86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 visor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pasta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suspensa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2973959" y="906728"/>
            <a:ext cx="4135120" cy="872490"/>
          </a:xfrm>
          <a:custGeom>
            <a:avLst/>
            <a:gdLst/>
            <a:ahLst/>
            <a:cxnLst/>
            <a:rect l="l" t="t" r="r" b="b"/>
            <a:pathLst>
              <a:path w="4135120" h="872489">
                <a:moveTo>
                  <a:pt x="1885442" y="701344"/>
                </a:moveTo>
                <a:lnTo>
                  <a:pt x="0" y="701344"/>
                </a:lnTo>
                <a:lnTo>
                  <a:pt x="0" y="872032"/>
                </a:lnTo>
                <a:lnTo>
                  <a:pt x="1885442" y="872032"/>
                </a:lnTo>
                <a:lnTo>
                  <a:pt x="1885442" y="701344"/>
                </a:lnTo>
                <a:close/>
              </a:path>
              <a:path w="4135120" h="872489">
                <a:moveTo>
                  <a:pt x="1885442" y="524560"/>
                </a:moveTo>
                <a:lnTo>
                  <a:pt x="0" y="524560"/>
                </a:lnTo>
                <a:lnTo>
                  <a:pt x="0" y="695248"/>
                </a:lnTo>
                <a:lnTo>
                  <a:pt x="1885442" y="695248"/>
                </a:lnTo>
                <a:lnTo>
                  <a:pt x="1885442" y="524560"/>
                </a:lnTo>
                <a:close/>
              </a:path>
              <a:path w="4135120" h="872489">
                <a:moveTo>
                  <a:pt x="1885442" y="347776"/>
                </a:moveTo>
                <a:lnTo>
                  <a:pt x="0" y="347776"/>
                </a:lnTo>
                <a:lnTo>
                  <a:pt x="0" y="516940"/>
                </a:lnTo>
                <a:lnTo>
                  <a:pt x="1885442" y="516940"/>
                </a:lnTo>
                <a:lnTo>
                  <a:pt x="1885442" y="347776"/>
                </a:lnTo>
                <a:close/>
              </a:path>
              <a:path w="4135120" h="872489">
                <a:moveTo>
                  <a:pt x="1885442" y="0"/>
                </a:moveTo>
                <a:lnTo>
                  <a:pt x="0" y="0"/>
                </a:lnTo>
                <a:lnTo>
                  <a:pt x="0" y="340156"/>
                </a:lnTo>
                <a:lnTo>
                  <a:pt x="1885442" y="340156"/>
                </a:lnTo>
                <a:lnTo>
                  <a:pt x="1885442" y="0"/>
                </a:lnTo>
                <a:close/>
              </a:path>
              <a:path w="4135120" h="872489">
                <a:moveTo>
                  <a:pt x="4135120" y="0"/>
                </a:moveTo>
                <a:lnTo>
                  <a:pt x="1891538" y="0"/>
                </a:lnTo>
                <a:lnTo>
                  <a:pt x="1891538" y="340156"/>
                </a:lnTo>
                <a:lnTo>
                  <a:pt x="4135120" y="340156"/>
                </a:lnTo>
                <a:lnTo>
                  <a:pt x="41351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1009192" y="899159"/>
          <a:ext cx="6184265" cy="19316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8975"/>
                <a:gridCol w="1891664"/>
                <a:gridCol w="2251710"/>
              </a:tblGrid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16.25–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cortiça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12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16.58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pena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colorida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62230">
                        <a:lnSpc>
                          <a:spcPts val="133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16.87</a:t>
                      </a:r>
                      <a:r>
                        <a:rPr dirty="0" sz="11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mat.</a:t>
                      </a:r>
                      <a:r>
                        <a:rPr dirty="0" sz="110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p/</a:t>
                      </a:r>
                      <a:r>
                        <a:rPr dirty="0" sz="11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encadernação</a:t>
                      </a:r>
                      <a:r>
                        <a:rPr dirty="0" sz="11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(capa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espiral)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16.26–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crachá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16.55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 palito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sorvete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0"/>
                        </a:spcBef>
                      </a:pPr>
                      <a:r>
                        <a:rPr dirty="0" u="sng" sz="1400" spc="-1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Atenção!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just" marL="67945" marR="59690">
                        <a:lnSpc>
                          <a:spcPct val="101600"/>
                        </a:lnSpc>
                        <a:spcBef>
                          <a:spcPts val="135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00" spc="3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instituição</a:t>
                      </a:r>
                      <a:r>
                        <a:rPr dirty="0" sz="1100" spc="3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deverá</a:t>
                      </a:r>
                      <a:r>
                        <a:rPr dirty="0" sz="1100" spc="3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atentar-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00" spc="3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ao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tipo</a:t>
                      </a:r>
                      <a:r>
                        <a:rPr dirty="0" sz="1100" spc="2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2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material</a:t>
                      </a:r>
                      <a:r>
                        <a:rPr dirty="0" sz="11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adquirido,</a:t>
                      </a:r>
                      <a:r>
                        <a:rPr dirty="0" sz="11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visando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sempre</a:t>
                      </a:r>
                      <a:r>
                        <a:rPr dirty="0" sz="1100" spc="35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à</a:t>
                      </a:r>
                      <a:r>
                        <a:rPr dirty="0" sz="1100" spc="35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utilização</a:t>
                      </a:r>
                      <a:r>
                        <a:rPr dirty="0" sz="1100" spc="35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35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fins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educacional</a:t>
                      </a:r>
                      <a:r>
                        <a:rPr dirty="0" sz="1100" spc="355">
                          <a:latin typeface="Calibri"/>
                          <a:cs typeface="Calibri"/>
                        </a:rPr>
                        <a:t>  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na</a:t>
                      </a:r>
                      <a:r>
                        <a:rPr dirty="0" sz="1100" spc="360">
                          <a:latin typeface="Calibri"/>
                          <a:cs typeface="Calibri"/>
                        </a:rPr>
                        <a:t>   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modalidade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educação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infantil.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65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16.27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diário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classe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828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16.56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papéis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diversos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65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16.28–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elástico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16.57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pastas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diversas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65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16.29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envelopes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diversos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16.58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pena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colorida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65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16.30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espelho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16.59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Percevejo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65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16.31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estilete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16.60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perfurador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65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16.32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estrelinhas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coloridas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16.61</a:t>
                      </a:r>
                      <a:r>
                        <a:rPr dirty="0" sz="11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pilhas</a:t>
                      </a:r>
                      <a:r>
                        <a:rPr dirty="0" sz="11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baterias</a:t>
                      </a:r>
                      <a:r>
                        <a:rPr dirty="0" sz="11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para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máquinas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fotográficas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65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16.33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etiqueta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auto-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adesiva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16.62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pincel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atômico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651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1068120" y="2817621"/>
            <a:ext cx="1688464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Calibri"/>
                <a:cs typeface="Calibri"/>
              </a:rPr>
              <a:t>MATERIAL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INFORMÁTICA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1009192" y="3010153"/>
          <a:ext cx="6184265" cy="29502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8975"/>
                <a:gridCol w="1891664"/>
                <a:gridCol w="2251710"/>
              </a:tblGrid>
              <a:tr h="68897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17.1</a:t>
                      </a:r>
                      <a:r>
                        <a:rPr dirty="0" sz="11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cartuchos</a:t>
                      </a:r>
                      <a:r>
                        <a:rPr dirty="0" sz="11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tinta</a:t>
                      </a:r>
                      <a:r>
                        <a:rPr dirty="0" sz="11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preta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 marR="60325">
                        <a:lnSpc>
                          <a:spcPct val="101800"/>
                        </a:lnSpc>
                        <a:tabLst>
                          <a:tab pos="414020" algn="l"/>
                          <a:tab pos="747395" algn="l"/>
                          <a:tab pos="800735" algn="l"/>
                          <a:tab pos="1044575" algn="l"/>
                          <a:tab pos="1254760" algn="l"/>
                          <a:tab pos="1741805" algn="l"/>
                        </a:tabLst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ou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fita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impressora matricial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(2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unidades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no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trimestre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Unidade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Escolar)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68580" marR="60960">
                        <a:lnSpc>
                          <a:spcPct val="101899"/>
                        </a:lnSpc>
                        <a:spcBef>
                          <a:spcPts val="60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17.5</a:t>
                      </a:r>
                      <a:r>
                        <a:rPr dirty="0" sz="1100" spc="17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8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filtro</a:t>
                      </a:r>
                      <a:r>
                        <a:rPr dirty="0" sz="1100" spc="17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18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linha</a:t>
                      </a:r>
                      <a:r>
                        <a:rPr dirty="0" sz="1100" spc="17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(de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acordo</a:t>
                      </a:r>
                      <a:r>
                        <a:rPr dirty="0" sz="1100" spc="4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1100" spc="4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00" spc="4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equipamento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utilizado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com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justificativa)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62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u="sng" sz="1400" spc="-1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Atenção!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just" marL="67945" marR="60325">
                        <a:lnSpc>
                          <a:spcPct val="101800"/>
                        </a:lnSpc>
                        <a:spcBef>
                          <a:spcPts val="134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00" spc="19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instituição</a:t>
                      </a:r>
                      <a:r>
                        <a:rPr dirty="0" sz="1100" spc="19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deverá</a:t>
                      </a:r>
                      <a:r>
                        <a:rPr dirty="0" sz="1100" spc="18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providenciar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declaração,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especificando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qual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tipo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13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impressora</a:t>
                      </a:r>
                      <a:r>
                        <a:rPr dirty="0" sz="1100" spc="14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e/ou</a:t>
                      </a:r>
                      <a:r>
                        <a:rPr dirty="0" sz="1100" spc="13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equipamento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reprográfico</a:t>
                      </a:r>
                      <a:r>
                        <a:rPr dirty="0" sz="1100" spc="270">
                          <a:latin typeface="Calibri"/>
                          <a:cs typeface="Calibri"/>
                        </a:rPr>
                        <a:t> 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é</a:t>
                      </a:r>
                      <a:r>
                        <a:rPr dirty="0" sz="1100" spc="270">
                          <a:latin typeface="Calibri"/>
                          <a:cs typeface="Calibri"/>
                        </a:rPr>
                        <a:t> 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utilizado</a:t>
                      </a:r>
                      <a:r>
                        <a:rPr dirty="0" sz="1100" spc="270">
                          <a:latin typeface="Calibri"/>
                          <a:cs typeface="Calibri"/>
                        </a:rPr>
                        <a:t>  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para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atendimento</a:t>
                      </a:r>
                      <a:r>
                        <a:rPr dirty="0" sz="11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exclusivo</a:t>
                      </a:r>
                      <a:r>
                        <a:rPr dirty="0" sz="1100" spc="1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1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educação infantil.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176530">
                <a:tc rowSpan="4">
                  <a:txBody>
                    <a:bodyPr/>
                    <a:lstStyle/>
                    <a:p>
                      <a:pPr algn="just"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17.2</a:t>
                      </a:r>
                      <a:r>
                        <a:rPr dirty="0" sz="1100" spc="27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27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cartuchos</a:t>
                      </a:r>
                      <a:r>
                        <a:rPr dirty="0" sz="1100" spc="27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27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tinta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algn="just" marL="67945" marR="59690">
                        <a:lnSpc>
                          <a:spcPct val="101499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colorido:</a:t>
                      </a:r>
                      <a:r>
                        <a:rPr dirty="0" sz="1100" spc="254">
                          <a:latin typeface="Calibri"/>
                          <a:cs typeface="Calibri"/>
                        </a:rPr>
                        <a:t> 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1100" spc="254">
                          <a:latin typeface="Calibri"/>
                          <a:cs typeface="Calibri"/>
                        </a:rPr>
                        <a:t> 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unidades</a:t>
                      </a:r>
                      <a:r>
                        <a:rPr dirty="0" sz="1100" spc="254">
                          <a:latin typeface="Calibri"/>
                          <a:cs typeface="Calibri"/>
                        </a:rPr>
                        <a:t>  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no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trimestre</a:t>
                      </a:r>
                      <a:r>
                        <a:rPr dirty="0" sz="1100" spc="2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00" spc="3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Unidade</a:t>
                      </a:r>
                      <a:r>
                        <a:rPr dirty="0" sz="1100" spc="3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Escolar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(2</a:t>
                      </a:r>
                      <a:r>
                        <a:rPr dirty="0" sz="11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cartuchos</a:t>
                      </a:r>
                      <a:r>
                        <a:rPr dirty="0" sz="11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único</a:t>
                      </a:r>
                      <a:r>
                        <a:rPr dirty="0" sz="11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ou</a:t>
                      </a:r>
                      <a:r>
                        <a:rPr dirty="0" sz="11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11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cian,</a:t>
                      </a:r>
                      <a:r>
                        <a:rPr dirty="0" sz="11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 magenta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amarelo)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17.6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mouse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17653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17.7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mouse pad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comum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17653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17.8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teclado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simples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3276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8580" marR="61594">
                        <a:lnSpc>
                          <a:spcPct val="101800"/>
                        </a:lnSpc>
                        <a:spcBef>
                          <a:spcPts val="55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17.9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toner para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impressora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 laser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(1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unidade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trimestre)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177800">
                <a:tc rowSpan="2">
                  <a:txBody>
                    <a:bodyPr/>
                    <a:lstStyle/>
                    <a:p>
                      <a:pPr marL="67945">
                        <a:lnSpc>
                          <a:spcPts val="1310"/>
                        </a:lnSpc>
                        <a:tabLst>
                          <a:tab pos="549910" algn="l"/>
                          <a:tab pos="851535" algn="l"/>
                          <a:tab pos="1404620" algn="l"/>
                        </a:tabLst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17.3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capas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plásticas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 marR="60960">
                        <a:lnSpc>
                          <a:spcPct val="100899"/>
                        </a:lnSpc>
                        <a:spcBef>
                          <a:spcPts val="10"/>
                        </a:spcBef>
                        <a:tabLst>
                          <a:tab pos="843280" algn="l"/>
                          <a:tab pos="1270000" algn="l"/>
                          <a:tab pos="1819275" algn="l"/>
                        </a:tabLst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protetoras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micros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impressoras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345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17.10</a:t>
                      </a:r>
                      <a:r>
                        <a:rPr dirty="0" sz="1100" spc="16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6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software</a:t>
                      </a:r>
                      <a:r>
                        <a:rPr dirty="0" sz="1100" spc="16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(somente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11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autorização)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34734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17.4</a:t>
                      </a:r>
                      <a:r>
                        <a:rPr dirty="0" sz="1100" spc="45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45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CD-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ROM</a:t>
                      </a:r>
                      <a:r>
                        <a:rPr dirty="0" sz="1100" spc="4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45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DVD-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ROM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gravação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003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17.11</a:t>
                      </a:r>
                      <a:r>
                        <a:rPr dirty="0" sz="1100" spc="3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3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pen</a:t>
                      </a:r>
                      <a:r>
                        <a:rPr dirty="0" sz="1100" spc="3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drive</a:t>
                      </a:r>
                      <a:r>
                        <a:rPr dirty="0" sz="1100" spc="3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(até</a:t>
                      </a:r>
                      <a:r>
                        <a:rPr dirty="0" sz="1100" spc="3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8gb)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(somente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autorização)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53340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03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68580" marR="62230">
                        <a:lnSpc>
                          <a:spcPts val="1340"/>
                        </a:lnSpc>
                        <a:spcBef>
                          <a:spcPts val="4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17.12</a:t>
                      </a:r>
                      <a:r>
                        <a:rPr dirty="0" sz="1100" spc="3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3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toner</a:t>
                      </a:r>
                      <a:r>
                        <a:rPr dirty="0" sz="1100" spc="3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3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máquina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reprográfica</a:t>
                      </a:r>
                      <a:r>
                        <a:rPr dirty="0" sz="1100" spc="17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(1</a:t>
                      </a:r>
                      <a:r>
                        <a:rPr dirty="0" sz="1100" spc="18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unidade</a:t>
                      </a:r>
                      <a:r>
                        <a:rPr dirty="0" sz="1100" spc="17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no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trimestre)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1068120" y="5947028"/>
            <a:ext cx="2193290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Calibri"/>
                <a:cs typeface="Calibri"/>
              </a:rPr>
              <a:t>MATERIAL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CAMA,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MESA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spc="-20" b="1">
                <a:latin typeface="Calibri"/>
                <a:cs typeface="Calibri"/>
              </a:rPr>
              <a:t>BANHO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1009192" y="6139560"/>
          <a:ext cx="6184265" cy="1053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8975"/>
                <a:gridCol w="1891664"/>
                <a:gridCol w="2251710"/>
              </a:tblGrid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20.1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atoalhado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mesa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20.6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lençol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20.10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toalhas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diversas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20.2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banheira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plástica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20.7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pano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copa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20.11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travesseiro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20.3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colchonete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20.8–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tapete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antiderrapante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20.12</a:t>
                      </a:r>
                      <a:r>
                        <a:rPr dirty="0" sz="1100" spc="229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24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trocador</a:t>
                      </a:r>
                      <a:r>
                        <a:rPr dirty="0" sz="1100" spc="23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22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bebê</a:t>
                      </a:r>
                      <a:r>
                        <a:rPr dirty="0" sz="1100" spc="24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–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plástico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20.4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edredom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20.9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tecidos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20.13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aventais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diversos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20.5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fronha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1100124" y="7178420"/>
            <a:ext cx="2496185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Calibri"/>
                <a:cs typeface="Calibri"/>
              </a:rPr>
              <a:t>MATERIAL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COPA,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COZINHA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LACTÁRIO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009192" y="7370952"/>
          <a:ext cx="6184265" cy="20834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8975"/>
                <a:gridCol w="1891664"/>
                <a:gridCol w="2251710"/>
              </a:tblGrid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21.1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abridor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lata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21.18</a:t>
                      </a:r>
                      <a:r>
                        <a:rPr dirty="0" sz="11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espremedor</a:t>
                      </a:r>
                      <a:r>
                        <a:rPr dirty="0" sz="11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frutas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(plástico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manual)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21.37–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suporte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botijão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gás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927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21.2</a:t>
                      </a:r>
                      <a:r>
                        <a:rPr dirty="0" sz="1100" spc="2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2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assadeira</a:t>
                      </a:r>
                      <a:r>
                        <a:rPr dirty="0" sz="1100" spc="2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2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panelas</a:t>
                      </a:r>
                      <a:r>
                        <a:rPr dirty="0" sz="1100" spc="2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de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alumino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21.19</a:t>
                      </a:r>
                      <a:r>
                        <a:rPr dirty="0" sz="11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fósforo</a:t>
                      </a:r>
                      <a:r>
                        <a:rPr dirty="0" sz="11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ou</a:t>
                      </a:r>
                      <a:r>
                        <a:rPr dirty="0" sz="11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acendedor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automático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27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21.3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avental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cozinha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21.20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galão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água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21.38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suporte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coador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21.4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bandejas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diversas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00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21.21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garrafa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água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00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8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21.39</a:t>
                      </a:r>
                      <a:r>
                        <a:rPr dirty="0" sz="1100" spc="1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suporte</a:t>
                      </a:r>
                      <a:r>
                        <a:rPr dirty="0" sz="1100" spc="1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comum</a:t>
                      </a:r>
                      <a:r>
                        <a:rPr dirty="0" sz="1100" spc="1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1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plástico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água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21.5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babador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21.22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garrafa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térmica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21.40</a:t>
                      </a:r>
                      <a:r>
                        <a:rPr dirty="0" sz="11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suporte</a:t>
                      </a:r>
                      <a:r>
                        <a:rPr dirty="0" sz="11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plástico</a:t>
                      </a:r>
                      <a:r>
                        <a:rPr dirty="0" sz="11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1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copos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água/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café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21.6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bico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mamadeira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21.23</a:t>
                      </a:r>
                      <a:r>
                        <a:rPr dirty="0" sz="1100" spc="22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22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gás</a:t>
                      </a:r>
                      <a:r>
                        <a:rPr dirty="0" sz="1100" spc="22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liquefeito</a:t>
                      </a:r>
                      <a:r>
                        <a:rPr dirty="0" sz="1100" spc="22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de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 marR="62865">
                        <a:lnSpc>
                          <a:spcPct val="101800"/>
                        </a:lnSpc>
                        <a:tabLst>
                          <a:tab pos="689610" algn="l"/>
                          <a:tab pos="1442085" algn="l"/>
                        </a:tabLst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petróleo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(conteúdo,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exceto botijão)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  <a:tabLst>
                          <a:tab pos="551180" algn="l"/>
                          <a:tab pos="784225" algn="l"/>
                          <a:tab pos="1275080" algn="l"/>
                          <a:tab pos="1580515" algn="l"/>
                          <a:tab pos="2033905" algn="l"/>
                        </a:tabLst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21.41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tábua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vidro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ou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 marR="60960">
                        <a:lnSpc>
                          <a:spcPct val="1018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polipropileno</a:t>
                      </a:r>
                      <a:r>
                        <a:rPr dirty="0" sz="1100" spc="2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2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corte</a:t>
                      </a:r>
                      <a:r>
                        <a:rPr dirty="0" sz="1100" spc="2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carnes,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tempero,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etc.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015288" y="906728"/>
            <a:ext cx="6094095" cy="1041400"/>
          </a:xfrm>
          <a:custGeom>
            <a:avLst/>
            <a:gdLst/>
            <a:ahLst/>
            <a:cxnLst/>
            <a:rect l="l" t="t" r="r" b="b"/>
            <a:pathLst>
              <a:path w="6094095" h="1041400">
                <a:moveTo>
                  <a:pt x="1952498" y="701344"/>
                </a:moveTo>
                <a:lnTo>
                  <a:pt x="0" y="701344"/>
                </a:lnTo>
                <a:lnTo>
                  <a:pt x="0" y="1041196"/>
                </a:lnTo>
                <a:lnTo>
                  <a:pt x="1952498" y="1041196"/>
                </a:lnTo>
                <a:lnTo>
                  <a:pt x="1952498" y="701344"/>
                </a:lnTo>
                <a:close/>
              </a:path>
              <a:path w="6094095" h="1041400">
                <a:moveTo>
                  <a:pt x="1952498" y="176796"/>
                </a:moveTo>
                <a:lnTo>
                  <a:pt x="0" y="176796"/>
                </a:lnTo>
                <a:lnTo>
                  <a:pt x="0" y="695248"/>
                </a:lnTo>
                <a:lnTo>
                  <a:pt x="1952498" y="695248"/>
                </a:lnTo>
                <a:lnTo>
                  <a:pt x="1952498" y="176796"/>
                </a:lnTo>
                <a:close/>
              </a:path>
              <a:path w="6094095" h="1041400">
                <a:moveTo>
                  <a:pt x="1952498" y="50"/>
                </a:moveTo>
                <a:lnTo>
                  <a:pt x="0" y="50"/>
                </a:lnTo>
                <a:lnTo>
                  <a:pt x="0" y="169214"/>
                </a:lnTo>
                <a:lnTo>
                  <a:pt x="1952498" y="169214"/>
                </a:lnTo>
                <a:lnTo>
                  <a:pt x="1952498" y="50"/>
                </a:lnTo>
                <a:close/>
              </a:path>
              <a:path w="6094095" h="1041400">
                <a:moveTo>
                  <a:pt x="3844112" y="701344"/>
                </a:moveTo>
                <a:lnTo>
                  <a:pt x="1958670" y="701344"/>
                </a:lnTo>
                <a:lnTo>
                  <a:pt x="1958670" y="1041196"/>
                </a:lnTo>
                <a:lnTo>
                  <a:pt x="3844112" y="1041196"/>
                </a:lnTo>
                <a:lnTo>
                  <a:pt x="3844112" y="701344"/>
                </a:lnTo>
                <a:close/>
              </a:path>
              <a:path w="6094095" h="1041400">
                <a:moveTo>
                  <a:pt x="3844112" y="353872"/>
                </a:moveTo>
                <a:lnTo>
                  <a:pt x="1958670" y="353872"/>
                </a:lnTo>
                <a:lnTo>
                  <a:pt x="1958670" y="695248"/>
                </a:lnTo>
                <a:lnTo>
                  <a:pt x="3844112" y="695248"/>
                </a:lnTo>
                <a:lnTo>
                  <a:pt x="3844112" y="353872"/>
                </a:lnTo>
                <a:close/>
              </a:path>
              <a:path w="6094095" h="1041400">
                <a:moveTo>
                  <a:pt x="3844112" y="176784"/>
                </a:moveTo>
                <a:lnTo>
                  <a:pt x="1958670" y="176784"/>
                </a:lnTo>
                <a:lnTo>
                  <a:pt x="1958670" y="347776"/>
                </a:lnTo>
                <a:lnTo>
                  <a:pt x="3844112" y="347776"/>
                </a:lnTo>
                <a:lnTo>
                  <a:pt x="3844112" y="176784"/>
                </a:lnTo>
                <a:close/>
              </a:path>
              <a:path w="6094095" h="1041400">
                <a:moveTo>
                  <a:pt x="3844112" y="50"/>
                </a:moveTo>
                <a:lnTo>
                  <a:pt x="1958670" y="50"/>
                </a:lnTo>
                <a:lnTo>
                  <a:pt x="1958670" y="169214"/>
                </a:lnTo>
                <a:lnTo>
                  <a:pt x="3844112" y="169214"/>
                </a:lnTo>
                <a:lnTo>
                  <a:pt x="3844112" y="50"/>
                </a:lnTo>
                <a:close/>
              </a:path>
              <a:path w="6094095" h="1041400">
                <a:moveTo>
                  <a:pt x="6093790" y="701344"/>
                </a:moveTo>
                <a:lnTo>
                  <a:pt x="3850208" y="701344"/>
                </a:lnTo>
                <a:lnTo>
                  <a:pt x="3850208" y="1041196"/>
                </a:lnTo>
                <a:lnTo>
                  <a:pt x="6093790" y="1041196"/>
                </a:lnTo>
                <a:lnTo>
                  <a:pt x="6093790" y="701344"/>
                </a:lnTo>
                <a:close/>
              </a:path>
              <a:path w="6094095" h="1041400">
                <a:moveTo>
                  <a:pt x="6093790" y="353872"/>
                </a:moveTo>
                <a:lnTo>
                  <a:pt x="3850208" y="353872"/>
                </a:lnTo>
                <a:lnTo>
                  <a:pt x="3850208" y="695248"/>
                </a:lnTo>
                <a:lnTo>
                  <a:pt x="6093790" y="695248"/>
                </a:lnTo>
                <a:lnTo>
                  <a:pt x="6093790" y="353872"/>
                </a:lnTo>
                <a:close/>
              </a:path>
              <a:path w="6094095" h="1041400">
                <a:moveTo>
                  <a:pt x="6093790" y="0"/>
                </a:moveTo>
                <a:lnTo>
                  <a:pt x="3850208" y="0"/>
                </a:lnTo>
                <a:lnTo>
                  <a:pt x="3850208" y="347776"/>
                </a:lnTo>
                <a:lnTo>
                  <a:pt x="6093790" y="347776"/>
                </a:lnTo>
                <a:lnTo>
                  <a:pt x="609379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1009192" y="899159"/>
          <a:ext cx="6184265" cy="36620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53745"/>
                <a:gridCol w="895350"/>
                <a:gridCol w="310514"/>
                <a:gridCol w="1660524"/>
                <a:gridCol w="231139"/>
                <a:gridCol w="2251075"/>
              </a:tblGrid>
              <a:tr h="176530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21.7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 bule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chaleira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/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leiteira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21.24–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guardanapo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papel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 marL="67945" marR="59690">
                        <a:lnSpc>
                          <a:spcPts val="135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21.42</a:t>
                      </a:r>
                      <a:r>
                        <a:rPr dirty="0" sz="1100" spc="21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21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talheres</a:t>
                      </a:r>
                      <a:r>
                        <a:rPr dirty="0" sz="1100" spc="21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avulsos</a:t>
                      </a:r>
                      <a:r>
                        <a:rPr dirty="0" sz="1100" spc="21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(facas,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colher,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garfo,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exceto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faqueiro)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8435">
                <a:tc gridSpan="3" rowSpan="2">
                  <a:txBody>
                    <a:bodyPr/>
                    <a:lstStyle/>
                    <a:p>
                      <a:pPr marL="67945" marR="59690">
                        <a:lnSpc>
                          <a:spcPct val="101800"/>
                        </a:lnSpc>
                        <a:spcBef>
                          <a:spcPts val="640"/>
                        </a:spcBef>
                        <a:tabLst>
                          <a:tab pos="527050" algn="l"/>
                          <a:tab pos="805815" algn="l"/>
                        </a:tabLst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21.8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caixa/organizadora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(tamanhos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diversos)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12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21.25–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jarra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suco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gridSpan="3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12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21.26–</a:t>
                      </a:r>
                      <a:r>
                        <a:rPr dirty="0" sz="1100" spc="3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mamadeira</a:t>
                      </a:r>
                      <a:r>
                        <a:rPr dirty="0" sz="1100" spc="3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3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chá,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leite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água***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21.43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tigela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5440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21.9</a:t>
                      </a:r>
                      <a:r>
                        <a:rPr dirty="0" sz="1100" spc="3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3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coador</a:t>
                      </a:r>
                      <a:r>
                        <a:rPr dirty="0" sz="1100" spc="3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(café</a:t>
                      </a:r>
                      <a:r>
                        <a:rPr dirty="0" sz="1100" spc="3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100" spc="3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chá)</a:t>
                      </a:r>
                      <a:r>
                        <a:rPr dirty="0" sz="1100" spc="3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/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filtro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papel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21.27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papel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alumínio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21.44</a:t>
                      </a:r>
                      <a:r>
                        <a:rPr dirty="0" sz="1100" spc="2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25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touca,</a:t>
                      </a:r>
                      <a:r>
                        <a:rPr dirty="0" sz="1100" spc="2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máscara</a:t>
                      </a:r>
                      <a:r>
                        <a:rPr dirty="0" sz="1100" spc="2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e/ou</a:t>
                      </a:r>
                      <a:r>
                        <a:rPr dirty="0" sz="1100" spc="2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luvas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descartáveis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cozinheira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7800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21.10–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concha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21.28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papel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filme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21.45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vela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filtro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21.11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copos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diversos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21.29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papel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toalha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***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somente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creche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gridSpan="3" rowSpan="2">
                  <a:txBody>
                    <a:bodyPr/>
                    <a:lstStyle/>
                    <a:p>
                      <a:pPr marL="67945" marR="60325">
                        <a:lnSpc>
                          <a:spcPct val="101800"/>
                        </a:lnSpc>
                        <a:spcBef>
                          <a:spcPts val="625"/>
                        </a:spcBef>
                        <a:tabLst>
                          <a:tab pos="519430" algn="l"/>
                          <a:tab pos="720725" algn="l"/>
                          <a:tab pos="1186180" algn="l"/>
                        </a:tabLst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21.12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copos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descartáveis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(água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/ café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sobremesa)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  <a:tabLst>
                          <a:tab pos="638175" algn="l"/>
                          <a:tab pos="958215" algn="l"/>
                        </a:tabLst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21.30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pegador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macarrão/salada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ts val="1275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de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</a:tr>
              <a:tr h="176530">
                <a:tc gridSpan="3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21.31–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peneira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  <a:tabLst>
                          <a:tab pos="584835" algn="l"/>
                        </a:tabLst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21.13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–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legumes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275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descascador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ts val="1275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de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21.32</a:t>
                      </a:r>
                      <a:r>
                        <a:rPr dirty="0" sz="1100" spc="17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7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potes</a:t>
                      </a:r>
                      <a:r>
                        <a:rPr dirty="0" sz="1100" spc="17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17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vidro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plástico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ts val="1275"/>
                        </a:lnSpc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</a:tr>
              <a:tr h="347345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21.14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escorredor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macarrão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arroz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21.33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prato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</a:tr>
              <a:tr h="516255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21.15–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escorredor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pratos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21.34</a:t>
                      </a:r>
                      <a:r>
                        <a:rPr dirty="0" sz="1100" spc="15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5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pratos,</a:t>
                      </a:r>
                      <a:r>
                        <a:rPr dirty="0" sz="1100" spc="15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colheres</a:t>
                      </a:r>
                      <a:r>
                        <a:rPr dirty="0" sz="1100" spc="14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 marR="60960">
                        <a:lnSpc>
                          <a:spcPct val="1018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garfinhos</a:t>
                      </a:r>
                      <a:r>
                        <a:rPr dirty="0" sz="1100" spc="17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descartáveis</a:t>
                      </a:r>
                      <a:r>
                        <a:rPr dirty="0" sz="1100" spc="17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(para sobremesas)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</a:tr>
              <a:tr h="176530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21.16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escumadeira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21.35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ralador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</a:tr>
              <a:tr h="348615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21.17</a:t>
                      </a:r>
                      <a:r>
                        <a:rPr dirty="0" sz="1100" spc="1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espremedor</a:t>
                      </a:r>
                      <a:r>
                        <a:rPr dirty="0" sz="1100" spc="1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1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alho</a:t>
                      </a:r>
                      <a:r>
                        <a:rPr dirty="0" sz="1100" spc="1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batata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21.36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saleiro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12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A6A6"/>
                    </a:solidFill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1068120" y="4549266"/>
            <a:ext cx="3465829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Calibri"/>
                <a:cs typeface="Calibri"/>
              </a:rPr>
              <a:t>MATERIAL DE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LIMPEZA,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HIGIENIZAÇÃO </a:t>
            </a:r>
            <a:r>
              <a:rPr dirty="0" sz="1100" b="1">
                <a:latin typeface="Calibri"/>
                <a:cs typeface="Calibri"/>
              </a:rPr>
              <a:t>E </a:t>
            </a:r>
            <a:r>
              <a:rPr dirty="0" sz="1100" spc="-10" b="1">
                <a:latin typeface="Calibri"/>
                <a:cs typeface="Calibri"/>
              </a:rPr>
              <a:t>FARMACOLÓGICO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1009192" y="4741798"/>
          <a:ext cx="6184265" cy="4714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8830"/>
                <a:gridCol w="927734"/>
                <a:gridCol w="233044"/>
                <a:gridCol w="690880"/>
                <a:gridCol w="495935"/>
                <a:gridCol w="796925"/>
                <a:gridCol w="2162175"/>
              </a:tblGrid>
              <a:tr h="176530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22.1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 água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sanitária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22.27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flanela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22.53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sabonetes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diversos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22.2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 álcool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etílico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22.28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fraldas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descartáveis***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22.54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saco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alvejado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chão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22.3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 álcool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gel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22.29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gaze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22.55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 saco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lixo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22.4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algodão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22.30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inseticida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22.56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saco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plástico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22.5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amaciante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22.31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lenço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papel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22.57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saponáceo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22.6</a:t>
                      </a:r>
                      <a:r>
                        <a:rPr dirty="0" sz="11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bacia</a:t>
                      </a:r>
                      <a:r>
                        <a:rPr dirty="0" sz="110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balde</a:t>
                      </a:r>
                      <a:r>
                        <a:rPr dirty="0" sz="1100" spc="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(plástico</a:t>
                      </a:r>
                      <a:r>
                        <a:rPr dirty="0" sz="11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/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alumínio)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22.32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lenço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umedecido***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  <a:tabLst>
                          <a:tab pos="543560" algn="l"/>
                          <a:tab pos="769620" algn="l"/>
                          <a:tab pos="1365250" algn="l"/>
                          <a:tab pos="1774825" algn="l"/>
                        </a:tabLst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22.58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suporte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papel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interfolha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e/ou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papel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higiênico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22.7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capacho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  <a:tabLst>
                          <a:tab pos="542290" algn="l"/>
                        </a:tabLst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22.33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–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(bobina)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1275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lençol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1275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descartável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22.59</a:t>
                      </a:r>
                      <a:r>
                        <a:rPr dirty="0" sz="1100" spc="14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5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suporte</a:t>
                      </a:r>
                      <a:r>
                        <a:rPr dirty="0" sz="1100" spc="14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14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sabonete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líquido/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álcool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gel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22.8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cera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22.34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limpa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vidro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22.60</a:t>
                      </a:r>
                      <a:r>
                        <a:rPr dirty="0" sz="1100" spc="3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3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tapete</a:t>
                      </a:r>
                      <a:r>
                        <a:rPr dirty="0" sz="1100" spc="3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emborrachado</a:t>
                      </a:r>
                      <a:r>
                        <a:rPr dirty="0" sz="1100" spc="3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p/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banheiro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22.9</a:t>
                      </a:r>
                      <a:r>
                        <a:rPr dirty="0" sz="1100" spc="4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4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cesto</a:t>
                      </a:r>
                      <a:r>
                        <a:rPr dirty="0" sz="1100" spc="4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45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lixo</a:t>
                      </a:r>
                      <a:r>
                        <a:rPr dirty="0" sz="1100" spc="45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(com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tampa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pedal)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22.35</a:t>
                      </a:r>
                      <a:r>
                        <a:rPr dirty="0" sz="1100" spc="4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48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limpador</a:t>
                      </a:r>
                      <a:r>
                        <a:rPr dirty="0" sz="1100" spc="4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00" spc="4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base</a:t>
                      </a:r>
                      <a:r>
                        <a:rPr dirty="0" sz="1100" spc="4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de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amoníaco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22.61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termômetro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clínico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22.10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cloro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22.36</a:t>
                      </a:r>
                      <a:r>
                        <a:rPr dirty="0" sz="1100" spc="43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43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limpador</a:t>
                      </a:r>
                      <a:r>
                        <a:rPr dirty="0" sz="1100" spc="4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instantâneo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multi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uso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22.62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vassoura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22.11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cotonete***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22.37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lisoform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22.63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xampu***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22.12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creme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dental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22.38 –</a:t>
                      </a:r>
                      <a:r>
                        <a:rPr dirty="0" sz="11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lustra-móveis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22.64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placas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sinalização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22.13</a:t>
                      </a:r>
                      <a:r>
                        <a:rPr dirty="0" sz="1100" spc="15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6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creme/condicionador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cabelo***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22.39</a:t>
                      </a:r>
                      <a:r>
                        <a:rPr dirty="0" sz="1100" spc="1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luvas</a:t>
                      </a:r>
                      <a:r>
                        <a:rPr dirty="0" sz="110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borracha</a:t>
                      </a:r>
                      <a:r>
                        <a:rPr dirty="0" sz="11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para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limpeza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22.65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botas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22.14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curativo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(tipo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band-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aid)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22.40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luvas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procedimento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22.66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esguicho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p/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magueira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8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22.15</a:t>
                      </a:r>
                      <a:r>
                        <a:rPr dirty="0" sz="1100" spc="2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2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desentupidor</a:t>
                      </a:r>
                      <a:r>
                        <a:rPr dirty="0" sz="1100" spc="2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1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pia</a:t>
                      </a:r>
                      <a:r>
                        <a:rPr dirty="0" sz="1100" spc="20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/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vaso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sanitário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68580">
                        <a:lnSpc>
                          <a:spcPts val="128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22.41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mangueira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22.67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colônia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infantil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***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800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  <a:tabLst>
                          <a:tab pos="607695" algn="l"/>
                        </a:tabLst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22.16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–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bactericida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1275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desinfetante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1275"/>
                        </a:lnSpc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/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22.42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pá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lixo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***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somente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creche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176530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22.17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detergente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22.43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palha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aço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(nº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 marL="67945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Atenção!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 marR="62230">
                        <a:lnSpc>
                          <a:spcPct val="10180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20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acordo</a:t>
                      </a:r>
                      <a:r>
                        <a:rPr dirty="0" sz="1100" spc="2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1100" spc="2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as</a:t>
                      </a:r>
                      <a:r>
                        <a:rPr dirty="0" sz="1100" spc="1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orientações</a:t>
                      </a:r>
                      <a:r>
                        <a:rPr dirty="0" sz="1100" spc="20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da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Secretaria</a:t>
                      </a:r>
                      <a:r>
                        <a:rPr dirty="0" sz="11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1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Saúde</a:t>
                      </a:r>
                      <a:r>
                        <a:rPr dirty="0" sz="11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1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Equipe</a:t>
                      </a:r>
                      <a:r>
                        <a:rPr dirty="0" sz="11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de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 gridSpan="3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22.18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escova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dental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22.44</a:t>
                      </a:r>
                      <a:r>
                        <a:rPr dirty="0" sz="1100" spc="2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2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pano</a:t>
                      </a:r>
                      <a:r>
                        <a:rPr dirty="0" sz="1100" spc="2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2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limpeza</a:t>
                      </a:r>
                      <a:r>
                        <a:rPr dirty="0" sz="1100" spc="2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de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pia ou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chão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955413" y="906779"/>
            <a:ext cx="2153920" cy="1579245"/>
          </a:xfrm>
          <a:custGeom>
            <a:avLst/>
            <a:gdLst/>
            <a:ahLst/>
            <a:cxnLst/>
            <a:rect l="l" t="t" r="r" b="b"/>
            <a:pathLst>
              <a:path w="2153920" h="1579245">
                <a:moveTo>
                  <a:pt x="2153666" y="0"/>
                </a:moveTo>
                <a:lnTo>
                  <a:pt x="0" y="0"/>
                </a:lnTo>
                <a:lnTo>
                  <a:pt x="0" y="1579118"/>
                </a:lnTo>
                <a:lnTo>
                  <a:pt x="2153666" y="1579118"/>
                </a:lnTo>
                <a:lnTo>
                  <a:pt x="21536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1009192" y="899159"/>
          <a:ext cx="6184265" cy="1584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8975"/>
                <a:gridCol w="1981835"/>
                <a:gridCol w="2161540"/>
              </a:tblGrid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22.19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escova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cabelo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22.45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papel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higiênico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Supervisão</a:t>
                      </a:r>
                      <a:r>
                        <a:rPr dirty="0" sz="110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Escolar</a:t>
                      </a:r>
                      <a:r>
                        <a:rPr dirty="0" sz="11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1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SE,</a:t>
                      </a:r>
                      <a:r>
                        <a:rPr dirty="0" sz="11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qualquer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78435"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22.20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escova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limpeza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22.46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papel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interfolhas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7">
                  <a:txBody>
                    <a:bodyPr/>
                    <a:lstStyle/>
                    <a:p>
                      <a:pPr algn="just" marL="67945">
                        <a:lnSpc>
                          <a:spcPts val="123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medicamento</a:t>
                      </a:r>
                      <a:r>
                        <a:rPr dirty="0" sz="1100" spc="434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só</a:t>
                      </a:r>
                      <a:r>
                        <a:rPr dirty="0" sz="1100" spc="44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poderá</a:t>
                      </a:r>
                      <a:r>
                        <a:rPr dirty="0" sz="1100" spc="44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ser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algn="just" marL="67945" marR="60325">
                        <a:lnSpc>
                          <a:spcPct val="101800"/>
                        </a:lnSpc>
                        <a:tabLst>
                          <a:tab pos="1078230" algn="l"/>
                          <a:tab pos="2016760" algn="l"/>
                        </a:tabLst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ministrado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mediante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 fornecimento</a:t>
                      </a:r>
                      <a:r>
                        <a:rPr dirty="0" sz="1100" spc="14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15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autorização</a:t>
                      </a:r>
                      <a:r>
                        <a:rPr dirty="0" sz="1100" spc="15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dos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pais,</a:t>
                      </a:r>
                      <a:r>
                        <a:rPr dirty="0" sz="1100" spc="28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acompanhado</a:t>
                      </a:r>
                      <a:r>
                        <a:rPr dirty="0" sz="1100" spc="28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28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receita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médica</a:t>
                      </a:r>
                      <a:r>
                        <a:rPr dirty="0" sz="1100" spc="19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Portanto,</a:t>
                      </a:r>
                      <a:r>
                        <a:rPr dirty="0" sz="1100" spc="19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medicamentos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não</a:t>
                      </a:r>
                      <a:r>
                        <a:rPr dirty="0" sz="1100" spc="3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poderão</a:t>
                      </a:r>
                      <a:r>
                        <a:rPr dirty="0" sz="1100" spc="3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ser</a:t>
                      </a:r>
                      <a:r>
                        <a:rPr dirty="0" sz="1100" spc="3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adquiridos</a:t>
                      </a:r>
                      <a:r>
                        <a:rPr dirty="0" sz="1100" spc="3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com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recursos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deste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convênio.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  <a:tabLst>
                          <a:tab pos="520700" algn="l"/>
                          <a:tab pos="723265" algn="l"/>
                          <a:tab pos="1242695" algn="l"/>
                          <a:tab pos="1631314" algn="l"/>
                        </a:tabLst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22.21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escova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vaso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sanitário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22.47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pente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infantil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22.22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esfregão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22.48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porta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sabão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22.23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esparadrapo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22.49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removedor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22.24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esponja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22.50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rodo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22.25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esponja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banho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22.51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sabão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pedra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22.26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fio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fita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dental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22.52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sabão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pó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1068120" y="2470149"/>
            <a:ext cx="339852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Calibri"/>
                <a:cs typeface="Calibri"/>
              </a:rPr>
              <a:t>MELHORIAS, </a:t>
            </a:r>
            <a:r>
              <a:rPr dirty="0" sz="1100" spc="-10" b="1">
                <a:latin typeface="Calibri"/>
                <a:cs typeface="Calibri"/>
              </a:rPr>
              <a:t>MANUTENÇÃO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CONSERVAÇÃO</a:t>
            </a:r>
            <a:r>
              <a:rPr dirty="0" sz="1100" b="1">
                <a:latin typeface="Calibri"/>
                <a:cs typeface="Calibri"/>
              </a:rPr>
              <a:t> DO</a:t>
            </a:r>
            <a:r>
              <a:rPr dirty="0" sz="1100" spc="-10" b="1">
                <a:latin typeface="Calibri"/>
                <a:cs typeface="Calibri"/>
              </a:rPr>
              <a:t> IMÓVEL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1009192" y="2662681"/>
          <a:ext cx="6174740" cy="52946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7070"/>
                <a:gridCol w="1888489"/>
                <a:gridCol w="2246629"/>
              </a:tblGrid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24.1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abraçadeiras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diversas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24.25</a:t>
                      </a:r>
                      <a:r>
                        <a:rPr dirty="0" sz="1100" spc="13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4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isolante</a:t>
                      </a:r>
                      <a:r>
                        <a:rPr dirty="0" sz="1100" spc="13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térmico</a:t>
                      </a:r>
                      <a:r>
                        <a:rPr dirty="0" sz="1100" spc="14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acústico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  <a:tabLst>
                          <a:tab pos="580390" algn="l"/>
                          <a:tab pos="844550" algn="l"/>
                          <a:tab pos="1435735" algn="l"/>
                          <a:tab pos="1682114" algn="l"/>
                        </a:tabLst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24.48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válvula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registros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hidráulicos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24.2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antena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comum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24.26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janela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portas/portão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24.49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válvulas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registros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gás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24.3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aparelhos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sanitários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24.27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lavatório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24.50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vidro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716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24.4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arame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liso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24.28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lixa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24.51–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vitrô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24.5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areia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24.29–</a:t>
                      </a:r>
                      <a:r>
                        <a:rPr dirty="0" sz="11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madeira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24.52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estopa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24.6</a:t>
                      </a:r>
                      <a:r>
                        <a:rPr dirty="0" sz="1100" spc="3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3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argamassa</a:t>
                      </a:r>
                      <a:r>
                        <a:rPr dirty="0" sz="1100" spc="3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100" spc="3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rejunte</a:t>
                      </a:r>
                      <a:r>
                        <a:rPr dirty="0" sz="1100" spc="3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/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gesso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24.30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massa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corrida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24.53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dobradiças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24.7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bóia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24.31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pisos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revestimentos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24.54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lona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plástica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24.9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brita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24.32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niple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24.55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fecho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p/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cadeado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24.10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brocha,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pincel,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trincha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24.33</a:t>
                      </a:r>
                      <a:r>
                        <a:rPr dirty="0" sz="1100" spc="3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3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parafusos,</a:t>
                      </a:r>
                      <a:r>
                        <a:rPr dirty="0" sz="1100" spc="3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porcas</a:t>
                      </a:r>
                      <a:r>
                        <a:rPr dirty="0" sz="1100" spc="3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arruelas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24.56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Caixa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luz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24.11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cabo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metálico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24.34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pia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24.57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Caixa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p/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disjuntores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24.12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cadeado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24.35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pigmento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24.58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Espuma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bloco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24.13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cal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24.36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porcas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24.59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Forro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24.14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cano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24.37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prego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24.60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Roda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forro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306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24.15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chaves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24.38</a:t>
                      </a:r>
                      <a:r>
                        <a:rPr dirty="0" sz="1100" spc="16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65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rolo</a:t>
                      </a:r>
                      <a:r>
                        <a:rPr dirty="0" sz="1100" spc="17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160"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pintura,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suporte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p/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rolo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24.61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Veda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Rosca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8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24.16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cimento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8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24.39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sifão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8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24.62</a:t>
                      </a:r>
                      <a:r>
                        <a:rPr dirty="0" sz="1100" spc="3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3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Gancho/cabide/suporte</a:t>
                      </a:r>
                      <a:r>
                        <a:rPr dirty="0" sz="1100" spc="3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p/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mochilas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e/ou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prateleiras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24.17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cola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24.40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solvente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24.64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Laje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24.18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condutores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24.41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taco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24.65</a:t>
                      </a:r>
                      <a:r>
                        <a:rPr dirty="0" sz="1100" spc="2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2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Tampo</a:t>
                      </a:r>
                      <a:r>
                        <a:rPr dirty="0" sz="1100" spc="2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p/</a:t>
                      </a:r>
                      <a:r>
                        <a:rPr dirty="0" sz="1100" spc="2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caixa</a:t>
                      </a:r>
                      <a:r>
                        <a:rPr dirty="0" sz="1100" spc="2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d’água</a:t>
                      </a:r>
                      <a:r>
                        <a:rPr dirty="0" sz="1100" spc="2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ou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fossa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24.19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conexões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hidráulicas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24.42</a:t>
                      </a:r>
                      <a:r>
                        <a:rPr dirty="0" sz="11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tampa</a:t>
                      </a:r>
                      <a:r>
                        <a:rPr dirty="0" sz="11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comum</a:t>
                      </a:r>
                      <a:r>
                        <a:rPr dirty="0" sz="11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p/</a:t>
                      </a:r>
                      <a:r>
                        <a:rPr dirty="0" sz="11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vaso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sanitários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(infantil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adulto)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24.66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Rede/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Tela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proteção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24.20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conexões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gás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24.43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tanque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24.67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Alambrado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24.21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esquadrias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24.44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telha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24.68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Mola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Hidráulica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24.22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fechaduras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24.45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tijolo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blocos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24.69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Rodinho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porta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24.23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ferro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24.46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tintas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vernizes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24.70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Placa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identificação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da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unidade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(solicitar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modelo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lay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out)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24.24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impermeabilizantes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24.47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torneira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simples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1068120" y="7946516"/>
            <a:ext cx="291401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Calibri"/>
                <a:cs typeface="Calibri"/>
              </a:rPr>
              <a:t>MATERIAL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PARA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MANUTENÇÃO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BENS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MÓVEIS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1009192" y="8139048"/>
          <a:ext cx="6184265" cy="523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8975"/>
                <a:gridCol w="1891664"/>
                <a:gridCol w="2251710"/>
              </a:tblGrid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25.1</a:t>
                      </a:r>
                      <a:r>
                        <a:rPr dirty="0" sz="1100" spc="3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3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cilindro</a:t>
                      </a:r>
                      <a:r>
                        <a:rPr dirty="0" sz="1100" spc="3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3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máquina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copiadora*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25.3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peças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reposição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para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aparelhos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em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geral*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*</a:t>
                      </a:r>
                      <a:r>
                        <a:rPr dirty="0" sz="1100" spc="39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solicitar</a:t>
                      </a:r>
                      <a:r>
                        <a:rPr dirty="0" sz="1100" spc="38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através</a:t>
                      </a:r>
                      <a:r>
                        <a:rPr dirty="0" sz="1100" spc="39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38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autorização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prévia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escrito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25.2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mangueira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fogão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1132128" y="8647938"/>
            <a:ext cx="207708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Calibri"/>
                <a:cs typeface="Calibri"/>
              </a:rPr>
              <a:t>MATERIAL</a:t>
            </a:r>
            <a:r>
              <a:rPr dirty="0" sz="1100" spc="-4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ELÉTRICO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</a:t>
            </a:r>
            <a:r>
              <a:rPr dirty="0" sz="1100" spc="-3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ELETRÔNICO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009192" y="8840469"/>
          <a:ext cx="6184265" cy="701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8975"/>
                <a:gridCol w="1891664"/>
                <a:gridCol w="2251710"/>
              </a:tblGrid>
              <a:tr h="176530"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26.1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benjamim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26.10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eletrodos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26.19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placas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baquelite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7345"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26.2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bocal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60960">
                        <a:lnSpc>
                          <a:spcPts val="1330"/>
                        </a:lnSpc>
                        <a:tabLst>
                          <a:tab pos="591185" algn="l"/>
                          <a:tab pos="862330" algn="l"/>
                          <a:tab pos="1565910" algn="l"/>
                        </a:tabLst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26.11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espelhos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para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interruptores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26.20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reatores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26.3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cabos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26.12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fios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26.21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receptáculos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Anna Carolina Solano Gomes</dc:creator>
  <dcterms:created xsi:type="dcterms:W3CDTF">2025-05-19T15:50:25Z</dcterms:created>
  <dcterms:modified xsi:type="dcterms:W3CDTF">2025-05-19T15:50:25Z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2017-12-18T00:00:00Z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2025-05-19T00:00:00Z</vt:filetime>
  </property>
  <property fmtid="{D5CDD505-2E9C-101B-9397-08002B2CF9AE}" pid="5" name="Producer">
    <vt:lpwstr>Microsoft® Word 2010</vt:lpwstr>
  </property>
</Properties>
</file>