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784" y="929639"/>
            <a:ext cx="7083552" cy="2346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82879" y="10358628"/>
            <a:ext cx="7065645" cy="0"/>
          </a:xfrm>
          <a:custGeom>
            <a:avLst/>
            <a:gdLst/>
            <a:ahLst/>
            <a:cxnLst/>
            <a:rect l="l" t="t" r="r" b="b"/>
            <a:pathLst>
              <a:path w="7065645" h="0">
                <a:moveTo>
                  <a:pt x="0" y="0"/>
                </a:moveTo>
                <a:lnTo>
                  <a:pt x="7065264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78168" y="3578351"/>
            <a:ext cx="569976" cy="7010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25567" y="10384535"/>
            <a:ext cx="289560" cy="18897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68416" y="114300"/>
            <a:ext cx="488950" cy="29972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219"/>
              </a:spcBef>
            </a:pPr>
            <a:r>
              <a:rPr dirty="0" sz="800" spc="50" b="1">
                <a:latin typeface="Calibri"/>
                <a:cs typeface="Calibri"/>
              </a:rPr>
              <a:t>Empresa: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00" spc="-10">
                <a:latin typeface="Calibri"/>
                <a:cs typeface="Calibri"/>
              </a:rPr>
              <a:t>C.N.P.J.: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96877" y="147828"/>
            <a:ext cx="3791585" cy="266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50"/>
              </a:lnSpc>
              <a:spcBef>
                <a:spcPts val="100"/>
              </a:spcBef>
            </a:pPr>
            <a:r>
              <a:rPr dirty="0" sz="800" spc="75" b="1">
                <a:latin typeface="Calibri"/>
                <a:cs typeface="Calibri"/>
              </a:rPr>
              <a:t>ASSOCIACAO</a:t>
            </a:r>
            <a:r>
              <a:rPr dirty="0" sz="800" spc="145" b="1">
                <a:latin typeface="Calibri"/>
                <a:cs typeface="Calibri"/>
              </a:rPr>
              <a:t> </a:t>
            </a:r>
            <a:r>
              <a:rPr dirty="0" sz="800" spc="85" b="1">
                <a:latin typeface="Calibri"/>
                <a:cs typeface="Calibri"/>
              </a:rPr>
              <a:t>DOS</a:t>
            </a:r>
            <a:r>
              <a:rPr dirty="0" sz="800" spc="90" b="1">
                <a:latin typeface="Calibri"/>
                <a:cs typeface="Calibri"/>
              </a:rPr>
              <a:t> </a:t>
            </a:r>
            <a:r>
              <a:rPr dirty="0" sz="800" spc="70" b="1">
                <a:latin typeface="Calibri"/>
                <a:cs typeface="Calibri"/>
              </a:rPr>
              <a:t>MORADORES</a:t>
            </a:r>
            <a:r>
              <a:rPr dirty="0" sz="800" spc="130" b="1">
                <a:latin typeface="Calibri"/>
                <a:cs typeface="Calibri"/>
              </a:rPr>
              <a:t> </a:t>
            </a:r>
            <a:r>
              <a:rPr dirty="0" sz="800" spc="75" b="1">
                <a:latin typeface="Calibri"/>
                <a:cs typeface="Calibri"/>
              </a:rPr>
              <a:t>PARA</a:t>
            </a:r>
            <a:r>
              <a:rPr dirty="0" sz="800" spc="110" b="1">
                <a:latin typeface="Calibri"/>
                <a:cs typeface="Calibri"/>
              </a:rPr>
              <a:t> </a:t>
            </a:r>
            <a:r>
              <a:rPr dirty="0" sz="800" spc="80" b="1">
                <a:latin typeface="Calibri"/>
                <a:cs typeface="Calibri"/>
              </a:rPr>
              <a:t>DESENVOLVIMENTO</a:t>
            </a:r>
            <a:r>
              <a:rPr dirty="0" sz="800" spc="15" b="1">
                <a:latin typeface="Calibri"/>
                <a:cs typeface="Calibri"/>
              </a:rPr>
              <a:t> </a:t>
            </a:r>
            <a:r>
              <a:rPr dirty="0" sz="800" spc="95" b="1">
                <a:latin typeface="Calibri"/>
                <a:cs typeface="Calibri"/>
              </a:rPr>
              <a:t>DO</a:t>
            </a:r>
            <a:r>
              <a:rPr dirty="0" sz="800" spc="50" b="1">
                <a:latin typeface="Calibri"/>
                <a:cs typeface="Calibri"/>
              </a:rPr>
              <a:t> AGUA</a:t>
            </a:r>
            <a:r>
              <a:rPr dirty="0" sz="800" spc="105" b="1">
                <a:latin typeface="Calibri"/>
                <a:cs typeface="Calibri"/>
              </a:rPr>
              <a:t> </a:t>
            </a:r>
            <a:r>
              <a:rPr dirty="0" sz="800" spc="50" b="1">
                <a:latin typeface="Calibri"/>
                <a:cs typeface="Calibri"/>
              </a:rPr>
              <a:t>AZUL</a:t>
            </a:r>
            <a:endParaRPr sz="800">
              <a:latin typeface="Calibri"/>
              <a:cs typeface="Calibri"/>
            </a:endParaRPr>
          </a:p>
          <a:p>
            <a:pPr marL="13335">
              <a:lnSpc>
                <a:spcPts val="950"/>
              </a:lnSpc>
            </a:pPr>
            <a:r>
              <a:rPr dirty="0" sz="800">
                <a:latin typeface="Calibri"/>
                <a:cs typeface="Calibri"/>
              </a:rPr>
              <a:t>08.953.367/0001-</a:t>
            </a:r>
            <a:r>
              <a:rPr dirty="0" sz="800" spc="-25">
                <a:latin typeface="Calibri"/>
                <a:cs typeface="Calibri"/>
              </a:rPr>
              <a:t>31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3095" y="378714"/>
            <a:ext cx="1669414" cy="307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ts val="1110"/>
              </a:lnSpc>
              <a:spcBef>
                <a:spcPts val="100"/>
              </a:spcBef>
            </a:pPr>
            <a:r>
              <a:rPr dirty="0" sz="950" spc="-10">
                <a:latin typeface="Calibri"/>
                <a:cs typeface="Calibri"/>
              </a:rPr>
              <a:t>CONSOLIDADO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ts val="1110"/>
              </a:lnSpc>
              <a:tabLst>
                <a:tab pos="1149985" algn="l"/>
              </a:tabLst>
            </a:pPr>
            <a:r>
              <a:rPr dirty="0" sz="950" spc="-50">
                <a:latin typeface="Calibri"/>
                <a:cs typeface="Calibri"/>
              </a:rPr>
              <a:t>Balanço</a:t>
            </a:r>
            <a:r>
              <a:rPr dirty="0" sz="950">
                <a:latin typeface="Calibri"/>
                <a:cs typeface="Calibri"/>
              </a:rPr>
              <a:t> </a:t>
            </a:r>
            <a:r>
              <a:rPr dirty="0" sz="950" spc="-65">
                <a:latin typeface="Calibri"/>
                <a:cs typeface="Calibri"/>
              </a:rPr>
              <a:t>encerrado</a:t>
            </a:r>
            <a:r>
              <a:rPr dirty="0" sz="950" spc="40">
                <a:latin typeface="Calibri"/>
                <a:cs typeface="Calibri"/>
              </a:rPr>
              <a:t> </a:t>
            </a:r>
            <a:r>
              <a:rPr dirty="0" sz="950" spc="-25">
                <a:latin typeface="Calibri"/>
                <a:cs typeface="Calibri"/>
              </a:rPr>
              <a:t>em:</a:t>
            </a:r>
            <a:r>
              <a:rPr dirty="0" sz="950">
                <a:latin typeface="Calibri"/>
                <a:cs typeface="Calibri"/>
              </a:rPr>
              <a:t>	</a:t>
            </a:r>
            <a:r>
              <a:rPr dirty="0" sz="950" spc="-65">
                <a:latin typeface="Calibri"/>
                <a:cs typeface="Calibri"/>
              </a:rPr>
              <a:t>31/12/2024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76069" y="936243"/>
            <a:ext cx="5467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95">
                <a:latin typeface="Consolas"/>
                <a:cs typeface="Consolas"/>
              </a:rPr>
              <a:t>DescriSão</a:t>
            </a:r>
            <a:endParaRPr sz="1000">
              <a:latin typeface="Consolas"/>
              <a:cs typeface="Consolas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71939" y="1248155"/>
            <a:ext cx="1922145" cy="1878964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800" spc="-10">
                <a:latin typeface="Calibri"/>
                <a:cs typeface="Calibri"/>
              </a:rPr>
              <a:t>ATIVO</a:t>
            </a:r>
            <a:endParaRPr sz="800">
              <a:latin typeface="Calibri"/>
              <a:cs typeface="Calibri"/>
            </a:endParaRPr>
          </a:p>
          <a:p>
            <a:pPr marL="191770" marR="929640" indent="-88265">
              <a:lnSpc>
                <a:spcPct val="107500"/>
              </a:lnSpc>
              <a:spcBef>
                <a:spcPts val="25"/>
              </a:spcBef>
            </a:pPr>
            <a:r>
              <a:rPr dirty="0" sz="800">
                <a:latin typeface="Calibri"/>
                <a:cs typeface="Calibri"/>
              </a:rPr>
              <a:t>ATIVO</a:t>
            </a:r>
            <a:r>
              <a:rPr dirty="0" sz="800" spc="18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CIRCULANTE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DISPONIVEL</a:t>
            </a:r>
            <a:endParaRPr sz="800">
              <a:latin typeface="Calibri"/>
              <a:cs typeface="Calibri"/>
            </a:endParaRPr>
          </a:p>
          <a:p>
            <a:pPr marL="284480">
              <a:lnSpc>
                <a:spcPct val="100000"/>
              </a:lnSpc>
              <a:spcBef>
                <a:spcPts val="120"/>
              </a:spcBef>
            </a:pPr>
            <a:r>
              <a:rPr dirty="0" sz="800" b="1">
                <a:latin typeface="Calibri"/>
                <a:cs typeface="Calibri"/>
              </a:rPr>
              <a:t>APLICAÇÃO</a:t>
            </a:r>
            <a:r>
              <a:rPr dirty="0" sz="800" spc="125" b="1">
                <a:latin typeface="Calibri"/>
                <a:cs typeface="Calibri"/>
              </a:rPr>
              <a:t> </a:t>
            </a:r>
            <a:r>
              <a:rPr dirty="0" sz="800" b="1">
                <a:latin typeface="Calibri"/>
                <a:cs typeface="Calibri"/>
              </a:rPr>
              <a:t>DE</a:t>
            </a:r>
            <a:r>
              <a:rPr dirty="0" sz="800" spc="80" b="1">
                <a:latin typeface="Calibri"/>
                <a:cs typeface="Calibri"/>
              </a:rPr>
              <a:t> </a:t>
            </a:r>
            <a:r>
              <a:rPr dirty="0" sz="800" spc="50" b="1">
                <a:latin typeface="Calibri"/>
                <a:cs typeface="Calibri"/>
              </a:rPr>
              <a:t>LIQUIDEZ</a:t>
            </a:r>
            <a:r>
              <a:rPr dirty="0" sz="800" spc="110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Ił'4EDIATA</a:t>
            </a:r>
            <a:endParaRPr sz="800">
              <a:latin typeface="Calibri"/>
              <a:cs typeface="Calibri"/>
            </a:endParaRPr>
          </a:p>
          <a:p>
            <a:pPr marL="368300">
              <a:lnSpc>
                <a:spcPct val="100000"/>
              </a:lnSpc>
              <a:spcBef>
                <a:spcPts val="95"/>
              </a:spcBef>
            </a:pPr>
            <a:r>
              <a:rPr dirty="0" sz="800" spc="-50">
                <a:latin typeface="Calibri"/>
                <a:cs typeface="Calibri"/>
              </a:rPr>
              <a:t>POUPANÇA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BB</a:t>
            </a:r>
            <a:r>
              <a:rPr dirty="0" sz="800" spc="-2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(UNI.IV)</a:t>
            </a:r>
            <a:endParaRPr sz="800">
              <a:latin typeface="Calibri"/>
              <a:cs typeface="Calibri"/>
            </a:endParaRPr>
          </a:p>
          <a:p>
            <a:pPr marL="368935">
              <a:lnSpc>
                <a:spcPct val="100000"/>
              </a:lnSpc>
              <a:spcBef>
                <a:spcPts val="70"/>
              </a:spcBef>
            </a:pPr>
            <a:r>
              <a:rPr dirty="0" sz="800" spc="-35">
                <a:latin typeface="Consolas"/>
                <a:cs typeface="Consolas"/>
              </a:rPr>
              <a:t>BB</a:t>
            </a:r>
            <a:r>
              <a:rPr dirty="0" sz="800" spc="-229">
                <a:latin typeface="Consolas"/>
                <a:cs typeface="Consolas"/>
              </a:rPr>
              <a:t> </a:t>
            </a:r>
            <a:r>
              <a:rPr dirty="0" sz="800" spc="-30">
                <a:latin typeface="Consolas"/>
                <a:cs typeface="Consolas"/>
              </a:rPr>
              <a:t>RF</a:t>
            </a:r>
            <a:r>
              <a:rPr dirty="0" sz="800" spc="-260">
                <a:latin typeface="Consolas"/>
                <a:cs typeface="Consolas"/>
              </a:rPr>
              <a:t> </a:t>
            </a:r>
            <a:r>
              <a:rPr dirty="0" sz="800" spc="-10">
                <a:latin typeface="Consolas"/>
                <a:cs typeface="Consolas"/>
              </a:rPr>
              <a:t>SIMPLESAG1L(UNIII)</a:t>
            </a:r>
            <a:endParaRPr sz="800">
              <a:latin typeface="Consolas"/>
              <a:cs typeface="Consolas"/>
            </a:endParaRPr>
          </a:p>
          <a:p>
            <a:pPr marL="368935" marR="534035">
              <a:lnSpc>
                <a:spcPct val="116900"/>
              </a:lnSpc>
              <a:spcBef>
                <a:spcPts val="30"/>
              </a:spcBef>
            </a:pPr>
            <a:r>
              <a:rPr dirty="0" sz="700">
                <a:latin typeface="Calibri"/>
                <a:cs typeface="Calibri"/>
              </a:rPr>
              <a:t>BB</a:t>
            </a:r>
            <a:r>
              <a:rPr dirty="0" sz="700" spc="165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RF</a:t>
            </a:r>
            <a:r>
              <a:rPr dirty="0" sz="700" spc="204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SAMPLES</a:t>
            </a:r>
            <a:r>
              <a:rPr dirty="0" sz="700" spc="8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AGIL</a:t>
            </a:r>
            <a:r>
              <a:rPr dirty="0" sz="700" spc="35">
                <a:latin typeface="Calibri"/>
                <a:cs typeface="Calibri"/>
              </a:rPr>
              <a:t> </a:t>
            </a:r>
            <a:r>
              <a:rPr dirty="0" sz="700" spc="30">
                <a:latin typeface="Calibri"/>
                <a:cs typeface="Calibri"/>
              </a:rPr>
              <a:t>(IV)</a:t>
            </a:r>
            <a:r>
              <a:rPr dirty="0" sz="700" spc="50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POUPANÇA</a:t>
            </a:r>
            <a:r>
              <a:rPr dirty="0" sz="700" spc="130">
                <a:latin typeface="Calibri"/>
                <a:cs typeface="Calibri"/>
              </a:rPr>
              <a:t> </a:t>
            </a:r>
            <a:r>
              <a:rPr dirty="0" sz="700">
                <a:latin typeface="Calibri"/>
                <a:cs typeface="Calibri"/>
              </a:rPr>
              <a:t>BB</a:t>
            </a:r>
            <a:r>
              <a:rPr dirty="0" sz="700" spc="135">
                <a:latin typeface="Calibri"/>
                <a:cs typeface="Calibri"/>
              </a:rPr>
              <a:t> </a:t>
            </a:r>
            <a:r>
              <a:rPr dirty="0" sz="700" spc="-10">
                <a:latin typeface="Calibri"/>
                <a:cs typeface="Calibri"/>
              </a:rPr>
              <a:t>(UNID.II)</a:t>
            </a:r>
            <a:r>
              <a:rPr dirty="0" sz="700" spc="500">
                <a:latin typeface="Calibri"/>
                <a:cs typeface="Calibri"/>
              </a:rPr>
              <a:t> </a:t>
            </a:r>
            <a:r>
              <a:rPr dirty="0" sz="800" spc="-35">
                <a:latin typeface="Consolas"/>
                <a:cs typeface="Consolas"/>
              </a:rPr>
              <a:t>BB</a:t>
            </a:r>
            <a:r>
              <a:rPr dirty="0" sz="800" spc="-250">
                <a:latin typeface="Consolas"/>
                <a:cs typeface="Consolas"/>
              </a:rPr>
              <a:t> </a:t>
            </a:r>
            <a:r>
              <a:rPr dirty="0" sz="800" spc="-20">
                <a:latin typeface="Consolas"/>
                <a:cs typeface="Consolas"/>
              </a:rPr>
              <a:t>RF</a:t>
            </a:r>
            <a:r>
              <a:rPr dirty="0" sz="800" spc="-260">
                <a:latin typeface="Consolas"/>
                <a:cs typeface="Consolas"/>
              </a:rPr>
              <a:t> </a:t>
            </a:r>
            <a:r>
              <a:rPr dirty="0" sz="800" spc="-50">
                <a:latin typeface="Consolas"/>
                <a:cs typeface="Consolas"/>
              </a:rPr>
              <a:t>SIMPLESAGIL(F4)</a:t>
            </a:r>
            <a:endParaRPr sz="800">
              <a:latin typeface="Consolas"/>
              <a:cs typeface="Consolas"/>
            </a:endParaRPr>
          </a:p>
          <a:p>
            <a:pPr marL="365125">
              <a:lnSpc>
                <a:spcPct val="100000"/>
              </a:lnSpc>
              <a:spcBef>
                <a:spcPts val="145"/>
              </a:spcBef>
            </a:pPr>
            <a:r>
              <a:rPr dirty="0" sz="800" spc="-50">
                <a:latin typeface="Calibri"/>
                <a:cs typeface="Calibri"/>
              </a:rPr>
              <a:t>POUPANÇA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BB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143óó-</a:t>
            </a:r>
            <a:r>
              <a:rPr dirty="0" sz="800" spc="-10">
                <a:latin typeface="Calibri"/>
                <a:cs typeface="Calibri"/>
              </a:rPr>
              <a:t>MATRIZ</a:t>
            </a:r>
            <a:endParaRPr sz="800">
              <a:latin typeface="Calibri"/>
              <a:cs typeface="Calibri"/>
            </a:endParaRPr>
          </a:p>
          <a:p>
            <a:pPr marL="365760" marR="671195">
              <a:lnSpc>
                <a:spcPct val="112000"/>
              </a:lnSpc>
              <a:spcBef>
                <a:spcPts val="15"/>
              </a:spcBef>
            </a:pPr>
            <a:r>
              <a:rPr dirty="0" sz="750">
                <a:latin typeface="Calibri"/>
                <a:cs typeface="Calibri"/>
              </a:rPr>
              <a:t>BB</a:t>
            </a:r>
            <a:r>
              <a:rPr dirty="0" sz="750" spc="4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RENDE</a:t>
            </a:r>
            <a:r>
              <a:rPr dirty="0" sz="750" spc="6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FÁCIL</a:t>
            </a:r>
            <a:r>
              <a:rPr dirty="0" sz="750" spc="6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(</a:t>
            </a:r>
            <a:r>
              <a:rPr dirty="0" sz="750" spc="90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F3)</a:t>
            </a:r>
            <a:r>
              <a:rPr dirty="0" sz="750" spc="50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BB</a:t>
            </a:r>
            <a:r>
              <a:rPr dirty="0" sz="750" spc="3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RENDE</a:t>
            </a:r>
            <a:r>
              <a:rPr dirty="0" sz="750" spc="6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FÁCIL</a:t>
            </a:r>
            <a:r>
              <a:rPr dirty="0" sz="750" spc="7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(F2)</a:t>
            </a:r>
            <a:endParaRPr sz="750">
              <a:latin typeface="Calibri"/>
              <a:cs typeface="Calibri"/>
            </a:endParaRPr>
          </a:p>
          <a:p>
            <a:pPr marL="362585">
              <a:lnSpc>
                <a:spcPct val="100000"/>
              </a:lnSpc>
              <a:spcBef>
                <a:spcPts val="130"/>
              </a:spcBef>
            </a:pPr>
            <a:r>
              <a:rPr dirty="0" sz="750">
                <a:latin typeface="Calibri"/>
                <a:cs typeface="Calibri"/>
              </a:rPr>
              <a:t>BB</a:t>
            </a:r>
            <a:r>
              <a:rPr dirty="0" sz="750" spc="4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RENDE</a:t>
            </a:r>
            <a:r>
              <a:rPr dirty="0" sz="750" spc="7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FACIL</a:t>
            </a:r>
            <a:r>
              <a:rPr dirty="0" sz="750" spc="85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23448-</a:t>
            </a:r>
            <a:r>
              <a:rPr dirty="0" sz="750">
                <a:latin typeface="Calibri"/>
                <a:cs typeface="Calibri"/>
              </a:rPr>
              <a:t>6</a:t>
            </a:r>
            <a:r>
              <a:rPr dirty="0" sz="750" spc="17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MATRIZ</a:t>
            </a:r>
            <a:endParaRPr sz="750">
              <a:latin typeface="Calibri"/>
              <a:cs typeface="Calibri"/>
            </a:endParaRPr>
          </a:p>
          <a:p>
            <a:pPr marL="365125">
              <a:lnSpc>
                <a:spcPct val="100000"/>
              </a:lnSpc>
              <a:spcBef>
                <a:spcPts val="60"/>
              </a:spcBef>
            </a:pPr>
            <a:r>
              <a:rPr dirty="0" sz="800" spc="-20">
                <a:latin typeface="Calibri"/>
                <a:cs typeface="Calibri"/>
              </a:rPr>
              <a:t>BB</a:t>
            </a:r>
            <a:r>
              <a:rPr dirty="0" sz="800" spc="-1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RENDE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FACIL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14366-</a:t>
            </a:r>
            <a:r>
              <a:rPr dirty="0" sz="800">
                <a:latin typeface="Calibri"/>
                <a:cs typeface="Calibri"/>
              </a:rPr>
              <a:t>9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MATRIZ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64019" y="3251200"/>
            <a:ext cx="201676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spc="5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sz="700" spc="19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AĘ'LICACÃO</a:t>
            </a:r>
            <a:r>
              <a:rPr dirty="0" u="sng" sz="700" spc="1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5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dirty="0" u="sng" sz="700" spc="15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7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L7OUIDEZ</a:t>
            </a:r>
            <a:r>
              <a:rPr dirty="0" u="sng" sz="700" spc="1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5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1MEDIATA</a:t>
            </a:r>
            <a:r>
              <a:rPr dirty="0" u="sng" sz="700" spc="5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38488" y="3519423"/>
            <a:ext cx="96393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u="sng" baseline="7936" sz="10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dirty="0" u="sng" sz="7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dirty="0" u="sng" baseline="7936" sz="10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</a:t>
            </a:r>
            <a:r>
              <a:rPr dirty="0" u="sng" baseline="7936" sz="1050" spc="63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baseline="3968" sz="1050" spc="89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DISPONEVEL</a:t>
            </a:r>
            <a:r>
              <a:rPr dirty="0" u="sng" baseline="3968" sz="1050" spc="7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endParaRPr baseline="3968" sz="105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3745" y="3746245"/>
            <a:ext cx="1861820" cy="427990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dirty="0" sz="750" spc="45" b="1">
                <a:latin typeface="Calibri"/>
                <a:cs typeface="Calibri"/>
              </a:rPr>
              <a:t>CRÉDITOS</a:t>
            </a:r>
            <a:endParaRPr sz="750">
              <a:latin typeface="Calibri"/>
              <a:cs typeface="Calibri"/>
            </a:endParaRPr>
          </a:p>
          <a:p>
            <a:pPr marL="189230" marR="5080" indent="-85725">
              <a:lnSpc>
                <a:spcPct val="117300"/>
              </a:lnSpc>
            </a:pPr>
            <a:r>
              <a:rPr dirty="0" sz="750" spc="55">
                <a:latin typeface="Calibri"/>
                <a:cs typeface="Calibri"/>
              </a:rPr>
              <a:t>TRIBUTOS</a:t>
            </a:r>
            <a:r>
              <a:rPr dirty="0" sz="750" spc="12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A</a:t>
            </a:r>
            <a:r>
              <a:rPr dirty="0" sz="750" spc="40">
                <a:latin typeface="Calibri"/>
                <a:cs typeface="Calibri"/>
              </a:rPr>
              <a:t> </a:t>
            </a:r>
            <a:r>
              <a:rPr dirty="0" sz="750" spc="50">
                <a:latin typeface="Calibri"/>
                <a:cs typeface="Calibri"/>
              </a:rPr>
              <a:t>RECUPERAR/COMPENSAR </a:t>
            </a:r>
            <a:r>
              <a:rPr dirty="0" sz="750">
                <a:latin typeface="Calibri"/>
                <a:cs typeface="Calibri"/>
              </a:rPr>
              <a:t>TRIBUTOS</a:t>
            </a:r>
            <a:r>
              <a:rPr dirty="0" sz="750" spc="12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FEDERAIS</a:t>
            </a:r>
            <a:r>
              <a:rPr dirty="0" sz="750" spc="18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A</a:t>
            </a:r>
            <a:r>
              <a:rPr dirty="0" sz="750" spc="85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COMPENSAR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60971" y="4302759"/>
            <a:ext cx="20872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spc="5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sz="700" spc="15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TRIBUTOS</a:t>
            </a:r>
            <a:r>
              <a:rPr dirty="0" u="sng" sz="700" spc="1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</a:t>
            </a:r>
            <a:r>
              <a:rPr dirty="0" u="sng" sz="700" spc="8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6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RECUPERAR/COMPENSAR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34176" y="4538725"/>
            <a:ext cx="133858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965" marR="5080" indent="-88900">
              <a:lnSpc>
                <a:spcPct val="114700"/>
              </a:lnSpc>
              <a:spcBef>
                <a:spcPts val="100"/>
              </a:spcBef>
            </a:pPr>
            <a:r>
              <a:rPr dirty="0" sz="750" spc="20">
                <a:latin typeface="Calibri"/>
                <a:cs typeface="Calibri"/>
              </a:rPr>
              <a:t>ADIANTAł•tENTO</a:t>
            </a:r>
            <a:r>
              <a:rPr dirty="0" sz="750" spc="40">
                <a:latin typeface="Calibri"/>
                <a:cs typeface="Calibri"/>
              </a:rPr>
              <a:t> </a:t>
            </a:r>
            <a:r>
              <a:rPr dirty="0" sz="750" spc="20">
                <a:latin typeface="Calibri"/>
                <a:cs typeface="Calibri"/>
              </a:rPr>
              <a:t>DE</a:t>
            </a:r>
            <a:r>
              <a:rPr dirty="0" sz="750" spc="19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SALAR1O</a:t>
            </a:r>
            <a:r>
              <a:rPr dirty="0" sz="750" spc="500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ADIANTAMENTO</a:t>
            </a:r>
            <a:r>
              <a:rPr dirty="0" sz="750" spc="10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DE</a:t>
            </a:r>
            <a:r>
              <a:rPr dirty="0" sz="750" spc="85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FÉRIAS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57224" y="4945379"/>
            <a:ext cx="16535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4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TOTALĄDIANTAMENTO</a:t>
            </a:r>
            <a:r>
              <a:rPr dirty="0" u="sng" sz="800" spc="-165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 </a:t>
            </a:r>
            <a:r>
              <a:rPr dirty="0" u="sng" sz="800" spc="-1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DESAL4RIO</a:t>
            </a:r>
            <a:endParaRPr sz="800">
              <a:latin typeface="Consolas"/>
              <a:cs typeface="Consolas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60840" y="5214111"/>
            <a:ext cx="79375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spc="7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 </a:t>
            </a:r>
            <a:r>
              <a:rPr dirty="0" u="sng" sz="700" spc="5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CRÉD1TOS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60794" y="5479033"/>
            <a:ext cx="12204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sz="750" spc="28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A.TIVO</a:t>
            </a:r>
            <a:r>
              <a:rPr dirty="0" u="sng" sz="750" spc="16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5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CIRCULANTE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50906" y="5734557"/>
            <a:ext cx="6318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baseline="3267" sz="1275" spc="-44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TOTALA</a:t>
            </a:r>
            <a:r>
              <a:rPr dirty="0" u="sng" sz="850" spc="-3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TI</a:t>
            </a:r>
            <a:r>
              <a:rPr dirty="0" u="sng" baseline="3267" sz="1275" spc="-44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VO</a:t>
            </a:r>
            <a:endParaRPr baseline="3267" sz="1275">
              <a:latin typeface="Courier New"/>
              <a:cs typeface="Courier New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063342" y="690371"/>
            <a:ext cx="12750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95">
                <a:latin typeface="Calibri"/>
                <a:cs typeface="Calibri"/>
              </a:rPr>
              <a:t>BALANÇO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65">
                <a:latin typeface="Calibri"/>
                <a:cs typeface="Calibri"/>
              </a:rPr>
              <a:t>PATREMONIAL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57545" y="5978652"/>
            <a:ext cx="2375535" cy="8242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800" spc="-10" b="1">
                <a:latin typeface="Calibri"/>
                <a:cs typeface="Calibri"/>
              </a:rPr>
              <a:t>PASSIVO</a:t>
            </a:r>
            <a:endParaRPr sz="800">
              <a:latin typeface="Calibri"/>
              <a:cs typeface="Calibri"/>
            </a:endParaRPr>
          </a:p>
          <a:p>
            <a:pPr marL="190500" marR="905510" indent="-88900">
              <a:lnSpc>
                <a:spcPct val="110000"/>
              </a:lnSpc>
            </a:pPr>
            <a:r>
              <a:rPr dirty="0" sz="800" spc="10">
                <a:latin typeface="Calibri"/>
                <a:cs typeface="Calibri"/>
              </a:rPr>
              <a:t>PASSIVO</a:t>
            </a:r>
            <a:r>
              <a:rPr dirty="0" sz="800" spc="23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CIRCULANTE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10">
                <a:latin typeface="Calibri"/>
                <a:cs typeface="Calibri"/>
              </a:rPr>
              <a:t>FORNECEDORES</a:t>
            </a:r>
            <a:r>
              <a:rPr dirty="0" sz="800" spc="25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NACIONAIS</a:t>
            </a:r>
            <a:endParaRPr sz="800">
              <a:latin typeface="Calibri"/>
              <a:cs typeface="Calibri"/>
            </a:endParaRPr>
          </a:p>
          <a:p>
            <a:pPr marL="367665" marR="79375" indent="-85725">
              <a:lnSpc>
                <a:spcPct val="107500"/>
              </a:lnSpc>
              <a:spcBef>
                <a:spcPts val="25"/>
              </a:spcBef>
            </a:pPr>
            <a:r>
              <a:rPr dirty="0" sz="800" spc="10">
                <a:latin typeface="Calibri"/>
                <a:cs typeface="Calibri"/>
              </a:rPr>
              <a:t>FORNECEDORES</a:t>
            </a:r>
            <a:r>
              <a:rPr dirty="0" sz="800" spc="260">
                <a:latin typeface="Calibri"/>
                <a:cs typeface="Calibri"/>
              </a:rPr>
              <a:t> </a:t>
            </a:r>
            <a:r>
              <a:rPr dirty="0" sz="800" spc="10">
                <a:latin typeface="Calibri"/>
                <a:cs typeface="Calibri"/>
              </a:rPr>
              <a:t>NACIONAIS/</a:t>
            </a:r>
            <a:r>
              <a:rPr dirty="0" sz="800" spc="434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PRESTADORES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FLORIS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ESCRITORIO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CONTABIL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LTDA.</a:t>
            </a:r>
            <a:endParaRPr sz="800">
              <a:latin typeface="Calibri"/>
              <a:cs typeface="Calibri"/>
            </a:endParaRPr>
          </a:p>
          <a:p>
            <a:pPr marL="370205">
              <a:lnSpc>
                <a:spcPct val="100000"/>
              </a:lnSpc>
              <a:spcBef>
                <a:spcPts val="70"/>
              </a:spcBef>
            </a:pPr>
            <a:r>
              <a:rPr dirty="0" sz="800" spc="-40">
                <a:latin typeface="Calibri"/>
                <a:cs typeface="Calibri"/>
              </a:rPr>
              <a:t>NEW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SOLUTION</a:t>
            </a:r>
            <a:r>
              <a:rPr dirty="0" sz="800" spc="-5">
                <a:latin typeface="Calibri"/>
                <a:cs typeface="Calibri"/>
              </a:rPr>
              <a:t> </a:t>
            </a:r>
            <a:r>
              <a:rPr dirty="0" sz="800" spc="-30">
                <a:latin typeface="Calibri"/>
                <a:cs typeface="Calibri"/>
              </a:rPr>
              <a:t>COMERCIO</a:t>
            </a:r>
            <a:r>
              <a:rPr dirty="0" sz="800" spc="3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E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SERVIÇOS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LTDA</a:t>
            </a:r>
            <a:r>
              <a:rPr dirty="0" sz="800" spc="-35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ME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54744" y="6930135"/>
            <a:ext cx="235140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T_DTAL</a:t>
            </a:r>
            <a:r>
              <a:rPr dirty="0" u="sng" sz="700" spc="13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8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FORNECEDORES</a:t>
            </a:r>
            <a:r>
              <a:rPr dirty="0" u="sng" sz="700" spc="15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ł\lACIONAIS/</a:t>
            </a:r>
            <a:r>
              <a:rPr dirty="0" u="sng" sz="700" spc="2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8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PRESTADORES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27852" y="7170420"/>
            <a:ext cx="146812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965" marR="5080" indent="-88900">
              <a:lnSpc>
                <a:spcPct val="107500"/>
              </a:lnSpc>
              <a:spcBef>
                <a:spcPts val="100"/>
              </a:spcBef>
            </a:pPr>
            <a:r>
              <a:rPr dirty="0" sz="800" spc="10">
                <a:latin typeface="Calibri"/>
                <a:cs typeface="Calibri"/>
              </a:rPr>
              <a:t>OBRIGAÇÕES</a:t>
            </a:r>
            <a:r>
              <a:rPr dirty="0" sz="800" spc="31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ADI'4IN1STRATIVA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ALUGUEIS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A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PAGAR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754744" y="7579359"/>
            <a:ext cx="17811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spc="7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sz="700" spc="8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7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OBRIGACÕES</a:t>
            </a:r>
            <a:r>
              <a:rPr dirty="0" u="sng" sz="700" spc="114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00" spc="7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ADMENISTRĄTEYA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028795" y="7822691"/>
            <a:ext cx="1868805" cy="54991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800" b="1">
                <a:latin typeface="Calibri"/>
                <a:cs typeface="Calibri"/>
              </a:rPr>
              <a:t>OBRIGAÇÕES</a:t>
            </a:r>
            <a:r>
              <a:rPr dirty="0" sz="800" spc="280" b="1">
                <a:latin typeface="Calibri"/>
                <a:cs typeface="Calibri"/>
              </a:rPr>
              <a:t> </a:t>
            </a:r>
            <a:r>
              <a:rPr dirty="0" sz="800" spc="40" b="1">
                <a:latin typeface="Calibri"/>
                <a:cs typeface="Calibri"/>
              </a:rPr>
              <a:t>FISCAIS</a:t>
            </a:r>
            <a:endParaRPr sz="800">
              <a:latin typeface="Calibri"/>
              <a:cs typeface="Calibri"/>
            </a:endParaRPr>
          </a:p>
          <a:p>
            <a:pPr marL="96520">
              <a:lnSpc>
                <a:spcPct val="100000"/>
              </a:lnSpc>
              <a:spcBef>
                <a:spcPts val="75"/>
              </a:spcBef>
            </a:pPr>
            <a:r>
              <a:rPr dirty="0" sz="800">
                <a:latin typeface="Calibri"/>
                <a:cs typeface="Calibri"/>
              </a:rPr>
              <a:t>IRRF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25">
                <a:latin typeface="Calibri"/>
                <a:cs typeface="Calibri"/>
              </a:rPr>
              <a:t>S/FOLHA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RECOLHER</a:t>
            </a:r>
            <a:endParaRPr sz="800">
              <a:latin typeface="Calibri"/>
              <a:cs typeface="Calibri"/>
            </a:endParaRPr>
          </a:p>
          <a:p>
            <a:pPr marL="100330">
              <a:lnSpc>
                <a:spcPct val="100000"/>
              </a:lnSpc>
              <a:spcBef>
                <a:spcPts val="70"/>
              </a:spcBef>
            </a:pPr>
            <a:r>
              <a:rPr dirty="0" sz="800" spc="-50">
                <a:latin typeface="Consolas"/>
                <a:cs typeface="Consolas"/>
              </a:rPr>
              <a:t>CONTRtBUlÇÃO</a:t>
            </a:r>
            <a:r>
              <a:rPr dirty="0" sz="800" spc="-35">
                <a:latin typeface="Consolas"/>
                <a:cs typeface="Consolas"/>
              </a:rPr>
              <a:t> </a:t>
            </a:r>
            <a:r>
              <a:rPr dirty="0" sz="800" spc="-65">
                <a:latin typeface="Consolas"/>
                <a:cs typeface="Consolas"/>
              </a:rPr>
              <a:t>ASSISTENCłALA</a:t>
            </a:r>
            <a:r>
              <a:rPr dirty="0" sz="800" spc="-15">
                <a:latin typeface="Consolas"/>
                <a:cs typeface="Consolas"/>
              </a:rPr>
              <a:t> </a:t>
            </a:r>
            <a:r>
              <a:rPr dirty="0" sz="800" spc="-10">
                <a:latin typeface="Consolas"/>
                <a:cs typeface="Consolas"/>
              </a:rPr>
              <a:t>RECOLHER</a:t>
            </a:r>
            <a:endParaRPr sz="800">
              <a:latin typeface="Consolas"/>
              <a:cs typeface="Consolas"/>
            </a:endParaRPr>
          </a:p>
          <a:p>
            <a:pPr marL="93345">
              <a:lnSpc>
                <a:spcPct val="100000"/>
              </a:lnSpc>
              <a:spcBef>
                <a:spcPts val="70"/>
              </a:spcBef>
            </a:pPr>
            <a:r>
              <a:rPr dirty="0" sz="800">
                <a:latin typeface="Calibri"/>
                <a:cs typeface="Calibri"/>
              </a:rPr>
              <a:t>IRF</a:t>
            </a:r>
            <a:r>
              <a:rPr dirty="0" sz="800" spc="8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5/ALUGUEL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RECOLHER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751789" y="8493506"/>
            <a:ext cx="13296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 spc="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sz="750" spc="254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50" spc="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OBRIGACÕES</a:t>
            </a:r>
            <a:r>
              <a:rPr dirty="0" u="sng" sz="750" spc="24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50" spc="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FISCAIS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021856" y="8740140"/>
            <a:ext cx="2101215" cy="4159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00330" marR="5080" indent="-88265">
              <a:lnSpc>
                <a:spcPct val="106200"/>
              </a:lnSpc>
              <a:spcBef>
                <a:spcPts val="110"/>
              </a:spcBef>
            </a:pPr>
            <a:r>
              <a:rPr dirty="0" sz="800">
                <a:latin typeface="Calibri"/>
                <a:cs typeface="Calibri"/>
              </a:rPr>
              <a:t>CONSIGNAÇÃO</a:t>
            </a:r>
            <a:r>
              <a:rPr dirty="0" sz="800" spc="22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VINCULADA</a:t>
            </a:r>
            <a:r>
              <a:rPr dirty="0" sz="800" spc="3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FOLHA</a:t>
            </a:r>
            <a:r>
              <a:rPr dirty="0" sz="800" spc="17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DE</a:t>
            </a:r>
            <a:r>
              <a:rPr dirty="0" sz="800" spc="19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PGTO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PÎS </a:t>
            </a:r>
            <a:r>
              <a:rPr dirty="0" sz="800" spc="-70">
                <a:latin typeface="Calibri"/>
                <a:cs typeface="Calibri"/>
              </a:rPr>
              <a:t>A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RECOLHER</a:t>
            </a:r>
            <a:r>
              <a:rPr dirty="0" sz="800" spc="10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S/FOLHA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DE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PAGAMENTO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PROCESSO</a:t>
            </a:r>
            <a:r>
              <a:rPr dirty="0" sz="800" spc="4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TRABALHISTA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A</a:t>
            </a:r>
            <a:r>
              <a:rPr dirty="0" sz="800" spc="-2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PAGAR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45032" y="9270491"/>
            <a:ext cx="2418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5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TOTALCONSIGNACÄOVINCULADAA</a:t>
            </a:r>
            <a:r>
              <a:rPr dirty="0" u="sng" sz="800" spc="-204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 </a:t>
            </a:r>
            <a:r>
              <a:rPr dirty="0" u="sng" sz="800" spc="7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FOLMADE</a:t>
            </a:r>
            <a:r>
              <a:rPr dirty="0" u="sng" sz="800" spc="-245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 </a:t>
            </a:r>
            <a:r>
              <a:rPr dirty="0" u="sng" sz="800" spc="-2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PGTO</a:t>
            </a:r>
            <a:endParaRPr sz="800">
              <a:latin typeface="Consolas"/>
              <a:cs typeface="Consolas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022699" y="9523476"/>
            <a:ext cx="1400175" cy="4159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800" b="1">
                <a:latin typeface="Calibri"/>
                <a:cs typeface="Calibri"/>
              </a:rPr>
              <a:t>OBRIGAŞÃO</a:t>
            </a:r>
            <a:r>
              <a:rPr dirty="0" sz="800" spc="235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PREVIDENCIARIA</a:t>
            </a:r>
            <a:endParaRPr sz="800">
              <a:latin typeface="Calibri"/>
              <a:cs typeface="Calibri"/>
            </a:endParaRPr>
          </a:p>
          <a:p>
            <a:pPr marL="99060" marR="556895">
              <a:lnSpc>
                <a:spcPct val="105000"/>
              </a:lnSpc>
              <a:spcBef>
                <a:spcPts val="25"/>
              </a:spcBef>
            </a:pPr>
            <a:r>
              <a:rPr dirty="0" sz="800">
                <a:latin typeface="Calibri"/>
                <a:cs typeface="Calibri"/>
              </a:rPr>
              <a:t>FGTS</a:t>
            </a:r>
            <a:r>
              <a:rPr dirty="0" sz="800" spc="20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A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RECOLHER</a:t>
            </a:r>
            <a:r>
              <a:rPr dirty="0" sz="800" spc="500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INSS</a:t>
            </a:r>
            <a:r>
              <a:rPr dirty="0" sz="800" spc="70">
                <a:latin typeface="Calibri"/>
                <a:cs typeface="Calibri"/>
              </a:rPr>
              <a:t> </a:t>
            </a:r>
            <a:r>
              <a:rPr dirty="0" sz="800" spc="-70">
                <a:latin typeface="Calibri"/>
                <a:cs typeface="Calibri"/>
              </a:rPr>
              <a:t>A</a:t>
            </a:r>
            <a:r>
              <a:rPr dirty="0" sz="800" spc="45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RECOLHER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748741" y="10060178"/>
            <a:ext cx="17176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</a:t>
            </a:r>
            <a:r>
              <a:rPr dirty="0" u="sng" baseline="3703" sz="1125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OTAL</a:t>
            </a:r>
            <a:r>
              <a:rPr dirty="0" u="sng" baseline="3703" sz="1125" spc="509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baseline="3703" sz="1125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OBRIGĄCÃO</a:t>
            </a:r>
            <a:r>
              <a:rPr dirty="0" u="sng" baseline="3703" sz="1125" spc="292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baseline="3703" sz="1125" spc="89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PREVIDENCIARIA</a:t>
            </a:r>
            <a:endParaRPr baseline="3703" sz="1125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49050" y="10380217"/>
            <a:ext cx="24403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Calibri"/>
                <a:cs typeface="Calibri"/>
              </a:rPr>
              <a:t>›istema</a:t>
            </a:r>
            <a:r>
              <a:rPr dirty="0" sz="750" spc="90">
                <a:latin typeface="Calibri"/>
                <a:cs typeface="Calibri"/>
              </a:rPr>
              <a:t> </a:t>
            </a:r>
            <a:r>
              <a:rPr dirty="0" sz="750" spc="-10">
                <a:latin typeface="Calibri"/>
                <a:cs typeface="Calibri"/>
              </a:rPr>
              <a:t>licenciado</a:t>
            </a:r>
            <a:r>
              <a:rPr dirty="0" sz="750" spc="14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para</a:t>
            </a:r>
            <a:r>
              <a:rPr dirty="0" sz="750" spc="5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FLORIS</a:t>
            </a:r>
            <a:r>
              <a:rPr dirty="0" sz="750" spc="9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ESCRITORIO</a:t>
            </a:r>
            <a:r>
              <a:rPr dirty="0" sz="750" spc="114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CONTABIL</a:t>
            </a:r>
            <a:r>
              <a:rPr dirty="0" sz="750" spc="75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LTDA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108294" y="172211"/>
            <a:ext cx="2933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Folha: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994348" y="181355"/>
            <a:ext cx="2413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Cambria"/>
                <a:cs typeface="Cambria"/>
              </a:rPr>
              <a:t>0001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588132" y="982217"/>
            <a:ext cx="66929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50">
                <a:latin typeface="Calibri"/>
                <a:cs typeface="Calibri"/>
              </a:rPr>
              <a:t>Saldo</a:t>
            </a:r>
            <a:r>
              <a:rPr dirty="0" sz="950" spc="105">
                <a:latin typeface="Calibri"/>
                <a:cs typeface="Calibri"/>
              </a:rPr>
              <a:t> </a:t>
            </a:r>
            <a:r>
              <a:rPr dirty="0" sz="950" spc="45">
                <a:latin typeface="Calibri"/>
                <a:cs typeface="Calibri"/>
              </a:rPr>
              <a:t>Atual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714521" y="1824227"/>
            <a:ext cx="534035" cy="132778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70"/>
              </a:spcBef>
            </a:pPr>
            <a:r>
              <a:rPr dirty="0" sz="800" spc="-10">
                <a:latin typeface="Calibri"/>
                <a:cs typeface="Calibri"/>
              </a:rPr>
              <a:t>276.479,74D</a:t>
            </a:r>
            <a:endParaRPr sz="800">
              <a:latin typeface="Calibri"/>
              <a:cs typeface="Calibri"/>
            </a:endParaRPr>
          </a:p>
          <a:p>
            <a:pPr marL="64769">
              <a:lnSpc>
                <a:spcPct val="100000"/>
              </a:lnSpc>
              <a:spcBef>
                <a:spcPts val="75"/>
              </a:spcBef>
            </a:pPr>
            <a:r>
              <a:rPr dirty="0" sz="800" spc="-10">
                <a:latin typeface="Calibri"/>
                <a:cs typeface="Calibri"/>
              </a:rPr>
              <a:t>32.948,90D</a:t>
            </a:r>
            <a:endParaRPr sz="800">
              <a:latin typeface="Calibri"/>
              <a:cs typeface="Calibri"/>
            </a:endParaRPr>
          </a:p>
          <a:p>
            <a:pPr marL="66040">
              <a:lnSpc>
                <a:spcPct val="100000"/>
              </a:lnSpc>
              <a:spcBef>
                <a:spcPts val="70"/>
              </a:spcBef>
            </a:pPr>
            <a:r>
              <a:rPr dirty="0" sz="800" spc="-10">
                <a:latin typeface="Calibri"/>
                <a:cs typeface="Calibri"/>
              </a:rPr>
              <a:t>97.055,81D</a:t>
            </a:r>
            <a:endParaRPr sz="800">
              <a:latin typeface="Calibri"/>
              <a:cs typeface="Calibri"/>
            </a:endParaRPr>
          </a:p>
          <a:p>
            <a:pPr marL="15875">
              <a:lnSpc>
                <a:spcPct val="100000"/>
              </a:lnSpc>
              <a:spcBef>
                <a:spcPts val="50"/>
              </a:spcBef>
            </a:pPr>
            <a:r>
              <a:rPr dirty="0" sz="800" spc="-10">
                <a:latin typeface="Calibri"/>
                <a:cs typeface="Calibri"/>
              </a:rPr>
              <a:t>156.849,51D</a:t>
            </a:r>
            <a:endParaRPr sz="800">
              <a:latin typeface="Calibri"/>
              <a:cs typeface="Calibri"/>
            </a:endParaRPr>
          </a:p>
          <a:p>
            <a:pPr marL="64135">
              <a:lnSpc>
                <a:spcPct val="100000"/>
              </a:lnSpc>
              <a:spcBef>
                <a:spcPts val="95"/>
              </a:spcBef>
            </a:pPr>
            <a:r>
              <a:rPr dirty="0" sz="800" spc="-10">
                <a:latin typeface="Calibri"/>
                <a:cs typeface="Calibri"/>
              </a:rPr>
              <a:t>29.293,51D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800" spc="-20">
                <a:latin typeface="Times New Roman"/>
                <a:cs typeface="Times New Roman"/>
              </a:rPr>
              <a:t>159.386,90D</a:t>
            </a:r>
            <a:endParaRPr sz="800">
              <a:latin typeface="Times New Roman"/>
              <a:cs typeface="Times New Roman"/>
            </a:endParaRPr>
          </a:p>
          <a:p>
            <a:pPr algn="r" marR="10795">
              <a:lnSpc>
                <a:spcPct val="100000"/>
              </a:lnSpc>
              <a:spcBef>
                <a:spcPts val="95"/>
              </a:spcBef>
            </a:pPr>
            <a:r>
              <a:rPr dirty="0" sz="800" spc="-10">
                <a:latin typeface="Calibri"/>
                <a:cs typeface="Calibri"/>
              </a:rPr>
              <a:t>107.439,61D</a:t>
            </a:r>
            <a:endParaRPr sz="800">
              <a:latin typeface="Calibri"/>
              <a:cs typeface="Calibri"/>
            </a:endParaRPr>
          </a:p>
          <a:p>
            <a:pPr algn="r" marR="10795">
              <a:lnSpc>
                <a:spcPct val="100000"/>
              </a:lnSpc>
              <a:spcBef>
                <a:spcPts val="50"/>
              </a:spcBef>
            </a:pPr>
            <a:r>
              <a:rPr dirty="0" sz="800" spc="-10">
                <a:latin typeface="Calibri"/>
                <a:cs typeface="Calibri"/>
              </a:rPr>
              <a:t>184.921,24D</a:t>
            </a:r>
            <a:endParaRPr sz="800">
              <a:latin typeface="Calibri"/>
              <a:cs typeface="Calibri"/>
            </a:endParaRPr>
          </a:p>
          <a:p>
            <a:pPr algn="r" marR="15240">
              <a:lnSpc>
                <a:spcPct val="100000"/>
              </a:lnSpc>
              <a:spcBef>
                <a:spcPts val="95"/>
              </a:spcBef>
            </a:pPr>
            <a:r>
              <a:rPr dirty="0" sz="750" spc="-10">
                <a:latin typeface="Calibri"/>
                <a:cs typeface="Calibri"/>
              </a:rPr>
              <a:t>2.679,74D</a:t>
            </a:r>
            <a:endParaRPr sz="7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135"/>
              </a:spcBef>
            </a:pPr>
            <a:r>
              <a:rPr dirty="0" sz="700" spc="20">
                <a:latin typeface="Calibri"/>
                <a:cs typeface="Calibri"/>
              </a:rPr>
              <a:t>44.298,</a:t>
            </a:r>
            <a:r>
              <a:rPr dirty="0" sz="700" spc="-60">
                <a:latin typeface="Calibri"/>
                <a:cs typeface="Calibri"/>
              </a:rPr>
              <a:t> </a:t>
            </a:r>
            <a:r>
              <a:rPr dirty="0" sz="700" spc="-25">
                <a:latin typeface="Calibri"/>
                <a:cs typeface="Calibri"/>
              </a:rPr>
              <a:t>16D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658467" y="3275329"/>
            <a:ext cx="6026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991.353.12D</a:t>
            </a:r>
            <a:r>
              <a:rPr dirty="0" u="sng" sz="750" spc="5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888787" y="4061714"/>
            <a:ext cx="3524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Calibri"/>
                <a:cs typeface="Calibri"/>
              </a:rPr>
              <a:t>434,06D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6849014" y="4320539"/>
            <a:ext cx="3917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434.06D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6758934" y="4704588"/>
            <a:ext cx="4756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83.612,40D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6710118" y="4972811"/>
            <a:ext cx="529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83.612,40D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6702775" y="5228844"/>
            <a:ext cx="5314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-8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84.0¢6.46D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6571490" y="5497067"/>
            <a:ext cx="6743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1.075.399</a:t>
            </a:r>
            <a:r>
              <a:rPr dirty="0" u="sng" sz="800" spc="26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58D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6571490" y="5756147"/>
            <a:ext cx="6711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dirty="0" u="sng" sz="800" spc="14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075.399</a:t>
            </a:r>
            <a:r>
              <a:rPr dirty="0" u="sng" sz="800" spc="13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58D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6812432" y="6533388"/>
            <a:ext cx="421005" cy="28765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70"/>
              </a:spcBef>
            </a:pPr>
            <a:r>
              <a:rPr dirty="0" sz="800" spc="-135">
                <a:latin typeface="Courier New"/>
                <a:cs typeface="Courier New"/>
              </a:rPr>
              <a:t>1.848,OOC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800" spc="-130">
                <a:latin typeface="Courier New"/>
                <a:cs typeface="Courier New"/>
              </a:rPr>
              <a:t>2.120,92C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6770405" y="6935978"/>
            <a:ext cx="4705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3,968</a:t>
            </a:r>
            <a:r>
              <a:rPr dirty="0" u="sng" sz="750" spc="29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750" spc="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42C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6763514" y="7322819"/>
            <a:ext cx="4679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10.715,66C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6713700" y="7594600"/>
            <a:ext cx="5289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1P,7:IS</a:t>
            </a:r>
            <a:r>
              <a:rPr dirty="0" u="sng" sz="700" spc="1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66C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6812857" y="7962900"/>
            <a:ext cx="427990" cy="4159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70"/>
              </a:spcBef>
            </a:pPr>
            <a:r>
              <a:rPr dirty="0" sz="800" spc="-10">
                <a:latin typeface="Calibri"/>
                <a:cs typeface="Calibri"/>
              </a:rPr>
              <a:t>5.024,88C</a:t>
            </a:r>
            <a:endParaRPr sz="80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75"/>
              </a:spcBef>
            </a:pPr>
            <a:r>
              <a:rPr dirty="0" sz="800" spc="-10">
                <a:latin typeface="Calibri"/>
                <a:cs typeface="Calibri"/>
              </a:rPr>
              <a:t>50,16C</a:t>
            </a:r>
            <a:endParaRPr sz="800">
              <a:latin typeface="Calibri"/>
              <a:cs typeface="Calibri"/>
            </a:endParaRPr>
          </a:p>
          <a:p>
            <a:pPr algn="r" marR="7620">
              <a:lnSpc>
                <a:spcPct val="100000"/>
              </a:lnSpc>
              <a:spcBef>
                <a:spcPts val="45"/>
              </a:spcBef>
            </a:pPr>
            <a:r>
              <a:rPr dirty="0" sz="800" spc="-10">
                <a:latin typeface="Calibri"/>
                <a:cs typeface="Calibri"/>
              </a:rPr>
              <a:t>287,63C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6767138" y="8496300"/>
            <a:ext cx="4648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5.362.67C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6760622" y="8880347"/>
            <a:ext cx="478155" cy="28194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61594">
              <a:lnSpc>
                <a:spcPct val="100000"/>
              </a:lnSpc>
              <a:spcBef>
                <a:spcPts val="145"/>
              </a:spcBef>
            </a:pPr>
            <a:r>
              <a:rPr dirty="0" sz="800" spc="-10">
                <a:latin typeface="Calibri"/>
                <a:cs typeface="Calibri"/>
              </a:rPr>
              <a:t>3.863,13C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800" spc="-10">
                <a:latin typeface="Calibri"/>
                <a:cs typeface="Calibri"/>
              </a:rPr>
              <a:t>49.733,27C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6709473" y="9279635"/>
            <a:ext cx="5219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53.596.40C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6758758" y="9650407"/>
            <a:ext cx="471805" cy="28765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800" spc="-90">
                <a:latin typeface="Consolas"/>
                <a:cs typeface="Consolas"/>
              </a:rPr>
              <a:t>21.698,43C</a:t>
            </a:r>
            <a:endParaRPr sz="800">
              <a:latin typeface="Consolas"/>
              <a:cs typeface="Consolas"/>
            </a:endParaRPr>
          </a:p>
          <a:p>
            <a:pPr marL="15875">
              <a:lnSpc>
                <a:spcPct val="100000"/>
              </a:lnSpc>
              <a:spcBef>
                <a:spcPts val="95"/>
              </a:spcBef>
            </a:pPr>
            <a:r>
              <a:rPr dirty="0" sz="750" spc="-35">
                <a:latin typeface="Times New Roman"/>
                <a:cs typeface="Times New Roman"/>
              </a:rPr>
              <a:t>76.348,OOC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6709275" y="10053828"/>
            <a:ext cx="5162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-55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98.0Q6.43C</a:t>
            </a:r>
            <a:endParaRPr sz="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5615" y="3557015"/>
            <a:ext cx="2380488" cy="112166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65175" y="10319004"/>
            <a:ext cx="7084059" cy="0"/>
          </a:xfrm>
          <a:custGeom>
            <a:avLst/>
            <a:gdLst/>
            <a:ahLst/>
            <a:cxnLst/>
            <a:rect l="l" t="t" r="r" b="b"/>
            <a:pathLst>
              <a:path w="7084059" h="0">
                <a:moveTo>
                  <a:pt x="0" y="0"/>
                </a:moveTo>
                <a:lnTo>
                  <a:pt x="708355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52984" y="3970020"/>
            <a:ext cx="2139950" cy="0"/>
          </a:xfrm>
          <a:custGeom>
            <a:avLst/>
            <a:gdLst/>
            <a:ahLst/>
            <a:cxnLst/>
            <a:rect l="l" t="t" r="r" b="b"/>
            <a:pathLst>
              <a:path w="2139950" h="0">
                <a:moveTo>
                  <a:pt x="0" y="0"/>
                </a:moveTo>
                <a:lnTo>
                  <a:pt x="213969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34695" y="1071371"/>
            <a:ext cx="7084059" cy="0"/>
          </a:xfrm>
          <a:custGeom>
            <a:avLst/>
            <a:gdLst/>
            <a:ahLst/>
            <a:cxnLst/>
            <a:rect l="l" t="t" r="r" b="b"/>
            <a:pathLst>
              <a:path w="7084059" h="0">
                <a:moveTo>
                  <a:pt x="0" y="0"/>
                </a:moveTo>
                <a:lnTo>
                  <a:pt x="708355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25552" y="917447"/>
            <a:ext cx="7077709" cy="0"/>
          </a:xfrm>
          <a:custGeom>
            <a:avLst/>
            <a:gdLst/>
            <a:ahLst/>
            <a:cxnLst/>
            <a:rect l="l" t="t" r="r" b="b"/>
            <a:pathLst>
              <a:path w="7077709" h="0">
                <a:moveTo>
                  <a:pt x="0" y="0"/>
                </a:moveTo>
                <a:lnTo>
                  <a:pt x="7077456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42176" y="1688591"/>
            <a:ext cx="560831" cy="8229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42176" y="2612135"/>
            <a:ext cx="563879" cy="79248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206300" y="98552"/>
            <a:ext cx="489584" cy="29718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3335" marR="5080" indent="-1270">
              <a:lnSpc>
                <a:spcPts val="1060"/>
              </a:lnSpc>
              <a:spcBef>
                <a:spcPts val="150"/>
              </a:spcBef>
            </a:pPr>
            <a:r>
              <a:rPr dirty="0" sz="900" spc="-10">
                <a:latin typeface="Calibri"/>
                <a:cs typeface="Calibri"/>
              </a:rPr>
              <a:t>Empresa: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C.N.P.3.: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35729" y="98552"/>
            <a:ext cx="3793490" cy="29718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3335" marR="5080" indent="-1270">
              <a:lnSpc>
                <a:spcPts val="1060"/>
              </a:lnSpc>
              <a:spcBef>
                <a:spcPts val="150"/>
              </a:spcBef>
            </a:pPr>
            <a:r>
              <a:rPr dirty="0" sz="900" spc="30">
                <a:latin typeface="Calibri"/>
                <a:cs typeface="Calibri"/>
              </a:rPr>
              <a:t>ASSOCIACAO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DOS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MORADORES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50">
                <a:latin typeface="Calibri"/>
                <a:cs typeface="Calibri"/>
              </a:rPr>
              <a:t>PARA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DESENVOLVIMENTO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DO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30">
                <a:latin typeface="Calibri"/>
                <a:cs typeface="Calibri"/>
              </a:rPr>
              <a:t>AGUA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AZUL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08.953.367/0001-</a:t>
            </a:r>
            <a:r>
              <a:rPr dirty="0" sz="900" spc="-25">
                <a:latin typeface="Calibri"/>
                <a:cs typeface="Calibri"/>
              </a:rPr>
              <a:t>31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06300" y="369823"/>
            <a:ext cx="1670050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1055"/>
              </a:lnSpc>
              <a:spcBef>
                <a:spcPts val="100"/>
              </a:spcBef>
            </a:pPr>
            <a:r>
              <a:rPr dirty="0" sz="900" spc="-10">
                <a:latin typeface="Calibri"/>
                <a:cs typeface="Calibri"/>
              </a:rPr>
              <a:t>CONSOLIDADO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1055"/>
              </a:lnSpc>
              <a:tabLst>
                <a:tab pos="1149985" algn="l"/>
              </a:tabLst>
            </a:pPr>
            <a:r>
              <a:rPr dirty="0" sz="900" spc="-30">
                <a:latin typeface="Calibri"/>
                <a:cs typeface="Calibri"/>
              </a:rPr>
              <a:t>Balanço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 spc="-40">
                <a:latin typeface="Calibri"/>
                <a:cs typeface="Calibri"/>
              </a:rPr>
              <a:t>encerrado</a:t>
            </a:r>
            <a:r>
              <a:rPr dirty="0" sz="900" spc="4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em:</a:t>
            </a:r>
            <a:r>
              <a:rPr dirty="0" sz="900">
                <a:latin typeface="Calibri"/>
                <a:cs typeface="Calibri"/>
              </a:rPr>
              <a:t>	</a:t>
            </a:r>
            <a:r>
              <a:rPr dirty="0" sz="900" spc="-35">
                <a:latin typeface="Calibri"/>
                <a:cs typeface="Calibri"/>
              </a:rPr>
              <a:t>31/12/2024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104948" y="635000"/>
            <a:ext cx="12712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BALANÇO</a:t>
            </a:r>
            <a:r>
              <a:rPr dirty="0" sz="900" spc="27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PATRIMONIAL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18948" y="915416"/>
            <a:ext cx="56070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55">
                <a:latin typeface="Calibri"/>
                <a:cs typeface="Calibri"/>
              </a:rPr>
              <a:t>Descrição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21660" y="1366773"/>
            <a:ext cx="165735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sz="850" spc="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FORNECEDORES</a:t>
            </a:r>
            <a:r>
              <a:rPr dirty="0" u="sng" sz="850" spc="9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5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ł\jACIONAlS</a:t>
            </a:r>
            <a:r>
              <a:rPr dirty="0" u="sng" sz="850" spc="5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17918" y="1647190"/>
            <a:ext cx="13455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baseline="3267" sz="1275" spc="-15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TOTAL</a:t>
            </a:r>
            <a:r>
              <a:rPr dirty="0" u="sng" sz="850" spc="-1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PA</a:t>
            </a:r>
            <a:r>
              <a:rPr dirty="0" u="sng" baseline="3267" sz="1275" spc="-15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SSIVOCIRCULANTE</a:t>
            </a:r>
            <a:endParaRPr baseline="3267" sz="1275">
              <a:latin typeface="Consolas"/>
              <a:cs typeface="Consolas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12521" y="1888743"/>
            <a:ext cx="1414780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4139" marR="5080" indent="-91440">
              <a:lnSpc>
                <a:spcPct val="120000"/>
              </a:lnSpc>
              <a:spcBef>
                <a:spcPts val="100"/>
              </a:spcBef>
            </a:pPr>
            <a:r>
              <a:rPr dirty="0" sz="700" spc="80">
                <a:latin typeface="Calibri"/>
                <a:cs typeface="Calibri"/>
              </a:rPr>
              <a:t>PATRIMÔNIO</a:t>
            </a:r>
            <a:r>
              <a:rPr dirty="0" sz="700" spc="90">
                <a:latin typeface="Calibri"/>
                <a:cs typeface="Calibri"/>
              </a:rPr>
              <a:t> </a:t>
            </a:r>
            <a:r>
              <a:rPr dirty="0" sz="700" spc="45">
                <a:latin typeface="Calibri"/>
                <a:cs typeface="Calibri"/>
              </a:rPr>
              <a:t>L1QU1DO</a:t>
            </a:r>
            <a:r>
              <a:rPr dirty="0" sz="700" spc="70">
                <a:latin typeface="Calibri"/>
                <a:cs typeface="Calibri"/>
              </a:rPr>
              <a:t> </a:t>
            </a:r>
            <a:r>
              <a:rPr dirty="0" sz="700" spc="80">
                <a:latin typeface="Calibri"/>
                <a:cs typeface="Calibri"/>
              </a:rPr>
              <a:t>SOCIAL PATRIMÔNIO</a:t>
            </a:r>
            <a:r>
              <a:rPr dirty="0" sz="700" spc="325">
                <a:latin typeface="Calibri"/>
                <a:cs typeface="Calibri"/>
              </a:rPr>
              <a:t> </a:t>
            </a:r>
            <a:r>
              <a:rPr dirty="0" sz="700" spc="80">
                <a:latin typeface="Calibri"/>
                <a:cs typeface="Calibri"/>
              </a:rPr>
              <a:t>SOCIAL</a:t>
            </a:r>
            <a:endParaRPr sz="700">
              <a:latin typeface="Calibri"/>
              <a:cs typeface="Calibri"/>
            </a:endParaRPr>
          </a:p>
          <a:p>
            <a:pPr marL="196850">
              <a:lnSpc>
                <a:spcPct val="100000"/>
              </a:lnSpc>
              <a:spcBef>
                <a:spcPts val="190"/>
              </a:spcBef>
            </a:pPr>
            <a:r>
              <a:rPr dirty="0" sz="700" spc="65">
                <a:latin typeface="Calibri"/>
                <a:cs typeface="Calibri"/>
              </a:rPr>
              <a:t>SUPERAV1T</a:t>
            </a:r>
            <a:r>
              <a:rPr dirty="0" sz="700" spc="100">
                <a:latin typeface="Calibri"/>
                <a:cs typeface="Calibri"/>
              </a:rPr>
              <a:t> </a:t>
            </a:r>
            <a:r>
              <a:rPr dirty="0" sz="700" spc="80">
                <a:latin typeface="Calibri"/>
                <a:cs typeface="Calibri"/>
              </a:rPr>
              <a:t>OU</a:t>
            </a:r>
            <a:r>
              <a:rPr dirty="0" sz="700" spc="-20">
                <a:latin typeface="Calibri"/>
                <a:cs typeface="Calibri"/>
              </a:rPr>
              <a:t> </a:t>
            </a:r>
            <a:r>
              <a:rPr dirty="0" sz="700" spc="95">
                <a:latin typeface="Calibri"/>
                <a:cs typeface="Calibri"/>
              </a:rPr>
              <a:t>DEFICIT</a:t>
            </a:r>
            <a:endParaRPr sz="700">
              <a:latin typeface="Calibri"/>
              <a:cs typeface="Calibri"/>
            </a:endParaRPr>
          </a:p>
          <a:p>
            <a:pPr marL="287655">
              <a:lnSpc>
                <a:spcPct val="100000"/>
              </a:lnSpc>
              <a:spcBef>
                <a:spcPts val="120"/>
              </a:spcBef>
            </a:pPr>
            <a:r>
              <a:rPr dirty="0" sz="750" spc="-10">
                <a:latin typeface="Calibri"/>
                <a:cs typeface="Calibri"/>
              </a:rPr>
              <a:t>SUPERAVIT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96354" y="2571242"/>
            <a:ext cx="14605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u="sng" baseline="3703" sz="11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baseline="3703" sz="1125" spc="307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baseline="7407" sz="11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SUPEȚtA</a:t>
            </a:r>
            <a:r>
              <a:rPr dirty="0" u="sng" sz="75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*!T</a:t>
            </a:r>
            <a:r>
              <a:rPr dirty="0" u="sng" sz="750" spc="17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dirty="0" u="sng" baseline="3703" sz="11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OU</a:t>
            </a:r>
            <a:r>
              <a:rPr dirty="0" u="sng" baseline="3703" sz="1125" spc="12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baseline="3703" sz="1125" spc="67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DĘEICȚT</a:t>
            </a:r>
            <a:endParaRPr baseline="3703" sz="1125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24755" y="2817876"/>
            <a:ext cx="1346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sz="800" spc="16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PATRIMÔNIO</a:t>
            </a:r>
            <a:r>
              <a:rPr dirty="0" u="sng" sz="800" spc="17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</a:t>
            </a:r>
            <a:r>
              <a:rPr dirty="0" u="sng" sz="8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SOCIAL</a:t>
            </a:r>
            <a:r>
              <a:rPr dirty="0" u="sng" sz="800" spc="5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24014" y="3082797"/>
            <a:ext cx="174561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baseline="3267" sz="1275" spc="-15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TOTALPA</a:t>
            </a:r>
            <a:r>
              <a:rPr dirty="0" u="sng" sz="850" spc="-1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T</a:t>
            </a:r>
            <a:r>
              <a:rPr dirty="0" u="sng" baseline="3267" sz="1275" spc="-15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RIMÔNIOLIOUIDOSOCłAL</a:t>
            </a:r>
            <a:endParaRPr baseline="3267" sz="1275">
              <a:latin typeface="Consolas"/>
              <a:cs typeface="Consolas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27803" y="3342131"/>
            <a:ext cx="732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</a:t>
            </a:r>
            <a:r>
              <a:rPr dirty="0" u="sng" sz="800" spc="14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PASSIVO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27636" y="3963416"/>
            <a:ext cx="1254760" cy="40957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 indent="1270">
              <a:lnSpc>
                <a:spcPts val="960"/>
              </a:lnSpc>
              <a:spcBef>
                <a:spcPts val="229"/>
              </a:spcBef>
            </a:pPr>
            <a:r>
              <a:rPr dirty="0" sz="900" spc="-25">
                <a:latin typeface="Calibri"/>
                <a:cs typeface="Calibri"/>
              </a:rPr>
              <a:t>ANTONIO</a:t>
            </a:r>
            <a:r>
              <a:rPr dirty="0" sz="900">
                <a:latin typeface="Calibri"/>
                <a:cs typeface="Calibri"/>
              </a:rPr>
              <a:t> </a:t>
            </a:r>
            <a:r>
              <a:rPr dirty="0" sz="900" spc="-55">
                <a:latin typeface="Calibri"/>
                <a:cs typeface="Calibri"/>
              </a:rPr>
              <a:t>GOMES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DA</a:t>
            </a:r>
            <a:r>
              <a:rPr dirty="0" sz="900" spc="-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SILVA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PRESIDENTE</a:t>
            </a:r>
            <a:endParaRPr sz="900">
              <a:latin typeface="Calibri"/>
              <a:cs typeface="Calibri"/>
            </a:endParaRPr>
          </a:p>
          <a:p>
            <a:pPr marL="13335">
              <a:lnSpc>
                <a:spcPts val="969"/>
              </a:lnSpc>
            </a:pPr>
            <a:r>
              <a:rPr dirty="0" sz="900">
                <a:latin typeface="Calibri"/>
                <a:cs typeface="Calibri"/>
              </a:rPr>
              <a:t>CPF: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878.648.008-15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42857" y="10349483"/>
            <a:ext cx="24498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Calibri"/>
                <a:cs typeface="Calibri"/>
              </a:rPr>
              <a:t>Sistema</a:t>
            </a:r>
            <a:r>
              <a:rPr dirty="0" sz="800" spc="25">
                <a:latin typeface="Calibri"/>
                <a:cs typeface="Calibri"/>
              </a:rPr>
              <a:t> </a:t>
            </a:r>
            <a:r>
              <a:rPr dirty="0" sz="800" spc="-40">
                <a:latin typeface="Calibri"/>
                <a:cs typeface="Calibri"/>
              </a:rPr>
              <a:t>licenciado</a:t>
            </a:r>
            <a:r>
              <a:rPr dirty="0" sz="800" spc="55">
                <a:latin typeface="Calibri"/>
                <a:cs typeface="Calibri"/>
              </a:rPr>
              <a:t> </a:t>
            </a:r>
            <a:r>
              <a:rPr dirty="0" sz="800" spc="-35">
                <a:latin typeface="Calibri"/>
                <a:cs typeface="Calibri"/>
              </a:rPr>
              <a:t>para</a:t>
            </a:r>
            <a:r>
              <a:rPr dirty="0" sz="800" spc="15">
                <a:latin typeface="Calibri"/>
                <a:cs typeface="Calibri"/>
              </a:rPr>
              <a:t> </a:t>
            </a:r>
            <a:r>
              <a:rPr dirty="0" sz="800">
                <a:latin typeface="Calibri"/>
                <a:cs typeface="Calibri"/>
              </a:rPr>
              <a:t>FLORIS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ESCRITOR1O</a:t>
            </a:r>
            <a:r>
              <a:rPr dirty="0" sz="800" spc="60">
                <a:latin typeface="Calibri"/>
                <a:cs typeface="Calibri"/>
              </a:rPr>
              <a:t> </a:t>
            </a:r>
            <a:r>
              <a:rPr dirty="0" sz="800" spc="-10">
                <a:latin typeface="Calibri"/>
                <a:cs typeface="Calibri"/>
              </a:rPr>
              <a:t>CONTABIL</a:t>
            </a:r>
            <a:r>
              <a:rPr dirty="0" sz="800" spc="50">
                <a:latin typeface="Calibri"/>
                <a:cs typeface="Calibri"/>
              </a:rPr>
              <a:t> </a:t>
            </a:r>
            <a:r>
              <a:rPr dirty="0" sz="800" spc="-20">
                <a:latin typeface="Calibri"/>
                <a:cs typeface="Calibri"/>
              </a:rPr>
              <a:t>LTDA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772460" y="3960367"/>
            <a:ext cx="1911350" cy="409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19"/>
              </a:lnSpc>
              <a:spcBef>
                <a:spcPts val="100"/>
              </a:spcBef>
            </a:pPr>
            <a:r>
              <a:rPr dirty="0" sz="900" spc="-35">
                <a:latin typeface="Calibri"/>
                <a:cs typeface="Calibri"/>
              </a:rPr>
              <a:t>MÁÚRIĆ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Õ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FRANCISCÓ</a:t>
            </a:r>
            <a:endParaRPr sz="900">
              <a:latin typeface="Calibri"/>
              <a:cs typeface="Calibri"/>
            </a:endParaRPr>
          </a:p>
          <a:p>
            <a:pPr marL="13335" marR="5080" indent="-1270">
              <a:lnSpc>
                <a:spcPts val="980"/>
              </a:lnSpc>
              <a:spcBef>
                <a:spcPts val="55"/>
              </a:spcBef>
            </a:pPr>
            <a:r>
              <a:rPr dirty="0" sz="900">
                <a:latin typeface="Calibri"/>
                <a:cs typeface="Calibri"/>
              </a:rPr>
              <a:t>Reg.</a:t>
            </a:r>
            <a:r>
              <a:rPr dirty="0" sz="900" spc="1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no</a:t>
            </a:r>
            <a:r>
              <a:rPr dirty="0" sz="900" spc="-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CRC</a:t>
            </a:r>
            <a:r>
              <a:rPr dirty="0" sz="900" spc="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-</a:t>
            </a:r>
            <a:r>
              <a:rPr dirty="0" sz="900" spc="-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SP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sób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o</a:t>
            </a:r>
            <a:r>
              <a:rPr dirty="0" sz="900" spc="-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No.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SP184500/0-</a:t>
            </a:r>
            <a:r>
              <a:rPr dirty="0" sz="900" spc="-50">
                <a:latin typeface="Calibri"/>
                <a:cs typeface="Calibri"/>
              </a:rPr>
              <a:t>ț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CPF:</a:t>
            </a:r>
            <a:r>
              <a:rPr dirty="0" sz="900" spc="16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123.255.358-19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46851" y="101600"/>
            <a:ext cx="29273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latin typeface="Calibri"/>
                <a:cs typeface="Calibri"/>
              </a:rPr>
              <a:t>Folha: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036353" y="104647"/>
            <a:ext cx="24574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latin typeface="Calibri"/>
                <a:cs typeface="Calibri"/>
              </a:rPr>
              <a:t>0002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634073" y="921511"/>
            <a:ext cx="6654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75">
                <a:latin typeface="Calibri"/>
                <a:cs typeface="Calibri"/>
              </a:rPr>
              <a:t>Saldo</a:t>
            </a:r>
            <a:r>
              <a:rPr dirty="0" sz="900" spc="85">
                <a:latin typeface="Calibri"/>
                <a:cs typeface="Calibri"/>
              </a:rPr>
              <a:t> </a:t>
            </a:r>
            <a:r>
              <a:rPr dirty="0" sz="900" spc="60">
                <a:latin typeface="Calibri"/>
                <a:cs typeface="Calibri"/>
              </a:rPr>
              <a:t>Atual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722812" y="1360423"/>
            <a:ext cx="57213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900" spc="-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171.689,58C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783620" y="2296921"/>
            <a:ext cx="5162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5">
                <a:latin typeface="Times New Roman"/>
                <a:cs typeface="Times New Roman"/>
              </a:rPr>
              <a:t>903.710,OOC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717176" y="2811271"/>
            <a:ext cx="5810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900" spc="-95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903710.00C</a:t>
            </a:r>
            <a:endParaRPr sz="900">
              <a:latin typeface="Courier New"/>
              <a:cs typeface="Courier New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728200" y="3076702"/>
            <a:ext cx="5969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5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903.710.OOC</a:t>
            </a:r>
            <a:r>
              <a:rPr dirty="0" u="sng" sz="850" spc="5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650738" y="3342131"/>
            <a:ext cx="6546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dirty="0" u="sng" sz="800" spc="5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075.399,58C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82879" y="10639043"/>
            <a:ext cx="1018540" cy="0"/>
          </a:xfrm>
          <a:custGeom>
            <a:avLst/>
            <a:gdLst/>
            <a:ahLst/>
            <a:cxnLst/>
            <a:rect l="l" t="t" r="r" b="b"/>
            <a:pathLst>
              <a:path w="1018540" h="0">
                <a:moveTo>
                  <a:pt x="0" y="0"/>
                </a:moveTo>
                <a:lnTo>
                  <a:pt x="1018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40791" y="1336547"/>
            <a:ext cx="7120255" cy="0"/>
          </a:xfrm>
          <a:custGeom>
            <a:avLst/>
            <a:gdLst/>
            <a:ahLst/>
            <a:cxnLst/>
            <a:rect l="l" t="t" r="r" b="b"/>
            <a:pathLst>
              <a:path w="7120255" h="0">
                <a:moveTo>
                  <a:pt x="0" y="0"/>
                </a:moveTo>
                <a:lnTo>
                  <a:pt x="71201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31647" y="1176527"/>
            <a:ext cx="7114540" cy="0"/>
          </a:xfrm>
          <a:custGeom>
            <a:avLst/>
            <a:gdLst/>
            <a:ahLst/>
            <a:cxnLst/>
            <a:rect l="l" t="t" r="r" b="b"/>
            <a:pathLst>
              <a:path w="7114540" h="0">
                <a:moveTo>
                  <a:pt x="0" y="0"/>
                </a:moveTo>
                <a:lnTo>
                  <a:pt x="711403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94120" y="10399776"/>
            <a:ext cx="338327" cy="23469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35495" y="2596895"/>
            <a:ext cx="649224" cy="8839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73240" y="7821167"/>
            <a:ext cx="432816" cy="8229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30568" y="9122664"/>
            <a:ext cx="484631" cy="82296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222378" y="369569"/>
            <a:ext cx="68580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80">
                <a:latin typeface="Calibri"/>
                <a:cs typeface="Calibri"/>
              </a:rPr>
              <a:t>CONSOMDADO</a:t>
            </a:r>
            <a:endParaRPr sz="950">
              <a:latin typeface="Calibri"/>
              <a:cs typeface="Calibri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201957" y="147256"/>
          <a:ext cx="7198995" cy="261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725"/>
                <a:gridCol w="4638675"/>
                <a:gridCol w="1510029"/>
                <a:gridCol w="379095"/>
              </a:tblGrid>
              <a:tr h="130810">
                <a:tc>
                  <a:txBody>
                    <a:bodyPr/>
                    <a:lstStyle/>
                    <a:p>
                      <a:pPr marL="31750">
                        <a:lnSpc>
                          <a:spcPts val="90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Empresa: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ts val="900"/>
                        </a:lnSpc>
                      </a:pPr>
                      <a:r>
                        <a:rPr dirty="0" sz="950" b="1">
                          <a:latin typeface="Calibri"/>
                          <a:cs typeface="Calibri"/>
                        </a:rPr>
                        <a:t>ASSOCIACAO</a:t>
                      </a:r>
                      <a:r>
                        <a:rPr dirty="0" sz="950" spc="8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b="1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950" spc="7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35" b="1">
                          <a:latin typeface="Calibri"/>
                          <a:cs typeface="Calibri"/>
                        </a:rPr>
                        <a:t>Ł4ORADORES</a:t>
                      </a:r>
                      <a:r>
                        <a:rPr dirty="0" sz="950" spc="9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b="1"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950" spc="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0" b="1">
                          <a:latin typeface="Calibri"/>
                          <a:cs typeface="Calibri"/>
                        </a:rPr>
                        <a:t>DESENVOLVIMENTO</a:t>
                      </a:r>
                      <a:r>
                        <a:rPr dirty="0" sz="950" b="1">
                          <a:latin typeface="Calibri"/>
                          <a:cs typeface="Calibri"/>
                        </a:rPr>
                        <a:t> DO</a:t>
                      </a:r>
                      <a:r>
                        <a:rPr dirty="0" sz="95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 b="1">
                          <a:latin typeface="Calibri"/>
                          <a:cs typeface="Calibri"/>
                        </a:rPr>
                        <a:t>AGUA</a:t>
                      </a:r>
                      <a:r>
                        <a:rPr dirty="0" sz="950" spc="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0" b="1">
                          <a:latin typeface="Calibri"/>
                          <a:cs typeface="Calibri"/>
                        </a:rPr>
                        <a:t>AZUL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77240">
                        <a:lnSpc>
                          <a:spcPts val="900"/>
                        </a:lnSpc>
                        <a:spcBef>
                          <a:spcPts val="30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Folha: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00"/>
                        </a:lnSpc>
                        <a:spcBef>
                          <a:spcPts val="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0001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</a:tr>
              <a:tr h="130810">
                <a:tc>
                  <a:txBody>
                    <a:bodyPr/>
                    <a:lstStyle/>
                    <a:p>
                      <a:pPr marL="33020">
                        <a:lnSpc>
                          <a:spcPts val="900"/>
                        </a:lnSpc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C.N.P.J.: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ts val="900"/>
                        </a:lnSpc>
                      </a:pPr>
                      <a:r>
                        <a:rPr dirty="0" sz="950" spc="-60">
                          <a:latin typeface="Calibri"/>
                          <a:cs typeface="Calibri"/>
                        </a:rPr>
                        <a:t>08.953.367/0001-</a:t>
                      </a:r>
                      <a:r>
                        <a:rPr dirty="0" sz="950" spc="-25">
                          <a:latin typeface="Calibri"/>
                          <a:cs typeface="Calibri"/>
                        </a:rPr>
                        <a:t>31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77240">
                        <a:lnSpc>
                          <a:spcPts val="900"/>
                        </a:lnSpc>
                        <a:spcBef>
                          <a:spcPts val="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Número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livro: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900"/>
                        </a:lnSpc>
                        <a:spcBef>
                          <a:spcPts val="3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0001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224145" y="1196340"/>
            <a:ext cx="5086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45" b="1">
                <a:latin typeface="Calibri"/>
                <a:cs typeface="Calibri"/>
              </a:rPr>
              <a:t>Descriçăo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089522" y="854964"/>
            <a:ext cx="33401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70" b="1">
                <a:latin typeface="Calibri"/>
                <a:cs typeface="Calibri"/>
              </a:rPr>
              <a:t>DEMONSTRAÇÃO</a:t>
            </a:r>
            <a:r>
              <a:rPr dirty="0" sz="800" spc="150" b="1">
                <a:latin typeface="Calibri"/>
                <a:cs typeface="Calibri"/>
              </a:rPr>
              <a:t> </a:t>
            </a:r>
            <a:r>
              <a:rPr dirty="0" sz="800" spc="80" b="1">
                <a:latin typeface="Calibri"/>
                <a:cs typeface="Calibri"/>
              </a:rPr>
              <a:t>DO</a:t>
            </a:r>
            <a:r>
              <a:rPr dirty="0" sz="800" spc="70" b="1">
                <a:latin typeface="Calibri"/>
                <a:cs typeface="Calibri"/>
              </a:rPr>
              <a:t> </a:t>
            </a:r>
            <a:r>
              <a:rPr dirty="0" sz="800" spc="80" b="1">
                <a:latin typeface="Calibri"/>
                <a:cs typeface="Calibri"/>
              </a:rPr>
              <a:t>RESULTADO</a:t>
            </a:r>
            <a:r>
              <a:rPr dirty="0" sz="800" spc="140" b="1">
                <a:latin typeface="Calibri"/>
                <a:cs typeface="Calibri"/>
              </a:rPr>
              <a:t> </a:t>
            </a:r>
            <a:r>
              <a:rPr dirty="0" sz="800" spc="95" b="1">
                <a:latin typeface="Calibri"/>
                <a:cs typeface="Calibri"/>
              </a:rPr>
              <a:t>DO</a:t>
            </a:r>
            <a:r>
              <a:rPr dirty="0" sz="800" spc="35" b="1">
                <a:latin typeface="Calibri"/>
                <a:cs typeface="Calibri"/>
              </a:rPr>
              <a:t> </a:t>
            </a:r>
            <a:r>
              <a:rPr dirty="0" sz="800" spc="85" b="1">
                <a:latin typeface="Calibri"/>
                <a:cs typeface="Calibri"/>
              </a:rPr>
              <a:t>EXERCŹCIO</a:t>
            </a:r>
            <a:r>
              <a:rPr dirty="0" sz="800" spc="125" b="1">
                <a:latin typeface="Calibri"/>
                <a:cs typeface="Calibri"/>
              </a:rPr>
              <a:t> </a:t>
            </a:r>
            <a:r>
              <a:rPr dirty="0" sz="800" b="1">
                <a:latin typeface="Calibri"/>
                <a:cs typeface="Calibri"/>
              </a:rPr>
              <a:t>EM</a:t>
            </a:r>
            <a:r>
              <a:rPr dirty="0" sz="800" spc="75" b="1">
                <a:latin typeface="Calibri"/>
                <a:cs typeface="Calibri"/>
              </a:rPr>
              <a:t> </a:t>
            </a:r>
            <a:r>
              <a:rPr dirty="0" sz="800" spc="85" b="1">
                <a:latin typeface="Calibri"/>
                <a:cs typeface="Calibri"/>
              </a:rPr>
              <a:t>31/12/2024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19657" y="1351788"/>
            <a:ext cx="90931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Consolas"/>
                <a:cs typeface="Consolas"/>
              </a:rPr>
              <a:t>Receitaoperacional</a:t>
            </a:r>
            <a:endParaRPr sz="800">
              <a:latin typeface="Consolas"/>
              <a:cs typeface="Consolas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204090" y="1509693"/>
          <a:ext cx="7216140" cy="7720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75150"/>
                <a:gridCol w="2765425"/>
              </a:tblGrid>
              <a:tr h="200025">
                <a:tc>
                  <a:txBody>
                    <a:bodyPr/>
                    <a:lstStyle/>
                    <a:p>
                      <a:pPr marL="140335">
                        <a:lnSpc>
                          <a:spcPts val="894"/>
                        </a:lnSpc>
                      </a:pPr>
                      <a:r>
                        <a:rPr dirty="0" sz="800" spc="-40">
                          <a:latin typeface="Consolas"/>
                          <a:cs typeface="Consolas"/>
                        </a:rPr>
                        <a:t>SUBVENÇOES</a:t>
                      </a:r>
                      <a:r>
                        <a:rPr dirty="0" sz="800" spc="-70"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800" spc="-30">
                          <a:latin typeface="Consolas"/>
                          <a:cs typeface="Consolas"/>
                        </a:rPr>
                        <a:t>GOVERNAMCNTAłS</a:t>
                      </a:r>
                      <a:r>
                        <a:rPr dirty="0" sz="800" spc="-240"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800" spc="-114">
                          <a:latin typeface="Consolas"/>
                          <a:cs typeface="Consolas"/>
                        </a:rPr>
                        <a:t>I-</a:t>
                      </a:r>
                      <a:r>
                        <a:rPr dirty="0" sz="800" spc="-145"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800" spc="-10">
                          <a:latin typeface="Consolas"/>
                          <a:cs typeface="Consolas"/>
                        </a:rPr>
                        <a:t>MUNICIPAL</a:t>
                      </a:r>
                      <a:endParaRPr sz="8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ts val="865"/>
                        </a:lnSpc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5.460.100,29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3263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750" spc="60">
                          <a:latin typeface="Calibri"/>
                          <a:cs typeface="Calibri"/>
                        </a:rPr>
                        <a:t>Reœita</a:t>
                      </a:r>
                      <a:r>
                        <a:rPr dirty="0" sz="75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Líquida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800" spc="-10" b="1">
                          <a:latin typeface="Calibri"/>
                          <a:cs typeface="Calibri"/>
                        </a:rPr>
                        <a:t>5.460.100,29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6515"/>
                </a:tc>
              </a:tr>
              <a:tr h="399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Receita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Bruta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58419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5.460.100,29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393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Despesas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Operacionais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63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68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Despesas</a:t>
                      </a:r>
                      <a:r>
                        <a:rPr dirty="0" sz="800" spc="20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Administrativas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4508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Calibri"/>
                          <a:cs typeface="Calibri"/>
                        </a:rPr>
                        <a:t>(5.315.893,91)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905"/>
                </a:tc>
              </a:tr>
              <a:tr h="127635">
                <a:tc>
                  <a:txBody>
                    <a:bodyPr/>
                    <a:lstStyle/>
                    <a:p>
                      <a:pPr marL="151765">
                        <a:lnSpc>
                          <a:spcPts val="875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SALARIOS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ORDENADOS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ts val="85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(2.405.215,80)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18745">
                <a:tc>
                  <a:txBody>
                    <a:bodyPr/>
                    <a:lstStyle/>
                    <a:p>
                      <a:pPr marL="149860">
                        <a:lnSpc>
                          <a:spcPts val="8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FÉR1AS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84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(183.354,41)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3985">
                <a:tc>
                  <a:txBody>
                    <a:bodyPr/>
                    <a:lstStyle/>
                    <a:p>
                      <a:pPr marL="153035">
                        <a:lnSpc>
                          <a:spcPts val="925"/>
                        </a:lnSpc>
                        <a:spcBef>
                          <a:spcPts val="3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1/3</a:t>
                      </a:r>
                      <a:r>
                        <a:rPr dirty="0" sz="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FÉRIAS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ts val="944"/>
                        </a:lnSpc>
                      </a:pPr>
                      <a:r>
                        <a:rPr dirty="0" sz="800" spc="-10">
                          <a:latin typeface="Cambria"/>
                          <a:cs typeface="Cambria"/>
                        </a:rPr>
                        <a:t>(61.118,91)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14097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13"</a:t>
                      </a:r>
                      <a:r>
                        <a:rPr dirty="0" sz="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SALARIO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ts val="944"/>
                        </a:lnSpc>
                      </a:pPr>
                      <a:r>
                        <a:rPr dirty="0" sz="800" spc="-10">
                          <a:latin typeface="Cambria"/>
                          <a:cs typeface="Cambria"/>
                        </a:rPr>
                        <a:t>(221.026,18)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126364">
                <a:tc>
                  <a:txBody>
                    <a:bodyPr/>
                    <a:lstStyle/>
                    <a:p>
                      <a:pPr marL="149860">
                        <a:lnSpc>
                          <a:spcPts val="865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PIS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ts val="865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(27.352,99)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2080">
                <a:tc>
                  <a:txBody>
                    <a:bodyPr/>
                    <a:lstStyle/>
                    <a:p>
                      <a:pPr marL="149860">
                        <a:lnSpc>
                          <a:spcPts val="90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INDENIZAÇÕES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AVISO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PRÉVIO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ts val="85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(79.494,20)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28270">
                <a:tc>
                  <a:txBody>
                    <a:bodyPr/>
                    <a:lstStyle/>
                    <a:p>
                      <a:pPr marL="150495">
                        <a:lnSpc>
                          <a:spcPts val="880"/>
                        </a:lnSpc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CESTA</a:t>
                      </a:r>
                      <a:r>
                        <a:rPr dirty="0" sz="750" spc="8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BÁSICA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ts val="865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(51.480,00)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0175">
                <a:tc>
                  <a:txBody>
                    <a:bodyPr/>
                    <a:lstStyle/>
                    <a:p>
                      <a:pPr marL="153035">
                        <a:lnSpc>
                          <a:spcPts val="88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PROCESSO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TRABALH1STA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ts val="86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(56.500,00)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25730">
                <a:tc>
                  <a:txBody>
                    <a:bodyPr/>
                    <a:lstStyle/>
                    <a:p>
                      <a:pPr marL="150495">
                        <a:lnSpc>
                          <a:spcPts val="880"/>
                        </a:lnSpc>
                      </a:pPr>
                      <a:r>
                        <a:rPr dirty="0" sz="750" spc="-20">
                          <a:latin typeface="Calibri"/>
                          <a:cs typeface="Calibri"/>
                        </a:rPr>
                        <a:t>INSS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ts val="865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(706.334,23)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40970">
                <a:tc>
                  <a:txBody>
                    <a:bodyPr/>
                    <a:lstStyle/>
                    <a:p>
                      <a:pPr marL="149860">
                        <a:lnSpc>
                          <a:spcPts val="95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FGTS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ts val="894"/>
                        </a:lnSpc>
                      </a:pPr>
                      <a:r>
                        <a:rPr dirty="0" sz="750" spc="-10">
                          <a:latin typeface="Times New Roman"/>
                          <a:cs typeface="Times New Roman"/>
                        </a:rPr>
                        <a:t>(301.820,65)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8745">
                <a:tc>
                  <a:txBody>
                    <a:bodyPr/>
                    <a:lstStyle/>
                    <a:p>
                      <a:pPr marL="154940">
                        <a:lnSpc>
                          <a:spcPts val="840"/>
                        </a:lnSpc>
                      </a:pPr>
                      <a:r>
                        <a:rPr dirty="0" sz="800" spc="-10">
                          <a:latin typeface="Consolas"/>
                          <a:cs typeface="Consolas"/>
                        </a:rPr>
                        <a:t>ALUGUEIS</a:t>
                      </a:r>
                      <a:endParaRPr sz="8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805"/>
                        </a:lnSpc>
                      </a:pPr>
                      <a:r>
                        <a:rPr dirty="0" sz="700" spc="-10">
                          <a:latin typeface="Calibri"/>
                          <a:cs typeface="Calibri"/>
                        </a:rPr>
                        <a:t>(173.760,78)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2715">
                <a:tc>
                  <a:txBody>
                    <a:bodyPr/>
                    <a:lstStyle/>
                    <a:p>
                      <a:pPr marL="150495">
                        <a:lnSpc>
                          <a:spcPts val="865"/>
                        </a:lnSpc>
                        <a:spcBef>
                          <a:spcPts val="80"/>
                        </a:spcBef>
                      </a:pPr>
                      <a:r>
                        <a:rPr dirty="0" sz="750" spc="-20">
                          <a:latin typeface="Calibri"/>
                          <a:cs typeface="Calibri"/>
                        </a:rPr>
                        <a:t>IPTU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ts val="940"/>
                        </a:lnSpc>
                      </a:pPr>
                      <a:r>
                        <a:rPr dirty="0" sz="800" spc="-10">
                          <a:latin typeface="Cambria"/>
                          <a:cs typeface="Cambria"/>
                        </a:rPr>
                        <a:t>(6.513,90)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130810">
                <a:tc>
                  <a:txBody>
                    <a:bodyPr/>
                    <a:lstStyle/>
                    <a:p>
                      <a:pPr marL="154305">
                        <a:lnSpc>
                          <a:spcPts val="865"/>
                        </a:lnSpc>
                        <a:spcBef>
                          <a:spcPts val="6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TAXA</a:t>
                      </a:r>
                      <a:r>
                        <a:rPr dirty="0" sz="75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75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FISCAMZAÇÃO</a:t>
                      </a:r>
                      <a:r>
                        <a:rPr dirty="0" sz="75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75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LOCAMZAÇÃO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ts val="894"/>
                        </a:lnSpc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(1.937,57)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13779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CONTRIBUIÇÃO</a:t>
                      </a:r>
                      <a:r>
                        <a:rPr dirty="0" sz="75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30">
                          <a:latin typeface="Calibri"/>
                          <a:cs typeface="Calibri"/>
                        </a:rPr>
                        <a:t>BEM</a:t>
                      </a:r>
                      <a:r>
                        <a:rPr dirty="0" sz="75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ESTAR</a:t>
                      </a:r>
                      <a:r>
                        <a:rPr dirty="0" sz="75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SOCîAL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ts val="894"/>
                        </a:lnSpc>
                      </a:pPr>
                      <a:r>
                        <a:rPr dirty="0" sz="750" spc="-20">
                          <a:latin typeface="Cambria"/>
                          <a:cs typeface="Cambria"/>
                        </a:rPr>
                        <a:t>(13.639,</a:t>
                      </a:r>
                      <a:r>
                        <a:rPr dirty="0" sz="7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50" spc="-25">
                          <a:latin typeface="Cambria"/>
                          <a:cs typeface="Cambria"/>
                        </a:rPr>
                        <a:t>14)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130175">
                <a:tc>
                  <a:txBody>
                    <a:bodyPr/>
                    <a:lstStyle/>
                    <a:p>
                      <a:pPr marL="155575">
                        <a:lnSpc>
                          <a:spcPts val="919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DESPESAS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7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 TRIB.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FEDERAIS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844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(1.641,57)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017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TAXA</a:t>
                      </a:r>
                      <a:r>
                        <a:rPr dirty="0" sz="75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AMBIENTAL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ts val="83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(73,62)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24460">
                <a:tc>
                  <a:txBody>
                    <a:bodyPr/>
                    <a:lstStyle/>
                    <a:p>
                      <a:pPr marL="156845">
                        <a:lnSpc>
                          <a:spcPts val="880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CONSELHO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REGIONAL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35">
                          <a:latin typeface="Calibri"/>
                          <a:cs typeface="Calibri"/>
                        </a:rPr>
                        <a:t>ENGENHARIA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AGRONOMIA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835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(199,28)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7795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DESP.</a:t>
                      </a:r>
                      <a:r>
                        <a:rPr dirty="0" sz="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CONS.</a:t>
                      </a:r>
                      <a:r>
                        <a:rPr dirty="0" sz="800" spc="229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40">
                          <a:latin typeface="Calibri"/>
                          <a:cs typeface="Calibri"/>
                        </a:rPr>
                        <a:t>MATERIALS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EXPED.)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ts val="875"/>
                        </a:lnSpc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(191.041,64)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13144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DESP.</a:t>
                      </a:r>
                      <a:r>
                        <a:rPr dirty="0" sz="75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CONS.</a:t>
                      </a:r>
                      <a:r>
                        <a:rPr dirty="0" sz="75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(AGUA/ESG/ENERG)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ts val="83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(91.669,40)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25730">
                <a:tc>
                  <a:txBody>
                    <a:bodyPr/>
                    <a:lstStyle/>
                    <a:p>
                      <a:pPr marL="158750">
                        <a:lnSpc>
                          <a:spcPts val="89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DESP.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75">
                          <a:latin typeface="Calibri"/>
                          <a:cs typeface="Calibri"/>
                        </a:rPr>
                        <a:t>MANU.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30">
                          <a:latin typeface="Calibri"/>
                          <a:cs typeface="Calibri"/>
                        </a:rPr>
                        <a:t>CONSERV.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BENS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INS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ts val="819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(42.286,06)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8430"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PRESTAÇÃO</a:t>
                      </a:r>
                      <a:r>
                        <a:rPr dirty="0" sz="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SERVIÇOS</a:t>
                      </a:r>
                      <a:r>
                        <a:rPr dirty="0" sz="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P.J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ts val="850"/>
                        </a:lnSpc>
                      </a:pPr>
                      <a:r>
                        <a:rPr dirty="0" sz="750" spc="-10">
                          <a:latin typeface="Times New Roman"/>
                          <a:cs typeface="Times New Roman"/>
                        </a:rPr>
                        <a:t>(389.028,68)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32080">
                <a:tc>
                  <a:txBody>
                    <a:bodyPr/>
                    <a:lstStyle/>
                    <a:p>
                      <a:pPr marL="158750">
                        <a:lnSpc>
                          <a:spcPts val="944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BENS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 DE</a:t>
                      </a:r>
                      <a:r>
                        <a:rPr dirty="0" sz="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35">
                          <a:latin typeface="Calibri"/>
                          <a:cs typeface="Calibri"/>
                        </a:rPr>
                        <a:t>PEQUENOS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VALOR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ts val="83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(75.114,95)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0810">
                <a:tc>
                  <a:txBody>
                    <a:bodyPr/>
                    <a:lstStyle/>
                    <a:p>
                      <a:pPr marL="158750">
                        <a:lnSpc>
                          <a:spcPts val="93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DESPESAS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70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INFORMATICA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ts val="815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(30.349,45)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1445">
                <a:tc>
                  <a:txBody>
                    <a:bodyPr/>
                    <a:lstStyle/>
                    <a:p>
                      <a:pPr marL="160655">
                        <a:lnSpc>
                          <a:spcPts val="890"/>
                        </a:lnSpc>
                        <a:spcBef>
                          <a:spcPts val="50"/>
                        </a:spcBef>
                      </a:pPr>
                      <a:r>
                        <a:rPr dirty="0" sz="750" spc="-10">
                          <a:latin typeface="Calibri"/>
                          <a:cs typeface="Calibri"/>
                        </a:rPr>
                        <a:t>TELEFONE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815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(8.075,17)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27635">
                <a:tc>
                  <a:txBody>
                    <a:bodyPr/>
                    <a:lstStyle/>
                    <a:p>
                      <a:pPr marL="162560">
                        <a:lnSpc>
                          <a:spcPts val="890"/>
                        </a:lnSpc>
                        <a:spcBef>
                          <a:spcPts val="20"/>
                        </a:spcBef>
                      </a:pPr>
                      <a:r>
                        <a:rPr dirty="0" sz="750" spc="-35">
                          <a:latin typeface="Calibri"/>
                          <a:cs typeface="Calibri"/>
                        </a:rPr>
                        <a:t>MANUTENÇÃO</a:t>
                      </a:r>
                      <a:r>
                        <a:rPr dirty="0" sz="750" spc="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75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CONSERVAÇÃO</a:t>
                      </a:r>
                      <a:r>
                        <a:rPr dirty="0" sz="75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75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20">
                          <a:latin typeface="Calibri"/>
                          <a:cs typeface="Calibri"/>
                        </a:rPr>
                        <a:t>BENS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ts val="81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(1.600,00)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208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HONORARIOS</a:t>
                      </a:r>
                      <a:r>
                        <a:rPr dirty="0" sz="750" spc="1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ADVOCACIOS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ts val="81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(7.200,00)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081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MATERIAL</a:t>
                      </a:r>
                      <a:r>
                        <a:rPr dirty="0" sz="750" spc="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75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HYGIENE</a:t>
                      </a:r>
                      <a:r>
                        <a:rPr dirty="0" sz="75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75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MMPEZA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ts val="819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(27.531,58)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1445">
                <a:tc>
                  <a:txBody>
                    <a:bodyPr/>
                    <a:lstStyle/>
                    <a:p>
                      <a:pPr marL="165735">
                        <a:lnSpc>
                          <a:spcPts val="930"/>
                        </a:lnSpc>
                        <a:spcBef>
                          <a:spcPts val="5"/>
                        </a:spcBef>
                      </a:pPr>
                      <a:r>
                        <a:rPr dirty="0" sz="800" spc="-30">
                          <a:latin typeface="Calibri"/>
                          <a:cs typeface="Calibri"/>
                        </a:rPr>
                        <a:t>VALE</a:t>
                      </a:r>
                      <a:r>
                        <a:rPr dirty="0" sz="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TRANSPORTE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ts val="819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(10.845,81)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2080">
                <a:tc>
                  <a:txBody>
                    <a:bodyPr/>
                    <a:lstStyle/>
                    <a:p>
                      <a:pPr marL="161925">
                        <a:lnSpc>
                          <a:spcPts val="944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DESPESAS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65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GÁS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79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(24.122,60)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21920">
                <a:tc>
                  <a:txBody>
                    <a:bodyPr/>
                    <a:lstStyle/>
                    <a:p>
                      <a:pPr marL="162560">
                        <a:lnSpc>
                          <a:spcPts val="865"/>
                        </a:lnSpc>
                      </a:pPr>
                      <a:r>
                        <a:rPr dirty="0" sz="800" spc="-25">
                          <a:latin typeface="Calibri"/>
                          <a:cs typeface="Calibri"/>
                        </a:rPr>
                        <a:t>A55ISTENCfA</a:t>
                      </a:r>
                      <a:r>
                        <a:rPr dirty="0" sz="8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MEDICĄ/ODONTOLOGICA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805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(14.630,00)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7795">
                <a:tc>
                  <a:txBody>
                    <a:bodyPr/>
                    <a:lstStyle/>
                    <a:p>
                      <a:pPr marL="165735">
                        <a:lnSpc>
                          <a:spcPts val="930"/>
                        </a:lnSpc>
                        <a:spcBef>
                          <a:spcPts val="55"/>
                        </a:spcBef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ASSISTENCIA</a:t>
                      </a:r>
                      <a:r>
                        <a:rPr dirty="0" sz="8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30">
                          <a:latin typeface="Calibri"/>
                          <a:cs typeface="Calibri"/>
                        </a:rPr>
                        <a:t>TECNtCA</a:t>
                      </a:r>
                      <a:r>
                        <a:rPr dirty="0" sz="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PJ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840"/>
                        </a:lnSpc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(841,12)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</a:tr>
              <a:tr h="130810">
                <a:tc>
                  <a:txBody>
                    <a:bodyPr/>
                    <a:lstStyle/>
                    <a:p>
                      <a:pPr marL="161925">
                        <a:lnSpc>
                          <a:spcPts val="930"/>
                        </a:lnSpc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HONORARIOS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CONTÁBEIS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ts val="79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(36,652,00)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2080">
                <a:tc>
                  <a:txBody>
                    <a:bodyPr/>
                    <a:lstStyle/>
                    <a:p>
                      <a:pPr marL="161925">
                        <a:lnSpc>
                          <a:spcPts val="944"/>
                        </a:lnSpc>
                      </a:pPr>
                      <a:r>
                        <a:rPr dirty="0" sz="800" spc="-30">
                          <a:latin typeface="Calibri"/>
                          <a:cs typeface="Calibri"/>
                        </a:rPr>
                        <a:t>MATERIAL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ESCRITÓRIO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79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(36.839,18)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30810">
                <a:tc>
                  <a:txBody>
                    <a:bodyPr/>
                    <a:lstStyle/>
                    <a:p>
                      <a:pPr marL="165100">
                        <a:lnSpc>
                          <a:spcPts val="919"/>
                        </a:lnSpc>
                        <a:spcBef>
                          <a:spcPts val="10"/>
                        </a:spcBef>
                      </a:pPr>
                      <a:r>
                        <a:rPr dirty="0" sz="800" spc="-45">
                          <a:latin typeface="Calibri"/>
                          <a:cs typeface="Calibri"/>
                        </a:rPr>
                        <a:t>MATER1AIS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20">
                          <a:latin typeface="Calibri"/>
                          <a:cs typeface="Calibri"/>
                        </a:rPr>
                        <a:t>USO</a:t>
                      </a:r>
                      <a:r>
                        <a:rPr dirty="0" sz="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CONSUMO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805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(34.357,73)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202565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 spc="10">
                          <a:latin typeface="Calibri"/>
                          <a:cs typeface="Calibri"/>
                        </a:rPr>
                        <a:t>UTENSIMOS</a:t>
                      </a:r>
                      <a:r>
                        <a:rPr dirty="0" sz="70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00" spc="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700" spc="2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00" spc="-10">
                          <a:latin typeface="Calibri"/>
                          <a:cs typeface="Calibri"/>
                        </a:rPr>
                        <a:t>COZINHA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78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(2.245,31)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313690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80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Financeiro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46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64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55244">
                        <a:lnSpc>
                          <a:spcPts val="910"/>
                        </a:lnSpc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Receita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Financeiras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dirty="0" sz="800" spc="-10" b="1">
                          <a:latin typeface="Calibri"/>
                          <a:cs typeface="Calibri"/>
                        </a:rPr>
                        <a:t>53.507,95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06680"/>
                </a:tc>
              </a:tr>
              <a:tr h="129539">
                <a:tc>
                  <a:txBody>
                    <a:bodyPr/>
                    <a:lstStyle/>
                    <a:p>
                      <a:pPr marL="165100">
                        <a:lnSpc>
                          <a:spcPts val="894"/>
                        </a:lnSpc>
                        <a:spcBef>
                          <a:spcPts val="20"/>
                        </a:spcBef>
                      </a:pPr>
                      <a:r>
                        <a:rPr dirty="0" sz="800" spc="-30">
                          <a:latin typeface="Calibri"/>
                          <a:cs typeface="Calibri"/>
                        </a:rPr>
                        <a:t>3UROS</a:t>
                      </a:r>
                      <a:r>
                        <a:rPr dirty="0" sz="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APMCAÇÕES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770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30.821,97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95580"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00" spc="-20">
                          <a:latin typeface="Calibri"/>
                          <a:cs typeface="Calibri"/>
                        </a:rPr>
                        <a:t>REND.FDO.INVEST</a:t>
                      </a:r>
                      <a:r>
                        <a:rPr dirty="0" sz="800" spc="1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FINANCEIRO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755"/>
                        </a:lnSpc>
                      </a:pPr>
                      <a:r>
                        <a:rPr dirty="0" sz="800" spc="-10">
                          <a:latin typeface="Calibri"/>
                          <a:cs typeface="Calibri"/>
                        </a:rPr>
                        <a:t>22.685,98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97485">
                <a:tc>
                  <a:txBody>
                    <a:bodyPr/>
                    <a:lstStyle/>
                    <a:p>
                      <a:pPr marL="58419">
                        <a:lnSpc>
                          <a:spcPts val="905"/>
                        </a:lnSpc>
                        <a:spcBef>
                          <a:spcPts val="555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Despesas</a:t>
                      </a:r>
                      <a:r>
                        <a:rPr dirty="0" sz="800" spc="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Financeiras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7048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750" spc="-10" b="1">
                          <a:latin typeface="Calibri"/>
                          <a:cs typeface="Calibri"/>
                        </a:rPr>
                        <a:t>(3.60,34)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43180"/>
                </a:tc>
              </a:tr>
              <a:tr h="208915"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UF</a:t>
                      </a:r>
                      <a:r>
                        <a:rPr dirty="0" sz="800" spc="2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S/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55">
                          <a:latin typeface="Calibri"/>
                          <a:cs typeface="Calibri"/>
                        </a:rPr>
                        <a:t>APMCAÇÃO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FïNANCEIRA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715"/>
                        </a:lnSpc>
                      </a:pPr>
                      <a:r>
                        <a:rPr dirty="0" sz="750" spc="-10">
                          <a:latin typeface="Calibri"/>
                          <a:cs typeface="Calibri"/>
                        </a:rPr>
                        <a:t>(160,34)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180340">
                <a:tc>
                  <a:txBody>
                    <a:bodyPr/>
                    <a:lstStyle/>
                    <a:p>
                      <a:pPr marL="61594">
                        <a:lnSpc>
                          <a:spcPts val="900"/>
                        </a:lnSpc>
                        <a:spcBef>
                          <a:spcPts val="420"/>
                        </a:spcBef>
                      </a:pPr>
                      <a:r>
                        <a:rPr dirty="0" sz="800">
                          <a:latin typeface="Calibri"/>
                          <a:cs typeface="Calibri"/>
                        </a:rPr>
                        <a:t>Resultado</a:t>
                      </a:r>
                      <a:r>
                        <a:rPr dirty="0" sz="800" spc="1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Calibri"/>
                          <a:cs typeface="Calibri"/>
                        </a:rPr>
                        <a:t>operacional</a:t>
                      </a:r>
                      <a:r>
                        <a:rPr dirty="0" sz="80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>
                          <a:latin typeface="Calibri"/>
                          <a:cs typeface="Calibri"/>
                        </a:rPr>
                        <a:t>Liquido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6198134" y="393954"/>
            <a:ext cx="417195" cy="31686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85"/>
              </a:spcBef>
            </a:pPr>
            <a:r>
              <a:rPr dirty="0" sz="950" spc="-50">
                <a:latin typeface="Calibri"/>
                <a:cs typeface="Calibri"/>
              </a:rPr>
              <a:t>Emissão:</a:t>
            </a:r>
            <a:r>
              <a:rPr dirty="0" sz="950" spc="-10">
                <a:latin typeface="Calibri"/>
                <a:cs typeface="Calibri"/>
              </a:rPr>
              <a:t> Hora: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767992" y="393954"/>
            <a:ext cx="540385" cy="316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100"/>
              </a:spcBef>
            </a:pPr>
            <a:r>
              <a:rPr dirty="0" sz="950" spc="-60">
                <a:latin typeface="Calibri"/>
                <a:cs typeface="Calibri"/>
              </a:rPr>
              <a:t>14/04/2025</a:t>
            </a:r>
            <a:endParaRPr sz="9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10"/>
              </a:spcBef>
            </a:pPr>
            <a:r>
              <a:rPr dirty="0" sz="950" spc="-10">
                <a:latin typeface="Calibri"/>
                <a:cs typeface="Calibri"/>
              </a:rPr>
              <a:t>09:52:45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691545" y="1167892"/>
            <a:ext cx="6026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Calibri"/>
                <a:cs typeface="Calibri"/>
              </a:rPr>
              <a:t>Saldo</a:t>
            </a:r>
            <a:r>
              <a:rPr dirty="0" sz="1000" spc="-30">
                <a:latin typeface="Calibri"/>
                <a:cs typeface="Calibri"/>
              </a:rPr>
              <a:t> </a:t>
            </a:r>
            <a:r>
              <a:rPr dirty="0" sz="1000" spc="-20">
                <a:latin typeface="Calibri"/>
                <a:cs typeface="Calibri"/>
              </a:rPr>
              <a:t>Atual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691483" y="1355090"/>
            <a:ext cx="5956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 b="1">
                <a:latin typeface="Calibri"/>
                <a:cs typeface="Calibri"/>
              </a:rPr>
              <a:t>5.460.100,39</a:t>
            </a:r>
            <a:endParaRPr sz="7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03903" y="1859279"/>
            <a:ext cx="2212848" cy="89916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82879" y="10602467"/>
            <a:ext cx="563880" cy="0"/>
          </a:xfrm>
          <a:custGeom>
            <a:avLst/>
            <a:gdLst/>
            <a:ahLst/>
            <a:cxnLst/>
            <a:rect l="l" t="t" r="r" b="b"/>
            <a:pathLst>
              <a:path w="563880" h="0">
                <a:moveTo>
                  <a:pt x="0" y="0"/>
                </a:moveTo>
                <a:lnTo>
                  <a:pt x="56388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41375" y="2375915"/>
            <a:ext cx="2139950" cy="0"/>
          </a:xfrm>
          <a:custGeom>
            <a:avLst/>
            <a:gdLst/>
            <a:ahLst/>
            <a:cxnLst/>
            <a:rect l="l" t="t" r="r" b="b"/>
            <a:pathLst>
              <a:path w="2139950" h="0">
                <a:moveTo>
                  <a:pt x="0" y="0"/>
                </a:moveTo>
                <a:lnTo>
                  <a:pt x="213969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59079" y="1306067"/>
            <a:ext cx="7123430" cy="0"/>
          </a:xfrm>
          <a:custGeom>
            <a:avLst/>
            <a:gdLst/>
            <a:ahLst/>
            <a:cxnLst/>
            <a:rect l="l" t="t" r="r" b="b"/>
            <a:pathLst>
              <a:path w="7123430" h="0">
                <a:moveTo>
                  <a:pt x="0" y="0"/>
                </a:moveTo>
                <a:lnTo>
                  <a:pt x="712317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49936" y="1150619"/>
            <a:ext cx="7117080" cy="0"/>
          </a:xfrm>
          <a:custGeom>
            <a:avLst/>
            <a:gdLst/>
            <a:ahLst/>
            <a:cxnLst/>
            <a:rect l="l" t="t" r="r" b="b"/>
            <a:pathLst>
              <a:path w="7117080" h="0">
                <a:moveTo>
                  <a:pt x="0" y="0"/>
                </a:moveTo>
                <a:lnTo>
                  <a:pt x="7117080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41191" y="2609087"/>
            <a:ext cx="262127" cy="128016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237918" y="86614"/>
            <a:ext cx="490855" cy="290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ts val="1015"/>
              </a:lnSpc>
              <a:spcBef>
                <a:spcPts val="100"/>
              </a:spcBef>
            </a:pPr>
            <a:r>
              <a:rPr dirty="0" sz="850" spc="-10">
                <a:latin typeface="Calibri"/>
                <a:cs typeface="Calibri"/>
              </a:rPr>
              <a:t>Empresa:</a:t>
            </a:r>
            <a:endParaRPr sz="850">
              <a:latin typeface="Calibri"/>
              <a:cs typeface="Calibri"/>
            </a:endParaRPr>
          </a:p>
          <a:p>
            <a:pPr marL="12700">
              <a:lnSpc>
                <a:spcPts val="1075"/>
              </a:lnSpc>
            </a:pPr>
            <a:r>
              <a:rPr dirty="0" sz="900" spc="-10">
                <a:latin typeface="Calibri"/>
                <a:cs typeface="Calibri"/>
              </a:rPr>
              <a:t>C.N.P.J.: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93750" y="86614"/>
            <a:ext cx="3795395" cy="290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15"/>
              </a:lnSpc>
              <a:spcBef>
                <a:spcPts val="100"/>
              </a:spcBef>
            </a:pPr>
            <a:r>
              <a:rPr dirty="0" sz="850" spc="65">
                <a:latin typeface="Calibri"/>
                <a:cs typeface="Calibri"/>
              </a:rPr>
              <a:t>ASSOCIACAO</a:t>
            </a:r>
            <a:r>
              <a:rPr dirty="0" sz="850" spc="110">
                <a:latin typeface="Calibri"/>
                <a:cs typeface="Calibri"/>
              </a:rPr>
              <a:t> </a:t>
            </a:r>
            <a:r>
              <a:rPr dirty="0" sz="850" spc="75">
                <a:latin typeface="Calibri"/>
                <a:cs typeface="Calibri"/>
              </a:rPr>
              <a:t>DOS </a:t>
            </a:r>
            <a:r>
              <a:rPr dirty="0" sz="850" spc="60">
                <a:latin typeface="Calibri"/>
                <a:cs typeface="Calibri"/>
              </a:rPr>
              <a:t>MORADORES</a:t>
            </a:r>
            <a:r>
              <a:rPr dirty="0" sz="850" spc="130">
                <a:latin typeface="Calibri"/>
                <a:cs typeface="Calibri"/>
              </a:rPr>
              <a:t> </a:t>
            </a:r>
            <a:r>
              <a:rPr dirty="0" sz="850" spc="80">
                <a:latin typeface="Calibri"/>
                <a:cs typeface="Calibri"/>
              </a:rPr>
              <a:t>PARA</a:t>
            </a:r>
            <a:r>
              <a:rPr dirty="0" sz="850" spc="95">
                <a:latin typeface="Calibri"/>
                <a:cs typeface="Calibri"/>
              </a:rPr>
              <a:t> </a:t>
            </a:r>
            <a:r>
              <a:rPr dirty="0" sz="850" spc="55">
                <a:latin typeface="Calibri"/>
                <a:cs typeface="Calibri"/>
              </a:rPr>
              <a:t>DESENVOLVIMENTO</a:t>
            </a:r>
            <a:r>
              <a:rPr dirty="0" sz="850" spc="45">
                <a:latin typeface="Calibri"/>
                <a:cs typeface="Calibri"/>
              </a:rPr>
              <a:t> </a:t>
            </a:r>
            <a:r>
              <a:rPr dirty="0" sz="850" spc="65">
                <a:latin typeface="Calibri"/>
                <a:cs typeface="Calibri"/>
              </a:rPr>
              <a:t>DO</a:t>
            </a:r>
            <a:r>
              <a:rPr dirty="0" sz="850" spc="45">
                <a:latin typeface="Calibri"/>
                <a:cs typeface="Calibri"/>
              </a:rPr>
              <a:t> </a:t>
            </a:r>
            <a:r>
              <a:rPr dirty="0" sz="850">
                <a:latin typeface="Calibri"/>
                <a:cs typeface="Calibri"/>
              </a:rPr>
              <a:t>AGUA</a:t>
            </a:r>
            <a:r>
              <a:rPr dirty="0" sz="850" spc="125">
                <a:latin typeface="Calibri"/>
                <a:cs typeface="Calibri"/>
              </a:rPr>
              <a:t> </a:t>
            </a:r>
            <a:r>
              <a:rPr dirty="0" sz="850" spc="35">
                <a:latin typeface="Calibri"/>
                <a:cs typeface="Calibri"/>
              </a:rPr>
              <a:t>AZUL</a:t>
            </a:r>
            <a:endParaRPr sz="850">
              <a:latin typeface="Calibri"/>
              <a:cs typeface="Calibri"/>
            </a:endParaRPr>
          </a:p>
          <a:p>
            <a:pPr marL="13335">
              <a:lnSpc>
                <a:spcPts val="1075"/>
              </a:lnSpc>
            </a:pPr>
            <a:r>
              <a:rPr dirty="0" sz="900" spc="-30">
                <a:latin typeface="Calibri"/>
                <a:cs typeface="Calibri"/>
              </a:rPr>
              <a:t>08.953.367/0001-</a:t>
            </a:r>
            <a:r>
              <a:rPr dirty="0" sz="900" spc="-25">
                <a:latin typeface="Calibri"/>
                <a:cs typeface="Calibri"/>
              </a:rPr>
              <a:t>31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38219" y="354838"/>
            <a:ext cx="6908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Calibri"/>
                <a:cs typeface="Calibri"/>
              </a:rPr>
              <a:t>CONSOMDADO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41809" y="1143507"/>
            <a:ext cx="5048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0">
                <a:latin typeface="Calibri"/>
                <a:cs typeface="Calibri"/>
              </a:rPr>
              <a:t>Descrição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42637" y="1318005"/>
            <a:ext cx="165036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latin typeface="Calibri"/>
                <a:cs typeface="Calibri"/>
              </a:rPr>
              <a:t>SUPERAVIT/DEFICIT</a:t>
            </a:r>
            <a:r>
              <a:rPr dirty="0" sz="850" spc="165">
                <a:latin typeface="Calibri"/>
                <a:cs typeface="Calibri"/>
              </a:rPr>
              <a:t> </a:t>
            </a:r>
            <a:r>
              <a:rPr dirty="0" sz="850">
                <a:latin typeface="Calibri"/>
                <a:cs typeface="Calibri"/>
              </a:rPr>
              <a:t>DO</a:t>
            </a:r>
            <a:r>
              <a:rPr dirty="0" sz="850" spc="295">
                <a:latin typeface="Calibri"/>
                <a:cs typeface="Calibri"/>
              </a:rPr>
              <a:t> </a:t>
            </a:r>
            <a:r>
              <a:rPr dirty="0" sz="850" spc="-10">
                <a:latin typeface="Calibri"/>
                <a:cs typeface="Calibri"/>
              </a:rPr>
              <a:t>EXERCICIO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44476" y="1729993"/>
            <a:ext cx="14433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50">
                <a:latin typeface="Calibri"/>
                <a:cs typeface="Calibri"/>
              </a:rPr>
              <a:t>LUCRO </a:t>
            </a:r>
            <a:r>
              <a:rPr dirty="0" sz="750" spc="70">
                <a:latin typeface="Calibri"/>
                <a:cs typeface="Calibri"/>
              </a:rPr>
              <a:t>LIQUIDO</a:t>
            </a:r>
            <a:r>
              <a:rPr dirty="0" sz="750" spc="45">
                <a:latin typeface="Calibri"/>
                <a:cs typeface="Calibri"/>
              </a:rPr>
              <a:t> </a:t>
            </a:r>
            <a:r>
              <a:rPr dirty="0" sz="750" spc="90">
                <a:latin typeface="Calibri"/>
                <a:cs typeface="Calibri"/>
              </a:rPr>
              <a:t>DO</a:t>
            </a:r>
            <a:r>
              <a:rPr dirty="0" sz="750" spc="-75">
                <a:latin typeface="Calibri"/>
                <a:cs typeface="Calibri"/>
              </a:rPr>
              <a:t> </a:t>
            </a:r>
            <a:r>
              <a:rPr dirty="0" sz="750" spc="65">
                <a:latin typeface="Calibri"/>
                <a:cs typeface="Calibri"/>
              </a:rPr>
              <a:t>EXERCICIO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12980" y="2372359"/>
            <a:ext cx="1255395" cy="41275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 indent="4445">
              <a:lnSpc>
                <a:spcPts val="1010"/>
              </a:lnSpc>
              <a:spcBef>
                <a:spcPts val="190"/>
              </a:spcBef>
            </a:pPr>
            <a:r>
              <a:rPr dirty="0" sz="900" spc="-30">
                <a:latin typeface="Calibri"/>
                <a:cs typeface="Calibri"/>
              </a:rPr>
              <a:t>ANTONIO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GOPIES</a:t>
            </a:r>
            <a:r>
              <a:rPr dirty="0" sz="900" spc="-2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DA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SILVA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PRESIDENTE</a:t>
            </a:r>
            <a:endParaRPr sz="900">
              <a:latin typeface="Calibri"/>
              <a:cs typeface="Calibri"/>
            </a:endParaRPr>
          </a:p>
          <a:p>
            <a:pPr marL="13335">
              <a:lnSpc>
                <a:spcPts val="935"/>
              </a:lnSpc>
            </a:pPr>
            <a:r>
              <a:rPr dirty="0" sz="900">
                <a:latin typeface="Calibri"/>
                <a:cs typeface="Calibri"/>
              </a:rPr>
              <a:t>CPF:</a:t>
            </a:r>
            <a:r>
              <a:rPr dirty="0" sz="900" spc="135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878.648.008-15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105204" y="814831"/>
            <a:ext cx="334708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20">
                <a:latin typeface="Calibri"/>
                <a:cs typeface="Calibri"/>
              </a:rPr>
              <a:t>DEMONSTRAÇÃO</a:t>
            </a:r>
            <a:r>
              <a:rPr dirty="0" sz="900" spc="140">
                <a:latin typeface="Calibri"/>
                <a:cs typeface="Calibri"/>
              </a:rPr>
              <a:t> </a:t>
            </a:r>
            <a:r>
              <a:rPr dirty="0" sz="900" spc="20">
                <a:latin typeface="Calibri"/>
                <a:cs typeface="Calibri"/>
              </a:rPr>
              <a:t>DO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20">
                <a:latin typeface="Calibri"/>
                <a:cs typeface="Calibri"/>
              </a:rPr>
              <a:t>RESULTADO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20">
                <a:latin typeface="Calibri"/>
                <a:cs typeface="Calibri"/>
              </a:rPr>
              <a:t>DO</a:t>
            </a:r>
            <a:r>
              <a:rPr dirty="0" sz="900" spc="30">
                <a:latin typeface="Calibri"/>
                <a:cs typeface="Calibri"/>
              </a:rPr>
              <a:t> </a:t>
            </a:r>
            <a:r>
              <a:rPr dirty="0" sz="900" spc="65">
                <a:latin typeface="Calibri"/>
                <a:cs typeface="Calibri"/>
              </a:rPr>
              <a:t>EXERCICIO</a:t>
            </a:r>
            <a:r>
              <a:rPr dirty="0" sz="900" spc="90">
                <a:latin typeface="Calibri"/>
                <a:cs typeface="Calibri"/>
              </a:rPr>
              <a:t> </a:t>
            </a:r>
            <a:r>
              <a:rPr dirty="0" sz="900" spc="20">
                <a:latin typeface="Calibri"/>
                <a:cs typeface="Calibri"/>
              </a:rPr>
              <a:t>EM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 spc="20">
                <a:latin typeface="Calibri"/>
                <a:cs typeface="Calibri"/>
              </a:rPr>
              <a:t>31/</a:t>
            </a:r>
            <a:r>
              <a:rPr dirty="0" sz="900" spc="-85">
                <a:latin typeface="Calibri"/>
                <a:cs typeface="Calibri"/>
              </a:rPr>
              <a:t> </a:t>
            </a:r>
            <a:r>
              <a:rPr dirty="0" sz="900" spc="40">
                <a:latin typeface="Calibri"/>
                <a:cs typeface="Calibri"/>
              </a:rPr>
              <a:t>12/2024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78361" y="2372359"/>
            <a:ext cx="1957070" cy="409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ts val="1055"/>
              </a:lnSpc>
              <a:spcBef>
                <a:spcPts val="100"/>
              </a:spcBef>
              <a:tabLst>
                <a:tab pos="698500" algn="l"/>
              </a:tabLst>
            </a:pPr>
            <a:r>
              <a:rPr dirty="0" sz="900" spc="-10">
                <a:latin typeface="Calibri"/>
                <a:cs typeface="Calibri"/>
              </a:rPr>
              <a:t>MAÚRIÜI</a:t>
            </a:r>
            <a:r>
              <a:rPr dirty="0" sz="900">
                <a:latin typeface="Calibri"/>
                <a:cs typeface="Calibri"/>
              </a:rPr>
              <a:t>	</a:t>
            </a:r>
            <a:r>
              <a:rPr dirty="0" sz="900" spc="-25">
                <a:latin typeface="Calibri"/>
                <a:cs typeface="Calibri"/>
              </a:rPr>
              <a:t>NOI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940"/>
              </a:lnSpc>
            </a:pPr>
            <a:r>
              <a:rPr dirty="0" sz="850" spc="-60">
                <a:latin typeface="Arial MT"/>
                <a:cs typeface="Arial MT"/>
              </a:rPr>
              <a:t>‘Reg</a:t>
            </a:r>
            <a:r>
              <a:rPr dirty="0" sz="850" spc="21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45">
                <a:latin typeface="Arial MT"/>
                <a:cs typeface="Arial MT"/>
              </a:rPr>
              <a:t>CRC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40">
                <a:latin typeface="Arial MT"/>
                <a:cs typeface="Arial MT"/>
              </a:rPr>
              <a:t>SP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95">
                <a:latin typeface="Arial MT"/>
                <a:cs typeface="Arial MT"/>
              </a:rPr>
              <a:t>s‘ob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No.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SP184500/0-</a:t>
            </a:r>
            <a:r>
              <a:rPr dirty="0" sz="850" spc="-25">
                <a:latin typeface="Arial MT"/>
                <a:cs typeface="Arial MT"/>
              </a:rPr>
              <a:t>1’</a:t>
            </a:r>
            <a:endParaRPr sz="850">
              <a:latin typeface="Arial MT"/>
              <a:cs typeface="Arial MT"/>
            </a:endParaRPr>
          </a:p>
          <a:p>
            <a:pPr marL="25400">
              <a:lnSpc>
                <a:spcPts val="1025"/>
              </a:lnSpc>
            </a:pPr>
            <a:r>
              <a:rPr dirty="0" sz="900" spc="-130">
                <a:latin typeface="Arial MT"/>
                <a:cs typeface="Arial MT"/>
              </a:rPr>
              <a:t>CPF:</a:t>
            </a:r>
            <a:r>
              <a:rPr dirty="0" sz="900" spc="155">
                <a:latin typeface="Arial MT"/>
                <a:cs typeface="Arial MT"/>
              </a:rPr>
              <a:t> </a:t>
            </a:r>
            <a:r>
              <a:rPr dirty="0" sz="900" spc="-65">
                <a:latin typeface="Arial MT"/>
                <a:cs typeface="Arial MT"/>
              </a:rPr>
              <a:t>123.255.358-</a:t>
            </a:r>
            <a:r>
              <a:rPr dirty="0" sz="900" spc="-25">
                <a:latin typeface="Arial MT"/>
                <a:cs typeface="Arial MT"/>
              </a:rPr>
              <a:t>19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16956" y="92455"/>
            <a:ext cx="627380" cy="29718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ts val="1060"/>
              </a:lnSpc>
              <a:spcBef>
                <a:spcPts val="150"/>
              </a:spcBef>
            </a:pPr>
            <a:r>
              <a:rPr dirty="0" sz="900" spc="-10">
                <a:latin typeface="Calibri"/>
                <a:cs typeface="Calibri"/>
              </a:rPr>
              <a:t>Folha: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50">
                <a:latin typeface="Calibri"/>
                <a:cs typeface="Calibri"/>
              </a:rPr>
              <a:t>Número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livro: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085121" y="92455"/>
            <a:ext cx="245745" cy="297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70"/>
              </a:lnSpc>
              <a:spcBef>
                <a:spcPts val="100"/>
              </a:spcBef>
            </a:pPr>
            <a:r>
              <a:rPr dirty="0" sz="900" spc="-20">
                <a:latin typeface="Calibri"/>
                <a:cs typeface="Calibri"/>
              </a:rPr>
              <a:t>0002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1070"/>
              </a:lnSpc>
            </a:pPr>
            <a:r>
              <a:rPr dirty="0" sz="900" spc="-20">
                <a:latin typeface="Calibri"/>
                <a:cs typeface="Calibri"/>
              </a:rPr>
              <a:t>0001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16956" y="360679"/>
            <a:ext cx="417195" cy="318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6700"/>
              </a:lnSpc>
              <a:spcBef>
                <a:spcPts val="100"/>
              </a:spcBef>
            </a:pPr>
            <a:r>
              <a:rPr dirty="0" sz="900" spc="-30">
                <a:latin typeface="Calibri"/>
                <a:cs typeface="Calibri"/>
              </a:rPr>
              <a:t>Emissão:</a:t>
            </a:r>
            <a:r>
              <a:rPr dirty="0" sz="900" spc="50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Hora: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786820" y="360679"/>
            <a:ext cx="541020" cy="31813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170"/>
              </a:spcBef>
            </a:pPr>
            <a:r>
              <a:rPr dirty="0" sz="900" spc="-20">
                <a:latin typeface="Calibri"/>
                <a:cs typeface="Calibri"/>
              </a:rPr>
              <a:t>14/04/2025</a:t>
            </a:r>
            <a:endParaRPr sz="90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75"/>
              </a:spcBef>
            </a:pPr>
            <a:r>
              <a:rPr dirty="0" sz="900" spc="-10">
                <a:latin typeface="Calibri"/>
                <a:cs typeface="Calibri"/>
              </a:rPr>
              <a:t>09:52:45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713321" y="1153159"/>
            <a:ext cx="6051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Saldo</a:t>
            </a:r>
            <a:r>
              <a:rPr dirty="0" sz="900" spc="195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Atual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797044" y="1324355"/>
            <a:ext cx="5156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libri"/>
                <a:cs typeface="Calibri"/>
              </a:rPr>
              <a:t>197.553,99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796503" y="1720342"/>
            <a:ext cx="5168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Calibri"/>
                <a:cs typeface="Calibri"/>
              </a:rPr>
              <a:t>197.553,99</a:t>
            </a:r>
            <a:endParaRPr sz="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2025-05-19T16:17:12Z</dcterms:created>
  <dcterms:modified xsi:type="dcterms:W3CDTF">2025-05-19T16:17:12Z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2025-04-14T00:00:00Z</vt:filetime>
  </property>
  <property fmtid="{D5CDD505-2E9C-101B-9397-08002B2CF9AE}" pid="3" name="Creator">
    <vt:lpwstr>Canon iR1643i II</vt:lpwstr>
  </property>
  <property fmtid="{D5CDD505-2E9C-101B-9397-08002B2CF9AE}" pid="4" name="Producer">
    <vt:lpwstr>Adobe PSL 1.4e for Canon</vt:lpwstr>
  </property>
  <property fmtid="{D5CDD505-2E9C-101B-9397-08002B2CF9AE}" pid="5" name="LastSaved">
    <vt:filetime>2025-04-14T00:00:00Z</vt:filetime>
  </property>
</Properties>
</file>