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9753600" cy="7315200"/>
  <p:notesSz cx="6858000" cy="9144000"/>
  <p:embeddedFontLst>
    <p:embeddedFont>
      <p:font typeface="Fira Sans Medium" charset="1" panose="020B0603050000020004"/>
      <p:regular r:id="rId7"/>
    </p:embeddedFont>
    <p:embeddedFont>
      <p:font typeface="Fira Sans Light" charset="1" panose="020B0403050000020004"/>
      <p:regular r:id="rId8"/>
    </p:embeddedFont>
    <p:embeddedFont>
      <p:font typeface="Fira Sans Ultra-Bold" charset="1" panose="020B0903050000020004"/>
      <p:regular r:id="rId9"/>
    </p:embeddedFont>
    <p:embeddedFont>
      <p:font typeface="Fira Sans" charset="1" panose="020B05030500000200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438899" y="5357007"/>
            <a:ext cx="5037348" cy="0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 flipH="true" flipV="true">
            <a:off x="5013517" y="2593021"/>
            <a:ext cx="72945" cy="3922247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flipV="true">
            <a:off x="8288877" y="4201414"/>
            <a:ext cx="0" cy="1636719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V="true">
            <a:off x="4977044" y="1807842"/>
            <a:ext cx="0" cy="1250330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6" id="6"/>
          <p:cNvGrpSpPr/>
          <p:nvPr/>
        </p:nvGrpSpPr>
        <p:grpSpPr>
          <a:xfrm rot="0">
            <a:off x="3680395" y="932470"/>
            <a:ext cx="2602823" cy="875372"/>
            <a:chOff x="0" y="0"/>
            <a:chExt cx="15973357" cy="53721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5973357" cy="5372100"/>
            </a:xfrm>
            <a:custGeom>
              <a:avLst/>
              <a:gdLst/>
              <a:ahLst/>
              <a:cxnLst/>
              <a:rect r="r" b="b" t="t" l="l"/>
              <a:pathLst>
                <a:path h="5372100" w="15973357">
                  <a:moveTo>
                    <a:pt x="14422687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4422687" y="5372100"/>
                  </a:lnTo>
                  <a:lnTo>
                    <a:pt x="15973357" y="2686050"/>
                  </a:lnTo>
                  <a:lnTo>
                    <a:pt x="14422687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sp>
        <p:nvSpPr>
          <p:cNvPr name="AutoShape 8" id="8"/>
          <p:cNvSpPr/>
          <p:nvPr/>
        </p:nvSpPr>
        <p:spPr>
          <a:xfrm flipH="true">
            <a:off x="2821951" y="3187436"/>
            <a:ext cx="1169208" cy="11511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H="true" flipV="true">
            <a:off x="5932571" y="2704829"/>
            <a:ext cx="52344" cy="1635882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0" id="10"/>
          <p:cNvGrpSpPr/>
          <p:nvPr/>
        </p:nvGrpSpPr>
        <p:grpSpPr>
          <a:xfrm rot="0">
            <a:off x="3628607" y="2328337"/>
            <a:ext cx="2602823" cy="875372"/>
            <a:chOff x="0" y="0"/>
            <a:chExt cx="15973357" cy="53721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5973357" cy="5372100"/>
            </a:xfrm>
            <a:custGeom>
              <a:avLst/>
              <a:gdLst/>
              <a:ahLst/>
              <a:cxnLst/>
              <a:rect r="r" b="b" t="t" l="l"/>
              <a:pathLst>
                <a:path h="5372100" w="15973357">
                  <a:moveTo>
                    <a:pt x="14422687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4422687" y="5372100"/>
                  </a:lnTo>
                  <a:lnTo>
                    <a:pt x="15973357" y="2686050"/>
                  </a:lnTo>
                  <a:lnTo>
                    <a:pt x="14422687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sp>
        <p:nvSpPr>
          <p:cNvPr name="AutoShape 12" id="12"/>
          <p:cNvSpPr/>
          <p:nvPr/>
        </p:nvSpPr>
        <p:spPr>
          <a:xfrm flipV="true">
            <a:off x="2826714" y="3657600"/>
            <a:ext cx="0" cy="1256959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V="true">
            <a:off x="2817189" y="3187436"/>
            <a:ext cx="0" cy="1256959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4" id="14"/>
          <p:cNvGrpSpPr/>
          <p:nvPr/>
        </p:nvGrpSpPr>
        <p:grpSpPr>
          <a:xfrm rot="0">
            <a:off x="1515777" y="3522769"/>
            <a:ext cx="2602823" cy="875372"/>
            <a:chOff x="0" y="0"/>
            <a:chExt cx="15973357" cy="53721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5973357" cy="5372100"/>
            </a:xfrm>
            <a:custGeom>
              <a:avLst/>
              <a:gdLst/>
              <a:ahLst/>
              <a:cxnLst/>
              <a:rect r="r" b="b" t="t" l="l"/>
              <a:pathLst>
                <a:path h="5372100" w="15973357">
                  <a:moveTo>
                    <a:pt x="14422687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4422687" y="5372100"/>
                  </a:lnTo>
                  <a:lnTo>
                    <a:pt x="15973357" y="2686050"/>
                  </a:lnTo>
                  <a:lnTo>
                    <a:pt x="14422687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sp>
        <p:nvSpPr>
          <p:cNvPr name="AutoShape 16" id="16"/>
          <p:cNvSpPr/>
          <p:nvPr/>
        </p:nvSpPr>
        <p:spPr>
          <a:xfrm flipH="true">
            <a:off x="5958743" y="3187436"/>
            <a:ext cx="1169208" cy="11511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7" id="17"/>
          <p:cNvGrpSpPr/>
          <p:nvPr/>
        </p:nvGrpSpPr>
        <p:grpSpPr>
          <a:xfrm rot="0">
            <a:off x="6852412" y="2749750"/>
            <a:ext cx="2602823" cy="875372"/>
            <a:chOff x="0" y="0"/>
            <a:chExt cx="15973357" cy="53721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5973357" cy="5372100"/>
            </a:xfrm>
            <a:custGeom>
              <a:avLst/>
              <a:gdLst/>
              <a:ahLst/>
              <a:cxnLst/>
              <a:rect r="r" b="b" t="t" l="l"/>
              <a:pathLst>
                <a:path h="5372100" w="15973357">
                  <a:moveTo>
                    <a:pt x="14422687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4422687" y="5372100"/>
                  </a:lnTo>
                  <a:lnTo>
                    <a:pt x="15973357" y="2686050"/>
                  </a:lnTo>
                  <a:lnTo>
                    <a:pt x="14422687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22420" y="4900330"/>
            <a:ext cx="1679610" cy="937803"/>
            <a:chOff x="0" y="0"/>
            <a:chExt cx="9621461" cy="53721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9621461" cy="5372100"/>
            </a:xfrm>
            <a:custGeom>
              <a:avLst/>
              <a:gdLst/>
              <a:ahLst/>
              <a:cxnLst/>
              <a:rect r="r" b="b" t="t" l="l"/>
              <a:pathLst>
                <a:path h="5372100" w="9621461">
                  <a:moveTo>
                    <a:pt x="8070790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8070790" y="5372100"/>
                  </a:lnTo>
                  <a:lnTo>
                    <a:pt x="9621461" y="2686050"/>
                  </a:lnTo>
                  <a:lnTo>
                    <a:pt x="8070790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1730391" y="4900330"/>
            <a:ext cx="1740713" cy="963979"/>
            <a:chOff x="0" y="0"/>
            <a:chExt cx="9700717" cy="53721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9700717" cy="5372100"/>
            </a:xfrm>
            <a:custGeom>
              <a:avLst/>
              <a:gdLst/>
              <a:ahLst/>
              <a:cxnLst/>
              <a:rect r="r" b="b" t="t" l="l"/>
              <a:pathLst>
                <a:path h="5372100" w="9700717">
                  <a:moveTo>
                    <a:pt x="8150047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8150047" y="5372100"/>
                  </a:lnTo>
                  <a:lnTo>
                    <a:pt x="9700717" y="2686050"/>
                  </a:lnTo>
                  <a:lnTo>
                    <a:pt x="8150047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grpSp>
        <p:nvGrpSpPr>
          <p:cNvPr name="Group 23" id="23"/>
          <p:cNvGrpSpPr/>
          <p:nvPr/>
        </p:nvGrpSpPr>
        <p:grpSpPr>
          <a:xfrm rot="0">
            <a:off x="3518729" y="4885990"/>
            <a:ext cx="1873654" cy="1007977"/>
            <a:chOff x="0" y="0"/>
            <a:chExt cx="9985805" cy="53721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9985804" cy="5372100"/>
            </a:xfrm>
            <a:custGeom>
              <a:avLst/>
              <a:gdLst/>
              <a:ahLst/>
              <a:cxnLst/>
              <a:rect r="r" b="b" t="t" l="l"/>
              <a:pathLst>
                <a:path h="5372100" w="9985804">
                  <a:moveTo>
                    <a:pt x="8435135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8435135" y="5372100"/>
                  </a:lnTo>
                  <a:lnTo>
                    <a:pt x="9985804" y="2686050"/>
                  </a:lnTo>
                  <a:lnTo>
                    <a:pt x="8435135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grpSp>
        <p:nvGrpSpPr>
          <p:cNvPr name="Group 25" id="25"/>
          <p:cNvGrpSpPr/>
          <p:nvPr/>
        </p:nvGrpSpPr>
        <p:grpSpPr>
          <a:xfrm rot="0">
            <a:off x="7272554" y="3903024"/>
            <a:ext cx="2096396" cy="875372"/>
            <a:chOff x="0" y="0"/>
            <a:chExt cx="12865444" cy="53721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2865444" cy="5372100"/>
            </a:xfrm>
            <a:custGeom>
              <a:avLst/>
              <a:gdLst/>
              <a:ahLst/>
              <a:cxnLst/>
              <a:rect r="r" b="b" t="t" l="l"/>
              <a:pathLst>
                <a:path h="5372100" w="12865444">
                  <a:moveTo>
                    <a:pt x="11314774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1314774" y="5372100"/>
                  </a:lnTo>
                  <a:lnTo>
                    <a:pt x="12865444" y="2686050"/>
                  </a:lnTo>
                  <a:lnTo>
                    <a:pt x="11314774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grpSp>
        <p:nvGrpSpPr>
          <p:cNvPr name="Group 27" id="27"/>
          <p:cNvGrpSpPr/>
          <p:nvPr/>
        </p:nvGrpSpPr>
        <p:grpSpPr>
          <a:xfrm rot="0">
            <a:off x="7280419" y="4985624"/>
            <a:ext cx="2088530" cy="875372"/>
            <a:chOff x="0" y="0"/>
            <a:chExt cx="12817175" cy="53721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2817175" cy="5372100"/>
            </a:xfrm>
            <a:custGeom>
              <a:avLst/>
              <a:gdLst/>
              <a:ahLst/>
              <a:cxnLst/>
              <a:rect r="r" b="b" t="t" l="l"/>
              <a:pathLst>
                <a:path h="5372100" w="12817175">
                  <a:moveTo>
                    <a:pt x="11266505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1266505" y="5372100"/>
                  </a:lnTo>
                  <a:lnTo>
                    <a:pt x="12817175" y="2686050"/>
                  </a:lnTo>
                  <a:lnTo>
                    <a:pt x="11266505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sp>
        <p:nvSpPr>
          <p:cNvPr name="AutoShape 29" id="29"/>
          <p:cNvSpPr/>
          <p:nvPr/>
        </p:nvSpPr>
        <p:spPr>
          <a:xfrm flipH="true">
            <a:off x="5086509" y="6508232"/>
            <a:ext cx="2226972" cy="23310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0" id="30"/>
          <p:cNvGrpSpPr/>
          <p:nvPr/>
        </p:nvGrpSpPr>
        <p:grpSpPr>
          <a:xfrm rot="0">
            <a:off x="7335531" y="4075932"/>
            <a:ext cx="1970440" cy="458881"/>
            <a:chOff x="0" y="0"/>
            <a:chExt cx="2627253" cy="611842"/>
          </a:xfrm>
        </p:grpSpPr>
        <p:sp>
          <p:nvSpPr>
            <p:cNvPr name="TextBox 31" id="31"/>
            <p:cNvSpPr txBox="true"/>
            <p:nvPr/>
          </p:nvSpPr>
          <p:spPr>
            <a:xfrm rot="0">
              <a:off x="0" y="0"/>
              <a:ext cx="2627253" cy="228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383"/>
                </a:lnSpc>
                <a:spcBef>
                  <a:spcPct val="0"/>
                </a:spcBef>
              </a:pPr>
              <a:r>
                <a:rPr lang="en-US" b="true" sz="1152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COZINHEIRA</a:t>
              </a:r>
            </a:p>
          </p:txBody>
        </p:sp>
        <p:sp>
          <p:nvSpPr>
            <p:cNvPr name="TextBox 32" id="32"/>
            <p:cNvSpPr txBox="true"/>
            <p:nvPr/>
          </p:nvSpPr>
          <p:spPr>
            <a:xfrm rot="0">
              <a:off x="0" y="225850"/>
              <a:ext cx="2627253" cy="3905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Preparo das refeições do educandos e equipe escolar.</a:t>
              </a: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5449141" y="4850916"/>
            <a:ext cx="1786776" cy="1070988"/>
            <a:chOff x="0" y="0"/>
            <a:chExt cx="8962514" cy="5372100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962514" cy="5372100"/>
            </a:xfrm>
            <a:custGeom>
              <a:avLst/>
              <a:gdLst/>
              <a:ahLst/>
              <a:cxnLst/>
              <a:rect r="r" b="b" t="t" l="l"/>
              <a:pathLst>
                <a:path h="5372100" w="8962514">
                  <a:moveTo>
                    <a:pt x="7411844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7411844" y="5372100"/>
                  </a:lnTo>
                  <a:lnTo>
                    <a:pt x="8962514" y="2686050"/>
                  </a:lnTo>
                  <a:lnTo>
                    <a:pt x="7411844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sp>
        <p:nvSpPr>
          <p:cNvPr name="AutoShape 35" id="35"/>
          <p:cNvSpPr/>
          <p:nvPr/>
        </p:nvSpPr>
        <p:spPr>
          <a:xfrm flipH="true">
            <a:off x="5984961" y="4340710"/>
            <a:ext cx="1328520" cy="5755"/>
          </a:xfrm>
          <a:prstGeom prst="line">
            <a:avLst/>
          </a:prstGeom>
          <a:ln cap="rnd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6" id="36"/>
          <p:cNvSpPr txBox="true"/>
          <p:nvPr/>
        </p:nvSpPr>
        <p:spPr>
          <a:xfrm rot="0">
            <a:off x="2173755" y="179995"/>
            <a:ext cx="6146997" cy="438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0"/>
              </a:lnSpc>
            </a:pPr>
            <a:r>
              <a:rPr lang="en-US" b="true" sz="2900">
                <a:solidFill>
                  <a:srgbClr val="14068D"/>
                </a:solidFill>
                <a:latin typeface="Fira Sans Ultra-Bold"/>
                <a:ea typeface="Fira Sans Ultra-Bold"/>
                <a:cs typeface="Fira Sans Ultra-Bold"/>
                <a:sym typeface="Fira Sans Ultra-Bold"/>
              </a:rPr>
              <a:t>AMAA I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3944286" y="984394"/>
            <a:ext cx="2138463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83"/>
              </a:lnSpc>
              <a:spcBef>
                <a:spcPct val="0"/>
              </a:spcBef>
            </a:pPr>
            <a:r>
              <a:rPr lang="en-US" b="true" sz="1152">
                <a:solidFill>
                  <a:srgbClr val="FFFFFF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PRESIDENTE</a:t>
            </a:r>
          </a:p>
          <a:p>
            <a:pPr algn="ctr" marL="0" indent="0" lvl="0">
              <a:lnSpc>
                <a:spcPts val="1383"/>
              </a:lnSpc>
              <a:spcBef>
                <a:spcPct val="0"/>
              </a:spcBef>
            </a:pPr>
          </a:p>
          <a:p>
            <a:pPr algn="ctr" marL="0" indent="0" lvl="0">
              <a:lnSpc>
                <a:spcPts val="1143"/>
              </a:lnSpc>
              <a:spcBef>
                <a:spcPct val="0"/>
              </a:spcBef>
            </a:pPr>
            <a:r>
              <a:rPr lang="en-US" b="true" sz="952" u="none">
                <a:solidFill>
                  <a:srgbClr val="FFFFFF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 Gestão Administrativa e financeira da unidade escolar.</a:t>
            </a:r>
          </a:p>
          <a:p>
            <a:pPr algn="ctr" marL="0" indent="0" lvl="0">
              <a:lnSpc>
                <a:spcPts val="1143"/>
              </a:lnSpc>
              <a:spcBef>
                <a:spcPct val="0"/>
              </a:spcBef>
            </a:pPr>
          </a:p>
        </p:txBody>
      </p:sp>
      <p:grpSp>
        <p:nvGrpSpPr>
          <p:cNvPr name="Group 38" id="38"/>
          <p:cNvGrpSpPr/>
          <p:nvPr/>
        </p:nvGrpSpPr>
        <p:grpSpPr>
          <a:xfrm rot="0">
            <a:off x="3810119" y="2407350"/>
            <a:ext cx="2239799" cy="594957"/>
            <a:chOff x="0" y="0"/>
            <a:chExt cx="2986399" cy="793276"/>
          </a:xfrm>
        </p:grpSpPr>
        <p:sp>
          <p:nvSpPr>
            <p:cNvPr name="TextBox 39" id="39"/>
            <p:cNvSpPr txBox="true"/>
            <p:nvPr/>
          </p:nvSpPr>
          <p:spPr>
            <a:xfrm rot="0">
              <a:off x="0" y="0"/>
              <a:ext cx="2986399" cy="228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383"/>
                </a:lnSpc>
                <a:spcBef>
                  <a:spcPct val="0"/>
                </a:spcBef>
              </a:pPr>
              <a:r>
                <a:rPr lang="en-US" b="true" sz="1152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DIRETOR DE ESCOLA</a:t>
              </a:r>
            </a:p>
          </p:txBody>
        </p:sp>
        <p:sp>
          <p:nvSpPr>
            <p:cNvPr name="TextBox 40" id="40"/>
            <p:cNvSpPr txBox="true"/>
            <p:nvPr/>
          </p:nvSpPr>
          <p:spPr>
            <a:xfrm rot="0">
              <a:off x="0" y="221317"/>
              <a:ext cx="2986399" cy="5810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156"/>
                </a:lnSpc>
              </a:pPr>
            </a:p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"/>
                  <a:ea typeface="Fira Sans"/>
                  <a:cs typeface="Fira Sans"/>
                  <a:sym typeface="Fira Sans"/>
                </a:rPr>
                <a:t>Gestão administrativa e pedagógica da unidade escolar.</a:t>
              </a: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1794601" y="3589503"/>
            <a:ext cx="2117974" cy="741905"/>
            <a:chOff x="0" y="0"/>
            <a:chExt cx="2823965" cy="989207"/>
          </a:xfrm>
        </p:grpSpPr>
        <p:sp>
          <p:nvSpPr>
            <p:cNvPr name="TextBox 42" id="42"/>
            <p:cNvSpPr txBox="true"/>
            <p:nvPr/>
          </p:nvSpPr>
          <p:spPr>
            <a:xfrm rot="0">
              <a:off x="0" y="2117"/>
              <a:ext cx="2823965" cy="215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293"/>
                </a:lnSpc>
                <a:spcBef>
                  <a:spcPct val="0"/>
                </a:spcBef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COORDENADOR PEDAGÓGICO</a:t>
              </a:r>
            </a:p>
          </p:txBody>
        </p:sp>
        <p:sp>
          <p:nvSpPr>
            <p:cNvPr name="TextBox 43" id="43"/>
            <p:cNvSpPr txBox="true"/>
            <p:nvPr/>
          </p:nvSpPr>
          <p:spPr>
            <a:xfrm rot="0">
              <a:off x="0" y="219799"/>
              <a:ext cx="2823965" cy="7715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156"/>
                </a:lnSpc>
              </a:pPr>
            </a:p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Gestão e execução das atividades pedagógicas e suporte aos educandos e professores.</a:t>
              </a: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7068989" y="2831393"/>
            <a:ext cx="2169668" cy="744631"/>
            <a:chOff x="0" y="0"/>
            <a:chExt cx="2892891" cy="992842"/>
          </a:xfrm>
        </p:grpSpPr>
        <p:sp>
          <p:nvSpPr>
            <p:cNvPr name="TextBox 45" id="45"/>
            <p:cNvSpPr txBox="true"/>
            <p:nvPr/>
          </p:nvSpPr>
          <p:spPr>
            <a:xfrm rot="0">
              <a:off x="0" y="0"/>
              <a:ext cx="2892891" cy="228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383"/>
                </a:lnSpc>
                <a:spcBef>
                  <a:spcPct val="0"/>
                </a:spcBef>
              </a:pPr>
              <a:r>
                <a:rPr lang="en-US" b="true" sz="1152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AUXILIAR ADMINISTRATIVO</a:t>
              </a:r>
            </a:p>
          </p:txBody>
        </p:sp>
        <p:sp>
          <p:nvSpPr>
            <p:cNvPr name="TextBox 46" id="46"/>
            <p:cNvSpPr txBox="true"/>
            <p:nvPr/>
          </p:nvSpPr>
          <p:spPr>
            <a:xfrm rot="0">
              <a:off x="0" y="225850"/>
              <a:ext cx="2892891" cy="7715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156"/>
                </a:lnSpc>
              </a:pPr>
            </a:p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Suporte a direção, auxilia no</a:t>
              </a: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 lançamento da prestação de contas e realiza os orçamentos e</a:t>
              </a: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 compras.</a:t>
              </a: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103079" y="4914559"/>
            <a:ext cx="1474912" cy="760955"/>
            <a:chOff x="0" y="0"/>
            <a:chExt cx="1966549" cy="1014607"/>
          </a:xfrm>
        </p:grpSpPr>
        <p:sp>
          <p:nvSpPr>
            <p:cNvPr name="TextBox 48" id="48"/>
            <p:cNvSpPr txBox="true"/>
            <p:nvPr/>
          </p:nvSpPr>
          <p:spPr>
            <a:xfrm rot="0">
              <a:off x="0" y="2117"/>
              <a:ext cx="1966549" cy="4318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93"/>
                </a:lnSpc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PROFESSORA</a:t>
              </a:r>
            </a:p>
            <a:p>
              <a:pPr algn="ctr" marL="0" indent="0" lvl="0">
                <a:lnSpc>
                  <a:spcPts val="1293"/>
                </a:lnSpc>
                <a:spcBef>
                  <a:spcPct val="0"/>
                </a:spcBef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BERÇÁRIO</a:t>
              </a:r>
            </a:p>
          </p:txBody>
        </p:sp>
        <p:sp>
          <p:nvSpPr>
            <p:cNvPr name="TextBox 49" id="49"/>
            <p:cNvSpPr txBox="true"/>
            <p:nvPr/>
          </p:nvSpPr>
          <p:spPr>
            <a:xfrm rot="0">
              <a:off x="0" y="435699"/>
              <a:ext cx="1966549" cy="5810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Aplicação de atividades pedagógicas e higienização dos bebês.</a:t>
              </a:r>
            </a:p>
          </p:txBody>
        </p:sp>
      </p:grpSp>
      <p:grpSp>
        <p:nvGrpSpPr>
          <p:cNvPr name="Group 50" id="50"/>
          <p:cNvGrpSpPr/>
          <p:nvPr/>
        </p:nvGrpSpPr>
        <p:grpSpPr>
          <a:xfrm rot="0">
            <a:off x="1856417" y="4931541"/>
            <a:ext cx="1509912" cy="760955"/>
            <a:chOff x="0" y="0"/>
            <a:chExt cx="2013216" cy="1014607"/>
          </a:xfrm>
        </p:grpSpPr>
        <p:sp>
          <p:nvSpPr>
            <p:cNvPr name="TextBox 51" id="51"/>
            <p:cNvSpPr txBox="true"/>
            <p:nvPr/>
          </p:nvSpPr>
          <p:spPr>
            <a:xfrm rot="0">
              <a:off x="0" y="2117"/>
              <a:ext cx="2013216" cy="4318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93"/>
                </a:lnSpc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PROFESSORA</a:t>
              </a:r>
            </a:p>
            <a:p>
              <a:pPr algn="ctr" marL="0" indent="0" lvl="0">
                <a:lnSpc>
                  <a:spcPts val="1293"/>
                </a:lnSpc>
                <a:spcBef>
                  <a:spcPct val="0"/>
                </a:spcBef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MATERNAL</a:t>
              </a:r>
            </a:p>
          </p:txBody>
        </p:sp>
        <p:sp>
          <p:nvSpPr>
            <p:cNvPr name="TextBox 52" id="52"/>
            <p:cNvSpPr txBox="true"/>
            <p:nvPr/>
          </p:nvSpPr>
          <p:spPr>
            <a:xfrm rot="0">
              <a:off x="0" y="435699"/>
              <a:ext cx="2013216" cy="5810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Aplicação de atividades pedagógicas e elaboração de relatórios.</a:t>
              </a: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3588922" y="4931541"/>
            <a:ext cx="1733268" cy="760955"/>
            <a:chOff x="0" y="0"/>
            <a:chExt cx="2311024" cy="1014607"/>
          </a:xfrm>
        </p:grpSpPr>
        <p:sp>
          <p:nvSpPr>
            <p:cNvPr name="TextBox 54" id="54"/>
            <p:cNvSpPr txBox="true"/>
            <p:nvPr/>
          </p:nvSpPr>
          <p:spPr>
            <a:xfrm rot="0">
              <a:off x="0" y="2117"/>
              <a:ext cx="2311024" cy="4318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93"/>
                </a:lnSpc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PROFESSORA</a:t>
              </a:r>
            </a:p>
            <a:p>
              <a:pPr algn="ctr" marL="0" indent="0" lvl="0">
                <a:lnSpc>
                  <a:spcPts val="1293"/>
                </a:lnSpc>
                <a:spcBef>
                  <a:spcPct val="0"/>
                </a:spcBef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ESTÁGIO</a:t>
              </a:r>
            </a:p>
          </p:txBody>
        </p:sp>
        <p:sp>
          <p:nvSpPr>
            <p:cNvPr name="TextBox 55" id="55"/>
            <p:cNvSpPr txBox="true"/>
            <p:nvPr/>
          </p:nvSpPr>
          <p:spPr>
            <a:xfrm rot="0">
              <a:off x="0" y="435699"/>
              <a:ext cx="2311024" cy="5810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Aplicação de atividades pedagógicas e elaboração de relatórios.</a:t>
              </a:r>
            </a:p>
          </p:txBody>
        </p:sp>
      </p:grpSp>
      <p:grpSp>
        <p:nvGrpSpPr>
          <p:cNvPr name="Group 56" id="56"/>
          <p:cNvGrpSpPr/>
          <p:nvPr/>
        </p:nvGrpSpPr>
        <p:grpSpPr>
          <a:xfrm rot="0">
            <a:off x="7235917" y="5226071"/>
            <a:ext cx="2169668" cy="458881"/>
            <a:chOff x="0" y="0"/>
            <a:chExt cx="2892891" cy="611842"/>
          </a:xfrm>
        </p:grpSpPr>
        <p:sp>
          <p:nvSpPr>
            <p:cNvPr name="TextBox 57" id="57"/>
            <p:cNvSpPr txBox="true"/>
            <p:nvPr/>
          </p:nvSpPr>
          <p:spPr>
            <a:xfrm rot="0">
              <a:off x="0" y="0"/>
              <a:ext cx="2892891" cy="228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383"/>
                </a:lnSpc>
                <a:spcBef>
                  <a:spcPct val="0"/>
                </a:spcBef>
              </a:pPr>
              <a:r>
                <a:rPr lang="en-US" b="true" sz="1152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AUXILIAR DE COZINHEIRA</a:t>
              </a:r>
            </a:p>
          </p:txBody>
        </p:sp>
        <p:sp>
          <p:nvSpPr>
            <p:cNvPr name="TextBox 58" id="58"/>
            <p:cNvSpPr txBox="true"/>
            <p:nvPr/>
          </p:nvSpPr>
          <p:spPr>
            <a:xfrm rot="0">
              <a:off x="0" y="225850"/>
              <a:ext cx="2892891" cy="3905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 Auxilia no preparo das refeições e assepsia da cozinha.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5605073" y="4900330"/>
            <a:ext cx="1474912" cy="972160"/>
            <a:chOff x="0" y="0"/>
            <a:chExt cx="1966549" cy="1296214"/>
          </a:xfrm>
        </p:grpSpPr>
        <p:sp>
          <p:nvSpPr>
            <p:cNvPr name="TextBox 60" id="60"/>
            <p:cNvSpPr txBox="true"/>
            <p:nvPr/>
          </p:nvSpPr>
          <p:spPr>
            <a:xfrm rot="0">
              <a:off x="0" y="2117"/>
              <a:ext cx="1966549" cy="4318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93"/>
                </a:lnSpc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PROFESSORA</a:t>
              </a:r>
            </a:p>
            <a:p>
              <a:pPr algn="ctr" marL="0" indent="0" lvl="0">
                <a:lnSpc>
                  <a:spcPts val="1293"/>
                </a:lnSpc>
                <a:spcBef>
                  <a:spcPct val="0"/>
                </a:spcBef>
              </a:pPr>
              <a:r>
                <a:rPr lang="en-US" b="true" sz="1077" spc="53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VOLANTE</a:t>
              </a:r>
            </a:p>
          </p:txBody>
        </p:sp>
        <p:sp>
          <p:nvSpPr>
            <p:cNvPr name="TextBox 61" id="61"/>
            <p:cNvSpPr txBox="true"/>
            <p:nvPr/>
          </p:nvSpPr>
          <p:spPr>
            <a:xfrm rot="0">
              <a:off x="0" y="445224"/>
              <a:ext cx="1966549" cy="85310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036"/>
                </a:lnSpc>
                <a:spcBef>
                  <a:spcPct val="0"/>
                </a:spcBef>
              </a:pPr>
              <a:r>
                <a:rPr lang="en-US" sz="863">
                  <a:solidFill>
                    <a:srgbClr val="FFFFFF"/>
                  </a:solidFill>
                  <a:latin typeface="Fira Sans"/>
                  <a:ea typeface="Fira Sans"/>
                  <a:cs typeface="Fira Sans"/>
                  <a:sym typeface="Fira Sans"/>
                </a:rPr>
                <a:t>Auxiliar em momentos de maior demanda nas salas, como horário de acolhida, recreio, higiene ou alimentação.</a:t>
              </a:r>
            </a:p>
          </p:txBody>
        </p:sp>
      </p:grpSp>
      <p:sp>
        <p:nvSpPr>
          <p:cNvPr name="Freeform 62" id="62"/>
          <p:cNvSpPr/>
          <p:nvPr/>
        </p:nvSpPr>
        <p:spPr>
          <a:xfrm flipH="false" flipV="false" rot="699004">
            <a:off x="-1104310" y="-313079"/>
            <a:ext cx="2414778" cy="2594946"/>
          </a:xfrm>
          <a:custGeom>
            <a:avLst/>
            <a:gdLst/>
            <a:ahLst/>
            <a:cxnLst/>
            <a:rect r="r" b="b" t="t" l="l"/>
            <a:pathLst>
              <a:path h="2594946" w="2414778">
                <a:moveTo>
                  <a:pt x="0" y="0"/>
                </a:moveTo>
                <a:lnTo>
                  <a:pt x="2414778" y="0"/>
                </a:lnTo>
                <a:lnTo>
                  <a:pt x="2414778" y="2594946"/>
                </a:lnTo>
                <a:lnTo>
                  <a:pt x="0" y="259494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3" id="63"/>
          <p:cNvSpPr/>
          <p:nvPr/>
        </p:nvSpPr>
        <p:spPr>
          <a:xfrm flipH="true" flipV="false" rot="-864484">
            <a:off x="8438694" y="-447218"/>
            <a:ext cx="2414778" cy="2594946"/>
          </a:xfrm>
          <a:custGeom>
            <a:avLst/>
            <a:gdLst/>
            <a:ahLst/>
            <a:cxnLst/>
            <a:rect r="r" b="b" t="t" l="l"/>
            <a:pathLst>
              <a:path h="2594946" w="2414778">
                <a:moveTo>
                  <a:pt x="2414778" y="0"/>
                </a:moveTo>
                <a:lnTo>
                  <a:pt x="0" y="0"/>
                </a:lnTo>
                <a:lnTo>
                  <a:pt x="0" y="2594946"/>
                </a:lnTo>
                <a:lnTo>
                  <a:pt x="2414778" y="2594946"/>
                </a:lnTo>
                <a:lnTo>
                  <a:pt x="241477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4" id="64"/>
          <p:cNvSpPr/>
          <p:nvPr/>
        </p:nvSpPr>
        <p:spPr>
          <a:xfrm flipH="false" flipV="false" rot="-1535045">
            <a:off x="-1104310" y="5912387"/>
            <a:ext cx="2414778" cy="2594946"/>
          </a:xfrm>
          <a:custGeom>
            <a:avLst/>
            <a:gdLst/>
            <a:ahLst/>
            <a:cxnLst/>
            <a:rect r="r" b="b" t="t" l="l"/>
            <a:pathLst>
              <a:path h="2594946" w="2414778">
                <a:moveTo>
                  <a:pt x="0" y="0"/>
                </a:moveTo>
                <a:lnTo>
                  <a:pt x="2414778" y="0"/>
                </a:lnTo>
                <a:lnTo>
                  <a:pt x="2414778" y="2594945"/>
                </a:lnTo>
                <a:lnTo>
                  <a:pt x="0" y="25949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5" id="65"/>
          <p:cNvSpPr/>
          <p:nvPr/>
        </p:nvSpPr>
        <p:spPr>
          <a:xfrm flipH="false" flipV="false" rot="-1535045">
            <a:off x="8876697" y="6750475"/>
            <a:ext cx="2414778" cy="2594946"/>
          </a:xfrm>
          <a:custGeom>
            <a:avLst/>
            <a:gdLst/>
            <a:ahLst/>
            <a:cxnLst/>
            <a:rect r="r" b="b" t="t" l="l"/>
            <a:pathLst>
              <a:path h="2594946" w="2414778">
                <a:moveTo>
                  <a:pt x="0" y="0"/>
                </a:moveTo>
                <a:lnTo>
                  <a:pt x="2414778" y="0"/>
                </a:lnTo>
                <a:lnTo>
                  <a:pt x="2414778" y="2594946"/>
                </a:lnTo>
                <a:lnTo>
                  <a:pt x="0" y="259494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6" id="66"/>
          <p:cNvGrpSpPr/>
          <p:nvPr/>
        </p:nvGrpSpPr>
        <p:grpSpPr>
          <a:xfrm rot="0">
            <a:off x="7309548" y="6070546"/>
            <a:ext cx="2022407" cy="875372"/>
            <a:chOff x="0" y="0"/>
            <a:chExt cx="12411379" cy="5372100"/>
          </a:xfrm>
        </p:grpSpPr>
        <p:sp>
          <p:nvSpPr>
            <p:cNvPr name="Freeform 67" id="67"/>
            <p:cNvSpPr/>
            <p:nvPr/>
          </p:nvSpPr>
          <p:spPr>
            <a:xfrm flipH="false" flipV="false" rot="0">
              <a:off x="0" y="0"/>
              <a:ext cx="12411379" cy="5372100"/>
            </a:xfrm>
            <a:custGeom>
              <a:avLst/>
              <a:gdLst/>
              <a:ahLst/>
              <a:cxnLst/>
              <a:rect r="r" b="b" t="t" l="l"/>
              <a:pathLst>
                <a:path h="5372100" w="12411379">
                  <a:moveTo>
                    <a:pt x="10860709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10860709" y="5372100"/>
                  </a:lnTo>
                  <a:lnTo>
                    <a:pt x="12411379" y="2686050"/>
                  </a:lnTo>
                  <a:lnTo>
                    <a:pt x="10860709" y="0"/>
                  </a:lnTo>
                  <a:close/>
                </a:path>
              </a:pathLst>
            </a:custGeom>
            <a:solidFill>
              <a:srgbClr val="86C7ED"/>
            </a:solidFill>
          </p:spPr>
        </p:sp>
      </p:grpSp>
      <p:grpSp>
        <p:nvGrpSpPr>
          <p:cNvPr name="Group 68" id="68"/>
          <p:cNvGrpSpPr/>
          <p:nvPr/>
        </p:nvGrpSpPr>
        <p:grpSpPr>
          <a:xfrm rot="0">
            <a:off x="7436477" y="6289621"/>
            <a:ext cx="1704802" cy="458881"/>
            <a:chOff x="0" y="0"/>
            <a:chExt cx="2273069" cy="611842"/>
          </a:xfrm>
        </p:grpSpPr>
        <p:sp>
          <p:nvSpPr>
            <p:cNvPr name="TextBox 69" id="69"/>
            <p:cNvSpPr txBox="true"/>
            <p:nvPr/>
          </p:nvSpPr>
          <p:spPr>
            <a:xfrm rot="0">
              <a:off x="0" y="0"/>
              <a:ext cx="2273069" cy="228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383"/>
                </a:lnSpc>
                <a:spcBef>
                  <a:spcPct val="0"/>
                </a:spcBef>
              </a:pPr>
              <a:r>
                <a:rPr lang="en-US" b="true" sz="1152">
                  <a:solidFill>
                    <a:srgbClr val="FFFFFF"/>
                  </a:solidFill>
                  <a:latin typeface="Fira Sans Medium"/>
                  <a:ea typeface="Fira Sans Medium"/>
                  <a:cs typeface="Fira Sans Medium"/>
                  <a:sym typeface="Fira Sans Medium"/>
                </a:rPr>
                <a:t>AUXILIARES DE LIMPEZA</a:t>
              </a:r>
            </a:p>
          </p:txBody>
        </p:sp>
        <p:sp>
          <p:nvSpPr>
            <p:cNvPr name="TextBox 70" id="70"/>
            <p:cNvSpPr txBox="true"/>
            <p:nvPr/>
          </p:nvSpPr>
          <p:spPr>
            <a:xfrm rot="0">
              <a:off x="0" y="225850"/>
              <a:ext cx="2273069" cy="3905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1156"/>
                </a:lnSpc>
                <a:spcBef>
                  <a:spcPct val="0"/>
                </a:spcBef>
              </a:pPr>
              <a:r>
                <a:rPr lang="en-US" sz="963">
                  <a:solidFill>
                    <a:srgbClr val="FFFFFF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Higienização de todos os espaços da escola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DAGpgaIvcUU</dc:identifier>
  <dcterms:modified xsi:type="dcterms:W3CDTF">2011-08-01T06:04:30Z</dcterms:modified>
  <cp:revision>1</cp:revision>
  <dc:title>AMAA I</dc:title>
</cp:coreProperties>
</file>