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sabesp.com.br/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sabesp.com.br/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sabesp.com.br/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https://assinaturasabesp.1doc.com.br/verificacao/F0CC-DF5D-3EC1-D21F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8287" y="9056369"/>
            <a:ext cx="2826385" cy="5200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90"/>
              </a:spcBef>
            </a:pP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Companhia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Saneamento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Básico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do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Estado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São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Paulo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–</a:t>
            </a:r>
            <a:r>
              <a:rPr dirty="0" sz="800" spc="-5">
                <a:solidFill>
                  <a:srgbClr val="11D0FF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Sabesp</a:t>
            </a:r>
            <a:r>
              <a:rPr dirty="0" sz="800" spc="5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TOQC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Departamento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Controle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Qualidade</a:t>
            </a:r>
            <a:endParaRPr sz="800">
              <a:latin typeface="Calibri"/>
              <a:cs typeface="Calibri"/>
            </a:endParaRPr>
          </a:p>
          <a:p>
            <a:pPr marL="12700" marR="147320">
              <a:lnSpc>
                <a:spcPct val="101200"/>
              </a:lnSpc>
              <a:spcBef>
                <a:spcPts val="15"/>
              </a:spcBef>
            </a:pP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R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Conselheiro</a:t>
            </a:r>
            <a:r>
              <a:rPr dirty="0" sz="8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Saraiva,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519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Santana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02037-021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São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Paulo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-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11D0FF"/>
                </a:solidFill>
                <a:latin typeface="Calibri"/>
                <a:cs typeface="Calibri"/>
              </a:rPr>
              <a:t>SP</a:t>
            </a:r>
            <a:r>
              <a:rPr dirty="0" sz="800" spc="5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u="sng" sz="800" spc="-10">
                <a:solidFill>
                  <a:srgbClr val="11D0FF"/>
                </a:solidFill>
                <a:uFill>
                  <a:solidFill>
                    <a:srgbClr val="11D0FF"/>
                  </a:solidFill>
                </a:uFill>
                <a:latin typeface="Calibri"/>
                <a:cs typeface="Calibri"/>
                <a:hlinkClick r:id="rId2"/>
              </a:rPr>
              <a:t>www.sabesp.com.br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38265" y="9123426"/>
            <a:ext cx="6432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11D0FF"/>
                </a:solidFill>
                <a:latin typeface="Calibri"/>
                <a:cs typeface="Calibri"/>
              </a:rPr>
              <a:t>Página</a:t>
            </a:r>
            <a:r>
              <a:rPr dirty="0" sz="900" spc="-3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11D0FF"/>
                </a:solidFill>
                <a:latin typeface="Calibri"/>
                <a:cs typeface="Calibri"/>
              </a:rPr>
              <a:t>1</a:t>
            </a:r>
            <a:r>
              <a:rPr dirty="0" sz="900" spc="-3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900" spc="-4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 spc="-50" b="1">
                <a:solidFill>
                  <a:srgbClr val="11D0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12722" y="293623"/>
            <a:ext cx="343471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COMPANHIA</a:t>
            </a:r>
            <a:r>
              <a:rPr dirty="0" sz="800" spc="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DE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SANEAMENTO</a:t>
            </a:r>
            <a:r>
              <a:rPr dirty="0" sz="800" spc="2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BÁSICO</a:t>
            </a:r>
            <a:r>
              <a:rPr dirty="0" sz="800" spc="1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DO</a:t>
            </a:r>
            <a:r>
              <a:rPr dirty="0" sz="800" spc="1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ESTADO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DE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SÃO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spc="-10" b="1">
                <a:solidFill>
                  <a:srgbClr val="00AFF0"/>
                </a:solidFill>
                <a:latin typeface="Tahoma"/>
                <a:cs typeface="Tahoma"/>
              </a:rPr>
              <a:t>PAULO</a:t>
            </a:r>
            <a:endParaRPr sz="8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79672" y="763018"/>
            <a:ext cx="190246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CARTA</a:t>
            </a:r>
            <a:r>
              <a:rPr dirty="0" sz="1100" spc="3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OAQT</a:t>
            </a:r>
            <a:r>
              <a:rPr dirty="0" sz="1100" spc="3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Nº</a:t>
            </a:r>
            <a:r>
              <a:rPr dirty="0" sz="1100" spc="2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00AFF0"/>
                </a:solidFill>
                <a:latin typeface="Tahoma"/>
                <a:cs typeface="Tahoma"/>
              </a:rPr>
              <a:t>055/2025</a:t>
            </a:r>
            <a:endParaRPr sz="11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23034" y="203865"/>
            <a:ext cx="1060941" cy="85972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976679" y="1787397"/>
            <a:ext cx="17227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Carta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OAQT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nº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055/2025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60416" y="1787397"/>
            <a:ext cx="21266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São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Paulo,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08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maio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ahoma"/>
                <a:cs typeface="Tahoma"/>
              </a:rPr>
              <a:t>2025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09670" y="2610357"/>
            <a:ext cx="38360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Em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resposta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Solicitação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Laudo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ahoma"/>
                <a:cs typeface="Tahoma"/>
              </a:rPr>
              <a:t>Potabilidade</a:t>
            </a:r>
            <a:endParaRPr sz="1200">
              <a:latin typeface="Tahoma"/>
              <a:cs typeface="Tahoma"/>
            </a:endParaRPr>
          </a:p>
          <a:p>
            <a:pPr marL="1265555">
              <a:lnSpc>
                <a:spcPct val="100000"/>
              </a:lnSpc>
            </a:pPr>
            <a:r>
              <a:rPr dirty="0" sz="1200" b="1">
                <a:latin typeface="Tahoma"/>
                <a:cs typeface="Tahoma"/>
              </a:rPr>
              <a:t>A/C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Operação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Norte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-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ahoma"/>
                <a:cs typeface="Tahoma"/>
              </a:rPr>
              <a:t>ONOA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32486" y="3529713"/>
            <a:ext cx="672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ahoma"/>
                <a:cs typeface="Tahoma"/>
              </a:rPr>
              <a:t>Prezados,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88290" y="4233798"/>
            <a:ext cx="6155055" cy="4165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448945">
              <a:lnSpc>
                <a:spcPct val="151000"/>
              </a:lnSpc>
              <a:spcBef>
                <a:spcPts val="95"/>
              </a:spcBef>
            </a:pP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Sabesp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opera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sistemas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sua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responsabilidade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atender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aos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padrões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potabilidade,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exercendo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controle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consumo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humano,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ahoma"/>
                <a:cs typeface="Tahoma"/>
              </a:rPr>
              <a:t>meio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do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monitoramento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tratada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114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distribuída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conforme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ahoma"/>
                <a:cs typeface="Tahoma"/>
              </a:rPr>
              <a:t>plano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ahoma"/>
                <a:cs typeface="Tahoma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amostragem.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tanto,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cumpre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orientações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distribuição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uniforme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longo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período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representatividade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pontos,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assegurando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amostragem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captação,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saída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efluentes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filtração,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saída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tratamento,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reservatórios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distribuição.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isso,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possui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16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laboratórios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controle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ensaios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acreditados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ISO/IEC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17.025.</a:t>
            </a: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25"/>
              </a:spcBef>
            </a:pPr>
            <a:endParaRPr sz="1200">
              <a:latin typeface="Tahoma"/>
              <a:cs typeface="Tahoma"/>
            </a:endParaRPr>
          </a:p>
          <a:p>
            <a:pPr algn="just" marL="12700" marR="5080" indent="448945">
              <a:lnSpc>
                <a:spcPct val="150900"/>
              </a:lnSpc>
            </a:pPr>
            <a:r>
              <a:rPr dirty="0" sz="1200">
                <a:latin typeface="Tahoma"/>
                <a:cs typeface="Tahoma"/>
              </a:rPr>
              <a:t>Desta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forma,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Empresa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realiza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controle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distribui,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cumprindo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exigências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contidas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atual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Portaria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Potabilidade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Ministério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Saúde,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incluída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Portaria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Consolidação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5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2017,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Anexo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XX,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foi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alterado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pelas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Portarias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GM/MS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n°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888,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4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maio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2021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2472,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28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setembro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2021,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que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dispõe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sobre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procedimentos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controle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vigilância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entrega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consumo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humano,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seu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padrão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potabilidade.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029582" y="2915688"/>
            <a:ext cx="267335" cy="7177405"/>
          </a:xfrm>
          <a:prstGeom prst="rect">
            <a:avLst/>
          </a:prstGeom>
        </p:spPr>
        <p:txBody>
          <a:bodyPr wrap="square" lIns="0" tIns="317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>
                <a:latin typeface="Arial MT"/>
                <a:cs typeface="Arial MT"/>
              </a:rPr>
              <a:t>Assinado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por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pessoas: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FABIANA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APARECIDA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SILVA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LIMA 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KATIA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REGINA HASMANN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OLIVEIRA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750">
                <a:latin typeface="Arial MT"/>
                <a:cs typeface="Arial MT"/>
              </a:rPr>
              <a:t>Para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verificar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validade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assinaturas,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acesse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https://assinaturasabesp.1doc.com.br/verificacao/F0CC-DF5D-3EC1-D21F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informe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código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F0CC-DF5D-3EC1-</a:t>
            </a:r>
            <a:r>
              <a:rPr dirty="0" sz="750" spc="-20">
                <a:latin typeface="Arial MT"/>
                <a:cs typeface="Arial MT"/>
              </a:rPr>
              <a:t>D21F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56501" y="10188320"/>
            <a:ext cx="360045" cy="3600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8287" y="9056369"/>
            <a:ext cx="2826385" cy="5200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90"/>
              </a:spcBef>
            </a:pP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Companhia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Saneamento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Básico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do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Estado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São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Paulo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–</a:t>
            </a:r>
            <a:r>
              <a:rPr dirty="0" sz="800" spc="-5">
                <a:solidFill>
                  <a:srgbClr val="11D0FF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Sabesp</a:t>
            </a:r>
            <a:r>
              <a:rPr dirty="0" sz="800" spc="5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TOQC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Departamento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Controle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Qualidade</a:t>
            </a:r>
            <a:endParaRPr sz="800">
              <a:latin typeface="Calibri"/>
              <a:cs typeface="Calibri"/>
            </a:endParaRPr>
          </a:p>
          <a:p>
            <a:pPr marL="12700" marR="147320">
              <a:lnSpc>
                <a:spcPct val="101200"/>
              </a:lnSpc>
              <a:spcBef>
                <a:spcPts val="15"/>
              </a:spcBef>
            </a:pP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R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Conselheiro</a:t>
            </a:r>
            <a:r>
              <a:rPr dirty="0" sz="8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Saraiva,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519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Santana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02037-021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São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Paulo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-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11D0FF"/>
                </a:solidFill>
                <a:latin typeface="Calibri"/>
                <a:cs typeface="Calibri"/>
              </a:rPr>
              <a:t>SP</a:t>
            </a:r>
            <a:r>
              <a:rPr dirty="0" sz="800" spc="5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u="sng" sz="800" spc="-10">
                <a:solidFill>
                  <a:srgbClr val="11D0FF"/>
                </a:solidFill>
                <a:uFill>
                  <a:solidFill>
                    <a:srgbClr val="11D0FF"/>
                  </a:solidFill>
                </a:uFill>
                <a:latin typeface="Calibri"/>
                <a:cs typeface="Calibri"/>
                <a:hlinkClick r:id="rId2"/>
              </a:rPr>
              <a:t>www.sabesp.com.br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38265" y="9123426"/>
            <a:ext cx="6432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11D0FF"/>
                </a:solidFill>
                <a:latin typeface="Calibri"/>
                <a:cs typeface="Calibri"/>
              </a:rPr>
              <a:t>Página</a:t>
            </a:r>
            <a:r>
              <a:rPr dirty="0" sz="900" spc="-3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11D0FF"/>
                </a:solidFill>
                <a:latin typeface="Calibri"/>
                <a:cs typeface="Calibri"/>
              </a:rPr>
              <a:t>2</a:t>
            </a:r>
            <a:r>
              <a:rPr dirty="0" sz="900" spc="-3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900" spc="-4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 spc="-50" b="1">
                <a:solidFill>
                  <a:srgbClr val="11D0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12722" y="293623"/>
            <a:ext cx="343471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COMPANHIA</a:t>
            </a:r>
            <a:r>
              <a:rPr dirty="0" sz="800" spc="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DE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SANEAMENTO</a:t>
            </a:r>
            <a:r>
              <a:rPr dirty="0" sz="800" spc="2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BÁSICO</a:t>
            </a:r>
            <a:r>
              <a:rPr dirty="0" sz="800" spc="1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DO</a:t>
            </a:r>
            <a:r>
              <a:rPr dirty="0" sz="800" spc="1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ESTADO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DE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SÃO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spc="-10" b="1">
                <a:solidFill>
                  <a:srgbClr val="00AFF0"/>
                </a:solidFill>
                <a:latin typeface="Tahoma"/>
                <a:cs typeface="Tahoma"/>
              </a:rPr>
              <a:t>PAULO</a:t>
            </a:r>
            <a:endParaRPr sz="8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79672" y="763018"/>
            <a:ext cx="190246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CARTA</a:t>
            </a:r>
            <a:r>
              <a:rPr dirty="0" sz="1100" spc="3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OAQT</a:t>
            </a:r>
            <a:r>
              <a:rPr dirty="0" sz="1100" spc="3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Nº</a:t>
            </a:r>
            <a:r>
              <a:rPr dirty="0" sz="1100" spc="2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00AFF0"/>
                </a:solidFill>
                <a:latin typeface="Tahoma"/>
                <a:cs typeface="Tahoma"/>
              </a:rPr>
              <a:t>055/2025</a:t>
            </a:r>
            <a:endParaRPr sz="11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23034" y="203865"/>
            <a:ext cx="1060941" cy="85972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888290" y="1694434"/>
            <a:ext cx="6155055" cy="1682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6985" indent="448945">
              <a:lnSpc>
                <a:spcPct val="1508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As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análises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conduzidas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Sabesp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confirmam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padrões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potabilidade,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conforme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referida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Portaria.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limites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referência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Portaria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Potabilidade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são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definidos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modo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assegurar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consumida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não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cause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problemas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à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saúde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população.</a:t>
            </a:r>
            <a:endParaRPr sz="1200">
              <a:latin typeface="Tahoma"/>
              <a:cs typeface="Tahoma"/>
            </a:endParaRPr>
          </a:p>
          <a:p>
            <a:pPr algn="just" marL="12700" marR="5080" indent="43815">
              <a:lnSpc>
                <a:spcPct val="150800"/>
              </a:lnSpc>
            </a:pPr>
            <a:r>
              <a:rPr dirty="0" sz="1200">
                <a:latin typeface="Tahoma"/>
                <a:cs typeface="Tahoma"/>
              </a:rPr>
              <a:t>Acompanha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Carta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Tabela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análises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março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2025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realizadas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Guarulhos,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atendido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pela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Sabesp,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quais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representam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distribuída</a:t>
            </a:r>
            <a:endParaRPr sz="1200">
              <a:latin typeface="Tahoma"/>
              <a:cs typeface="Tahoma"/>
            </a:endParaRPr>
          </a:p>
          <a:p>
            <a:pPr algn="just" marL="12700">
              <a:lnSpc>
                <a:spcPct val="100000"/>
              </a:lnSpc>
              <a:spcBef>
                <a:spcPts val="745"/>
              </a:spcBef>
            </a:pPr>
            <a:r>
              <a:rPr dirty="0" sz="1200">
                <a:latin typeface="Tahoma"/>
                <a:cs typeface="Tahoma"/>
              </a:rPr>
              <a:t>neste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município.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45310" y="3997578"/>
            <a:ext cx="424434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latin typeface="Tahoma"/>
                <a:cs typeface="Tahoma"/>
              </a:rPr>
              <a:t>Tabela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01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–</a:t>
            </a:r>
            <a:r>
              <a:rPr dirty="0" sz="1000" spc="-20" b="1">
                <a:latin typeface="Tahoma"/>
                <a:cs typeface="Tahoma"/>
              </a:rPr>
              <a:t> </a:t>
            </a:r>
            <a:r>
              <a:rPr dirty="0" sz="1000" b="1">
                <a:latin typeface="Tahoma"/>
                <a:cs typeface="Tahoma"/>
              </a:rPr>
              <a:t>Atendimento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ao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monitoramento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da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qualidade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b="1">
                <a:latin typeface="Tahoma"/>
                <a:cs typeface="Tahoma"/>
              </a:rPr>
              <a:t>da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20" b="1">
                <a:latin typeface="Tahoma"/>
                <a:cs typeface="Tahoma"/>
              </a:rPr>
              <a:t>água</a:t>
            </a:r>
            <a:endParaRPr sz="1000">
              <a:latin typeface="Tahoma"/>
              <a:cs typeface="Tahoma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00990" y="4238879"/>
          <a:ext cx="6202680" cy="2299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6030"/>
                <a:gridCol w="1014730"/>
                <a:gridCol w="1281430"/>
                <a:gridCol w="1281429"/>
                <a:gridCol w="1281429"/>
              </a:tblGrid>
              <a:tr h="469265">
                <a:tc gridSpan="5"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Município: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 b="1">
                          <a:latin typeface="Tahoma"/>
                          <a:cs typeface="Tahoma"/>
                        </a:rPr>
                        <a:t>Guarulhos</a:t>
                      </a:r>
                      <a:endParaRPr sz="1000">
                        <a:latin typeface="Tahoma"/>
                        <a:cs typeface="Tahoma"/>
                      </a:endParaRPr>
                    </a:p>
                    <a:p>
                      <a:pPr algn="ctr" marL="4127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Mês</a:t>
                      </a:r>
                      <a:r>
                        <a:rPr dirty="0" sz="10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ahoma"/>
                          <a:cs typeface="Tahoma"/>
                        </a:rPr>
                        <a:t>referência: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b="1">
                          <a:latin typeface="Tahoma"/>
                          <a:cs typeface="Tahoma"/>
                        </a:rPr>
                        <a:t>abril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b="1">
                          <a:latin typeface="Tahoma"/>
                          <a:cs typeface="Tahoma"/>
                        </a:rPr>
                        <a:t>/</a:t>
                      </a:r>
                      <a:r>
                        <a:rPr dirty="0" sz="10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 b="1">
                          <a:latin typeface="Tahoma"/>
                          <a:cs typeface="Tahoma"/>
                        </a:rPr>
                        <a:t>2025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38760"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Análise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Unidade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Realizado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Conforme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%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ahoma"/>
                          <a:cs typeface="Tahoma"/>
                        </a:rPr>
                        <a:t>de</a:t>
                      </a:r>
                      <a:r>
                        <a:rPr dirty="0" sz="10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ahoma"/>
                          <a:cs typeface="Tahoma"/>
                        </a:rPr>
                        <a:t>atendimento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Cloro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ahoma"/>
                          <a:cs typeface="Tahoma"/>
                        </a:rPr>
                        <a:t>residual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ahoma"/>
                          <a:cs typeface="Tahoma"/>
                        </a:rPr>
                        <a:t>livre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20">
                          <a:latin typeface="Tahoma"/>
                          <a:cs typeface="Tahoma"/>
                        </a:rPr>
                        <a:t>mg/L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00" spc="-25">
                          <a:latin typeface="Tahoma"/>
                          <a:cs typeface="Tahoma"/>
                        </a:rPr>
                        <a:t>100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Coliformes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ahoma"/>
                          <a:cs typeface="Tahoma"/>
                        </a:rPr>
                        <a:t>totais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/100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ahoma"/>
                          <a:cs typeface="Tahoma"/>
                        </a:rPr>
                        <a:t>ml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97,88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5430"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Cor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ahoma"/>
                          <a:cs typeface="Tahoma"/>
                        </a:rPr>
                        <a:t>aparente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25">
                          <a:latin typeface="Tahoma"/>
                          <a:cs typeface="Tahoma"/>
                        </a:rPr>
                        <a:t>uH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99,47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Escherichia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ahoma"/>
                          <a:cs typeface="Tahoma"/>
                        </a:rPr>
                        <a:t>coli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>
                          <a:latin typeface="Tahoma"/>
                          <a:cs typeface="Tahoma"/>
                        </a:rPr>
                        <a:t>/100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ahoma"/>
                          <a:cs typeface="Tahoma"/>
                        </a:rPr>
                        <a:t>ml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25">
                          <a:latin typeface="Tahoma"/>
                          <a:cs typeface="Tahoma"/>
                        </a:rPr>
                        <a:t>100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795">
                <a:tc>
                  <a:txBody>
                    <a:bodyPr/>
                    <a:lstStyle/>
                    <a:p>
                      <a:pPr algn="ctr" marL="412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Turbidez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25">
                          <a:latin typeface="Tahoma"/>
                          <a:cs typeface="Tahoma"/>
                        </a:rPr>
                        <a:t>uT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188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99,47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10">
                          <a:latin typeface="Tahoma"/>
                          <a:cs typeface="Tahoma"/>
                        </a:rPr>
                        <a:t>Todas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57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00" spc="-50">
                          <a:latin typeface="Tahoma"/>
                          <a:cs typeface="Tahoma"/>
                        </a:rPr>
                        <a:t>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945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1300"/>
                        </a:lnSpc>
                      </a:pPr>
                      <a:r>
                        <a:rPr dirty="0" sz="1100" spc="-25">
                          <a:latin typeface="Calibri"/>
                          <a:cs typeface="Calibri"/>
                        </a:rPr>
                        <a:t>939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99,37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88290" y="6719702"/>
            <a:ext cx="6145530" cy="853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8945">
              <a:lnSpc>
                <a:spcPct val="150800"/>
              </a:lnSpc>
              <a:spcBef>
                <a:spcPts val="100"/>
              </a:spcBef>
            </a:pPr>
            <a:r>
              <a:rPr dirty="0" sz="1200">
                <a:latin typeface="Tahoma"/>
                <a:cs typeface="Tahoma"/>
              </a:rPr>
              <a:t>Todos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resultados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conforme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foram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recoletados,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conforme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disposto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portaria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potabilidade.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Todas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recoletas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apresentaram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resultados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acordo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critérios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estabelecidos.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029582" y="2915688"/>
            <a:ext cx="267335" cy="7177405"/>
          </a:xfrm>
          <a:prstGeom prst="rect">
            <a:avLst/>
          </a:prstGeom>
        </p:spPr>
        <p:txBody>
          <a:bodyPr wrap="square" lIns="0" tIns="317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>
                <a:latin typeface="Arial MT"/>
                <a:cs typeface="Arial MT"/>
              </a:rPr>
              <a:t>Assinado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por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pessoas: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FABIANA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APARECIDA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SILVA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LIMA 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KATIA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REGINA HASMANN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OLIVEIRA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750">
                <a:latin typeface="Arial MT"/>
                <a:cs typeface="Arial MT"/>
              </a:rPr>
              <a:t>Para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verificar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validade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assinaturas,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acesse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https://assinaturasabesp.1doc.com.br/verificacao/F0CC-DF5D-3EC1-D21F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informe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código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F0CC-DF5D-3EC1-</a:t>
            </a:r>
            <a:r>
              <a:rPr dirty="0" sz="750" spc="-20">
                <a:latin typeface="Arial MT"/>
                <a:cs typeface="Arial MT"/>
              </a:rPr>
              <a:t>D21F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56501" y="10188320"/>
            <a:ext cx="360045" cy="3600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88287" y="9056369"/>
            <a:ext cx="2826385" cy="5200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1200"/>
              </a:lnSpc>
              <a:spcBef>
                <a:spcPts val="90"/>
              </a:spcBef>
            </a:pP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Companhia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Saneamento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Básico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do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Estado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São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Paulo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–</a:t>
            </a:r>
            <a:r>
              <a:rPr dirty="0" sz="800" spc="-5">
                <a:solidFill>
                  <a:srgbClr val="11D0FF"/>
                </a:solidFill>
                <a:latin typeface="Calibri"/>
                <a:cs typeface="Calibri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Sabesp</a:t>
            </a:r>
            <a:r>
              <a:rPr dirty="0" sz="800" spc="5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TOQC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Departamento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Controle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Qualidade</a:t>
            </a:r>
            <a:endParaRPr sz="800">
              <a:latin typeface="Calibri"/>
              <a:cs typeface="Calibri"/>
            </a:endParaRPr>
          </a:p>
          <a:p>
            <a:pPr marL="12700" marR="147320">
              <a:lnSpc>
                <a:spcPct val="101200"/>
              </a:lnSpc>
              <a:spcBef>
                <a:spcPts val="15"/>
              </a:spcBef>
            </a:pP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R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Conselheiro</a:t>
            </a:r>
            <a:r>
              <a:rPr dirty="0" sz="8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Saraiva,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519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Santana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02037-021</a:t>
            </a:r>
            <a:r>
              <a:rPr dirty="0" sz="800" spc="-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|</a:t>
            </a:r>
            <a:r>
              <a:rPr dirty="0" sz="800" spc="-2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São</a:t>
            </a:r>
            <a:r>
              <a:rPr dirty="0" sz="800" spc="-1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11D0FF"/>
                </a:solidFill>
                <a:latin typeface="Calibri"/>
                <a:cs typeface="Calibri"/>
              </a:rPr>
              <a:t>Paulo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11D0FF"/>
                </a:solidFill>
                <a:latin typeface="Calibri"/>
                <a:cs typeface="Calibri"/>
              </a:rPr>
              <a:t>-</a:t>
            </a:r>
            <a:r>
              <a:rPr dirty="0" sz="800" spc="-1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800" spc="-25">
                <a:solidFill>
                  <a:srgbClr val="11D0FF"/>
                </a:solidFill>
                <a:latin typeface="Calibri"/>
                <a:cs typeface="Calibri"/>
              </a:rPr>
              <a:t>SP</a:t>
            </a:r>
            <a:r>
              <a:rPr dirty="0" sz="800" spc="500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u="sng" sz="800" spc="-10">
                <a:solidFill>
                  <a:srgbClr val="11D0FF"/>
                </a:solidFill>
                <a:uFill>
                  <a:solidFill>
                    <a:srgbClr val="11D0FF"/>
                  </a:solidFill>
                </a:uFill>
                <a:latin typeface="Calibri"/>
                <a:cs typeface="Calibri"/>
                <a:hlinkClick r:id="rId2"/>
              </a:rPr>
              <a:t>www.sabesp.com.br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938265" y="9123426"/>
            <a:ext cx="64325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11D0FF"/>
                </a:solidFill>
                <a:latin typeface="Calibri"/>
                <a:cs typeface="Calibri"/>
              </a:rPr>
              <a:t>Página</a:t>
            </a:r>
            <a:r>
              <a:rPr dirty="0" sz="900" spc="-3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 b="1">
                <a:solidFill>
                  <a:srgbClr val="11D0FF"/>
                </a:solidFill>
                <a:latin typeface="Calibri"/>
                <a:cs typeface="Calibri"/>
              </a:rPr>
              <a:t>3</a:t>
            </a:r>
            <a:r>
              <a:rPr dirty="0" sz="900" spc="-3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>
                <a:solidFill>
                  <a:srgbClr val="11D0FF"/>
                </a:solidFill>
                <a:latin typeface="Calibri"/>
                <a:cs typeface="Calibri"/>
              </a:rPr>
              <a:t>de</a:t>
            </a:r>
            <a:r>
              <a:rPr dirty="0" sz="900" spc="-45">
                <a:solidFill>
                  <a:srgbClr val="11D0FF"/>
                </a:solidFill>
                <a:latin typeface="Times New Roman"/>
                <a:cs typeface="Times New Roman"/>
              </a:rPr>
              <a:t> </a:t>
            </a:r>
            <a:r>
              <a:rPr dirty="0" sz="900" spc="-50" b="1">
                <a:solidFill>
                  <a:srgbClr val="11D0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12722" y="293623"/>
            <a:ext cx="343471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COMPANHIA</a:t>
            </a:r>
            <a:r>
              <a:rPr dirty="0" sz="800" spc="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DE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SANEAMENTO</a:t>
            </a:r>
            <a:r>
              <a:rPr dirty="0" sz="800" spc="2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BÁSICO</a:t>
            </a:r>
            <a:r>
              <a:rPr dirty="0" sz="800" spc="1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DO</a:t>
            </a:r>
            <a:r>
              <a:rPr dirty="0" sz="800" spc="1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ESTADO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DE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00AFF0"/>
                </a:solidFill>
                <a:latin typeface="Tahoma"/>
                <a:cs typeface="Tahoma"/>
              </a:rPr>
              <a:t>SÃO</a:t>
            </a:r>
            <a:r>
              <a:rPr dirty="0" sz="800" spc="1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800" spc="-10" b="1">
                <a:solidFill>
                  <a:srgbClr val="00AFF0"/>
                </a:solidFill>
                <a:latin typeface="Tahoma"/>
                <a:cs typeface="Tahoma"/>
              </a:rPr>
              <a:t>PAULO</a:t>
            </a:r>
            <a:endParaRPr sz="8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479672" y="763018"/>
            <a:ext cx="190246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CARTA</a:t>
            </a:r>
            <a:r>
              <a:rPr dirty="0" sz="1100" spc="30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OAQT</a:t>
            </a:r>
            <a:r>
              <a:rPr dirty="0" sz="1100" spc="3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b="1">
                <a:solidFill>
                  <a:srgbClr val="00AFF0"/>
                </a:solidFill>
                <a:latin typeface="Tahoma"/>
                <a:cs typeface="Tahoma"/>
              </a:rPr>
              <a:t>Nº</a:t>
            </a:r>
            <a:r>
              <a:rPr dirty="0" sz="1100" spc="25">
                <a:solidFill>
                  <a:srgbClr val="00AFF0"/>
                </a:solidFill>
                <a:latin typeface="Times New Roman"/>
                <a:cs typeface="Times New Roman"/>
              </a:rPr>
              <a:t> </a:t>
            </a:r>
            <a:r>
              <a:rPr dirty="0" sz="1100" spc="-10" b="1">
                <a:solidFill>
                  <a:srgbClr val="00AFF0"/>
                </a:solidFill>
                <a:latin typeface="Tahoma"/>
                <a:cs typeface="Tahoma"/>
              </a:rPr>
              <a:t>055/2025</a:t>
            </a:r>
            <a:endParaRPr sz="11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23034" y="203865"/>
            <a:ext cx="1060941" cy="85972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888290" y="1970273"/>
            <a:ext cx="6125210" cy="4165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540385">
              <a:lnSpc>
                <a:spcPct val="151100"/>
              </a:lnSpc>
              <a:spcBef>
                <a:spcPts val="95"/>
              </a:spcBef>
            </a:pPr>
            <a:r>
              <a:rPr dirty="0" sz="1200">
                <a:latin typeface="Tahoma"/>
                <a:cs typeface="Tahoma"/>
              </a:rPr>
              <a:t>Com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base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resultados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monitoramento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distribuída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mês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março,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verifica-</a:t>
            </a:r>
            <a:r>
              <a:rPr dirty="0" sz="1200">
                <a:latin typeface="Tahoma"/>
                <a:cs typeface="Tahoma"/>
              </a:rPr>
              <a:t>se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fornecimento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água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município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Guarulhos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está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ahoma"/>
                <a:cs typeface="Tahoma"/>
              </a:rPr>
              <a:t>em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conformidade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parâmetros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potabilidade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estabelecidos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Anexo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XX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Portaria</a:t>
            </a:r>
            <a:r>
              <a:rPr dirty="0" sz="1200" spc="50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Consolidação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GM/MS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nº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5,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28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setembro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2017,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modificado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pelas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Portarias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GM/MS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888,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04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maio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2021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n°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2.472,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28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setembro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2021.</a:t>
            </a:r>
            <a:endParaRPr sz="1200">
              <a:latin typeface="Tahoma"/>
              <a:cs typeface="Tahoma"/>
            </a:endParaRPr>
          </a:p>
          <a:p>
            <a:pPr marL="12700" marR="254635" indent="43815">
              <a:lnSpc>
                <a:spcPct val="150800"/>
              </a:lnSpc>
            </a:pPr>
            <a:r>
              <a:rPr dirty="0" sz="1200">
                <a:latin typeface="Tahoma"/>
                <a:cs typeface="Tahoma"/>
              </a:rPr>
              <a:t>Sendo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assim,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colocamo-</a:t>
            </a:r>
            <a:r>
              <a:rPr dirty="0" sz="1200">
                <a:latin typeface="Tahoma"/>
                <a:cs typeface="Tahoma"/>
              </a:rPr>
              <a:t>nos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à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disposição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para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eventuais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questionamentos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possam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ahoma"/>
                <a:cs typeface="Tahoma"/>
              </a:rPr>
              <a:t>persistir.</a:t>
            </a: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</a:pPr>
            <a:r>
              <a:rPr dirty="0" sz="1200" b="1">
                <a:latin typeface="Tahoma"/>
                <a:cs typeface="Tahoma"/>
              </a:rPr>
              <a:t>Fabiana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Aparecida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Silva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ahoma"/>
                <a:cs typeface="Tahoma"/>
              </a:rPr>
              <a:t>Lima</a:t>
            </a:r>
            <a:endParaRPr sz="120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  <a:spcBef>
                <a:spcPts val="735"/>
              </a:spcBef>
            </a:pPr>
            <a:r>
              <a:rPr dirty="0" sz="1200" spc="-10">
                <a:latin typeface="Tahoma"/>
                <a:cs typeface="Tahoma"/>
              </a:rPr>
              <a:t>Gerente</a:t>
            </a:r>
            <a:endParaRPr sz="120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  <a:spcBef>
                <a:spcPts val="730"/>
              </a:spcBef>
            </a:pPr>
            <a:r>
              <a:rPr dirty="0" sz="1200">
                <a:latin typeface="Tahoma"/>
                <a:cs typeface="Tahoma"/>
              </a:rPr>
              <a:t>Departamento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Controle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Qualidade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–</a:t>
            </a:r>
            <a:r>
              <a:rPr dirty="0" sz="1200" spc="-50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OAQ</a:t>
            </a: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2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ahoma"/>
                <a:cs typeface="Tahoma"/>
              </a:rPr>
              <a:t>Katia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Regina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ahoma"/>
                <a:cs typeface="Tahoma"/>
              </a:rPr>
              <a:t>Hasmann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ahoma"/>
                <a:cs typeface="Tahoma"/>
              </a:rPr>
              <a:t>Oliveira</a:t>
            </a:r>
            <a:endParaRPr sz="120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  <a:spcBef>
                <a:spcPts val="730"/>
              </a:spcBef>
            </a:pPr>
            <a:r>
              <a:rPr dirty="0" sz="1200" spc="-10">
                <a:latin typeface="Tahoma"/>
                <a:cs typeface="Tahoma"/>
              </a:rPr>
              <a:t>Gerente</a:t>
            </a:r>
            <a:endParaRPr sz="1200">
              <a:latin typeface="Tahoma"/>
              <a:cs typeface="Tahoma"/>
            </a:endParaRPr>
          </a:p>
          <a:p>
            <a:pPr marL="56515">
              <a:lnSpc>
                <a:spcPct val="100000"/>
              </a:lnSpc>
              <a:spcBef>
                <a:spcPts val="735"/>
              </a:spcBef>
            </a:pPr>
            <a:r>
              <a:rPr dirty="0" sz="1200">
                <a:latin typeface="Tahoma"/>
                <a:cs typeface="Tahoma"/>
              </a:rPr>
              <a:t>Departamento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Tratamento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Metropolitana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ahoma"/>
                <a:cs typeface="Tahoma"/>
              </a:rPr>
              <a:t>–</a:t>
            </a:r>
            <a:r>
              <a:rPr dirty="0" sz="1200" spc="-60">
                <a:latin typeface="Tahoma"/>
                <a:cs typeface="Tahoma"/>
              </a:rPr>
              <a:t> </a:t>
            </a:r>
            <a:r>
              <a:rPr dirty="0" sz="1200" spc="-25">
                <a:latin typeface="Tahoma"/>
                <a:cs typeface="Tahoma"/>
              </a:rPr>
              <a:t>OAT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029582" y="2915688"/>
            <a:ext cx="267335" cy="7177405"/>
          </a:xfrm>
          <a:prstGeom prst="rect">
            <a:avLst/>
          </a:prstGeom>
        </p:spPr>
        <p:txBody>
          <a:bodyPr wrap="square" lIns="0" tIns="317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>
                <a:latin typeface="Arial MT"/>
                <a:cs typeface="Arial MT"/>
              </a:rPr>
              <a:t>Assinado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por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pessoas: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FABIANA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APARECIDA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SILVA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LIMA 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KATIA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REGINA HASMANN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OLIVEIRA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750">
                <a:latin typeface="Arial MT"/>
                <a:cs typeface="Arial MT"/>
              </a:rPr>
              <a:t>Para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verificar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validade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assinaturas,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acesse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https://assinaturasabesp.1doc.com.br/verificacao/F0CC-DF5D-3EC1-D21F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informe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código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F0CC-DF5D-3EC1-</a:t>
            </a:r>
            <a:r>
              <a:rPr dirty="0" sz="750" spc="-20">
                <a:latin typeface="Arial MT"/>
                <a:cs typeface="Arial MT"/>
              </a:rPr>
              <a:t>D21F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56501" y="10188320"/>
            <a:ext cx="360045" cy="3600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962" y="720090"/>
            <a:ext cx="719963" cy="71996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44751" y="744838"/>
            <a:ext cx="668215" cy="66821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43330" y="796289"/>
            <a:ext cx="6159500" cy="1704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226310" marR="2304415">
              <a:lnSpc>
                <a:spcPct val="11810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VERIFICAÇÃO</a:t>
            </a:r>
            <a:r>
              <a:rPr dirty="0" sz="1400" spc="-9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DAS </a:t>
            </a:r>
            <a:r>
              <a:rPr dirty="0" sz="1400" spc="-10">
                <a:latin typeface="Arial MT"/>
                <a:cs typeface="Arial MT"/>
              </a:rPr>
              <a:t>ASSINATURAS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400">
              <a:latin typeface="Arial MT"/>
              <a:cs typeface="Arial MT"/>
            </a:endParaRPr>
          </a:p>
          <a:p>
            <a:pPr algn="ctr" marR="77470">
              <a:lnSpc>
                <a:spcPct val="100000"/>
              </a:lnSpc>
            </a:pPr>
            <a:r>
              <a:rPr dirty="0" sz="1300">
                <a:latin typeface="Arial MT"/>
                <a:cs typeface="Arial MT"/>
              </a:rPr>
              <a:t>Código</a:t>
            </a:r>
            <a:r>
              <a:rPr dirty="0" sz="1300" spc="8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para</a:t>
            </a:r>
            <a:r>
              <a:rPr dirty="0" sz="1300" spc="8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verificação:</a:t>
            </a:r>
            <a:r>
              <a:rPr dirty="0" sz="1300" spc="9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F0CC-DF5D-3EC1-</a:t>
            </a:r>
            <a:r>
              <a:rPr dirty="0" sz="1300" spc="-20">
                <a:latin typeface="Arial MT"/>
                <a:cs typeface="Arial MT"/>
              </a:rPr>
              <a:t>D21F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60"/>
              </a:spcBef>
            </a:pPr>
            <a:endParaRPr sz="13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Este documento foi assinado digitalmente pelos seguintes signatários nas datas </a:t>
            </a:r>
            <a:r>
              <a:rPr dirty="0" sz="1200" spc="-10">
                <a:latin typeface="Arial MT"/>
                <a:cs typeface="Arial MT"/>
              </a:rPr>
              <a:t>indicadas: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8061" y="2906523"/>
            <a:ext cx="163762" cy="126421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03249" y="2828086"/>
            <a:ext cx="5318125" cy="508634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950">
                <a:latin typeface="Arial MT"/>
                <a:cs typeface="Arial MT"/>
              </a:rPr>
              <a:t>FABIANA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APARECIDA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SILVA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LIMA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(CPF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178.XXX.XXX-09)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em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08/05/2025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17:35:26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GMT-</a:t>
            </a:r>
            <a:r>
              <a:rPr dirty="0" sz="950" spc="-10">
                <a:latin typeface="Arial MT"/>
                <a:cs typeface="Arial MT"/>
              </a:rPr>
              <a:t>03:00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750">
                <a:latin typeface="Arial MT"/>
                <a:cs typeface="Arial MT"/>
              </a:rPr>
              <a:t>Papel: </a:t>
            </a:r>
            <a:r>
              <a:rPr dirty="0" sz="750" spc="-10">
                <a:latin typeface="Arial MT"/>
                <a:cs typeface="Arial MT"/>
              </a:rPr>
              <a:t>Parte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750">
                <a:latin typeface="Arial MT"/>
                <a:cs typeface="Arial MT"/>
              </a:rPr>
              <a:t>Emitido por: Sub-Autoridade Certificadora 1Doc (Assinatura </a:t>
            </a:r>
            <a:r>
              <a:rPr dirty="0" sz="750" spc="-10">
                <a:latin typeface="Arial MT"/>
                <a:cs typeface="Arial MT"/>
              </a:rPr>
              <a:t>1Doc)</a:t>
            </a:r>
            <a:endParaRPr sz="750">
              <a:latin typeface="Arial MT"/>
              <a:cs typeface="Arial MT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8061" y="3806572"/>
            <a:ext cx="163762" cy="12642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03249" y="3727846"/>
            <a:ext cx="5453380" cy="508634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950">
                <a:latin typeface="Arial MT"/>
                <a:cs typeface="Arial MT"/>
              </a:rPr>
              <a:t>KATIA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REGINA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HASMANN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OLIVEIRA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(CPF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183.XXX.XXX-40)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em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08/05/2025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19:51:09</a:t>
            </a:r>
            <a:r>
              <a:rPr dirty="0" sz="950" spc="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GMT-</a:t>
            </a:r>
            <a:r>
              <a:rPr dirty="0" sz="950" spc="-10">
                <a:latin typeface="Arial MT"/>
                <a:cs typeface="Arial MT"/>
              </a:rPr>
              <a:t>03:00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750">
                <a:latin typeface="Arial MT"/>
                <a:cs typeface="Arial MT"/>
              </a:rPr>
              <a:t>Papel: </a:t>
            </a:r>
            <a:r>
              <a:rPr dirty="0" sz="750" spc="-10">
                <a:latin typeface="Arial MT"/>
                <a:cs typeface="Arial MT"/>
              </a:rPr>
              <a:t>Parte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750">
                <a:latin typeface="Arial MT"/>
                <a:cs typeface="Arial MT"/>
              </a:rPr>
              <a:t>Emitido por: Sub-Autoridade Certificadora 1Doc (Assinatura </a:t>
            </a:r>
            <a:r>
              <a:rPr dirty="0" sz="750" spc="-10">
                <a:latin typeface="Arial MT"/>
                <a:cs typeface="Arial MT"/>
              </a:rPr>
              <a:t>1Doc)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50391" y="5033899"/>
            <a:ext cx="5860415" cy="70358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dirty="0" sz="1150">
                <a:latin typeface="Arial MT"/>
                <a:cs typeface="Arial MT"/>
              </a:rPr>
              <a:t>Para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verificar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validade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das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assinaturas,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acesse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Central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Verificação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por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meio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do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link: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11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</a:pPr>
            <a:r>
              <a:rPr dirty="0" sz="1150" spc="-10">
                <a:solidFill>
                  <a:srgbClr val="0000FF"/>
                </a:solidFill>
                <a:latin typeface="Arial MT"/>
                <a:cs typeface="Arial MT"/>
                <a:hlinkClick r:id="rId5"/>
              </a:rPr>
              <a:t>https://assinaturasabesp.1doc.com.br/verificacao/F0CC-DF5D-3EC1-</a:t>
            </a:r>
            <a:r>
              <a:rPr dirty="0" sz="1150" spc="-20">
                <a:solidFill>
                  <a:srgbClr val="0000FF"/>
                </a:solidFill>
                <a:latin typeface="Arial MT"/>
                <a:cs typeface="Arial MT"/>
                <a:hlinkClick r:id="rId5"/>
              </a:rPr>
              <a:t>D21F</a:t>
            </a:r>
            <a:endParaRPr sz="11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2025-09-10T12:17:30Z</dcterms:created>
  <dcterms:modified xsi:type="dcterms:W3CDTF">2025-09-10T12:17:30Z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2025-05-08T00:00:00Z</vt:filetime>
  </property>
  <property fmtid="{D5CDD505-2E9C-101B-9397-08002B2CF9AE}" pid="3" name="Producer">
    <vt:lpwstr>FPDF 1.82</vt:lpwstr>
  </property>
  <property fmtid="{D5CDD505-2E9C-101B-9397-08002B2CF9AE}" pid="4" name="LastSaved">
    <vt:filetime>2025-05-08T00:00:00Z</vt:filetime>
  </property>
</Properties>
</file>