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7607300" cy="10718800"/>
  <p:notesSz cx="7607300" cy="107188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9595" y="3318891"/>
            <a:ext cx="6455410" cy="22482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9190" y="5995416"/>
            <a:ext cx="5316220" cy="26765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9730" y="2462403"/>
            <a:ext cx="3303651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911219" y="2462403"/>
            <a:ext cx="3303651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9730" y="428244"/>
            <a:ext cx="6835140" cy="1712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9730" y="2462403"/>
            <a:ext cx="6835140" cy="706602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82164" y="9956673"/>
            <a:ext cx="2430272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9730" y="9956673"/>
            <a:ext cx="1746758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68112" y="9956673"/>
            <a:ext cx="1746758" cy="535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Relationship Id="rId35" Type="http://schemas.openxmlformats.org/officeDocument/2006/relationships/image" Target="../media/image34.png"/><Relationship Id="rId36" Type="http://schemas.openxmlformats.org/officeDocument/2006/relationships/image" Target="../media/image35.png"/><Relationship Id="rId37" Type="http://schemas.openxmlformats.org/officeDocument/2006/relationships/image" Target="../media/image36.png"/><Relationship Id="rId38" Type="http://schemas.openxmlformats.org/officeDocument/2006/relationships/image" Target="../media/image37.png"/><Relationship Id="rId39" Type="http://schemas.openxmlformats.org/officeDocument/2006/relationships/image" Target="../media/image38.png"/><Relationship Id="rId40" Type="http://schemas.openxmlformats.org/officeDocument/2006/relationships/image" Target="../media/image39.png"/><Relationship Id="rId41" Type="http://schemas.openxmlformats.org/officeDocument/2006/relationships/image" Target="../media/image40.png"/><Relationship Id="rId42" Type="http://schemas.openxmlformats.org/officeDocument/2006/relationships/image" Target="../media/image41.png"/><Relationship Id="rId43" Type="http://schemas.openxmlformats.org/officeDocument/2006/relationships/image" Target="../media/image42.png"/><Relationship Id="rId44" Type="http://schemas.openxmlformats.org/officeDocument/2006/relationships/image" Target="../media/image43.png"/><Relationship Id="rId45" Type="http://schemas.openxmlformats.org/officeDocument/2006/relationships/image" Target="../media/image44.png"/><Relationship Id="rId46" Type="http://schemas.openxmlformats.org/officeDocument/2006/relationships/image" Target="../media/image45.png"/><Relationship Id="rId47" Type="http://schemas.openxmlformats.org/officeDocument/2006/relationships/image" Target="../media/image46.png"/><Relationship Id="rId48" Type="http://schemas.openxmlformats.org/officeDocument/2006/relationships/image" Target="../media/image47.png"/><Relationship Id="rId49" Type="http://schemas.openxmlformats.org/officeDocument/2006/relationships/image" Target="../media/image48.png"/><Relationship Id="rId50" Type="http://schemas.openxmlformats.org/officeDocument/2006/relationships/image" Target="../media/image49.png"/><Relationship Id="rId51" Type="http://schemas.openxmlformats.org/officeDocument/2006/relationships/image" Target="../media/image50.png"/><Relationship Id="rId52" Type="http://schemas.openxmlformats.org/officeDocument/2006/relationships/image" Target="../media/image51.png"/><Relationship Id="rId53" Type="http://schemas.openxmlformats.org/officeDocument/2006/relationships/image" Target="../media/image52.png"/><Relationship Id="rId54" Type="http://schemas.openxmlformats.org/officeDocument/2006/relationships/image" Target="../media/image53.png"/><Relationship Id="rId55" Type="http://schemas.openxmlformats.org/officeDocument/2006/relationships/image" Target="../media/image54.png"/><Relationship Id="rId56" Type="http://schemas.openxmlformats.org/officeDocument/2006/relationships/image" Target="../media/image55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6.png"/><Relationship Id="rId3" Type="http://schemas.openxmlformats.org/officeDocument/2006/relationships/image" Target="../media/image57.png"/><Relationship Id="rId4" Type="http://schemas.openxmlformats.org/officeDocument/2006/relationships/image" Target="../media/image58.png"/><Relationship Id="rId5" Type="http://schemas.openxmlformats.org/officeDocument/2006/relationships/image" Target="../media/image59.png"/><Relationship Id="rId6" Type="http://schemas.openxmlformats.org/officeDocument/2006/relationships/image" Target="../media/image60.png"/><Relationship Id="rId7" Type="http://schemas.openxmlformats.org/officeDocument/2006/relationships/image" Target="../media/image61.png"/><Relationship Id="rId8" Type="http://schemas.openxmlformats.org/officeDocument/2006/relationships/image" Target="../media/image62.png"/><Relationship Id="rId9" Type="http://schemas.openxmlformats.org/officeDocument/2006/relationships/image" Target="../media/image63.png"/><Relationship Id="rId10" Type="http://schemas.openxmlformats.org/officeDocument/2006/relationships/image" Target="../media/image64.png"/><Relationship Id="rId11" Type="http://schemas.openxmlformats.org/officeDocument/2006/relationships/image" Target="../media/image65.png"/><Relationship Id="rId12" Type="http://schemas.openxmlformats.org/officeDocument/2006/relationships/image" Target="../media/image66.png"/><Relationship Id="rId13" Type="http://schemas.openxmlformats.org/officeDocument/2006/relationships/image" Target="../media/image67.png"/><Relationship Id="rId14" Type="http://schemas.openxmlformats.org/officeDocument/2006/relationships/image" Target="../media/image68.png"/><Relationship Id="rId15" Type="http://schemas.openxmlformats.org/officeDocument/2006/relationships/image" Target="../media/image69.png"/><Relationship Id="rId16" Type="http://schemas.openxmlformats.org/officeDocument/2006/relationships/image" Target="../media/image70.png"/><Relationship Id="rId17" Type="http://schemas.openxmlformats.org/officeDocument/2006/relationships/image" Target="../media/image71.png"/><Relationship Id="rId18" Type="http://schemas.openxmlformats.org/officeDocument/2006/relationships/image" Target="../media/image72.png"/><Relationship Id="rId19" Type="http://schemas.openxmlformats.org/officeDocument/2006/relationships/image" Target="../media/image73.png"/><Relationship Id="rId20" Type="http://schemas.openxmlformats.org/officeDocument/2006/relationships/image" Target="../media/image74.png"/><Relationship Id="rId21" Type="http://schemas.openxmlformats.org/officeDocument/2006/relationships/image" Target="../media/image75.png"/><Relationship Id="rId22" Type="http://schemas.openxmlformats.org/officeDocument/2006/relationships/image" Target="../media/image76.png"/><Relationship Id="rId23" Type="http://schemas.openxmlformats.org/officeDocument/2006/relationships/image" Target="../media/image77.png"/><Relationship Id="rId24" Type="http://schemas.openxmlformats.org/officeDocument/2006/relationships/image" Target="../media/image78.png"/><Relationship Id="rId25" Type="http://schemas.openxmlformats.org/officeDocument/2006/relationships/image" Target="../media/image79.png"/><Relationship Id="rId26" Type="http://schemas.openxmlformats.org/officeDocument/2006/relationships/image" Target="../media/image80.png"/><Relationship Id="rId27" Type="http://schemas.openxmlformats.org/officeDocument/2006/relationships/image" Target="../media/image81.png"/><Relationship Id="rId28" Type="http://schemas.openxmlformats.org/officeDocument/2006/relationships/image" Target="../media/image82.png"/><Relationship Id="rId29" Type="http://schemas.openxmlformats.org/officeDocument/2006/relationships/image" Target="../media/image83.png"/><Relationship Id="rId30" Type="http://schemas.openxmlformats.org/officeDocument/2006/relationships/image" Target="../media/image84.png"/><Relationship Id="rId31" Type="http://schemas.openxmlformats.org/officeDocument/2006/relationships/image" Target="../media/image85.png"/><Relationship Id="rId32" Type="http://schemas.openxmlformats.org/officeDocument/2006/relationships/image" Target="../media/image86.png"/><Relationship Id="rId33" Type="http://schemas.openxmlformats.org/officeDocument/2006/relationships/image" Target="../media/image87.png"/><Relationship Id="rId34" Type="http://schemas.openxmlformats.org/officeDocument/2006/relationships/image" Target="../media/image88.png"/><Relationship Id="rId35" Type="http://schemas.openxmlformats.org/officeDocument/2006/relationships/image" Target="../media/image89.png"/><Relationship Id="rId36" Type="http://schemas.openxmlformats.org/officeDocument/2006/relationships/image" Target="../media/image90.png"/><Relationship Id="rId37" Type="http://schemas.openxmlformats.org/officeDocument/2006/relationships/image" Target="../media/image91.png"/><Relationship Id="rId38" Type="http://schemas.openxmlformats.org/officeDocument/2006/relationships/image" Target="../media/image92.png"/><Relationship Id="rId39" Type="http://schemas.openxmlformats.org/officeDocument/2006/relationships/image" Target="../media/image93.png"/><Relationship Id="rId40" Type="http://schemas.openxmlformats.org/officeDocument/2006/relationships/image" Target="../media/image94.png"/><Relationship Id="rId41" Type="http://schemas.openxmlformats.org/officeDocument/2006/relationships/image" Target="../media/image95.png"/><Relationship Id="rId42" Type="http://schemas.openxmlformats.org/officeDocument/2006/relationships/image" Target="../media/image96.png"/><Relationship Id="rId43" Type="http://schemas.openxmlformats.org/officeDocument/2006/relationships/image" Target="../media/image97.png"/><Relationship Id="rId44" Type="http://schemas.openxmlformats.org/officeDocument/2006/relationships/image" Target="../media/image98.png"/><Relationship Id="rId45" Type="http://schemas.openxmlformats.org/officeDocument/2006/relationships/image" Target="../media/image99.png"/><Relationship Id="rId46" Type="http://schemas.openxmlformats.org/officeDocument/2006/relationships/image" Target="../media/image100.png"/><Relationship Id="rId47" Type="http://schemas.openxmlformats.org/officeDocument/2006/relationships/image" Target="../media/image101.png"/><Relationship Id="rId48" Type="http://schemas.openxmlformats.org/officeDocument/2006/relationships/image" Target="../media/image102.png"/><Relationship Id="rId49" Type="http://schemas.openxmlformats.org/officeDocument/2006/relationships/image" Target="../media/image103.png"/><Relationship Id="rId50" Type="http://schemas.openxmlformats.org/officeDocument/2006/relationships/image" Target="../media/image104.png"/><Relationship Id="rId51" Type="http://schemas.openxmlformats.org/officeDocument/2006/relationships/image" Target="../media/image105.png"/><Relationship Id="rId52" Type="http://schemas.openxmlformats.org/officeDocument/2006/relationships/image" Target="../media/image106.png"/><Relationship Id="rId53" Type="http://schemas.openxmlformats.org/officeDocument/2006/relationships/image" Target="../media/image107.png"/><Relationship Id="rId54" Type="http://schemas.openxmlformats.org/officeDocument/2006/relationships/image" Target="../media/image108.png"/><Relationship Id="rId55" Type="http://schemas.openxmlformats.org/officeDocument/2006/relationships/image" Target="../media/image109.png"/><Relationship Id="rId56" Type="http://schemas.openxmlformats.org/officeDocument/2006/relationships/image" Target="../media/image110.png"/><Relationship Id="rId57" Type="http://schemas.openxmlformats.org/officeDocument/2006/relationships/image" Target="../media/image111.png"/><Relationship Id="rId58" Type="http://schemas.openxmlformats.org/officeDocument/2006/relationships/image" Target="../media/image11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3.png"/><Relationship Id="rId3" Type="http://schemas.openxmlformats.org/officeDocument/2006/relationships/image" Target="../media/image114.png"/><Relationship Id="rId4" Type="http://schemas.openxmlformats.org/officeDocument/2006/relationships/image" Target="../media/image115.png"/><Relationship Id="rId5" Type="http://schemas.openxmlformats.org/officeDocument/2006/relationships/image" Target="../media/image116.png"/><Relationship Id="rId6" Type="http://schemas.openxmlformats.org/officeDocument/2006/relationships/image" Target="../media/image117.png"/><Relationship Id="rId7" Type="http://schemas.openxmlformats.org/officeDocument/2006/relationships/image" Target="../media/image118.png"/><Relationship Id="rId8" Type="http://schemas.openxmlformats.org/officeDocument/2006/relationships/image" Target="../media/image119.png"/><Relationship Id="rId9" Type="http://schemas.openxmlformats.org/officeDocument/2006/relationships/image" Target="../media/image120.png"/><Relationship Id="rId10" Type="http://schemas.openxmlformats.org/officeDocument/2006/relationships/image" Target="../media/image121.png"/><Relationship Id="rId11" Type="http://schemas.openxmlformats.org/officeDocument/2006/relationships/image" Target="../media/image122.png"/><Relationship Id="rId12" Type="http://schemas.openxmlformats.org/officeDocument/2006/relationships/image" Target="../media/image123.png"/><Relationship Id="rId13" Type="http://schemas.openxmlformats.org/officeDocument/2006/relationships/image" Target="../media/image124.png"/><Relationship Id="rId14" Type="http://schemas.openxmlformats.org/officeDocument/2006/relationships/image" Target="../media/image125.png"/><Relationship Id="rId15" Type="http://schemas.openxmlformats.org/officeDocument/2006/relationships/image" Target="../media/image126.png"/><Relationship Id="rId16" Type="http://schemas.openxmlformats.org/officeDocument/2006/relationships/image" Target="../media/image127.png"/><Relationship Id="rId17" Type="http://schemas.openxmlformats.org/officeDocument/2006/relationships/image" Target="../media/image128.png"/><Relationship Id="rId18" Type="http://schemas.openxmlformats.org/officeDocument/2006/relationships/image" Target="../media/image129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0.png"/><Relationship Id="rId3" Type="http://schemas.openxmlformats.org/officeDocument/2006/relationships/image" Target="../media/image131.png"/><Relationship Id="rId4" Type="http://schemas.openxmlformats.org/officeDocument/2006/relationships/image" Target="../media/image13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33.png"/><Relationship Id="rId3" Type="http://schemas.openxmlformats.org/officeDocument/2006/relationships/image" Target="../media/image134.png"/><Relationship Id="rId4" Type="http://schemas.openxmlformats.org/officeDocument/2006/relationships/image" Target="../media/image135.png"/><Relationship Id="rId5" Type="http://schemas.openxmlformats.org/officeDocument/2006/relationships/image" Target="../media/image136.png"/><Relationship Id="rId6" Type="http://schemas.openxmlformats.org/officeDocument/2006/relationships/image" Target="../media/image137.png"/><Relationship Id="rId7" Type="http://schemas.openxmlformats.org/officeDocument/2006/relationships/image" Target="../media/image138.png"/><Relationship Id="rId8" Type="http://schemas.openxmlformats.org/officeDocument/2006/relationships/image" Target="../media/image139.png"/><Relationship Id="rId9" Type="http://schemas.openxmlformats.org/officeDocument/2006/relationships/image" Target="../media/image140.png"/><Relationship Id="rId10" Type="http://schemas.openxmlformats.org/officeDocument/2006/relationships/image" Target="../media/image141.png"/><Relationship Id="rId11" Type="http://schemas.openxmlformats.org/officeDocument/2006/relationships/image" Target="../media/image142.png"/><Relationship Id="rId12" Type="http://schemas.openxmlformats.org/officeDocument/2006/relationships/image" Target="../media/image143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4.png"/><Relationship Id="rId3" Type="http://schemas.openxmlformats.org/officeDocument/2006/relationships/image" Target="../media/image145.png"/><Relationship Id="rId4" Type="http://schemas.openxmlformats.org/officeDocument/2006/relationships/image" Target="../media/image146.png"/><Relationship Id="rId5" Type="http://schemas.openxmlformats.org/officeDocument/2006/relationships/image" Target="../media/image147.png"/><Relationship Id="rId6" Type="http://schemas.openxmlformats.org/officeDocument/2006/relationships/image" Target="../media/image148.png"/><Relationship Id="rId7" Type="http://schemas.openxmlformats.org/officeDocument/2006/relationships/image" Target="../media/image149.png"/><Relationship Id="rId8" Type="http://schemas.openxmlformats.org/officeDocument/2006/relationships/image" Target="../media/image150.png"/><Relationship Id="rId9" Type="http://schemas.openxmlformats.org/officeDocument/2006/relationships/image" Target="../media/image151.png"/><Relationship Id="rId10" Type="http://schemas.openxmlformats.org/officeDocument/2006/relationships/image" Target="../media/image152.png"/><Relationship Id="rId11" Type="http://schemas.openxmlformats.org/officeDocument/2006/relationships/image" Target="../media/image153.png"/><Relationship Id="rId12" Type="http://schemas.openxmlformats.org/officeDocument/2006/relationships/image" Target="../media/image154.png"/><Relationship Id="rId13" Type="http://schemas.openxmlformats.org/officeDocument/2006/relationships/image" Target="../media/image155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6.png"/><Relationship Id="rId3" Type="http://schemas.openxmlformats.org/officeDocument/2006/relationships/image" Target="../media/image157.png"/><Relationship Id="rId4" Type="http://schemas.openxmlformats.org/officeDocument/2006/relationships/image" Target="../media/image158.png"/><Relationship Id="rId5" Type="http://schemas.openxmlformats.org/officeDocument/2006/relationships/image" Target="../media/image159.png"/><Relationship Id="rId6" Type="http://schemas.openxmlformats.org/officeDocument/2006/relationships/image" Target="../media/image160.png"/><Relationship Id="rId7" Type="http://schemas.openxmlformats.org/officeDocument/2006/relationships/image" Target="../media/image161.png"/><Relationship Id="rId8" Type="http://schemas.openxmlformats.org/officeDocument/2006/relationships/image" Target="../media/image162.png"/><Relationship Id="rId9" Type="http://schemas.openxmlformats.org/officeDocument/2006/relationships/image" Target="../media/image163.png"/><Relationship Id="rId10" Type="http://schemas.openxmlformats.org/officeDocument/2006/relationships/image" Target="../media/image164.png"/><Relationship Id="rId11" Type="http://schemas.openxmlformats.org/officeDocument/2006/relationships/image" Target="../media/image165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6.png"/><Relationship Id="rId3" Type="http://schemas.openxmlformats.org/officeDocument/2006/relationships/image" Target="../media/image167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68.png"/><Relationship Id="rId3" Type="http://schemas.openxmlformats.org/officeDocument/2006/relationships/image" Target="../media/image169.png"/><Relationship Id="rId4" Type="http://schemas.openxmlformats.org/officeDocument/2006/relationships/image" Target="../media/image170.png"/><Relationship Id="rId5" Type="http://schemas.openxmlformats.org/officeDocument/2006/relationships/image" Target="../media/image17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7307" y="9733511"/>
            <a:ext cx="6408420" cy="0"/>
          </a:xfrm>
          <a:custGeom>
            <a:avLst/>
            <a:gdLst/>
            <a:ahLst/>
            <a:cxnLst/>
            <a:rect l="l" t="t" r="r" b="b"/>
            <a:pathLst>
              <a:path w="6408420" h="0">
                <a:moveTo>
                  <a:pt x="0" y="0"/>
                </a:moveTo>
                <a:lnTo>
                  <a:pt x="6408132" y="0"/>
                </a:lnTo>
              </a:path>
            </a:pathLst>
          </a:custGeom>
          <a:ln w="121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567307" y="2346103"/>
            <a:ext cx="6377940" cy="0"/>
          </a:xfrm>
          <a:custGeom>
            <a:avLst/>
            <a:gdLst/>
            <a:ahLst/>
            <a:cxnLst/>
            <a:rect l="l" t="t" r="r" b="b"/>
            <a:pathLst>
              <a:path w="6377940" h="0">
                <a:moveTo>
                  <a:pt x="0" y="0"/>
                </a:moveTo>
                <a:lnTo>
                  <a:pt x="6377631" y="0"/>
                </a:lnTo>
              </a:path>
            </a:pathLst>
          </a:custGeom>
          <a:ln w="121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8491" y="1445163"/>
            <a:ext cx="1180365" cy="7774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1882" y="7550522"/>
            <a:ext cx="178427" cy="18293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27419" y="4230303"/>
            <a:ext cx="709134" cy="7317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18268" y="6736474"/>
            <a:ext cx="1111739" cy="8231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22843" y="7198377"/>
            <a:ext cx="1088864" cy="109759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1418268" y="8241089"/>
            <a:ext cx="1258570" cy="187960"/>
            <a:chOff x="1418268" y="8241089"/>
            <a:chExt cx="1258570" cy="187960"/>
          </a:xfrm>
        </p:grpSpPr>
        <p:pic>
          <p:nvPicPr>
            <p:cNvPr id="10" name="object 10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418268" y="8241089"/>
              <a:ext cx="1258141" cy="86892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422843" y="8359996"/>
              <a:ext cx="1011088" cy="68599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18268" y="8927085"/>
            <a:ext cx="379730" cy="9146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156792" y="3420829"/>
            <a:ext cx="411755" cy="91466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129340" y="3768400"/>
            <a:ext cx="814360" cy="141772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197966" y="5579428"/>
            <a:ext cx="370579" cy="82319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52216" y="5922426"/>
            <a:ext cx="420905" cy="82319"/>
          </a:xfrm>
          <a:prstGeom prst="rect">
            <a:avLst/>
          </a:prstGeom>
        </p:spPr>
      </p:pic>
      <p:grpSp>
        <p:nvGrpSpPr>
          <p:cNvPr id="17" name="object 17" descr=""/>
          <p:cNvGrpSpPr/>
          <p:nvPr/>
        </p:nvGrpSpPr>
        <p:grpSpPr>
          <a:xfrm>
            <a:off x="2987513" y="6274570"/>
            <a:ext cx="1565275" cy="777875"/>
            <a:chOff x="2987513" y="6274570"/>
            <a:chExt cx="1565275" cy="777875"/>
          </a:xfrm>
        </p:grpSpPr>
        <p:pic>
          <p:nvPicPr>
            <p:cNvPr id="18" name="object 18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193392" y="6274570"/>
              <a:ext cx="1358793" cy="82319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3266592" y="6361463"/>
              <a:ext cx="301953" cy="114332"/>
            </a:xfrm>
            <a:prstGeom prst="rect">
              <a:avLst/>
            </a:prstGeom>
          </p:spPr>
        </p:pic>
        <p:pic>
          <p:nvPicPr>
            <p:cNvPr id="20" name="object 20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197966" y="6503235"/>
              <a:ext cx="366004" cy="96039"/>
            </a:xfrm>
            <a:prstGeom prst="rect">
              <a:avLst/>
            </a:prstGeom>
          </p:spPr>
        </p:pic>
        <p:pic>
          <p:nvPicPr>
            <p:cNvPr id="21" name="object 21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197966" y="6626713"/>
              <a:ext cx="796060" cy="96039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3147641" y="6745620"/>
              <a:ext cx="420905" cy="82319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3193392" y="6859953"/>
              <a:ext cx="370579" cy="82319"/>
            </a:xfrm>
            <a:prstGeom prst="rect">
              <a:avLst/>
            </a:prstGeom>
          </p:spPr>
        </p:pic>
        <p:pic>
          <p:nvPicPr>
            <p:cNvPr id="24" name="object 24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987513" y="6951418"/>
              <a:ext cx="1084289" cy="100612"/>
            </a:xfrm>
            <a:prstGeom prst="rect">
              <a:avLst/>
            </a:prstGeom>
          </p:spPr>
        </p:pic>
      </p:grpSp>
      <p:grpSp>
        <p:nvGrpSpPr>
          <p:cNvPr id="25" name="object 25" descr=""/>
          <p:cNvGrpSpPr/>
          <p:nvPr/>
        </p:nvGrpSpPr>
        <p:grpSpPr>
          <a:xfrm>
            <a:off x="3147641" y="7207524"/>
            <a:ext cx="508000" cy="315595"/>
            <a:chOff x="3147641" y="7207524"/>
            <a:chExt cx="508000" cy="315595"/>
          </a:xfrm>
        </p:grpSpPr>
        <p:pic>
          <p:nvPicPr>
            <p:cNvPr id="26" name="object 26" descr="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152216" y="7207524"/>
              <a:ext cx="503256" cy="82319"/>
            </a:xfrm>
            <a:prstGeom prst="rect">
              <a:avLst/>
            </a:prstGeom>
          </p:spPr>
        </p:pic>
        <p:pic>
          <p:nvPicPr>
            <p:cNvPr id="27" name="object 27" descr="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147641" y="7326429"/>
              <a:ext cx="416330" cy="82319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193392" y="7427042"/>
              <a:ext cx="370579" cy="96039"/>
            </a:xfrm>
            <a:prstGeom prst="rect">
              <a:avLst/>
            </a:prstGeom>
          </p:spPr>
        </p:pic>
      </p:grpSp>
      <p:pic>
        <p:nvPicPr>
          <p:cNvPr id="29" name="object 29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266592" y="8250237"/>
            <a:ext cx="297378" cy="86892"/>
          </a:xfrm>
          <a:prstGeom prst="rect">
            <a:avLst/>
          </a:prstGeom>
        </p:spPr>
      </p:pic>
      <p:pic>
        <p:nvPicPr>
          <p:cNvPr id="30" name="object 30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3193392" y="8707566"/>
            <a:ext cx="370579" cy="77746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3266592" y="9292949"/>
            <a:ext cx="297378" cy="82319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3994027" y="3425403"/>
            <a:ext cx="411755" cy="82319"/>
          </a:xfrm>
          <a:prstGeom prst="rect">
            <a:avLst/>
          </a:prstGeom>
        </p:spPr>
      </p:pic>
      <p:pic>
        <p:nvPicPr>
          <p:cNvPr id="33" name="object 33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4840413" y="3077832"/>
            <a:ext cx="407180" cy="68599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4890739" y="4239450"/>
            <a:ext cx="361429" cy="73172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594757" y="2501596"/>
            <a:ext cx="73200" cy="64026"/>
          </a:xfrm>
          <a:prstGeom prst="rect">
            <a:avLst/>
          </a:prstGeom>
        </p:spPr>
      </p:pic>
      <p:pic>
        <p:nvPicPr>
          <p:cNvPr id="36" name="object 36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581032" y="2620501"/>
            <a:ext cx="82351" cy="59452"/>
          </a:xfrm>
          <a:prstGeom prst="rect">
            <a:avLst/>
          </a:prstGeom>
        </p:spPr>
      </p:pic>
      <p:pic>
        <p:nvPicPr>
          <p:cNvPr id="37" name="object 37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594757" y="2849167"/>
            <a:ext cx="118951" cy="59452"/>
          </a:xfrm>
          <a:prstGeom prst="rect">
            <a:avLst/>
          </a:prstGeom>
        </p:spPr>
      </p:pic>
      <p:pic>
        <p:nvPicPr>
          <p:cNvPr id="38" name="object 38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585607" y="2963499"/>
            <a:ext cx="173852" cy="407023"/>
          </a:xfrm>
          <a:prstGeom prst="rect">
            <a:avLst/>
          </a:prstGeom>
        </p:spPr>
      </p:pic>
      <p:pic>
        <p:nvPicPr>
          <p:cNvPr id="39" name="object 39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585607" y="3420829"/>
            <a:ext cx="169277" cy="68599"/>
          </a:xfrm>
          <a:prstGeom prst="rect">
            <a:avLst/>
          </a:prstGeom>
        </p:spPr>
      </p:pic>
      <p:pic>
        <p:nvPicPr>
          <p:cNvPr id="40" name="object 40" descr="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581032" y="3772974"/>
            <a:ext cx="132676" cy="68599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590182" y="3891880"/>
            <a:ext cx="169277" cy="64026"/>
          </a:xfrm>
          <a:prstGeom prst="rect">
            <a:avLst/>
          </a:prstGeom>
        </p:spPr>
      </p:pic>
      <p:pic>
        <p:nvPicPr>
          <p:cNvPr id="42" name="object 42" descr="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590182" y="4239450"/>
            <a:ext cx="164702" cy="64026"/>
          </a:xfrm>
          <a:prstGeom prst="rect">
            <a:avLst/>
          </a:prstGeom>
        </p:spPr>
      </p:pic>
      <p:pic>
        <p:nvPicPr>
          <p:cNvPr id="43" name="object 43" descr="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585607" y="4875140"/>
            <a:ext cx="173852" cy="297264"/>
          </a:xfrm>
          <a:prstGeom prst="rect">
            <a:avLst/>
          </a:prstGeom>
        </p:spPr>
      </p:pic>
      <p:pic>
        <p:nvPicPr>
          <p:cNvPr id="44" name="object 44" descr="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581032" y="5455949"/>
            <a:ext cx="178427" cy="64026"/>
          </a:xfrm>
          <a:prstGeom prst="rect">
            <a:avLst/>
          </a:prstGeom>
        </p:spPr>
      </p:pic>
      <p:pic>
        <p:nvPicPr>
          <p:cNvPr id="45" name="object 45" descr="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581032" y="5803520"/>
            <a:ext cx="178427" cy="68599"/>
          </a:xfrm>
          <a:prstGeom prst="rect">
            <a:avLst/>
          </a:prstGeom>
        </p:spPr>
      </p:pic>
      <p:pic>
        <p:nvPicPr>
          <p:cNvPr id="46" name="object 46" descr="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581032" y="6036758"/>
            <a:ext cx="173852" cy="64026"/>
          </a:xfrm>
          <a:prstGeom prst="rect">
            <a:avLst/>
          </a:prstGeom>
        </p:spPr>
      </p:pic>
      <p:pic>
        <p:nvPicPr>
          <p:cNvPr id="47" name="object 47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581032" y="6151091"/>
            <a:ext cx="173852" cy="64026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581032" y="6269997"/>
            <a:ext cx="173852" cy="59452"/>
          </a:xfrm>
          <a:prstGeom prst="rect">
            <a:avLst/>
          </a:prstGeom>
        </p:spPr>
      </p:pic>
      <p:pic>
        <p:nvPicPr>
          <p:cNvPr id="49" name="object 49" descr="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581032" y="6622140"/>
            <a:ext cx="164702" cy="73172"/>
          </a:xfrm>
          <a:prstGeom prst="rect">
            <a:avLst/>
          </a:prstGeom>
        </p:spPr>
      </p:pic>
      <p:pic>
        <p:nvPicPr>
          <p:cNvPr id="50" name="object 50" descr="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576457" y="6965138"/>
            <a:ext cx="173852" cy="64026"/>
          </a:xfrm>
          <a:prstGeom prst="rect">
            <a:avLst/>
          </a:prstGeom>
        </p:spPr>
      </p:pic>
      <p:pic>
        <p:nvPicPr>
          <p:cNvPr id="51" name="object 51" descr="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571882" y="7436188"/>
            <a:ext cx="178427" cy="64026"/>
          </a:xfrm>
          <a:prstGeom prst="rect">
            <a:avLst/>
          </a:prstGeom>
        </p:spPr>
      </p:pic>
      <p:pic>
        <p:nvPicPr>
          <p:cNvPr id="52" name="object 52" descr="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581032" y="7898091"/>
            <a:ext cx="173852" cy="73172"/>
          </a:xfrm>
          <a:prstGeom prst="rect">
            <a:avLst/>
          </a:prstGeom>
        </p:spPr>
      </p:pic>
      <p:pic>
        <p:nvPicPr>
          <p:cNvPr id="53" name="object 53" descr="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571882" y="8250237"/>
            <a:ext cx="178427" cy="64026"/>
          </a:xfrm>
          <a:prstGeom prst="rect">
            <a:avLst/>
          </a:prstGeom>
        </p:spPr>
      </p:pic>
      <p:pic>
        <p:nvPicPr>
          <p:cNvPr id="54" name="object 54" descr="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576457" y="8364569"/>
            <a:ext cx="178427" cy="64026"/>
          </a:xfrm>
          <a:prstGeom prst="rect">
            <a:avLst/>
          </a:prstGeom>
        </p:spPr>
      </p:pic>
      <p:pic>
        <p:nvPicPr>
          <p:cNvPr id="55" name="object 55" descr="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581032" y="8707566"/>
            <a:ext cx="169277" cy="64026"/>
          </a:xfrm>
          <a:prstGeom prst="rect">
            <a:avLst/>
          </a:prstGeom>
        </p:spPr>
      </p:pic>
      <p:pic>
        <p:nvPicPr>
          <p:cNvPr id="56" name="object 56" descr="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576457" y="8817326"/>
            <a:ext cx="178427" cy="301837"/>
          </a:xfrm>
          <a:prstGeom prst="rect">
            <a:avLst/>
          </a:prstGeom>
        </p:spPr>
      </p:pic>
      <p:pic>
        <p:nvPicPr>
          <p:cNvPr id="57" name="object 57" descr="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576457" y="9169471"/>
            <a:ext cx="173852" cy="73172"/>
          </a:xfrm>
          <a:prstGeom prst="rect">
            <a:avLst/>
          </a:prstGeom>
        </p:spPr>
      </p:pic>
      <p:pic>
        <p:nvPicPr>
          <p:cNvPr id="58" name="object 58" descr="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576457" y="9530761"/>
            <a:ext cx="178427" cy="64026"/>
          </a:xfrm>
          <a:prstGeom prst="rect">
            <a:avLst/>
          </a:prstGeom>
        </p:spPr>
      </p:pic>
      <p:pic>
        <p:nvPicPr>
          <p:cNvPr id="59" name="object 59" descr="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3257443" y="8588661"/>
            <a:ext cx="311104" cy="86892"/>
          </a:xfrm>
          <a:prstGeom prst="rect">
            <a:avLst/>
          </a:prstGeom>
        </p:spPr>
      </p:pic>
      <p:pic>
        <p:nvPicPr>
          <p:cNvPr id="60" name="object 60" descr="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3998602" y="3077832"/>
            <a:ext cx="407180" cy="77746"/>
          </a:xfrm>
          <a:prstGeom prst="rect">
            <a:avLst/>
          </a:prstGeom>
        </p:spPr>
      </p:pic>
      <p:pic>
        <p:nvPicPr>
          <p:cNvPr id="61" name="object 61" descr="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3943701" y="3658641"/>
            <a:ext cx="1303892" cy="114332"/>
          </a:xfrm>
          <a:prstGeom prst="rect">
            <a:avLst/>
          </a:prstGeom>
        </p:spPr>
      </p:pic>
      <p:sp>
        <p:nvSpPr>
          <p:cNvPr id="62" name="object 62" descr=""/>
          <p:cNvSpPr txBox="1"/>
          <p:nvPr/>
        </p:nvSpPr>
        <p:spPr>
          <a:xfrm>
            <a:off x="563584" y="2142087"/>
            <a:ext cx="68770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Côdlgo</a:t>
            </a:r>
            <a:r>
              <a:rPr dirty="0" sz="750" spc="175">
                <a:latin typeface="Arial MT"/>
                <a:cs typeface="Arial MT"/>
              </a:rPr>
              <a:t>  </a:t>
            </a:r>
            <a:r>
              <a:rPr dirty="0" sz="750" spc="-20">
                <a:latin typeface="Arial MT"/>
                <a:cs typeface="Arial MT"/>
              </a:rPr>
              <a:t>Noma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562222" y="2643625"/>
            <a:ext cx="119380" cy="186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180">
                <a:latin typeface="Consolas"/>
                <a:cs typeface="Consolas"/>
              </a:rPr>
              <a:t>zs</a:t>
            </a:r>
            <a:endParaRPr sz="1050">
              <a:latin typeface="Consolas"/>
              <a:cs typeface="Consolas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569171" y="3486837"/>
            <a:ext cx="161925" cy="257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650" spc="-25">
                <a:latin typeface="Arial MT"/>
                <a:cs typeface="Arial MT"/>
              </a:rPr>
              <a:t>302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700" spc="-25">
                <a:latin typeface="Arial MT"/>
                <a:cs typeface="Arial MT"/>
              </a:rPr>
              <a:t>310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567795" y="3947273"/>
            <a:ext cx="206375" cy="26352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95"/>
              </a:spcBef>
            </a:pPr>
            <a:r>
              <a:rPr dirty="0" sz="700" spc="-80">
                <a:latin typeface="Comic Sans MS"/>
                <a:cs typeface="Comic Sans MS"/>
              </a:rPr>
              <a:t>4082</a:t>
            </a:r>
            <a:endParaRPr sz="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 spc="-25">
                <a:latin typeface="Arial MT"/>
                <a:cs typeface="Arial MT"/>
              </a:rPr>
              <a:t>1090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2142153" y="1034078"/>
            <a:ext cx="3176270" cy="407034"/>
          </a:xfrm>
          <a:prstGeom prst="rect">
            <a:avLst/>
          </a:prstGeom>
        </p:spPr>
        <p:txBody>
          <a:bodyPr wrap="square" lIns="0" tIns="31115" rIns="0" bIns="0" rtlCol="0" vert="horz">
            <a:spAutoFit/>
          </a:bodyPr>
          <a:lstStyle/>
          <a:p>
            <a:pPr marL="100965" marR="5080" indent="-88900">
              <a:lnSpc>
                <a:spcPts val="1440"/>
              </a:lnSpc>
              <a:spcBef>
                <a:spcPts val="245"/>
              </a:spcBef>
            </a:pPr>
            <a:r>
              <a:rPr dirty="0" sz="1300" spc="-20" b="1">
                <a:latin typeface="Arial"/>
                <a:cs typeface="Arial"/>
              </a:rPr>
              <a:t>ASSOCIACAO</a:t>
            </a:r>
            <a:r>
              <a:rPr dirty="0" sz="1300" spc="6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DOS</a:t>
            </a:r>
            <a:r>
              <a:rPr dirty="0" sz="1300" spc="-8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MORADORES</a:t>
            </a:r>
            <a:r>
              <a:rPr dirty="0" sz="1300" spc="20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PARA </a:t>
            </a:r>
            <a:r>
              <a:rPr dirty="0" sz="1300" b="1">
                <a:latin typeface="Arial"/>
                <a:cs typeface="Arial"/>
              </a:rPr>
              <a:t>DESENVOLVIMENTO</a:t>
            </a:r>
            <a:r>
              <a:rPr dirty="0" sz="1300" spc="-6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DO</a:t>
            </a:r>
            <a:r>
              <a:rPr dirty="0" sz="1300" spc="-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AGUA</a:t>
            </a:r>
            <a:r>
              <a:rPr dirty="0" sz="1300" spc="10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AZUL</a:t>
            </a:r>
            <a:endParaRPr sz="1300">
              <a:latin typeface="Arial"/>
              <a:cs typeface="Arial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1816483" y="1689584"/>
            <a:ext cx="3841115" cy="447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dirty="0" sz="1000" spc="-10">
                <a:latin typeface="Arial MT"/>
                <a:cs typeface="Arial MT"/>
              </a:rPr>
              <a:t>Rua</a:t>
            </a:r>
            <a:r>
              <a:rPr dirty="0" sz="1000" spc="-80">
                <a:latin typeface="Arial MT"/>
                <a:cs typeface="Arial MT"/>
              </a:rPr>
              <a:t> </a:t>
            </a:r>
            <a:r>
              <a:rPr dirty="0" sz="1000" spc="-60" b="1">
                <a:latin typeface="Arial"/>
                <a:cs typeface="Arial"/>
              </a:rPr>
              <a:t>LYDIA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spc="-30" b="1">
                <a:latin typeface="Arial"/>
                <a:cs typeface="Arial"/>
              </a:rPr>
              <a:t>DE</a:t>
            </a:r>
            <a:r>
              <a:rPr dirty="0" sz="1000" spc="-95" b="1">
                <a:latin typeface="Arial"/>
                <a:cs typeface="Arial"/>
              </a:rPr>
              <a:t> </a:t>
            </a:r>
            <a:r>
              <a:rPr dirty="0" sz="1000" spc="-60" b="1">
                <a:latin typeface="Arial"/>
                <a:cs typeface="Arial"/>
              </a:rPr>
              <a:t>JESUS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spc="-65" b="1">
                <a:latin typeface="Arial"/>
                <a:cs typeface="Arial"/>
              </a:rPr>
              <a:t>MENDONCA,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35" b="1">
                <a:latin typeface="Arial"/>
                <a:cs typeface="Arial"/>
              </a:rPr>
              <a:t>1146</a:t>
            </a:r>
            <a:r>
              <a:rPr dirty="0" sz="1000" spc="2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95" b="1">
                <a:latin typeface="Arial"/>
                <a:cs typeface="Arial"/>
              </a:rPr>
              <a:t>AGUA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75" b="1">
                <a:latin typeface="Arial"/>
                <a:cs typeface="Arial"/>
              </a:rPr>
              <a:t>AZUL</a:t>
            </a:r>
            <a:r>
              <a:rPr dirty="0" sz="100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-100">
                <a:latin typeface="Arial MT"/>
                <a:cs typeface="Arial MT"/>
              </a:rPr>
              <a:t> </a:t>
            </a:r>
            <a:r>
              <a:rPr dirty="0" sz="1000" spc="-55">
                <a:latin typeface="Arial MT"/>
                <a:cs typeface="Arial MT"/>
              </a:rPr>
              <a:t>07159-</a:t>
            </a:r>
            <a:r>
              <a:rPr dirty="0" sz="1000" spc="-10">
                <a:latin typeface="Arial MT"/>
                <a:cs typeface="Arial MT"/>
              </a:rPr>
              <a:t>190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-</a:t>
            </a:r>
            <a:endParaRPr sz="1000">
              <a:latin typeface="Arial MT"/>
              <a:cs typeface="Arial MT"/>
            </a:endParaRPr>
          </a:p>
          <a:p>
            <a:pPr algn="ctr" marR="17780">
              <a:lnSpc>
                <a:spcPts val="1060"/>
              </a:lnSpc>
            </a:pPr>
            <a:r>
              <a:rPr dirty="0" sz="1000" spc="-10" b="1">
                <a:latin typeface="Arial"/>
                <a:cs typeface="Arial"/>
              </a:rPr>
              <a:t>GUARULHO9/SP</a:t>
            </a:r>
            <a:endParaRPr sz="1000">
              <a:latin typeface="Arial"/>
              <a:cs typeface="Arial"/>
            </a:endParaRPr>
          </a:p>
          <a:p>
            <a:pPr algn="ctr" marR="635">
              <a:lnSpc>
                <a:spcPts val="1120"/>
              </a:lnSpc>
            </a:pPr>
            <a:r>
              <a:rPr dirty="0" sz="1000" spc="-10">
                <a:latin typeface="Arial MT"/>
                <a:cs typeface="Arial MT"/>
              </a:rPr>
              <a:t>Balanço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Patrlmonlal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Flscat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 spc="-50" b="1">
                <a:latin typeface="Arial"/>
                <a:cs typeface="Arial"/>
              </a:rPr>
              <a:t>em</a:t>
            </a:r>
            <a:r>
              <a:rPr dirty="0" sz="1000" spc="-65" b="1">
                <a:latin typeface="Arial"/>
                <a:cs typeface="Arial"/>
              </a:rPr>
              <a:t> </a:t>
            </a:r>
            <a:r>
              <a:rPr dirty="0" sz="1000" spc="-50" b="1">
                <a:latin typeface="Arial"/>
                <a:cs typeface="Arial"/>
              </a:rPr>
              <a:t>01/01f2022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30" b="1">
                <a:latin typeface="Arial"/>
                <a:cs typeface="Arial"/>
              </a:rPr>
              <a:t>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31/03/2022</a:t>
            </a:r>
            <a:endParaRPr sz="1000">
              <a:latin typeface="Arial"/>
              <a:cs typeface="Arial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1053429" y="2453071"/>
            <a:ext cx="1647825" cy="175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775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ATIVO</a:t>
            </a:r>
            <a:endParaRPr sz="750">
              <a:latin typeface="Arial MT"/>
              <a:cs typeface="Arial MT"/>
            </a:endParaRPr>
          </a:p>
          <a:p>
            <a:pPr marL="205104">
              <a:lnSpc>
                <a:spcPts val="1075"/>
              </a:lnSpc>
            </a:pPr>
            <a:r>
              <a:rPr dirty="0" sz="1000" spc="-60" i="1">
                <a:latin typeface="Arial"/>
                <a:cs typeface="Arial"/>
              </a:rPr>
              <a:t>ivo</a:t>
            </a:r>
            <a:r>
              <a:rPr dirty="0" sz="1000" spc="-125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ciRcu</a:t>
            </a:r>
            <a:r>
              <a:rPr dirty="0" sz="1000" spc="-10">
                <a:latin typeface="Arial MT"/>
                <a:cs typeface="Arial MT"/>
              </a:rPr>
              <a:t>owr</a:t>
            </a:r>
            <a:r>
              <a:rPr dirty="0" sz="1000" spc="-10" i="1">
                <a:latin typeface="Arial"/>
                <a:cs typeface="Arial"/>
              </a:rPr>
              <a:t>e</a:t>
            </a:r>
            <a:endParaRPr sz="1000">
              <a:latin typeface="Arial"/>
              <a:cs typeface="Arial"/>
            </a:endParaRPr>
          </a:p>
          <a:p>
            <a:pPr marL="282575" marR="67310" indent="-92075">
              <a:lnSpc>
                <a:spcPts val="860"/>
              </a:lnSpc>
              <a:spcBef>
                <a:spcPts val="10"/>
              </a:spcBef>
            </a:pPr>
            <a:r>
              <a:rPr dirty="0" sz="700" spc="-40">
                <a:latin typeface="Arial MT"/>
                <a:cs typeface="Arial MT"/>
              </a:rPr>
              <a:t>CAIXA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E</a:t>
            </a:r>
            <a:r>
              <a:rPr dirty="0" sz="700" spc="-10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EQUIVALENTES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DE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CAIXA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APLICACOGS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-4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LIOUIDEZ</a:t>
            </a:r>
            <a:endParaRPr sz="700">
              <a:latin typeface="Arial MT"/>
              <a:cs typeface="Arial MT"/>
            </a:endParaRPr>
          </a:p>
          <a:p>
            <a:pPr marL="374015" marR="410845" indent="-5080">
              <a:lnSpc>
                <a:spcPct val="107200"/>
              </a:lnSpc>
              <a:spcBef>
                <a:spcPts val="10"/>
              </a:spcBef>
            </a:pPr>
            <a:r>
              <a:rPr dirty="0" sz="700" spc="-45">
                <a:latin typeface="Arial MT"/>
                <a:cs typeface="Arial MT"/>
              </a:rPr>
              <a:t>Aptioaçéo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Da</a:t>
            </a:r>
            <a:r>
              <a:rPr dirty="0" sz="700" spc="-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Aut.</a:t>
            </a:r>
            <a:r>
              <a:rPr dirty="0" sz="700" spc="-13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Maie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Apliceçàa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BD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C£tB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DI</a:t>
            </a:r>
            <a:endParaRPr sz="700">
              <a:latin typeface="Arial MT"/>
              <a:cs typeface="Arial MT"/>
            </a:endParaRPr>
          </a:p>
          <a:p>
            <a:pPr marL="188595">
              <a:lnSpc>
                <a:spcPct val="100000"/>
              </a:lnSpc>
              <a:spcBef>
                <a:spcPts val="110"/>
              </a:spcBef>
            </a:pPr>
            <a:r>
              <a:rPr dirty="0" sz="650">
                <a:latin typeface="Arial MT"/>
                <a:cs typeface="Arial MT"/>
              </a:rPr>
              <a:t>D]REfTO5</a:t>
            </a:r>
            <a:r>
              <a:rPr dirty="0" sz="650" spc="-1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OEALfZAVEfS</a:t>
            </a:r>
            <a:r>
              <a:rPr dirty="0" sz="650" spc="3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A</a:t>
            </a:r>
            <a:r>
              <a:rPr dirty="0" sz="650" spc="-4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CURTO</a:t>
            </a:r>
            <a:endParaRPr sz="650">
              <a:latin typeface="Arial MT"/>
              <a:cs typeface="Arial MT"/>
            </a:endParaRPr>
          </a:p>
          <a:p>
            <a:pPr marL="282575">
              <a:lnSpc>
                <a:spcPts val="720"/>
              </a:lnSpc>
              <a:spcBef>
                <a:spcPts val="105"/>
              </a:spcBef>
            </a:pPr>
            <a:r>
              <a:rPr dirty="0" sz="700" spc="-25">
                <a:latin typeface="Arial MT"/>
                <a:cs typeface="Arial MT"/>
              </a:rPr>
              <a:t>CLIENTE0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NACIONAIS</a:t>
            </a:r>
            <a:endParaRPr sz="700">
              <a:latin typeface="Arial MT"/>
              <a:cs typeface="Arial MT"/>
            </a:endParaRPr>
          </a:p>
          <a:p>
            <a:pPr marL="419100">
              <a:lnSpc>
                <a:spcPts val="1080"/>
              </a:lnSpc>
            </a:pPr>
            <a:r>
              <a:rPr dirty="0" sz="1000" spc="-85">
                <a:latin typeface="Arial MT"/>
                <a:cs typeface="Arial MT"/>
              </a:rPr>
              <a:t>eAusrensuco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 spc="-55">
                <a:latin typeface="Arial MT"/>
                <a:cs typeface="Arial MT"/>
              </a:rPr>
              <a:t>assocaçAo</a:t>
            </a:r>
            <a:endParaRPr sz="1000">
              <a:latin typeface="Arial MT"/>
              <a:cs typeface="Arial MT"/>
            </a:endParaRPr>
          </a:p>
          <a:p>
            <a:pPr marL="277495">
              <a:lnSpc>
                <a:spcPct val="100000"/>
              </a:lnSpc>
              <a:spcBef>
                <a:spcPts val="50"/>
              </a:spcBef>
            </a:pPr>
            <a:r>
              <a:rPr dirty="0" sz="650" spc="-10">
                <a:latin typeface="Arial MT"/>
                <a:cs typeface="Arial MT"/>
              </a:rPr>
              <a:t>ADIANTAMENTOS</a:t>
            </a:r>
            <a:endParaRPr sz="650">
              <a:latin typeface="Arial MT"/>
              <a:cs typeface="Arial MT"/>
            </a:endParaRPr>
          </a:p>
          <a:p>
            <a:pPr marL="104139" marR="209550" indent="264795">
              <a:lnSpc>
                <a:spcPct val="107200"/>
              </a:lnSpc>
              <a:spcBef>
                <a:spcPts val="85"/>
              </a:spcBef>
            </a:pPr>
            <a:r>
              <a:rPr dirty="0" sz="700" spc="-25">
                <a:latin typeface="Arial MT"/>
                <a:cs typeface="Arial MT"/>
              </a:rPr>
              <a:t>Adiapl0meri‹os</a:t>
            </a:r>
            <a:r>
              <a:rPr dirty="0" sz="700" spc="-5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salarios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ATIVO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IhORÏLIZADO</a:t>
            </a:r>
            <a:endParaRPr sz="700">
              <a:latin typeface="Arial MT"/>
              <a:cs typeface="Arial MT"/>
            </a:endParaRPr>
          </a:p>
          <a:p>
            <a:pPr marL="187325">
              <a:lnSpc>
                <a:spcPct val="100000"/>
              </a:lnSpc>
              <a:spcBef>
                <a:spcPts val="145"/>
              </a:spcBef>
            </a:pPr>
            <a:r>
              <a:rPr dirty="0" sz="650" spc="-10">
                <a:latin typeface="Arial MT"/>
                <a:cs typeface="Arial MT"/>
              </a:rPr>
              <a:t>IMOBILIZADO</a:t>
            </a:r>
            <a:endParaRPr sz="650">
              <a:latin typeface="Arial MT"/>
              <a:cs typeface="Arial MT"/>
            </a:endParaRPr>
          </a:p>
          <a:p>
            <a:pPr marL="275590">
              <a:lnSpc>
                <a:spcPct val="100000"/>
              </a:lnSpc>
              <a:spcBef>
                <a:spcPts val="70"/>
              </a:spcBef>
            </a:pPr>
            <a:r>
              <a:rPr dirty="0" sz="700" spc="-30">
                <a:latin typeface="Arial MT"/>
                <a:cs typeface="Arial MT"/>
              </a:rPr>
              <a:t>BENS </a:t>
            </a:r>
            <a:r>
              <a:rPr dirty="0" sz="700">
                <a:latin typeface="Arial MT"/>
                <a:cs typeface="Arial MT"/>
              </a:rPr>
              <a:t>E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OfREfTDS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EM</a:t>
            </a:r>
            <a:r>
              <a:rPr dirty="0" sz="700" spc="-80">
                <a:latin typeface="Arial MT"/>
                <a:cs typeface="Arial MT"/>
              </a:rPr>
              <a:t> </a:t>
            </a:r>
            <a:r>
              <a:rPr dirty="0" sz="700" spc="-20" i="1">
                <a:latin typeface="Arial"/>
                <a:cs typeface="Arial"/>
              </a:rPr>
              <a:t>LISO</a:t>
            </a:r>
            <a:endParaRPr sz="700">
              <a:latin typeface="Arial"/>
              <a:cs typeface="Arial"/>
            </a:endParaRPr>
          </a:p>
          <a:p>
            <a:pPr marL="366395">
              <a:lnSpc>
                <a:spcPct val="100000"/>
              </a:lnSpc>
              <a:spcBef>
                <a:spcPts val="10"/>
              </a:spcBef>
            </a:pPr>
            <a:r>
              <a:rPr dirty="0" sz="750" spc="-60">
                <a:latin typeface="Arial MT"/>
                <a:cs typeface="Arial MT"/>
              </a:rPr>
              <a:t>Maquinas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Equlpamentos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3049241" y="3856059"/>
            <a:ext cx="5270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50">
                <a:latin typeface="Arial MT"/>
                <a:cs typeface="Arial MT"/>
              </a:rPr>
              <a:t>“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568836" y="4358360"/>
            <a:ext cx="6921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 b="1">
                <a:latin typeface="Courier New"/>
                <a:cs typeface="Courier New"/>
              </a:rPr>
              <a:t>TO7At0OAT!VO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567347" y="5178632"/>
            <a:ext cx="203835" cy="24892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20955">
              <a:lnSpc>
                <a:spcPct val="100000"/>
              </a:lnSpc>
              <a:spcBef>
                <a:spcPts val="165"/>
              </a:spcBef>
            </a:pPr>
            <a:r>
              <a:rPr dirty="0" sz="650" spc="-30">
                <a:latin typeface="Comic Sans MS"/>
                <a:cs typeface="Comic Sans MS"/>
              </a:rPr>
              <a:t>1520</a:t>
            </a:r>
            <a:endParaRPr sz="65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700" spc="-30" i="1">
                <a:latin typeface="Arial"/>
                <a:cs typeface="Arial"/>
              </a:rPr>
              <a:t>ûâ81</a:t>
            </a:r>
            <a:endParaRPr sz="700">
              <a:latin typeface="Arial"/>
              <a:cs typeface="Arial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565307" y="5489782"/>
            <a:ext cx="204470" cy="28829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250"/>
              </a:spcBef>
            </a:pPr>
            <a:r>
              <a:rPr dirty="0" sz="850" spc="-110">
                <a:latin typeface="Arial MT"/>
                <a:cs typeface="Arial MT"/>
              </a:rPr>
              <a:t>côea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650" spc="-20">
                <a:latin typeface="Arial MT"/>
                <a:cs typeface="Arial MT"/>
              </a:rPr>
              <a:t>ê700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565227" y="5882032"/>
            <a:ext cx="20193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6734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559361" y="6322184"/>
            <a:ext cx="211454" cy="26987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254"/>
              </a:spcBef>
            </a:pPr>
            <a:r>
              <a:rPr dirty="0" sz="700" spc="-20">
                <a:latin typeface="Cambria"/>
                <a:cs typeface="Cambria"/>
              </a:rPr>
              <a:t>6é07</a:t>
            </a:r>
            <a:endParaRPr sz="7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650" spc="-120">
                <a:latin typeface="Arial MT"/>
                <a:cs typeface="Arial MT"/>
              </a:rPr>
              <a:t>GB</a:t>
            </a:r>
            <a:r>
              <a:rPr dirty="0" sz="650" spc="-95">
                <a:latin typeface="Arial MT"/>
                <a:cs typeface="Arial MT"/>
              </a:rPr>
              <a:t> </a:t>
            </a:r>
            <a:r>
              <a:rPr dirty="0" sz="650" spc="-40">
                <a:latin typeface="Arial MT"/>
                <a:cs typeface="Arial MT"/>
              </a:rPr>
              <a:t>!</a:t>
            </a:r>
            <a:r>
              <a:rPr dirty="0" sz="650" spc="-25">
                <a:latin typeface="Arial MT"/>
                <a:cs typeface="Arial MT"/>
              </a:rPr>
              <a:t> </a:t>
            </a:r>
            <a:r>
              <a:rPr dirty="0" sz="650" spc="-50">
                <a:latin typeface="Arial MT"/>
                <a:cs typeface="Arial MT"/>
              </a:rPr>
              <a:t>5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560413" y="7021897"/>
            <a:ext cx="207645" cy="38925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700" spc="-25">
                <a:latin typeface="Arial MT"/>
                <a:cs typeface="Arial MT"/>
              </a:rPr>
              <a:t>68g0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650" spc="-20">
                <a:latin typeface="Arial MT"/>
                <a:cs typeface="Arial MT"/>
              </a:rPr>
              <a:t>6913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650" spc="-20">
                <a:latin typeface="Arial MT"/>
                <a:cs typeface="Arial MT"/>
              </a:rPr>
              <a:t>6930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549800" y="8406748"/>
            <a:ext cx="219075" cy="2724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5">
                <a:latin typeface="Arial MT"/>
                <a:cs typeface="Arial MT"/>
              </a:rPr>
              <a:t>Free</a:t>
            </a:r>
            <a:endParaRPr sz="90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20"/>
              </a:spcBef>
            </a:pPr>
            <a:r>
              <a:rPr dirty="0" sz="700" spc="-20">
                <a:latin typeface="Arial MT"/>
                <a:cs typeface="Arial MT"/>
              </a:rPr>
              <a:t>7102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560933" y="9237312"/>
            <a:ext cx="210820" cy="26352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dirty="0" sz="650" spc="-30">
                <a:latin typeface="Comic Sans MS"/>
                <a:cs typeface="Comic Sans MS"/>
              </a:rPr>
              <a:t>7439</a:t>
            </a:r>
            <a:endParaRPr sz="650">
              <a:latin typeface="Comic Sans MS"/>
              <a:cs typeface="Comic Sans MS"/>
            </a:endParaRPr>
          </a:p>
          <a:p>
            <a:pPr marL="13970">
              <a:lnSpc>
                <a:spcPct val="100000"/>
              </a:lnSpc>
              <a:spcBef>
                <a:spcPts val="155"/>
              </a:spcBef>
            </a:pPr>
            <a:r>
              <a:rPr dirty="0" sz="650" spc="-10">
                <a:latin typeface="Cambria"/>
                <a:cs typeface="Cambria"/>
              </a:rPr>
              <a:t>'f463</a:t>
            </a:r>
            <a:endParaRPr sz="650">
              <a:latin typeface="Cambria"/>
              <a:cs typeface="Cambria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561150" y="9620198"/>
            <a:ext cx="206375" cy="1174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0">
                <a:latin typeface="Comic Sans MS"/>
                <a:cs typeface="Comic Sans MS"/>
              </a:rPr>
              <a:t>7400</a:t>
            </a:r>
            <a:endParaRPr sz="600">
              <a:latin typeface="Comic Sans MS"/>
              <a:cs typeface="Comic Sans MS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580494" y="4714062"/>
            <a:ext cx="19177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t473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1055575" y="4701867"/>
            <a:ext cx="1682750" cy="201041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700" spc="-10">
                <a:latin typeface="Arial MT"/>
                <a:cs typeface="Arial MT"/>
              </a:rPr>
              <a:t>PASSTVO</a:t>
            </a:r>
            <a:endParaRPr sz="700">
              <a:latin typeface="Arial MT"/>
              <a:cs typeface="Arial MT"/>
            </a:endParaRPr>
          </a:p>
          <a:p>
            <a:pPr marL="186055" marR="314325" indent="-86995">
              <a:lnSpc>
                <a:spcPct val="111500"/>
              </a:lnSpc>
            </a:pPr>
            <a:r>
              <a:rPr dirty="0" sz="700" spc="-40">
                <a:latin typeface="Arial MT"/>
                <a:cs typeface="Arial MT"/>
              </a:rPr>
              <a:t>PABSIVO</a:t>
            </a:r>
            <a:r>
              <a:rPr dirty="0" sz="700" spc="-10">
                <a:latin typeface="Arial MT"/>
                <a:cs typeface="Arial MT"/>
              </a:rPr>
              <a:t> CIRCULANTS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FORNECEDOREG</a:t>
            </a:r>
            <a:r>
              <a:rPr dirty="0" sz="700" spc="5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NACIONAI9</a:t>
            </a:r>
            <a:endParaRPr sz="700">
              <a:latin typeface="Arial MT"/>
              <a:cs typeface="Arial MT"/>
            </a:endParaRPr>
          </a:p>
          <a:p>
            <a:pPr marL="272415">
              <a:lnSpc>
                <a:spcPct val="100000"/>
              </a:lnSpc>
              <a:spcBef>
                <a:spcPts val="25"/>
              </a:spcBef>
            </a:pPr>
            <a:r>
              <a:rPr dirty="0" sz="700" spc="-10">
                <a:latin typeface="Arial MT"/>
                <a:cs typeface="Arial MT"/>
              </a:rPr>
              <a:t>FORNEcEOOREû</a:t>
            </a:r>
            <a:endParaRPr sz="700">
              <a:latin typeface="Arial MT"/>
              <a:cs typeface="Arial MT"/>
            </a:endParaRPr>
          </a:p>
          <a:p>
            <a:pPr marL="365125">
              <a:lnSpc>
                <a:spcPct val="100000"/>
              </a:lnSpc>
              <a:spcBef>
                <a:spcPts val="195"/>
              </a:spcBef>
            </a:pPr>
            <a:r>
              <a:rPr dirty="0" sz="600" spc="-10">
                <a:latin typeface="Arial MT"/>
                <a:cs typeface="Arial MT"/>
              </a:rPr>
              <a:t>TOp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 spc="50">
                <a:latin typeface="Arial MT"/>
                <a:cs typeface="Arial MT"/>
              </a:rPr>
              <a:t>PI0t</a:t>
            </a:r>
            <a:endParaRPr sz="600">
              <a:latin typeface="Arial MT"/>
              <a:cs typeface="Arial MT"/>
            </a:endParaRPr>
          </a:p>
          <a:p>
            <a:pPr marL="364490" marR="78105" indent="-1905">
              <a:lnSpc>
                <a:spcPct val="107200"/>
              </a:lnSpc>
              <a:spcBef>
                <a:spcPts val="55"/>
              </a:spcBef>
            </a:pPr>
            <a:r>
              <a:rPr dirty="0" sz="700" spc="-25">
                <a:latin typeface="Arial MT"/>
                <a:cs typeface="Arial MT"/>
              </a:rPr>
              <a:t>8rasmed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MedJdna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Ocuqa¢ional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Neal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8oIu\fan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Com.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E</a:t>
            </a:r>
            <a:r>
              <a:rPr dirty="0" sz="700" spc="-5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Berv,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LTOA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Guatutorier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Oupr.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E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Sev.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Amp.</a:t>
            </a:r>
            <a:endParaRPr sz="700">
              <a:latin typeface="Arial MT"/>
              <a:cs typeface="Arial MT"/>
            </a:endParaRPr>
          </a:p>
          <a:p>
            <a:pPr marL="364490">
              <a:lnSpc>
                <a:spcPct val="100000"/>
              </a:lnSpc>
              <a:spcBef>
                <a:spcPts val="45"/>
              </a:spcBef>
            </a:pPr>
            <a:r>
              <a:rPr dirty="0" sz="750" spc="-60">
                <a:latin typeface="Arial MT"/>
                <a:cs typeface="Arial MT"/>
              </a:rPr>
              <a:t>Luciana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Vielm</a:t>
            </a:r>
            <a:r>
              <a:rPr dirty="0" sz="750" spc="-5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Santos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klan</a:t>
            </a:r>
            <a:endParaRPr sz="750">
              <a:latin typeface="Arial MT"/>
              <a:cs typeface="Arial MT"/>
            </a:endParaRPr>
          </a:p>
          <a:p>
            <a:pPr marL="362585" marR="428625" indent="6350">
              <a:lnSpc>
                <a:spcPct val="102899"/>
              </a:lnSpc>
              <a:spcBef>
                <a:spcPts val="65"/>
              </a:spcBef>
            </a:pPr>
            <a:r>
              <a:rPr dirty="0" sz="700" spc="-40">
                <a:latin typeface="Arial MT"/>
                <a:cs typeface="Arial MT"/>
              </a:rPr>
              <a:t>Jose</a:t>
            </a:r>
            <a:r>
              <a:rPr dirty="0" sz="700" spc="-30">
                <a:latin typeface="Arial MT"/>
                <a:cs typeface="Arial MT"/>
              </a:rPr>
              <a:t> Horacio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Da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5iNe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Caste </a:t>
            </a:r>
            <a:r>
              <a:rPr dirty="0" sz="700" spc="-35">
                <a:latin typeface="Arial MT"/>
                <a:cs typeface="Arial MT"/>
              </a:rPr>
              <a:t>Nogre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- Grantena</a:t>
            </a:r>
            <a:endParaRPr sz="700">
              <a:latin typeface="Arial MT"/>
              <a:cs typeface="Arial MT"/>
            </a:endParaRPr>
          </a:p>
          <a:p>
            <a:pPr marL="366395">
              <a:lnSpc>
                <a:spcPct val="100000"/>
              </a:lnSpc>
              <a:spcBef>
                <a:spcPts val="45"/>
              </a:spcBef>
            </a:pPr>
            <a:r>
              <a:rPr dirty="0" sz="750" spc="-60">
                <a:latin typeface="Arial MT"/>
                <a:cs typeface="Arial MT"/>
              </a:rPr>
              <a:t>Gasdel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75">
                <a:latin typeface="Arial MT"/>
                <a:cs typeface="Arial MT"/>
              </a:rPr>
              <a:t>Com.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80">
                <a:latin typeface="Arial MT"/>
                <a:cs typeface="Arial MT"/>
              </a:rPr>
              <a:t>De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Gas</a:t>
            </a:r>
            <a:r>
              <a:rPr dirty="0" sz="750" spc="-7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Ltda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Epp</a:t>
            </a:r>
            <a:endParaRPr sz="750">
              <a:latin typeface="Arial MT"/>
              <a:cs typeface="Arial MT"/>
            </a:endParaRPr>
          </a:p>
          <a:p>
            <a:pPr marL="362585" marR="5080" indent="4445">
              <a:lnSpc>
                <a:spcPct val="103200"/>
              </a:lnSpc>
              <a:spcBef>
                <a:spcPts val="110"/>
              </a:spcBef>
            </a:pPr>
            <a:r>
              <a:rPr dirty="0" sz="650" spc="-10">
                <a:latin typeface="Arial MT"/>
                <a:cs typeface="Arial MT"/>
              </a:rPr>
              <a:t>Casa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-100">
                <a:latin typeface="Arial MT"/>
                <a:cs typeface="Arial MT"/>
              </a:rPr>
              <a:t>Lee</a:t>
            </a:r>
            <a:r>
              <a:rPr dirty="0" sz="650" spc="6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Antes</a:t>
            </a:r>
            <a:r>
              <a:rPr dirty="0" sz="650" spc="4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lzuml</a:t>
            </a:r>
            <a:r>
              <a:rPr dirty="0" sz="650" spc="-45">
                <a:latin typeface="Arial MT"/>
                <a:cs typeface="Arial MT"/>
              </a:rPr>
              <a:t> </a:t>
            </a:r>
            <a:r>
              <a:rPr dirty="0" sz="650" spc="-20">
                <a:latin typeface="Arial MT"/>
                <a:cs typeface="Arial MT"/>
              </a:rPr>
              <a:t>LTDA</a:t>
            </a:r>
            <a:r>
              <a:rPr dirty="0" sz="650" spc="500">
                <a:latin typeface="Arial MT"/>
                <a:cs typeface="Arial MT"/>
              </a:rPr>
              <a:t> </a:t>
            </a:r>
            <a:r>
              <a:rPr dirty="0" sz="800" spc="-75">
                <a:latin typeface="Arial MT"/>
                <a:cs typeface="Arial MT"/>
              </a:rPr>
              <a:t>AdgLec-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0">
                <a:latin typeface="Arial MT"/>
                <a:cs typeface="Arial MT"/>
              </a:rPr>
              <a:t>Com,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95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Comgonentas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Com.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Oe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Mat.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P/Constr.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3001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LTDA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Arnaelie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65">
                <a:latin typeface="Arial MT"/>
                <a:cs typeface="Arial MT"/>
              </a:rPr>
              <a:t>Watanaba</a:t>
            </a:r>
            <a:r>
              <a:rPr dirty="0" sz="750" spc="-25">
                <a:latin typeface="Arial MT"/>
                <a:cs typeface="Arial MT"/>
              </a:rPr>
              <a:t> PIE</a:t>
            </a:r>
            <a:endParaRPr sz="750">
              <a:latin typeface="Arial MT"/>
              <a:cs typeface="Arial MT"/>
            </a:endParaRPr>
          </a:p>
          <a:p>
            <a:pPr marL="359410">
              <a:lnSpc>
                <a:spcPct val="100000"/>
              </a:lnSpc>
              <a:spcBef>
                <a:spcPts val="50"/>
              </a:spcBef>
            </a:pPr>
            <a:r>
              <a:rPr dirty="0" sz="700" spc="-25">
                <a:latin typeface="Arial MT"/>
                <a:cs typeface="Arial MT"/>
              </a:rPr>
              <a:t>Fíasfar </a:t>
            </a:r>
            <a:r>
              <a:rPr dirty="0" sz="700">
                <a:latin typeface="Arial MT"/>
                <a:cs typeface="Arial MT"/>
              </a:rPr>
              <a:t>Com</a:t>
            </a:r>
            <a:r>
              <a:rPr dirty="0" sz="700" spc="11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Dn</a:t>
            </a:r>
            <a:r>
              <a:rPr dirty="0" sz="700" spc="-114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III.P/Constr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560652" y="6814985"/>
            <a:ext cx="20193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6960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1402325" y="6802281"/>
            <a:ext cx="1328420" cy="3733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6350">
              <a:lnSpc>
                <a:spcPct val="102000"/>
              </a:lnSpc>
              <a:spcBef>
                <a:spcPts val="80"/>
              </a:spcBef>
            </a:pPr>
            <a:r>
              <a:rPr dirty="0" sz="750" spc="-75">
                <a:latin typeface="Arial MT"/>
                <a:cs typeface="Arial MT"/>
              </a:rPr>
              <a:t>f•1anenôaI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80">
                <a:latin typeface="Arial MT"/>
                <a:cs typeface="Arial MT"/>
              </a:rPr>
              <a:t>Com.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Prod.</a:t>
            </a:r>
            <a:r>
              <a:rPr dirty="0" sz="750" spc="-45">
                <a:latin typeface="Arial MT"/>
                <a:cs typeface="Arial MT"/>
              </a:rPr>
              <a:t> Limp,</a:t>
            </a:r>
            <a:r>
              <a:rPr dirty="0" sz="750" spc="-10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E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 spc="-70">
                <a:latin typeface="Arial MT"/>
                <a:cs typeface="Arial MT"/>
              </a:rPr>
              <a:t>CND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85">
                <a:latin typeface="Arial MT"/>
                <a:cs typeface="Arial MT"/>
              </a:rPr>
              <a:t>37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80">
                <a:latin typeface="Arial MT"/>
                <a:cs typeface="Arial MT"/>
              </a:rPr>
              <a:t>Com.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De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Uôl.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 spc="-70">
                <a:latin typeface="Arial MT"/>
                <a:cs typeface="Arial MT"/>
              </a:rPr>
              <a:t>Casa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Vida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 spc="-65">
                <a:latin typeface="Arial MT"/>
                <a:cs typeface="Arial MT"/>
              </a:rPr>
              <a:t>Fabiana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Alenœr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Loges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PapeI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1398271" y="7279684"/>
            <a:ext cx="1310005" cy="941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Desjak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SL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Pepel*ría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LTDA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ME</a:t>
            </a:r>
            <a:endParaRPr sz="7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10"/>
              </a:spcBef>
            </a:pPr>
            <a:r>
              <a:rPr dirty="0" sz="750" spc="-70">
                <a:latin typeface="Arial MT"/>
                <a:cs typeface="Arial MT"/>
              </a:rPr>
              <a:t>Dyana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70">
                <a:latin typeface="Arial MT"/>
                <a:cs typeface="Arial MT"/>
              </a:rPr>
              <a:t>Menezes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65">
                <a:latin typeface="Arial MT"/>
                <a:cs typeface="Arial MT"/>
              </a:rPr>
              <a:t>Caruso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Eletrícz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650">
                <a:latin typeface="Arial MT"/>
                <a:cs typeface="Arial MT"/>
              </a:rPr>
              <a:t>ler</a:t>
            </a:r>
            <a:r>
              <a:rPr dirty="0" sz="650" spc="204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Oeposlto</a:t>
            </a:r>
            <a:r>
              <a:rPr dirty="0" sz="650" spc="-1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0e</a:t>
            </a:r>
            <a:r>
              <a:rPr dirty="0" sz="650" spc="8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f'Wl.</a:t>
            </a:r>
            <a:r>
              <a:rPr dirty="0" sz="650" spc="-4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p/Canst/uçgo</a:t>
            </a:r>
            <a:endParaRPr sz="650">
              <a:latin typeface="Arial MT"/>
              <a:cs typeface="Arial MT"/>
            </a:endParaRPr>
          </a:p>
          <a:p>
            <a:pPr marL="16510" marR="51435" indent="-4445">
              <a:lnSpc>
                <a:spcPct val="111300"/>
              </a:lnSpc>
              <a:spcBef>
                <a:spcPts val="10"/>
              </a:spcBef>
            </a:pPr>
            <a:r>
              <a:rPr dirty="0" sz="700">
                <a:latin typeface="Arial MT"/>
                <a:cs typeface="Arial MT"/>
              </a:rPr>
              <a:t>F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L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Dos</a:t>
            </a:r>
            <a:r>
              <a:rPr dirty="0" sz="700" spc="-5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Santos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Portas </a:t>
            </a:r>
            <a:r>
              <a:rPr dirty="0" sz="700">
                <a:latin typeface="Arial MT"/>
                <a:cs typeface="Arial MT"/>
              </a:rPr>
              <a:t>E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Portões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r'aloma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Dedeuzoçôo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LTDA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650" spc="10">
                <a:latin typeface="Arial MT"/>
                <a:cs typeface="Arial MT"/>
              </a:rPr>
              <a:t>calvo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10">
                <a:latin typeface="Arial MT"/>
                <a:cs typeface="Arial MT"/>
              </a:rPr>
              <a:t>Com.</a:t>
            </a:r>
            <a:r>
              <a:rPr dirty="0" sz="650" spc="-75">
                <a:latin typeface="Arial MT"/>
                <a:cs typeface="Arial MT"/>
              </a:rPr>
              <a:t> </a:t>
            </a:r>
            <a:r>
              <a:rPr dirty="0" sz="650" spc="10">
                <a:latin typeface="Arial MT"/>
                <a:cs typeface="Arial MT"/>
              </a:rPr>
              <a:t>Imp.</a:t>
            </a:r>
            <a:r>
              <a:rPr dirty="0" sz="650" spc="-80">
                <a:latin typeface="Arial MT"/>
                <a:cs typeface="Arial MT"/>
              </a:rPr>
              <a:t> </a:t>
            </a:r>
            <a:r>
              <a:rPr dirty="0" sz="650" spc="10">
                <a:latin typeface="Arial MT"/>
                <a:cs typeface="Arial MT"/>
              </a:rPr>
              <a:t>E</a:t>
            </a:r>
            <a:r>
              <a:rPr dirty="0" sz="650" spc="-1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Expor,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-20">
                <a:latin typeface="Arial MT"/>
                <a:cs typeface="Arial MT"/>
              </a:rPr>
              <a:t>LTDA</a:t>
            </a:r>
            <a:r>
              <a:rPr dirty="0" sz="650" spc="5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Maquinbal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Cozinhas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Profissionais</a:t>
            </a:r>
            <a:endParaRPr sz="7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60"/>
              </a:spcBef>
            </a:pPr>
            <a:r>
              <a:rPr dirty="0" sz="700" spc="-30">
                <a:latin typeface="Arial MT"/>
                <a:cs typeface="Arial MT"/>
              </a:rPr>
              <a:t>Marlene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Cocac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Oliveira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4" name="object 84" descr=""/>
          <p:cNvSpPr txBox="1"/>
          <p:nvPr/>
        </p:nvSpPr>
        <p:spPr>
          <a:xfrm>
            <a:off x="560652" y="7747939"/>
            <a:ext cx="20764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6996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559544" y="7967205"/>
            <a:ext cx="208279" cy="2546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60"/>
              </a:spcBef>
            </a:pPr>
            <a:r>
              <a:rPr dirty="0" sz="700" spc="-30">
                <a:latin typeface="Arial MT"/>
                <a:cs typeface="Arial MT"/>
              </a:rPr>
              <a:t>7013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700" spc="-25">
                <a:latin typeface="Arial MT"/>
                <a:cs typeface="Arial MT"/>
              </a:rPr>
              <a:t>7036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6" name="object 86" descr=""/>
          <p:cNvSpPr txBox="1"/>
          <p:nvPr/>
        </p:nvSpPr>
        <p:spPr>
          <a:xfrm>
            <a:off x="1403106" y="8424533"/>
            <a:ext cx="1191260" cy="4832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72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Eliane</a:t>
            </a:r>
            <a:r>
              <a:rPr dirty="0" sz="700" spc="1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Gamdo</a:t>
            </a:r>
            <a:r>
              <a:rPr dirty="0" sz="700" spc="5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fWelros</a:t>
            </a:r>
            <a:r>
              <a:rPr dirty="0" sz="700" spc="3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Moveis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85">
                <a:latin typeface="Arial MT"/>
                <a:cs typeface="Arial MT"/>
              </a:rPr>
              <a:t>Edemae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Ctis\ina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Rtarquea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ME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lnfoglo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informativa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EíralTl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Magazine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Luiza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7" name="object 87" descr=""/>
          <p:cNvSpPr txBox="1"/>
          <p:nvPr/>
        </p:nvSpPr>
        <p:spPr>
          <a:xfrm>
            <a:off x="1402439" y="8992990"/>
            <a:ext cx="1266190" cy="74803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54"/>
              </a:spcBef>
            </a:pPr>
            <a:r>
              <a:rPr dirty="0" sz="700" spc="-25">
                <a:latin typeface="Arial MT"/>
                <a:cs typeface="Arial MT"/>
              </a:rPr>
              <a:t>Drogerla</a:t>
            </a:r>
            <a:r>
              <a:rPr dirty="0" sz="700" spc="50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Ago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Pa‹JIo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dirty="0" sz="650">
                <a:latin typeface="Arial MT"/>
                <a:cs typeface="Arial MT"/>
              </a:rPr>
              <a:t>IBS</a:t>
            </a:r>
            <a:r>
              <a:rPr dirty="0" sz="650" spc="-3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COMERCIO</a:t>
            </a:r>
            <a:r>
              <a:rPr dirty="0" sz="650" spc="5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I</a:t>
            </a:r>
            <a:r>
              <a:rPr dirty="0" sz="650" spc="-2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GAS</a:t>
            </a:r>
            <a:r>
              <a:rPr dirty="0" sz="650" spc="-3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LTDA</a:t>
            </a:r>
            <a:r>
              <a:rPr dirty="0" sz="650" spc="15">
                <a:latin typeface="Arial MT"/>
                <a:cs typeface="Arial MT"/>
              </a:rPr>
              <a:t> </a:t>
            </a:r>
            <a:r>
              <a:rPr dirty="0" sz="650" spc="-25">
                <a:latin typeface="Arial MT"/>
                <a:cs typeface="Arial MT"/>
              </a:rPr>
              <a:t>fdE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750" spc="-70">
                <a:latin typeface="Arial MT"/>
                <a:cs typeface="Arial MT"/>
              </a:rPr>
              <a:t>Mercado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60">
                <a:latin typeface="Arial MT"/>
                <a:cs typeface="Arial MT"/>
              </a:rPr>
              <a:t>Page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Ccm.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85"/>
              </a:spcBef>
            </a:pPr>
            <a:r>
              <a:rPr dirty="0" sz="700" spc="-50">
                <a:latin typeface="Arial MT"/>
                <a:cs typeface="Arial MT"/>
              </a:rPr>
              <a:t>MARCO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ANTONIO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•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0"/>
              </a:spcBef>
            </a:pPr>
            <a:r>
              <a:rPr dirty="0" sz="750" spc="-60">
                <a:latin typeface="Arial MT"/>
                <a:cs typeface="Arial MT"/>
              </a:rPr>
              <a:t>Cores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70">
                <a:latin typeface="Arial MT"/>
                <a:cs typeface="Arial MT"/>
              </a:rPr>
              <a:t>Comercio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e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Supñmentos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750" spc="-65">
                <a:latin typeface="Arial MT"/>
                <a:cs typeface="Arial MT"/>
              </a:rPr>
              <a:t>Happy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Siore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65">
                <a:latin typeface="Arial MT"/>
                <a:cs typeface="Arial MT"/>
              </a:rPr>
              <a:t>Com. </a:t>
            </a:r>
            <a:r>
              <a:rPr dirty="0" sz="750" spc="-10">
                <a:latin typeface="Arial MT"/>
                <a:cs typeface="Arial MT"/>
              </a:rPr>
              <a:t>Tataiaes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8" name="object 88" descr=""/>
          <p:cNvSpPr txBox="1"/>
          <p:nvPr/>
        </p:nvSpPr>
        <p:spPr>
          <a:xfrm>
            <a:off x="3138980" y="2921327"/>
            <a:ext cx="440055" cy="241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Arial MT"/>
                <a:cs typeface="Arial MT"/>
              </a:rPr>
              <a:t>1B6.8ô0,71</a:t>
            </a:r>
            <a:endParaRPr sz="7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25"/>
              </a:spcBef>
            </a:pPr>
            <a:r>
              <a:rPr dirty="0" sz="700" spc="-25">
                <a:latin typeface="Arial MT"/>
                <a:cs typeface="Arial MT"/>
              </a:rPr>
              <a:t>76,$76,12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9" name="object 89" descr=""/>
          <p:cNvSpPr txBox="1"/>
          <p:nvPr/>
        </p:nvSpPr>
        <p:spPr>
          <a:xfrm>
            <a:off x="3191781" y="3616470"/>
            <a:ext cx="38925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2fi.862,aa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0" name="object 90" descr=""/>
          <p:cNvSpPr txBox="1"/>
          <p:nvPr/>
        </p:nvSpPr>
        <p:spPr>
          <a:xfrm>
            <a:off x="3186497" y="4075322"/>
            <a:ext cx="393700" cy="2546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700" spc="-25">
                <a:latin typeface="Arial MT"/>
                <a:cs typeface="Arial MT"/>
              </a:rPr>
              <a:t>60.?58,23</a:t>
            </a:r>
            <a:endParaRPr sz="70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60"/>
              </a:spcBef>
            </a:pPr>
            <a:r>
              <a:rPr dirty="0" sz="700" spc="-30">
                <a:latin typeface="Arial MT"/>
                <a:cs typeface="Arial MT"/>
              </a:rPr>
              <a:t>7.824.00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1" name="object 91" descr=""/>
          <p:cNvSpPr txBox="1"/>
          <p:nvPr/>
        </p:nvSpPr>
        <p:spPr>
          <a:xfrm>
            <a:off x="3179880" y="5167053"/>
            <a:ext cx="403860" cy="383540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60960">
              <a:lnSpc>
                <a:spcPct val="100000"/>
              </a:lnSpc>
              <a:spcBef>
                <a:spcPts val="190"/>
              </a:spcBef>
            </a:pPr>
            <a:r>
              <a:rPr dirty="0" sz="750" spc="-125" b="1">
                <a:latin typeface="Courier New"/>
                <a:cs typeface="Courier New"/>
              </a:rPr>
              <a:t>(335,00)</a:t>
            </a:r>
            <a:endParaRPr sz="750">
              <a:latin typeface="Courier New"/>
              <a:cs typeface="Courier New"/>
            </a:endParaRPr>
          </a:p>
          <a:p>
            <a:pPr marL="17145">
              <a:lnSpc>
                <a:spcPct val="100000"/>
              </a:lnSpc>
              <a:spcBef>
                <a:spcPts val="85"/>
              </a:spcBef>
            </a:pPr>
            <a:r>
              <a:rPr dirty="0" sz="700" spc="-45">
                <a:latin typeface="Arial MT"/>
                <a:cs typeface="Arial MT"/>
              </a:rPr>
              <a:t>(G.122.73)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700">
                <a:latin typeface="Arial MT"/>
                <a:cs typeface="Arial MT"/>
              </a:rPr>
              <a:t>(4.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80,00)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2" name="object 92" descr=""/>
          <p:cNvSpPr txBox="1"/>
          <p:nvPr/>
        </p:nvSpPr>
        <p:spPr>
          <a:xfrm>
            <a:off x="3091290" y="5643967"/>
            <a:ext cx="485775" cy="2546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58419">
              <a:lnSpc>
                <a:spcPct val="100000"/>
              </a:lnSpc>
              <a:spcBef>
                <a:spcPts val="160"/>
              </a:spcBef>
            </a:pPr>
            <a:r>
              <a:rPr dirty="0" sz="700" spc="-30">
                <a:latin typeface="Arial MT"/>
                <a:cs typeface="Arial MT"/>
              </a:rPr>
              <a:t>{6â.38ô,20)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700" spc="-25">
                <a:latin typeface="Arial MT"/>
                <a:cs typeface="Arial MT"/>
              </a:rPr>
              <a:t>{116,004,00)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3" name="object 93" descr=""/>
          <p:cNvSpPr txBox="1"/>
          <p:nvPr/>
        </p:nvSpPr>
        <p:spPr>
          <a:xfrm>
            <a:off x="3134093" y="5971974"/>
            <a:ext cx="438784" cy="278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80">
                <a:latin typeface="Arial MT"/>
                <a:cs typeface="Arial MT"/>
              </a:rPr>
              <a:t>‹».‹es,oe›</a:t>
            </a:r>
            <a:endParaRPr sz="950">
              <a:latin typeface="Arial MT"/>
              <a:cs typeface="Arial MT"/>
            </a:endParaRPr>
          </a:p>
          <a:p>
            <a:pPr marL="20955">
              <a:lnSpc>
                <a:spcPct val="100000"/>
              </a:lnSpc>
              <a:spcBef>
                <a:spcPts val="10"/>
              </a:spcBef>
            </a:pPr>
            <a:r>
              <a:rPr dirty="0" sz="700" spc="-10">
                <a:latin typeface="Arial MT"/>
                <a:cs typeface="Arial MT"/>
              </a:rPr>
              <a:t>t4708,2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4" name="object 94" descr=""/>
          <p:cNvSpPr txBox="1"/>
          <p:nvPr/>
        </p:nvSpPr>
        <p:spPr>
          <a:xfrm>
            <a:off x="3175690" y="7052797"/>
            <a:ext cx="39687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(3618,81)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95" name="object 95" descr=""/>
          <p:cNvSpPr txBox="1"/>
          <p:nvPr/>
        </p:nvSpPr>
        <p:spPr>
          <a:xfrm>
            <a:off x="3106407" y="7515590"/>
            <a:ext cx="475615" cy="714375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algn="just" marL="40005" marR="12065" indent="-4445">
              <a:lnSpc>
                <a:spcPct val="103000"/>
              </a:lnSpc>
              <a:spcBef>
                <a:spcPts val="140"/>
              </a:spcBef>
            </a:pPr>
            <a:r>
              <a:rPr dirty="0" sz="650" spc="-10">
                <a:latin typeface="Arial MT"/>
                <a:cs typeface="Arial MT"/>
              </a:rPr>
              <a:t>(15279,50}</a:t>
            </a:r>
            <a:r>
              <a:rPr dirty="0" sz="650" spc="5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f10.100,0a)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(4.5œ,o0)</a:t>
            </a:r>
            <a:endParaRPr sz="750">
              <a:latin typeface="Arial MT"/>
              <a:cs typeface="Arial MT"/>
            </a:endParaRPr>
          </a:p>
          <a:p>
            <a:pPr algn="r" marR="5080">
              <a:lnSpc>
                <a:spcPts val="930"/>
              </a:lnSpc>
            </a:pPr>
            <a:r>
              <a:rPr dirty="0" sz="850" spc="-120" b="1">
                <a:latin typeface="Courier New"/>
                <a:cs typeface="Courier New"/>
              </a:rPr>
              <a:t>(?t4W.00)</a:t>
            </a:r>
            <a:endParaRPr sz="850">
              <a:latin typeface="Courier New"/>
              <a:cs typeface="Courier New"/>
            </a:endParaRPr>
          </a:p>
          <a:p>
            <a:pPr algn="r" marR="5080">
              <a:lnSpc>
                <a:spcPts val="900"/>
              </a:lnSpc>
            </a:pPr>
            <a:r>
              <a:rPr dirty="0" sz="850" spc="-25" b="1">
                <a:latin typeface="Courier New"/>
                <a:cs typeface="Courier New"/>
              </a:rPr>
              <a:t>.820,M)</a:t>
            </a:r>
            <a:endParaRPr sz="850">
              <a:latin typeface="Courier New"/>
              <a:cs typeface="Courier New"/>
            </a:endParaRPr>
          </a:p>
          <a:p>
            <a:pPr algn="r" marR="23495">
              <a:lnSpc>
                <a:spcPts val="960"/>
              </a:lnSpc>
            </a:pPr>
            <a:r>
              <a:rPr dirty="0" sz="850" spc="-135" b="1">
                <a:latin typeface="Courier New"/>
                <a:cs typeface="Courier New"/>
              </a:rPr>
              <a:t>((z01,60l</a:t>
            </a:r>
            <a:endParaRPr sz="850">
              <a:latin typeface="Courier New"/>
              <a:cs typeface="Courier New"/>
            </a:endParaRPr>
          </a:p>
        </p:txBody>
      </p:sp>
      <p:sp>
        <p:nvSpPr>
          <p:cNvPr id="96" name="object 96" descr=""/>
          <p:cNvSpPr txBox="1"/>
          <p:nvPr/>
        </p:nvSpPr>
        <p:spPr>
          <a:xfrm>
            <a:off x="3129555" y="8326970"/>
            <a:ext cx="447040" cy="241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685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{36.789.50)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00" spc="-10">
                <a:latin typeface="Arial MT"/>
                <a:cs typeface="Arial MT"/>
              </a:rPr>
              <a:t>(t4.037,00)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7" name="object 97" descr=""/>
          <p:cNvSpPr txBox="1"/>
          <p:nvPr/>
        </p:nvSpPr>
        <p:spPr>
          <a:xfrm>
            <a:off x="3134564" y="8788873"/>
            <a:ext cx="455930" cy="48005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940">
              <a:lnSpc>
                <a:spcPts val="835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,(3.147.61)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ts val="835"/>
              </a:lnSpc>
            </a:pPr>
            <a:r>
              <a:rPr dirty="0" sz="700" spc="-25">
                <a:latin typeface="Comic Sans MS"/>
                <a:cs typeface="Comic Sans MS"/>
              </a:rPr>
              <a:t>(10.67’j.</a:t>
            </a:r>
            <a:r>
              <a:rPr dirty="0" sz="700" spc="120">
                <a:latin typeface="Comic Sans MS"/>
                <a:cs typeface="Comic Sans MS"/>
              </a:rPr>
              <a:t> </a:t>
            </a:r>
            <a:r>
              <a:rPr dirty="0" sz="700" spc="-25">
                <a:latin typeface="Comic Sans MS"/>
                <a:cs typeface="Comic Sans MS"/>
              </a:rPr>
              <a:t>5}</a:t>
            </a:r>
            <a:endParaRPr sz="7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130"/>
              </a:spcBef>
            </a:pPr>
            <a:r>
              <a:rPr dirty="0" sz="700" spc="-45">
                <a:latin typeface="Arial MT"/>
                <a:cs typeface="Arial MT"/>
              </a:rPr>
              <a:t>(5.T37,02)-</a:t>
            </a:r>
            <a:endParaRPr sz="700">
              <a:latin typeface="Arial MT"/>
              <a:cs typeface="Arial MT"/>
            </a:endParaRPr>
          </a:p>
          <a:p>
            <a:pPr marL="57785">
              <a:lnSpc>
                <a:spcPct val="100000"/>
              </a:lnSpc>
              <a:spcBef>
                <a:spcPts val="95"/>
              </a:spcBef>
            </a:pPr>
            <a:r>
              <a:rPr dirty="0" sz="700" spc="-10">
                <a:latin typeface="Arial MT"/>
                <a:cs typeface="Arial MT"/>
              </a:rPr>
              <a:t>(7.725,20]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8" name="object 98" descr=""/>
          <p:cNvSpPr txBox="1"/>
          <p:nvPr/>
        </p:nvSpPr>
        <p:spPr>
          <a:xfrm>
            <a:off x="4050617" y="9017538"/>
            <a:ext cx="4064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50">
                <a:latin typeface="Arial MT"/>
                <a:cs typeface="Arial MT"/>
              </a:rPr>
              <a:t>'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9" name="object 99" descr=""/>
          <p:cNvSpPr txBox="1"/>
          <p:nvPr/>
        </p:nvSpPr>
        <p:spPr>
          <a:xfrm>
            <a:off x="3183703" y="9352914"/>
            <a:ext cx="398145" cy="386715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r" marL="12700" marR="5080" indent="68580">
              <a:lnSpc>
                <a:spcPct val="113599"/>
              </a:lnSpc>
              <a:spcBef>
                <a:spcPts val="80"/>
              </a:spcBef>
            </a:pPr>
            <a:r>
              <a:rPr dirty="0" sz="700" spc="-35">
                <a:latin typeface="Arial MT"/>
                <a:cs typeface="Arial MT"/>
              </a:rPr>
              <a:t>t5ô0,00)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(310,8z)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t1.III,9fi)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00" name="object 100" descr=""/>
          <p:cNvSpPr txBox="1"/>
          <p:nvPr/>
        </p:nvSpPr>
        <p:spPr>
          <a:xfrm>
            <a:off x="4033122" y="4203630"/>
            <a:ext cx="38544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60,076,23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1" name="object 101" descr=""/>
          <p:cNvSpPr txBox="1"/>
          <p:nvPr/>
        </p:nvSpPr>
        <p:spPr>
          <a:xfrm>
            <a:off x="5669679" y="3618248"/>
            <a:ext cx="43497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1e5.333,80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2" name="object 102" descr=""/>
          <p:cNvSpPr txBox="1"/>
          <p:nvPr/>
        </p:nvSpPr>
        <p:spPr>
          <a:xfrm>
            <a:off x="5716744" y="4203630"/>
            <a:ext cx="39306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68.078,23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3" name="object 103" descr=""/>
          <p:cNvSpPr txBox="1"/>
          <p:nvPr/>
        </p:nvSpPr>
        <p:spPr>
          <a:xfrm>
            <a:off x="6452675" y="1031792"/>
            <a:ext cx="486409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 MT"/>
                <a:cs typeface="Arial MT"/>
              </a:rPr>
              <a:t>Pâgina: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1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4" name="object 104" descr=""/>
          <p:cNvSpPr txBox="1"/>
          <p:nvPr/>
        </p:nvSpPr>
        <p:spPr>
          <a:xfrm>
            <a:off x="6439366" y="2148438"/>
            <a:ext cx="49720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31/03/2022</a:t>
            </a:r>
            <a:endParaRPr sz="700">
              <a:latin typeface="Arial"/>
              <a:cs typeface="Arial"/>
            </a:endParaRPr>
          </a:p>
        </p:txBody>
      </p:sp>
      <p:sp>
        <p:nvSpPr>
          <p:cNvPr id="105" name="object 105" descr=""/>
          <p:cNvSpPr txBox="1"/>
          <p:nvPr/>
        </p:nvSpPr>
        <p:spPr>
          <a:xfrm>
            <a:off x="6438135" y="4386562"/>
            <a:ext cx="51308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650" spc="43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254</a:t>
            </a:r>
            <a:r>
              <a:rPr dirty="0" u="sng" sz="650" spc="-1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 spc="-17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OOO</a:t>
            </a:r>
            <a:r>
              <a:rPr dirty="0" u="sng" sz="650" spc="3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03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6" name="object 106" descr=""/>
          <p:cNvSpPr txBox="1"/>
          <p:nvPr/>
        </p:nvSpPr>
        <p:spPr>
          <a:xfrm>
            <a:off x="2813513" y="9757651"/>
            <a:ext cx="6413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•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07" name="object 107" descr=""/>
          <p:cNvSpPr txBox="1"/>
          <p:nvPr/>
        </p:nvSpPr>
        <p:spPr>
          <a:xfrm>
            <a:off x="5610404" y="9739798"/>
            <a:ext cx="1341120" cy="30353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50" spc="-50">
                <a:latin typeface="Arial MT"/>
                <a:cs typeface="Arial MT"/>
              </a:rPr>
              <a:t>contâbil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SGI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VISUAL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Suœssoi</a:t>
            </a:r>
            <a:endParaRPr sz="850">
              <a:latin typeface="Arial MT"/>
              <a:cs typeface="Arial MT"/>
            </a:endParaRPr>
          </a:p>
          <a:p>
            <a:pPr marL="376555">
              <a:lnSpc>
                <a:spcPct val="100000"/>
              </a:lnSpc>
              <a:spcBef>
                <a:spcPts val="125"/>
              </a:spcBef>
            </a:pPr>
            <a:r>
              <a:rPr dirty="0" sz="750">
                <a:latin typeface="Arial MT"/>
                <a:cs typeface="Arial MT"/>
              </a:rPr>
              <a:t>14/08/2D22</a:t>
            </a:r>
            <a:r>
              <a:rPr dirty="0" sz="750" spc="4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11:Z3'22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42726" y="9663992"/>
            <a:ext cx="6562090" cy="0"/>
          </a:xfrm>
          <a:custGeom>
            <a:avLst/>
            <a:gdLst/>
            <a:ahLst/>
            <a:cxnLst/>
            <a:rect l="l" t="t" r="r" b="b"/>
            <a:pathLst>
              <a:path w="6562090" h="0">
                <a:moveTo>
                  <a:pt x="0" y="0"/>
                </a:moveTo>
                <a:lnTo>
                  <a:pt x="6561500" y="0"/>
                </a:lnTo>
              </a:path>
            </a:pathLst>
          </a:custGeom>
          <a:ln w="1829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551873" y="3243687"/>
            <a:ext cx="6558915" cy="0"/>
          </a:xfrm>
          <a:custGeom>
            <a:avLst/>
            <a:gdLst/>
            <a:ahLst/>
            <a:cxnLst/>
            <a:rect l="l" t="t" r="r" b="b"/>
            <a:pathLst>
              <a:path w="6558915" h="0">
                <a:moveTo>
                  <a:pt x="0" y="0"/>
                </a:moveTo>
                <a:lnTo>
                  <a:pt x="6558451" y="0"/>
                </a:lnTo>
              </a:path>
            </a:pathLst>
          </a:custGeom>
          <a:ln w="18291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73216" y="1576114"/>
            <a:ext cx="6552565" cy="0"/>
          </a:xfrm>
          <a:custGeom>
            <a:avLst/>
            <a:gdLst/>
            <a:ahLst/>
            <a:cxnLst/>
            <a:rect l="l" t="t" r="r" b="b"/>
            <a:pathLst>
              <a:path w="6552565" h="0">
                <a:moveTo>
                  <a:pt x="0" y="0"/>
                </a:moveTo>
                <a:lnTo>
                  <a:pt x="6552353" y="0"/>
                </a:lnTo>
              </a:path>
            </a:pathLst>
          </a:custGeom>
          <a:ln w="1219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573216" y="1441978"/>
            <a:ext cx="6552565" cy="0"/>
          </a:xfrm>
          <a:custGeom>
            <a:avLst/>
            <a:gdLst/>
            <a:ahLst/>
            <a:cxnLst/>
            <a:rect l="l" t="t" r="r" b="b"/>
            <a:pathLst>
              <a:path w="6552565" h="0">
                <a:moveTo>
                  <a:pt x="0" y="0"/>
                </a:moveTo>
                <a:lnTo>
                  <a:pt x="6552353" y="0"/>
                </a:lnTo>
              </a:path>
            </a:pathLst>
          </a:custGeom>
          <a:ln w="1219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572856" y="1325117"/>
            <a:ext cx="63817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>
                <a:latin typeface="Arial MT"/>
                <a:cs typeface="Arial MT"/>
              </a:rPr>
              <a:t>Classificação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704822" y="9717824"/>
            <a:ext cx="1358900" cy="273685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25">
                <a:latin typeface="Arial MT"/>
                <a:cs typeface="Arial MT"/>
              </a:rPr>
              <a:t>contábil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SCI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VISUAL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Sucessor</a:t>
            </a:r>
            <a:endParaRPr sz="800">
              <a:latin typeface="Arial MT"/>
              <a:cs typeface="Arial MT"/>
            </a:endParaRPr>
          </a:p>
          <a:p>
            <a:pPr marL="381635">
              <a:lnSpc>
                <a:spcPct val="100000"/>
              </a:lnSpc>
              <a:spcBef>
                <a:spcPts val="219"/>
              </a:spcBef>
            </a:pPr>
            <a:r>
              <a:rPr dirty="0" sz="700">
                <a:latin typeface="Arial MT"/>
                <a:cs typeface="Arial MT"/>
              </a:rPr>
              <a:t>14/06/2022</a:t>
            </a:r>
            <a:r>
              <a:rPr dirty="0" sz="700" spc="355">
                <a:latin typeface="Arial MT"/>
                <a:cs typeface="Arial MT"/>
              </a:rPr>
              <a:t>  </a:t>
            </a:r>
            <a:r>
              <a:rPr dirty="0" sz="700" spc="-10">
                <a:latin typeface="Arial MT"/>
                <a:cs typeface="Arial MT"/>
              </a:rPr>
              <a:t>11:20:22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98322" y="1325117"/>
            <a:ext cx="29400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35">
                <a:latin typeface="Arial MT"/>
                <a:cs typeface="Arial MT"/>
              </a:rPr>
              <a:t>Nome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3595" y="1448584"/>
            <a:ext cx="49022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5.2.4.01.007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72843" y="1878433"/>
            <a:ext cx="27114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ATIVO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1590" y="2086245"/>
            <a:ext cx="937894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30">
                <a:latin typeface="Arial MT"/>
                <a:cs typeface="Arial MT"/>
              </a:rPr>
              <a:t>CUSTOSEDESPE9AS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70628" y="2578083"/>
            <a:ext cx="66548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Total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dos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débilos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2191976" y="592188"/>
            <a:ext cx="3246755" cy="691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55"/>
              </a:lnSpc>
              <a:spcBef>
                <a:spcPts val="100"/>
              </a:spcBef>
            </a:pPr>
            <a:r>
              <a:rPr dirty="0" sz="1250">
                <a:latin typeface="Arial MT"/>
                <a:cs typeface="Arial MT"/>
              </a:rPr>
              <a:t>ASS</a:t>
            </a:r>
            <a:r>
              <a:rPr dirty="0" sz="1250" spc="-190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OCIACAO</a:t>
            </a:r>
            <a:r>
              <a:rPr dirty="0" sz="1250" spc="320">
                <a:latin typeface="Arial MT"/>
                <a:cs typeface="Arial MT"/>
              </a:rPr>
              <a:t> </a:t>
            </a:r>
            <a:r>
              <a:rPr dirty="0" sz="1250" spc="50">
                <a:latin typeface="Arial MT"/>
                <a:cs typeface="Arial MT"/>
              </a:rPr>
              <a:t>DOS</a:t>
            </a:r>
            <a:r>
              <a:rPr dirty="0" sz="1250" spc="220">
                <a:latin typeface="Arial MT"/>
                <a:cs typeface="Arial MT"/>
              </a:rPr>
              <a:t> </a:t>
            </a:r>
            <a:r>
              <a:rPr dirty="0" sz="1250">
                <a:latin typeface="Arial MT"/>
                <a:cs typeface="Arial MT"/>
              </a:rPr>
              <a:t>MORADORES</a:t>
            </a:r>
            <a:r>
              <a:rPr dirty="0" sz="1250" spc="390">
                <a:latin typeface="Arial MT"/>
                <a:cs typeface="Arial MT"/>
              </a:rPr>
              <a:t> </a:t>
            </a:r>
            <a:r>
              <a:rPr dirty="0" sz="1250" spc="-20">
                <a:latin typeface="Arial MT"/>
                <a:cs typeface="Arial MT"/>
              </a:rPr>
              <a:t>PARA</a:t>
            </a:r>
            <a:endParaRPr sz="1250">
              <a:latin typeface="Arial MT"/>
              <a:cs typeface="Arial MT"/>
            </a:endParaRPr>
          </a:p>
          <a:p>
            <a:pPr algn="ctr">
              <a:lnSpc>
                <a:spcPts val="1510"/>
              </a:lnSpc>
            </a:pPr>
            <a:r>
              <a:rPr dirty="0" sz="1350" spc="-10">
                <a:latin typeface="Arial MT"/>
                <a:cs typeface="Arial MT"/>
              </a:rPr>
              <a:t>DESENVOLVIMENTO</a:t>
            </a:r>
            <a:r>
              <a:rPr dirty="0" sz="1350" spc="-114">
                <a:latin typeface="Arial MT"/>
                <a:cs typeface="Arial MT"/>
              </a:rPr>
              <a:t> </a:t>
            </a:r>
            <a:r>
              <a:rPr dirty="0" sz="1350" spc="65">
                <a:latin typeface="Arial MT"/>
                <a:cs typeface="Arial MT"/>
              </a:rPr>
              <a:t>BO</a:t>
            </a:r>
            <a:r>
              <a:rPr dirty="0" sz="1350" spc="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AGUA</a:t>
            </a:r>
            <a:r>
              <a:rPr dirty="0" sz="1350" spc="90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AZUL</a:t>
            </a:r>
            <a:endParaRPr sz="1350">
              <a:latin typeface="Arial MT"/>
              <a:cs typeface="Arial MT"/>
            </a:endParaRPr>
          </a:p>
          <a:p>
            <a:pPr algn="ctr" marL="635">
              <a:lnSpc>
                <a:spcPts val="1105"/>
              </a:lnSpc>
            </a:pPr>
            <a:r>
              <a:rPr dirty="0" sz="1050" spc="-65">
                <a:latin typeface="Arial MT"/>
                <a:cs typeface="Arial MT"/>
              </a:rPr>
              <a:t>CNPJ</a:t>
            </a:r>
            <a:r>
              <a:rPr dirty="0" sz="1050" spc="2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:</a:t>
            </a:r>
            <a:r>
              <a:rPr dirty="0" sz="1050" spc="35">
                <a:latin typeface="Arial MT"/>
                <a:cs typeface="Arial MT"/>
              </a:rPr>
              <a:t> </a:t>
            </a:r>
            <a:r>
              <a:rPr dirty="0" sz="1050" spc="-45">
                <a:latin typeface="Arial MT"/>
                <a:cs typeface="Arial MT"/>
              </a:rPr>
              <a:t>08953.367/000’t-</a:t>
            </a:r>
            <a:r>
              <a:rPr dirty="0" sz="1050" spc="-25">
                <a:latin typeface="Arial MT"/>
                <a:cs typeface="Arial MT"/>
              </a:rPr>
              <a:t>31</a:t>
            </a:r>
            <a:endParaRPr sz="1050">
              <a:latin typeface="Arial MT"/>
              <a:cs typeface="Arial MT"/>
            </a:endParaRPr>
          </a:p>
          <a:p>
            <a:pPr algn="ctr">
              <a:lnSpc>
                <a:spcPts val="1170"/>
              </a:lnSpc>
            </a:pPr>
            <a:r>
              <a:rPr dirty="0" sz="1050" spc="-30">
                <a:latin typeface="Arial MT"/>
                <a:cs typeface="Arial MT"/>
              </a:rPr>
              <a:t>Balancete</a:t>
            </a:r>
            <a:r>
              <a:rPr dirty="0" sz="1050" spc="5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de</a:t>
            </a:r>
            <a:r>
              <a:rPr dirty="0" sz="1050" spc="-95">
                <a:latin typeface="Arial MT"/>
                <a:cs typeface="Arial MT"/>
              </a:rPr>
              <a:t> </a:t>
            </a:r>
            <a:r>
              <a:rPr dirty="0" sz="1050" spc="-30">
                <a:latin typeface="Arial MT"/>
                <a:cs typeface="Arial MT"/>
              </a:rPr>
              <a:t>Verificação</a:t>
            </a:r>
            <a:r>
              <a:rPr dirty="0" sz="1050" spc="-5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de</a:t>
            </a:r>
            <a:r>
              <a:rPr dirty="0" sz="1050" spc="-90">
                <a:latin typeface="Arial MT"/>
                <a:cs typeface="Arial MT"/>
              </a:rPr>
              <a:t> </a:t>
            </a:r>
            <a:r>
              <a:rPr dirty="0" sz="1050" spc="-75">
                <a:latin typeface="Arial MT"/>
                <a:cs typeface="Arial MT"/>
              </a:rPr>
              <a:t>01/01/2022</a:t>
            </a:r>
            <a:r>
              <a:rPr dirty="0" sz="1050" spc="5">
                <a:latin typeface="Arial MT"/>
                <a:cs typeface="Arial MT"/>
              </a:rPr>
              <a:t> </a:t>
            </a:r>
            <a:r>
              <a:rPr dirty="0" sz="1050" spc="-85">
                <a:latin typeface="Arial MT"/>
                <a:cs typeface="Arial MT"/>
              </a:rPr>
              <a:t>a</a:t>
            </a:r>
            <a:r>
              <a:rPr dirty="0" sz="1050" spc="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31/03/20ZZ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672850" y="1453158"/>
            <a:ext cx="80899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TFF/TFLI/TLlF/TFILT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568537" y="1610667"/>
            <a:ext cx="502284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0">
                <a:latin typeface="Arial MT"/>
                <a:cs typeface="Arial MT"/>
              </a:rPr>
              <a:t>Resumo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179090" y="1846424"/>
            <a:ext cx="45275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113.B98,32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275134" y="2084213"/>
            <a:ext cx="35115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1.953,14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105914" y="2550646"/>
            <a:ext cx="51879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1.456.315.20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774868" y="2815872"/>
            <a:ext cx="121539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Diferença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entra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débifo</a:t>
            </a:r>
            <a:r>
              <a:rPr dirty="0" sz="700">
                <a:latin typeface="Arial MT"/>
                <a:cs typeface="Arial MT"/>
              </a:rPr>
              <a:t> e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crédito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774868" y="3049087"/>
            <a:ext cx="86550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Duperavit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do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exercício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82898" y="1850996"/>
            <a:ext cx="38862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PASSIVO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082769" y="2084213"/>
            <a:ext cx="4432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RECEITAS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087676" y="2550646"/>
            <a:ext cx="69215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Total</a:t>
            </a:r>
            <a:r>
              <a:rPr dirty="0" sz="700" spc="-3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dos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créditos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689776" y="2783862"/>
            <a:ext cx="19558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0,00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4433614" y="3021650"/>
            <a:ext cx="44386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383.073.74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486484" y="1315210"/>
            <a:ext cx="6096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0">
                <a:latin typeface="Arial MT"/>
                <a:cs typeface="Arial MT"/>
              </a:rPr>
              <a:t>•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156210" y="1315210"/>
            <a:ext cx="32829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>
                <a:latin typeface="Arial MT"/>
                <a:cs typeface="Arial MT"/>
              </a:rPr>
              <a:t>Déblto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205858" y="1464082"/>
            <a:ext cx="28575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130,22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583153" y="610987"/>
            <a:ext cx="49149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Arial MT"/>
                <a:cs typeface="Arial MT"/>
              </a:rPr>
              <a:t>Página: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2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5914744" y="1334264"/>
            <a:ext cx="3670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45">
                <a:latin typeface="Arial MT"/>
                <a:cs typeface="Arial MT"/>
              </a:rPr>
              <a:t>Crédito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534574" y="1334264"/>
            <a:ext cx="53022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40">
                <a:latin typeface="Arial MT"/>
                <a:cs typeface="Arial MT"/>
              </a:rPr>
              <a:t>Movimento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093851" y="1453158"/>
            <a:ext cx="18986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0.00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796756" y="1453158"/>
            <a:ext cx="28702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130,22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6576952" y="1846424"/>
            <a:ext cx="49974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5">
                <a:latin typeface="Arial MT"/>
                <a:cs typeface="Arial MT"/>
              </a:rPr>
              <a:t>(269.974,92)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633484" y="2084213"/>
            <a:ext cx="4432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385.826,8B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557550" y="2537943"/>
            <a:ext cx="51244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70">
                <a:latin typeface="Arial MT"/>
                <a:cs typeface="Arial MT"/>
              </a:rPr>
              <a:t>1.456.315,20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658808" y="9648896"/>
            <a:ext cx="6377940" cy="0"/>
          </a:xfrm>
          <a:custGeom>
            <a:avLst/>
            <a:gdLst/>
            <a:ahLst/>
            <a:cxnLst/>
            <a:rect l="l" t="t" r="r" b="b"/>
            <a:pathLst>
              <a:path w="6377940" h="0">
                <a:moveTo>
                  <a:pt x="0" y="0"/>
                </a:moveTo>
                <a:lnTo>
                  <a:pt x="6377631" y="0"/>
                </a:lnTo>
              </a:path>
            </a:pathLst>
          </a:custGeom>
          <a:ln w="1829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658808" y="2235347"/>
            <a:ext cx="6362700" cy="0"/>
          </a:xfrm>
          <a:custGeom>
            <a:avLst/>
            <a:gdLst/>
            <a:ahLst/>
            <a:cxnLst/>
            <a:rect l="l" t="t" r="r" b="b"/>
            <a:pathLst>
              <a:path w="6362700" h="0">
                <a:moveTo>
                  <a:pt x="0" y="0"/>
                </a:moveTo>
                <a:lnTo>
                  <a:pt x="6362381" y="0"/>
                </a:lnTo>
              </a:path>
            </a:pathLst>
          </a:custGeom>
          <a:ln w="1219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9769" y="6179990"/>
            <a:ext cx="535282" cy="8691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14345" y="8508351"/>
            <a:ext cx="837235" cy="68615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335219" y="2273467"/>
            <a:ext cx="292803" cy="7776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266592" y="2506761"/>
            <a:ext cx="366004" cy="8233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266592" y="2744628"/>
            <a:ext cx="366004" cy="8233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39793" y="3549721"/>
            <a:ext cx="297378" cy="7776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39793" y="4011733"/>
            <a:ext cx="297378" cy="8691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225417" y="4245026"/>
            <a:ext cx="411755" cy="82338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225417" y="4473745"/>
            <a:ext cx="411755" cy="8233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330643" y="4821398"/>
            <a:ext cx="311104" cy="68615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271168" y="5050118"/>
            <a:ext cx="370579" cy="82338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339793" y="5283410"/>
            <a:ext cx="301953" cy="77764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179667" y="6312646"/>
            <a:ext cx="462081" cy="82338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179667" y="6779233"/>
            <a:ext cx="462081" cy="82338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239142" y="8512924"/>
            <a:ext cx="402605" cy="82338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007753" y="8288780"/>
            <a:ext cx="471231" cy="68615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858713" y="5736275"/>
            <a:ext cx="457506" cy="86913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4959365" y="9103019"/>
            <a:ext cx="366004" cy="73190"/>
          </a:xfrm>
          <a:prstGeom prst="rect">
            <a:avLst/>
          </a:prstGeom>
        </p:spPr>
      </p:pic>
      <p:pic>
        <p:nvPicPr>
          <p:cNvPr id="22" name="object 22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636474" y="7716982"/>
            <a:ext cx="530706" cy="86913"/>
          </a:xfrm>
          <a:prstGeom prst="rect">
            <a:avLst/>
          </a:prstGeom>
        </p:spPr>
      </p:pic>
      <p:pic>
        <p:nvPicPr>
          <p:cNvPr id="23" name="object 23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805751" y="9107594"/>
            <a:ext cx="361429" cy="73190"/>
          </a:xfrm>
          <a:prstGeom prst="rect">
            <a:avLst/>
          </a:prstGeom>
        </p:spPr>
      </p:pic>
      <p:pic>
        <p:nvPicPr>
          <p:cNvPr id="24" name="object 24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72533" y="2273467"/>
            <a:ext cx="164702" cy="59466"/>
          </a:xfrm>
          <a:prstGeom prst="rect">
            <a:avLst/>
          </a:prstGeom>
        </p:spPr>
      </p:pic>
      <p:pic>
        <p:nvPicPr>
          <p:cNvPr id="25" name="object 25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63383" y="2387827"/>
            <a:ext cx="178427" cy="292760"/>
          </a:xfrm>
          <a:prstGeom prst="rect">
            <a:avLst/>
          </a:prstGeom>
        </p:spPr>
      </p:pic>
      <p:pic>
        <p:nvPicPr>
          <p:cNvPr id="26" name="object 26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667958" y="2854413"/>
            <a:ext cx="173852" cy="68615"/>
          </a:xfrm>
          <a:prstGeom prst="rect">
            <a:avLst/>
          </a:prstGeom>
        </p:spPr>
      </p:pic>
      <p:pic>
        <p:nvPicPr>
          <p:cNvPr id="27" name="object 27" descr="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663383" y="2973348"/>
            <a:ext cx="178427" cy="64041"/>
          </a:xfrm>
          <a:prstGeom prst="rect">
            <a:avLst/>
          </a:prstGeom>
        </p:spPr>
      </p:pic>
      <p:pic>
        <p:nvPicPr>
          <p:cNvPr id="28" name="object 28" descr="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77108" y="3202067"/>
            <a:ext cx="164702" cy="64041"/>
          </a:xfrm>
          <a:prstGeom prst="rect">
            <a:avLst/>
          </a:prstGeom>
        </p:spPr>
      </p:pic>
      <p:pic>
        <p:nvPicPr>
          <p:cNvPr id="29" name="object 29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67958" y="3316427"/>
            <a:ext cx="173852" cy="64041"/>
          </a:xfrm>
          <a:prstGeom prst="rect">
            <a:avLst/>
          </a:prstGeom>
        </p:spPr>
      </p:pic>
      <p:pic>
        <p:nvPicPr>
          <p:cNvPr id="30" name="object 30" descr="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672533" y="3430786"/>
            <a:ext cx="169277" cy="68615"/>
          </a:xfrm>
          <a:prstGeom prst="rect">
            <a:avLst/>
          </a:prstGeom>
        </p:spPr>
      </p:pic>
      <p:pic>
        <p:nvPicPr>
          <p:cNvPr id="31" name="object 31" descr="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667958" y="3545145"/>
            <a:ext cx="178427" cy="64041"/>
          </a:xfrm>
          <a:prstGeom prst="rect">
            <a:avLst/>
          </a:prstGeom>
        </p:spPr>
      </p:pic>
      <p:pic>
        <p:nvPicPr>
          <p:cNvPr id="32" name="object 32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677108" y="3664080"/>
            <a:ext cx="164702" cy="59466"/>
          </a:xfrm>
          <a:prstGeom prst="rect">
            <a:avLst/>
          </a:prstGeom>
        </p:spPr>
      </p:pic>
      <p:pic>
        <p:nvPicPr>
          <p:cNvPr id="33" name="object 33" descr="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672533" y="3897373"/>
            <a:ext cx="169277" cy="59466"/>
          </a:xfrm>
          <a:prstGeom prst="rect">
            <a:avLst/>
          </a:prstGeom>
        </p:spPr>
      </p:pic>
      <p:pic>
        <p:nvPicPr>
          <p:cNvPr id="34" name="object 34" descr="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667958" y="4011733"/>
            <a:ext cx="178427" cy="64041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667958" y="4126092"/>
            <a:ext cx="173852" cy="64041"/>
          </a:xfrm>
          <a:prstGeom prst="rect">
            <a:avLst/>
          </a:prstGeom>
        </p:spPr>
      </p:pic>
      <p:pic>
        <p:nvPicPr>
          <p:cNvPr id="36" name="object 36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667958" y="4245026"/>
            <a:ext cx="173852" cy="173826"/>
          </a:xfrm>
          <a:prstGeom prst="rect">
            <a:avLst/>
          </a:prstGeom>
        </p:spPr>
      </p:pic>
      <p:pic>
        <p:nvPicPr>
          <p:cNvPr id="37" name="object 37" descr="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658808" y="4469170"/>
            <a:ext cx="183002" cy="59466"/>
          </a:xfrm>
          <a:prstGeom prst="rect">
            <a:avLst/>
          </a:prstGeom>
        </p:spPr>
      </p:pic>
      <p:pic>
        <p:nvPicPr>
          <p:cNvPr id="38" name="object 38" descr=""/>
          <p:cNvPicPr/>
          <p:nvPr/>
        </p:nvPicPr>
        <p:blipFill>
          <a:blip r:embed="rId36" cstate="print"/>
          <a:stretch>
            <a:fillRect/>
          </a:stretch>
        </p:blipFill>
        <p:spPr>
          <a:xfrm>
            <a:off x="672533" y="4697889"/>
            <a:ext cx="169277" cy="64041"/>
          </a:xfrm>
          <a:prstGeom prst="rect">
            <a:avLst/>
          </a:prstGeom>
        </p:spPr>
      </p:pic>
      <p:pic>
        <p:nvPicPr>
          <p:cNvPr id="39" name="object 39" descr=""/>
          <p:cNvPicPr/>
          <p:nvPr/>
        </p:nvPicPr>
        <p:blipFill>
          <a:blip r:embed="rId37" cstate="print"/>
          <a:stretch>
            <a:fillRect/>
          </a:stretch>
        </p:blipFill>
        <p:spPr>
          <a:xfrm>
            <a:off x="672533" y="4926609"/>
            <a:ext cx="173852" cy="64041"/>
          </a:xfrm>
          <a:prstGeom prst="rect">
            <a:avLst/>
          </a:prstGeom>
        </p:spPr>
      </p:pic>
      <p:pic>
        <p:nvPicPr>
          <p:cNvPr id="40" name="object 40" descr=""/>
          <p:cNvPicPr/>
          <p:nvPr/>
        </p:nvPicPr>
        <p:blipFill>
          <a:blip r:embed="rId38" cstate="print"/>
          <a:stretch>
            <a:fillRect/>
          </a:stretch>
        </p:blipFill>
        <p:spPr>
          <a:xfrm>
            <a:off x="677108" y="5045543"/>
            <a:ext cx="169277" cy="64041"/>
          </a:xfrm>
          <a:prstGeom prst="rect">
            <a:avLst/>
          </a:prstGeom>
        </p:spPr>
      </p:pic>
      <p:pic>
        <p:nvPicPr>
          <p:cNvPr id="41" name="object 41" descr=""/>
          <p:cNvPicPr/>
          <p:nvPr/>
        </p:nvPicPr>
        <p:blipFill>
          <a:blip r:embed="rId39" cstate="print"/>
          <a:stretch>
            <a:fillRect/>
          </a:stretch>
        </p:blipFill>
        <p:spPr>
          <a:xfrm>
            <a:off x="667958" y="5164476"/>
            <a:ext cx="178427" cy="178400"/>
          </a:xfrm>
          <a:prstGeom prst="rect">
            <a:avLst/>
          </a:prstGeom>
        </p:spPr>
      </p:pic>
      <p:pic>
        <p:nvPicPr>
          <p:cNvPr id="42" name="object 42" descr=""/>
          <p:cNvPicPr/>
          <p:nvPr/>
        </p:nvPicPr>
        <p:blipFill>
          <a:blip r:embed="rId40" cstate="print"/>
          <a:stretch>
            <a:fillRect/>
          </a:stretch>
        </p:blipFill>
        <p:spPr>
          <a:xfrm>
            <a:off x="667958" y="5493833"/>
            <a:ext cx="173852" cy="182975"/>
          </a:xfrm>
          <a:prstGeom prst="rect">
            <a:avLst/>
          </a:prstGeom>
        </p:spPr>
      </p:pic>
      <p:pic>
        <p:nvPicPr>
          <p:cNvPr id="43" name="object 43" descr=""/>
          <p:cNvPicPr/>
          <p:nvPr/>
        </p:nvPicPr>
        <p:blipFill>
          <a:blip r:embed="rId41" cstate="print"/>
          <a:stretch>
            <a:fillRect/>
          </a:stretch>
        </p:blipFill>
        <p:spPr>
          <a:xfrm>
            <a:off x="667958" y="5727126"/>
            <a:ext cx="178427" cy="64041"/>
          </a:xfrm>
          <a:prstGeom prst="rect">
            <a:avLst/>
          </a:prstGeom>
        </p:spPr>
      </p:pic>
      <p:pic>
        <p:nvPicPr>
          <p:cNvPr id="44" name="object 44" descr=""/>
          <p:cNvPicPr/>
          <p:nvPr/>
        </p:nvPicPr>
        <p:blipFill>
          <a:blip r:embed="rId42" cstate="print"/>
          <a:stretch>
            <a:fillRect/>
          </a:stretch>
        </p:blipFill>
        <p:spPr>
          <a:xfrm>
            <a:off x="677108" y="5841485"/>
            <a:ext cx="169277" cy="64041"/>
          </a:xfrm>
          <a:prstGeom prst="rect">
            <a:avLst/>
          </a:prstGeom>
        </p:spPr>
      </p:pic>
      <p:pic>
        <p:nvPicPr>
          <p:cNvPr id="45" name="object 45" descr=""/>
          <p:cNvPicPr/>
          <p:nvPr/>
        </p:nvPicPr>
        <p:blipFill>
          <a:blip r:embed="rId43" cstate="print"/>
          <a:stretch>
            <a:fillRect/>
          </a:stretch>
        </p:blipFill>
        <p:spPr>
          <a:xfrm>
            <a:off x="672533" y="5955844"/>
            <a:ext cx="173852" cy="297334"/>
          </a:xfrm>
          <a:prstGeom prst="rect">
            <a:avLst/>
          </a:prstGeom>
        </p:spPr>
      </p:pic>
      <p:pic>
        <p:nvPicPr>
          <p:cNvPr id="46" name="object 46" descr=""/>
          <p:cNvPicPr/>
          <p:nvPr/>
        </p:nvPicPr>
        <p:blipFill>
          <a:blip r:embed="rId44" cstate="print"/>
          <a:stretch>
            <a:fillRect/>
          </a:stretch>
        </p:blipFill>
        <p:spPr>
          <a:xfrm>
            <a:off x="672533" y="6298924"/>
            <a:ext cx="169277" cy="64041"/>
          </a:xfrm>
          <a:prstGeom prst="rect">
            <a:avLst/>
          </a:prstGeom>
        </p:spPr>
      </p:pic>
      <p:pic>
        <p:nvPicPr>
          <p:cNvPr id="47" name="object 47" descr=""/>
          <p:cNvPicPr/>
          <p:nvPr/>
        </p:nvPicPr>
        <p:blipFill>
          <a:blip r:embed="rId45" cstate="print"/>
          <a:stretch>
            <a:fillRect/>
          </a:stretch>
        </p:blipFill>
        <p:spPr>
          <a:xfrm>
            <a:off x="672533" y="6422431"/>
            <a:ext cx="169277" cy="68615"/>
          </a:xfrm>
          <a:prstGeom prst="rect">
            <a:avLst/>
          </a:prstGeom>
        </p:spPr>
      </p:pic>
      <p:pic>
        <p:nvPicPr>
          <p:cNvPr id="48" name="object 48" descr=""/>
          <p:cNvPicPr/>
          <p:nvPr/>
        </p:nvPicPr>
        <p:blipFill>
          <a:blip r:embed="rId46" cstate="print"/>
          <a:stretch>
            <a:fillRect/>
          </a:stretch>
        </p:blipFill>
        <p:spPr>
          <a:xfrm>
            <a:off x="672533" y="7012527"/>
            <a:ext cx="173852" cy="407120"/>
          </a:xfrm>
          <a:prstGeom prst="rect">
            <a:avLst/>
          </a:prstGeom>
        </p:spPr>
      </p:pic>
      <p:pic>
        <p:nvPicPr>
          <p:cNvPr id="49" name="object 49" descr=""/>
          <p:cNvPicPr/>
          <p:nvPr/>
        </p:nvPicPr>
        <p:blipFill>
          <a:blip r:embed="rId47" cstate="print"/>
          <a:stretch>
            <a:fillRect/>
          </a:stretch>
        </p:blipFill>
        <p:spPr>
          <a:xfrm>
            <a:off x="672533" y="7835916"/>
            <a:ext cx="173852" cy="59466"/>
          </a:xfrm>
          <a:prstGeom prst="rect">
            <a:avLst/>
          </a:prstGeom>
        </p:spPr>
      </p:pic>
      <p:pic>
        <p:nvPicPr>
          <p:cNvPr id="50" name="object 50" descr=""/>
          <p:cNvPicPr/>
          <p:nvPr/>
        </p:nvPicPr>
        <p:blipFill>
          <a:blip r:embed="rId48" cstate="print"/>
          <a:stretch>
            <a:fillRect/>
          </a:stretch>
        </p:blipFill>
        <p:spPr>
          <a:xfrm>
            <a:off x="672533" y="8169846"/>
            <a:ext cx="169277" cy="59466"/>
          </a:xfrm>
          <a:prstGeom prst="rect">
            <a:avLst/>
          </a:prstGeom>
        </p:spPr>
      </p:pic>
      <p:pic>
        <p:nvPicPr>
          <p:cNvPr id="51" name="object 51" descr=""/>
          <p:cNvPicPr/>
          <p:nvPr/>
        </p:nvPicPr>
        <p:blipFill>
          <a:blip r:embed="rId49" cstate="print"/>
          <a:stretch>
            <a:fillRect/>
          </a:stretch>
        </p:blipFill>
        <p:spPr>
          <a:xfrm>
            <a:off x="672533" y="8279631"/>
            <a:ext cx="178427" cy="64041"/>
          </a:xfrm>
          <a:prstGeom prst="rect">
            <a:avLst/>
          </a:prstGeom>
        </p:spPr>
      </p:pic>
      <p:pic>
        <p:nvPicPr>
          <p:cNvPr id="52" name="object 52" descr=""/>
          <p:cNvPicPr/>
          <p:nvPr/>
        </p:nvPicPr>
        <p:blipFill>
          <a:blip r:embed="rId50" cstate="print"/>
          <a:stretch>
            <a:fillRect/>
          </a:stretch>
        </p:blipFill>
        <p:spPr>
          <a:xfrm>
            <a:off x="672533" y="8393991"/>
            <a:ext cx="178427" cy="64041"/>
          </a:xfrm>
          <a:prstGeom prst="rect">
            <a:avLst/>
          </a:prstGeom>
        </p:spPr>
      </p:pic>
      <p:pic>
        <p:nvPicPr>
          <p:cNvPr id="53" name="object 53" descr=""/>
          <p:cNvPicPr/>
          <p:nvPr/>
        </p:nvPicPr>
        <p:blipFill>
          <a:blip r:embed="rId51" cstate="print"/>
          <a:stretch>
            <a:fillRect/>
          </a:stretch>
        </p:blipFill>
        <p:spPr>
          <a:xfrm>
            <a:off x="672533" y="9107594"/>
            <a:ext cx="169277" cy="64041"/>
          </a:xfrm>
          <a:prstGeom prst="rect">
            <a:avLst/>
          </a:prstGeom>
        </p:spPr>
      </p:pic>
      <p:pic>
        <p:nvPicPr>
          <p:cNvPr id="54" name="object 54" descr=""/>
          <p:cNvPicPr/>
          <p:nvPr/>
        </p:nvPicPr>
        <p:blipFill>
          <a:blip r:embed="rId52" cstate="print"/>
          <a:stretch>
            <a:fillRect/>
          </a:stretch>
        </p:blipFill>
        <p:spPr>
          <a:xfrm>
            <a:off x="3335219" y="2616546"/>
            <a:ext cx="297378" cy="86913"/>
          </a:xfrm>
          <a:prstGeom prst="rect">
            <a:avLst/>
          </a:prstGeom>
        </p:spPr>
      </p:pic>
      <p:pic>
        <p:nvPicPr>
          <p:cNvPr id="55" name="object 55" descr=""/>
          <p:cNvPicPr/>
          <p:nvPr/>
        </p:nvPicPr>
        <p:blipFill>
          <a:blip r:embed="rId53" cstate="print"/>
          <a:stretch>
            <a:fillRect/>
          </a:stretch>
        </p:blipFill>
        <p:spPr>
          <a:xfrm>
            <a:off x="3394694" y="4592679"/>
            <a:ext cx="242478" cy="73190"/>
          </a:xfrm>
          <a:prstGeom prst="rect">
            <a:avLst/>
          </a:prstGeom>
        </p:spPr>
      </p:pic>
      <p:pic>
        <p:nvPicPr>
          <p:cNvPr id="56" name="object 56" descr=""/>
          <p:cNvPicPr/>
          <p:nvPr/>
        </p:nvPicPr>
        <p:blipFill>
          <a:blip r:embed="rId54" cstate="print"/>
          <a:stretch>
            <a:fillRect/>
          </a:stretch>
        </p:blipFill>
        <p:spPr>
          <a:xfrm>
            <a:off x="3229992" y="5498406"/>
            <a:ext cx="411755" cy="86913"/>
          </a:xfrm>
          <a:prstGeom prst="rect">
            <a:avLst/>
          </a:prstGeom>
        </p:spPr>
      </p:pic>
      <p:pic>
        <p:nvPicPr>
          <p:cNvPr id="57" name="object 57" descr=""/>
          <p:cNvPicPr/>
          <p:nvPr/>
        </p:nvPicPr>
        <p:blipFill>
          <a:blip r:embed="rId55" cstate="print"/>
          <a:stretch>
            <a:fillRect/>
          </a:stretch>
        </p:blipFill>
        <p:spPr>
          <a:xfrm>
            <a:off x="4021477" y="5502980"/>
            <a:ext cx="452931" cy="86913"/>
          </a:xfrm>
          <a:prstGeom prst="rect">
            <a:avLst/>
          </a:prstGeom>
        </p:spPr>
      </p:pic>
      <p:pic>
        <p:nvPicPr>
          <p:cNvPr id="58" name="object 58" descr=""/>
          <p:cNvPicPr/>
          <p:nvPr/>
        </p:nvPicPr>
        <p:blipFill>
          <a:blip r:embed="rId56" cstate="print"/>
          <a:stretch>
            <a:fillRect/>
          </a:stretch>
        </p:blipFill>
        <p:spPr>
          <a:xfrm>
            <a:off x="4122129" y="9103019"/>
            <a:ext cx="361429" cy="521479"/>
          </a:xfrm>
          <a:prstGeom prst="rect">
            <a:avLst/>
          </a:prstGeom>
        </p:spPr>
      </p:pic>
      <p:pic>
        <p:nvPicPr>
          <p:cNvPr id="59" name="object 59" descr=""/>
          <p:cNvPicPr/>
          <p:nvPr/>
        </p:nvPicPr>
        <p:blipFill>
          <a:blip r:embed="rId57" cstate="print"/>
          <a:stretch>
            <a:fillRect/>
          </a:stretch>
        </p:blipFill>
        <p:spPr>
          <a:xfrm>
            <a:off x="4858713" y="7360180"/>
            <a:ext cx="462081" cy="96062"/>
          </a:xfrm>
          <a:prstGeom prst="rect">
            <a:avLst/>
          </a:prstGeom>
        </p:spPr>
      </p:pic>
      <p:pic>
        <p:nvPicPr>
          <p:cNvPr id="60" name="object 60" descr=""/>
          <p:cNvPicPr/>
          <p:nvPr/>
        </p:nvPicPr>
        <p:blipFill>
          <a:blip r:embed="rId58" cstate="print"/>
          <a:stretch>
            <a:fillRect/>
          </a:stretch>
        </p:blipFill>
        <p:spPr>
          <a:xfrm>
            <a:off x="672533" y="7945701"/>
            <a:ext cx="173852" cy="173826"/>
          </a:xfrm>
          <a:prstGeom prst="rect">
            <a:avLst/>
          </a:prstGeom>
        </p:spPr>
      </p:pic>
      <p:sp>
        <p:nvSpPr>
          <p:cNvPr id="61" name="object 61" descr=""/>
          <p:cNvSpPr txBox="1"/>
          <p:nvPr/>
        </p:nvSpPr>
        <p:spPr>
          <a:xfrm>
            <a:off x="650120" y="2027474"/>
            <a:ext cx="68834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onsolas"/>
                <a:cs typeface="Consolas"/>
              </a:rPr>
              <a:t>CõUgø</a:t>
            </a:r>
            <a:r>
              <a:rPr dirty="0" sz="900" spc="85">
                <a:latin typeface="Consolas"/>
                <a:cs typeface="Consolas"/>
              </a:rPr>
              <a:t> </a:t>
            </a:r>
            <a:r>
              <a:rPr dirty="0" sz="900" spc="-20">
                <a:latin typeface="Consolas"/>
                <a:cs typeface="Consolas"/>
              </a:rPr>
              <a:t>Nøœe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62" name="object 62" descr=""/>
          <p:cNvSpPr txBox="1"/>
          <p:nvPr/>
        </p:nvSpPr>
        <p:spPr>
          <a:xfrm>
            <a:off x="654722" y="3736260"/>
            <a:ext cx="20002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40">
                <a:latin typeface="Arial MT"/>
                <a:cs typeface="Arial MT"/>
              </a:rPr>
              <a:t>1540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63" name="object 63" descr=""/>
          <p:cNvSpPr txBox="1"/>
          <p:nvPr/>
        </p:nvSpPr>
        <p:spPr>
          <a:xfrm>
            <a:off x="650838" y="6591541"/>
            <a:ext cx="210185" cy="391160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20"/>
              </a:spcBef>
            </a:pPr>
            <a:r>
              <a:rPr dirty="0" sz="650" spc="-280">
                <a:latin typeface="Arial MT"/>
                <a:cs typeface="Arial MT"/>
              </a:rPr>
              <a:t>Š</a:t>
            </a:r>
            <a:r>
              <a:rPr dirty="0" sz="650" spc="-10">
                <a:latin typeface="Arial MT"/>
                <a:cs typeface="Arial MT"/>
              </a:rPr>
              <a:t> </a:t>
            </a:r>
            <a:r>
              <a:rPr dirty="0" sz="650" spc="-40">
                <a:latin typeface="Arial MT"/>
                <a:cs typeface="Arial MT"/>
              </a:rPr>
              <a:t>GZ1</a:t>
            </a:r>
            <a:endParaRPr sz="650">
              <a:latin typeface="Arial MT"/>
              <a:cs typeface="Arial MT"/>
            </a:endParaRPr>
          </a:p>
          <a:p>
            <a:pPr marL="23495">
              <a:lnSpc>
                <a:spcPct val="100000"/>
              </a:lnSpc>
              <a:spcBef>
                <a:spcPts val="210"/>
              </a:spcBef>
            </a:pPr>
            <a:r>
              <a:rPr dirty="0" sz="600" spc="-20">
                <a:latin typeface="Arial MT"/>
                <a:cs typeface="Arial MT"/>
              </a:rPr>
              <a:t>å830</a:t>
            </a:r>
            <a:endParaRPr sz="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650" spc="-20">
                <a:latin typeface="Arial MT"/>
                <a:cs typeface="Arial MT"/>
              </a:rPr>
              <a:t>1ó48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64" name="object 64" descr=""/>
          <p:cNvSpPr txBox="1"/>
          <p:nvPr/>
        </p:nvSpPr>
        <p:spPr>
          <a:xfrm>
            <a:off x="657545" y="7429310"/>
            <a:ext cx="203200" cy="3778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60"/>
              </a:spcBef>
            </a:pPr>
            <a:r>
              <a:rPr dirty="0" sz="700" spc="-55">
                <a:latin typeface="Comic Sans MS"/>
                <a:cs typeface="Comic Sans MS"/>
              </a:rPr>
              <a:t>IB?2</a:t>
            </a:r>
            <a:endParaRPr sz="700">
              <a:latin typeface="Comic Sans MS"/>
              <a:cs typeface="Comic Sans MS"/>
            </a:endParaRPr>
          </a:p>
          <a:p>
            <a:pPr marL="24765">
              <a:lnSpc>
                <a:spcPct val="100000"/>
              </a:lnSpc>
              <a:spcBef>
                <a:spcPts val="60"/>
              </a:spcBef>
            </a:pPr>
            <a:r>
              <a:rPr dirty="0" sz="700" spc="-45">
                <a:latin typeface="Comic Sans MS"/>
                <a:cs typeface="Comic Sans MS"/>
              </a:rPr>
              <a:t>j8ã0</a:t>
            </a:r>
            <a:endParaRPr sz="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00" spc="-20">
                <a:latin typeface="Comic Sans MS"/>
                <a:cs typeface="Comic Sans MS"/>
              </a:rPr>
              <a:t>1910</a:t>
            </a:r>
            <a:endParaRPr sz="700">
              <a:latin typeface="Comic Sans MS"/>
              <a:cs typeface="Comic Sans MS"/>
            </a:endParaRPr>
          </a:p>
        </p:txBody>
      </p:sp>
      <p:sp>
        <p:nvSpPr>
          <p:cNvPr id="65" name="object 65" descr=""/>
          <p:cNvSpPr txBox="1"/>
          <p:nvPr/>
        </p:nvSpPr>
        <p:spPr>
          <a:xfrm>
            <a:off x="642911" y="8449398"/>
            <a:ext cx="217804" cy="6299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195"/>
              </a:spcBef>
            </a:pPr>
            <a:r>
              <a:rPr dirty="0" sz="700" spc="-30">
                <a:latin typeface="Arial MT"/>
                <a:cs typeface="Arial MT"/>
              </a:rPr>
              <a:t>6408</a:t>
            </a:r>
            <a:endParaRPr sz="700">
              <a:latin typeface="Arial MT"/>
              <a:cs typeface="Arial MT"/>
            </a:endParaRPr>
          </a:p>
          <a:p>
            <a:pPr marL="25400">
              <a:lnSpc>
                <a:spcPct val="100000"/>
              </a:lnSpc>
              <a:spcBef>
                <a:spcPts val="95"/>
              </a:spcBef>
            </a:pPr>
            <a:r>
              <a:rPr dirty="0" sz="700" spc="-30">
                <a:latin typeface="Arial MT"/>
                <a:cs typeface="Arial MT"/>
              </a:rPr>
              <a:t>7609</a:t>
            </a:r>
            <a:endParaRPr sz="700">
              <a:latin typeface="Arial MT"/>
              <a:cs typeface="Arial MT"/>
            </a:endParaRPr>
          </a:p>
          <a:p>
            <a:pPr marL="35560">
              <a:lnSpc>
                <a:spcPct val="100000"/>
              </a:lnSpc>
              <a:spcBef>
                <a:spcPts val="135"/>
              </a:spcBef>
            </a:pPr>
            <a:r>
              <a:rPr dirty="0" sz="700" spc="-20">
                <a:latin typeface="Comic Sans MS"/>
                <a:cs typeface="Comic Sans MS"/>
              </a:rPr>
              <a:t>î0t7</a:t>
            </a:r>
            <a:endParaRPr sz="700">
              <a:latin typeface="Comic Sans MS"/>
              <a:cs typeface="Comic Sans MS"/>
            </a:endParaRPr>
          </a:p>
          <a:p>
            <a:pPr marL="22860">
              <a:lnSpc>
                <a:spcPts val="790"/>
              </a:lnSpc>
              <a:spcBef>
                <a:spcPts val="95"/>
              </a:spcBef>
            </a:pPr>
            <a:r>
              <a:rPr dirty="0" sz="700" spc="-25" i="1">
                <a:latin typeface="Arial"/>
                <a:cs typeface="Arial"/>
              </a:rPr>
              <a:t>7825</a:t>
            </a:r>
            <a:endParaRPr sz="700">
              <a:latin typeface="Arial"/>
              <a:cs typeface="Arial"/>
            </a:endParaRPr>
          </a:p>
          <a:p>
            <a:pPr marL="12700">
              <a:lnSpc>
                <a:spcPts val="1030"/>
              </a:lnSpc>
            </a:pPr>
            <a:r>
              <a:rPr dirty="0" sz="900" spc="-114">
                <a:latin typeface="Consolas"/>
                <a:cs typeface="Consolas"/>
              </a:rPr>
              <a:t>?B33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66" name="object 66" descr=""/>
          <p:cNvSpPr txBox="1"/>
          <p:nvPr/>
        </p:nvSpPr>
        <p:spPr>
          <a:xfrm>
            <a:off x="2210779" y="942837"/>
            <a:ext cx="3166745" cy="5245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065" marR="5080">
              <a:lnSpc>
                <a:spcPts val="1480"/>
              </a:lnSpc>
              <a:spcBef>
                <a:spcPts val="215"/>
              </a:spcBef>
            </a:pPr>
            <a:r>
              <a:rPr dirty="0" sz="1300" spc="-20" b="1">
                <a:latin typeface="Arial"/>
                <a:cs typeface="Arial"/>
              </a:rPr>
              <a:t>ASSOCIACAO</a:t>
            </a:r>
            <a:r>
              <a:rPr dirty="0" sz="1300" spc="3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DOS</a:t>
            </a:r>
            <a:r>
              <a:rPr dirty="0" sz="1300" spc="-9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MORADORES</a:t>
            </a:r>
            <a:r>
              <a:rPr dirty="0" sz="1300" spc="20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PARA </a:t>
            </a:r>
            <a:r>
              <a:rPr dirty="0" sz="1300" b="1">
                <a:latin typeface="Arial"/>
                <a:cs typeface="Arial"/>
              </a:rPr>
              <a:t>DESENVOLVIMENTO</a:t>
            </a:r>
            <a:r>
              <a:rPr dirty="0" sz="1300" spc="-95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DO</a:t>
            </a:r>
            <a:r>
              <a:rPr dirty="0" sz="1300" spc="-50" b="1">
                <a:latin typeface="Arial"/>
                <a:cs typeface="Arial"/>
              </a:rPr>
              <a:t> </a:t>
            </a:r>
            <a:r>
              <a:rPr dirty="0" sz="1300" b="1">
                <a:latin typeface="Arial"/>
                <a:cs typeface="Arial"/>
              </a:rPr>
              <a:t>AGUA</a:t>
            </a:r>
            <a:r>
              <a:rPr dirty="0" sz="1300" spc="20" b="1">
                <a:latin typeface="Arial"/>
                <a:cs typeface="Arial"/>
              </a:rPr>
              <a:t> </a:t>
            </a:r>
            <a:r>
              <a:rPr dirty="0" sz="1300" spc="-20" b="1">
                <a:latin typeface="Arial"/>
                <a:cs typeface="Arial"/>
              </a:rPr>
              <a:t>AZUL</a:t>
            </a:r>
            <a:endParaRPr sz="1300">
              <a:latin typeface="Arial"/>
              <a:cs typeface="Arial"/>
            </a:endParaRPr>
          </a:p>
          <a:p>
            <a:pPr algn="ctr">
              <a:lnSpc>
                <a:spcPts val="855"/>
              </a:lnSpc>
            </a:pPr>
            <a:r>
              <a:rPr dirty="0" sz="900" spc="-25">
                <a:latin typeface="Consolas"/>
                <a:cs typeface="Consolas"/>
              </a:rPr>
              <a:t>CNPU</a:t>
            </a:r>
            <a:r>
              <a:rPr dirty="0" sz="900" spc="-335">
                <a:latin typeface="Consolas"/>
                <a:cs typeface="Consolas"/>
              </a:rPr>
              <a:t> </a:t>
            </a:r>
            <a:r>
              <a:rPr dirty="0" sz="900" spc="-110">
                <a:latin typeface="Consolas"/>
                <a:cs typeface="Consolas"/>
              </a:rPr>
              <a:t>:0a963.3Ø7{0001-</a:t>
            </a:r>
            <a:r>
              <a:rPr dirty="0" sz="900" spc="-25">
                <a:latin typeface="Consolas"/>
                <a:cs typeface="Consolas"/>
              </a:rPr>
              <a:t>31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67" name="object 67" descr=""/>
          <p:cNvSpPr txBox="1"/>
          <p:nvPr/>
        </p:nvSpPr>
        <p:spPr>
          <a:xfrm>
            <a:off x="1894759" y="1609425"/>
            <a:ext cx="3822700" cy="440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09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Rua</a:t>
            </a:r>
            <a:r>
              <a:rPr dirty="0" sz="950" spc="-70">
                <a:latin typeface="Arial MT"/>
                <a:cs typeface="Arial MT"/>
              </a:rPr>
              <a:t> </a:t>
            </a:r>
            <a:r>
              <a:rPr dirty="0" sz="950" spc="-10" b="1">
                <a:latin typeface="Arial"/>
                <a:cs typeface="Arial"/>
              </a:rPr>
              <a:t>LYDIA</a:t>
            </a:r>
            <a:r>
              <a:rPr dirty="0" sz="950" spc="-3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DE</a:t>
            </a:r>
            <a:r>
              <a:rPr dirty="0" sz="950" spc="-45" b="1">
                <a:latin typeface="Arial"/>
                <a:cs typeface="Arial"/>
              </a:rPr>
              <a:t> </a:t>
            </a:r>
            <a:r>
              <a:rPr dirty="0" sz="950" spc="-30" b="1">
                <a:latin typeface="Arial"/>
                <a:cs typeface="Arial"/>
              </a:rPr>
              <a:t>JESUS</a:t>
            </a:r>
            <a:r>
              <a:rPr dirty="0" sz="950" spc="-25" b="1">
                <a:latin typeface="Arial"/>
                <a:cs typeface="Arial"/>
              </a:rPr>
              <a:t> </a:t>
            </a:r>
            <a:r>
              <a:rPr dirty="0" sz="950" spc="-30" b="1">
                <a:latin typeface="Arial"/>
                <a:cs typeface="Arial"/>
              </a:rPr>
              <a:t>MENDONCA,</a:t>
            </a:r>
            <a:r>
              <a:rPr dirty="0" sz="950" spc="1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1146 </a:t>
            </a:r>
            <a:r>
              <a:rPr dirty="0" sz="950">
                <a:latin typeface="Arial MT"/>
                <a:cs typeface="Arial MT"/>
              </a:rPr>
              <a:t>-</a:t>
            </a:r>
            <a:r>
              <a:rPr dirty="0" sz="950" spc="-65">
                <a:latin typeface="Arial MT"/>
                <a:cs typeface="Arial MT"/>
              </a:rPr>
              <a:t> </a:t>
            </a:r>
            <a:r>
              <a:rPr dirty="0" sz="950" spc="-55" b="1">
                <a:latin typeface="Arial"/>
                <a:cs typeface="Arial"/>
              </a:rPr>
              <a:t>AGUA</a:t>
            </a:r>
            <a:r>
              <a:rPr dirty="0" sz="950" spc="-10" b="1">
                <a:latin typeface="Arial"/>
                <a:cs typeface="Arial"/>
              </a:rPr>
              <a:t> AZUL</a:t>
            </a:r>
            <a:r>
              <a:rPr dirty="0" sz="950" spc="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-</a:t>
            </a:r>
            <a:r>
              <a:rPr dirty="0" sz="950" spc="-65">
                <a:latin typeface="Arial MT"/>
                <a:cs typeface="Arial MT"/>
              </a:rPr>
              <a:t> </a:t>
            </a:r>
            <a:r>
              <a:rPr dirty="0" sz="950" spc="-25" b="1">
                <a:latin typeface="Arial"/>
                <a:cs typeface="Arial"/>
              </a:rPr>
              <a:t>07159-</a:t>
            </a:r>
            <a:r>
              <a:rPr dirty="0" sz="950" b="1">
                <a:latin typeface="Arial"/>
                <a:cs typeface="Arial"/>
              </a:rPr>
              <a:t>190</a:t>
            </a:r>
            <a:r>
              <a:rPr dirty="0" sz="950" spc="15" b="1">
                <a:latin typeface="Arial"/>
                <a:cs typeface="Arial"/>
              </a:rPr>
              <a:t> </a:t>
            </a:r>
            <a:r>
              <a:rPr dirty="0" sz="950" spc="-50">
                <a:latin typeface="Arial MT"/>
                <a:cs typeface="Arial MT"/>
              </a:rPr>
              <a:t>-</a:t>
            </a:r>
            <a:endParaRPr sz="950">
              <a:latin typeface="Arial MT"/>
              <a:cs typeface="Arial MT"/>
            </a:endParaRPr>
          </a:p>
          <a:p>
            <a:pPr algn="ctr" marR="15875">
              <a:lnSpc>
                <a:spcPts val="1065"/>
              </a:lnSpc>
            </a:pPr>
            <a:r>
              <a:rPr dirty="0" sz="950" spc="-10" b="1">
                <a:latin typeface="Arial"/>
                <a:cs typeface="Arial"/>
              </a:rPr>
              <a:t>GUARULHO5/SP</a:t>
            </a:r>
            <a:endParaRPr sz="950">
              <a:latin typeface="Arial"/>
              <a:cs typeface="Arial"/>
            </a:endParaRPr>
          </a:p>
          <a:p>
            <a:pPr algn="ctr" marR="635">
              <a:lnSpc>
                <a:spcPts val="1110"/>
              </a:lnSpc>
            </a:pPr>
            <a:r>
              <a:rPr dirty="0" sz="950" spc="-25" b="1">
                <a:latin typeface="Arial"/>
                <a:cs typeface="Arial"/>
              </a:rPr>
              <a:t>Balanço</a:t>
            </a:r>
            <a:r>
              <a:rPr dirty="0" sz="950" spc="-20" b="1">
                <a:latin typeface="Arial"/>
                <a:cs typeface="Arial"/>
              </a:rPr>
              <a:t> Patrimonial</a:t>
            </a:r>
            <a:r>
              <a:rPr dirty="0" sz="950" spc="-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Fiscal</a:t>
            </a:r>
            <a:r>
              <a:rPr dirty="0" sz="950" spc="-5" b="1">
                <a:latin typeface="Arial"/>
                <a:cs typeface="Arial"/>
              </a:rPr>
              <a:t> </a:t>
            </a:r>
            <a:r>
              <a:rPr dirty="0" sz="950" spc="-20" b="1">
                <a:latin typeface="Arial"/>
                <a:cs typeface="Arial"/>
              </a:rPr>
              <a:t>em</a:t>
            </a:r>
            <a:r>
              <a:rPr dirty="0" sz="950" spc="-30" b="1">
                <a:latin typeface="Arial"/>
                <a:cs typeface="Arial"/>
              </a:rPr>
              <a:t> </a:t>
            </a:r>
            <a:r>
              <a:rPr dirty="0" sz="950" spc="-25" b="1">
                <a:latin typeface="Arial"/>
                <a:cs typeface="Arial"/>
              </a:rPr>
              <a:t>01/01/2022</a:t>
            </a:r>
            <a:r>
              <a:rPr dirty="0" sz="950" spc="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a</a:t>
            </a:r>
            <a:r>
              <a:rPr dirty="0" sz="950" spc="-2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31/03/2022</a:t>
            </a:r>
            <a:endParaRPr sz="950">
              <a:latin typeface="Arial"/>
              <a:cs typeface="Arial"/>
            </a:endParaRPr>
          </a:p>
        </p:txBody>
      </p:sp>
      <p:sp>
        <p:nvSpPr>
          <p:cNvPr id="68" name="object 68" descr=""/>
          <p:cNvSpPr txBox="1"/>
          <p:nvPr/>
        </p:nvSpPr>
        <p:spPr>
          <a:xfrm>
            <a:off x="1314342" y="2213243"/>
            <a:ext cx="1451610" cy="3948429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94310">
              <a:lnSpc>
                <a:spcPct val="100000"/>
              </a:lnSpc>
              <a:spcBef>
                <a:spcPts val="254"/>
              </a:spcBef>
            </a:pPr>
            <a:r>
              <a:rPr dirty="0" sz="650" spc="-25">
                <a:latin typeface="Arial MT"/>
                <a:cs typeface="Arial MT"/>
              </a:rPr>
              <a:t>f'tocí*u</a:t>
            </a:r>
            <a:r>
              <a:rPr dirty="0" sz="650" spc="2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Refiigeraçgo</a:t>
            </a:r>
            <a:endParaRPr sz="650">
              <a:latin typeface="Arial MT"/>
              <a:cs typeface="Arial MT"/>
            </a:endParaRPr>
          </a:p>
          <a:p>
            <a:pPr marL="188595">
              <a:lnSpc>
                <a:spcPct val="100000"/>
              </a:lnSpc>
              <a:spcBef>
                <a:spcPts val="155"/>
              </a:spcBef>
            </a:pPr>
            <a:r>
              <a:rPr dirty="0" sz="650" spc="-10">
                <a:latin typeface="Arial MT"/>
                <a:cs typeface="Arial MT"/>
              </a:rPr>
              <a:t>Toade</a:t>
            </a:r>
            <a:r>
              <a:rPr dirty="0" sz="650" spc="-7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Log</a:t>
            </a:r>
            <a:r>
              <a:rPr dirty="0" sz="650" spc="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Comercio</a:t>
            </a:r>
            <a:r>
              <a:rPr dirty="0" sz="650" spc="2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E</a:t>
            </a:r>
            <a:r>
              <a:rPr dirty="0" sz="650" spc="-5">
                <a:latin typeface="Arial MT"/>
                <a:cs typeface="Arial MT"/>
              </a:rPr>
              <a:t> </a:t>
            </a:r>
            <a:r>
              <a:rPr dirty="0" sz="650" spc="60">
                <a:latin typeface="Arial MT"/>
                <a:cs typeface="Arial MT"/>
              </a:rPr>
              <a:t>Serves</a:t>
            </a:r>
            <a:endParaRPr sz="650">
              <a:latin typeface="Arial MT"/>
              <a:cs typeface="Arial MT"/>
            </a:endParaRPr>
          </a:p>
          <a:p>
            <a:pPr marL="187960">
              <a:lnSpc>
                <a:spcPct val="100000"/>
              </a:lnSpc>
              <a:spcBef>
                <a:spcPts val="70"/>
              </a:spcBef>
            </a:pPr>
            <a:r>
              <a:rPr dirty="0" sz="700" spc="-40">
                <a:latin typeface="Arial MT"/>
                <a:cs typeface="Arial MT"/>
              </a:rPr>
              <a:t>Jaman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Spuma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LTDg</a:t>
            </a:r>
            <a:endParaRPr sz="700">
              <a:latin typeface="Arial MT"/>
              <a:cs typeface="Arial MT"/>
            </a:endParaRPr>
          </a:p>
          <a:p>
            <a:pPr marL="188595" marR="57150" indent="-4445">
              <a:lnSpc>
                <a:spcPct val="111500"/>
              </a:lnSpc>
              <a:spcBef>
                <a:spcPts val="25"/>
              </a:spcBef>
            </a:pPr>
            <a:r>
              <a:rPr dirty="0" sz="650" spc="-10">
                <a:latin typeface="Arial MT"/>
                <a:cs typeface="Arial MT"/>
              </a:rPr>
              <a:t>Nelcø</a:t>
            </a:r>
            <a:r>
              <a:rPr dirty="0" sz="650" spc="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Ferrern</a:t>
            </a:r>
            <a:r>
              <a:rPr dirty="0" sz="650" spc="1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Da</a:t>
            </a:r>
            <a:r>
              <a:rPr dirty="0" sz="650" spc="20">
                <a:latin typeface="Arial MT"/>
                <a:cs typeface="Arial MT"/>
              </a:rPr>
              <a:t> </a:t>
            </a:r>
            <a:r>
              <a:rPr dirty="0" sz="650" spc="-50">
                <a:latin typeface="Arial MT"/>
                <a:cs typeface="Arial MT"/>
              </a:rPr>
              <a:t>Si|v+t</a:t>
            </a:r>
            <a:r>
              <a:rPr dirty="0" sz="650" spc="15">
                <a:latin typeface="Arial MT"/>
                <a:cs typeface="Arial MT"/>
              </a:rPr>
              <a:t> </a:t>
            </a:r>
            <a:r>
              <a:rPr dirty="0" sz="650" spc="-25">
                <a:latin typeface="Arial MT"/>
                <a:cs typeface="Arial MT"/>
              </a:rPr>
              <a:t>ME,</a:t>
            </a:r>
            <a:r>
              <a:rPr dirty="0" sz="650" spc="5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rabdcs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90">
                <a:latin typeface="Arial MT"/>
                <a:cs typeface="Arial MT"/>
              </a:rPr>
              <a:t>de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 spc="-80">
                <a:latin typeface="Arial MT"/>
                <a:cs typeface="Arial MT"/>
              </a:rPr>
              <a:t>Educacøo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tnd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</a:t>
            </a:r>
            <a:r>
              <a:rPr dirty="0" sz="750" spc="-75">
                <a:latin typeface="Arial MT"/>
                <a:cs typeface="Arial MT"/>
              </a:rPr>
              <a:t> Coun.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Frip Comercio</a:t>
            </a:r>
            <a:r>
              <a:rPr dirty="0" sz="650" spc="1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B</a:t>
            </a:r>
            <a:r>
              <a:rPr dirty="0" sz="650" spc="-3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M</a:t>
            </a:r>
            <a:r>
              <a:rPr dirty="0" sz="650" spc="25">
                <a:latin typeface="Arial MT"/>
                <a:cs typeface="Arial MT"/>
              </a:rPr>
              <a:t> </a:t>
            </a:r>
            <a:r>
              <a:rPr dirty="0" sz="650" spc="-20">
                <a:latin typeface="Arial MT"/>
                <a:cs typeface="Arial MT"/>
              </a:rPr>
              <a:t>Eireíf</a:t>
            </a:r>
            <a:r>
              <a:rPr dirty="0" sz="650" spc="-10">
                <a:latin typeface="Arial MT"/>
                <a:cs typeface="Arial MT"/>
              </a:rPr>
              <a:t> </a:t>
            </a:r>
            <a:r>
              <a:rPr dirty="0" sz="650" spc="-25">
                <a:latin typeface="Arial MT"/>
                <a:cs typeface="Arial MT"/>
              </a:rPr>
              <a:t>THE</a:t>
            </a:r>
            <a:endParaRPr sz="650">
              <a:latin typeface="Arial MT"/>
              <a:cs typeface="Arial MT"/>
            </a:endParaRPr>
          </a:p>
          <a:p>
            <a:pPr marL="184150">
              <a:lnSpc>
                <a:spcPct val="100000"/>
              </a:lnSpc>
              <a:spcBef>
                <a:spcPts val="105"/>
              </a:spcBef>
            </a:pPr>
            <a:r>
              <a:rPr dirty="0" sz="700">
                <a:latin typeface="Arial MT"/>
                <a:cs typeface="Arial MT"/>
              </a:rPr>
              <a:t>M</a:t>
            </a:r>
            <a:r>
              <a:rPr dirty="0" sz="700" spc="2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Informatics.</a:t>
            </a:r>
            <a:endParaRPr sz="700">
              <a:latin typeface="Arial MT"/>
              <a:cs typeface="Arial MT"/>
            </a:endParaRPr>
          </a:p>
          <a:p>
            <a:pPr marL="186690" marR="46355" indent="3175">
              <a:lnSpc>
                <a:spcPct val="104400"/>
              </a:lnSpc>
              <a:spcBef>
                <a:spcPts val="5"/>
              </a:spcBef>
            </a:pPr>
            <a:r>
              <a:rPr dirty="0" sz="750" spc="-80">
                <a:latin typeface="Arial MT"/>
                <a:cs typeface="Arial MT"/>
              </a:rPr>
              <a:t>OLIVEIRA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CONSTRUç6ES </a:t>
            </a:r>
            <a:r>
              <a:rPr dirty="0" sz="700" spc="-50">
                <a:latin typeface="Arial MT"/>
                <a:cs typeface="Arial MT"/>
              </a:rPr>
              <a:t>IVANIL</a:t>
            </a:r>
            <a:r>
              <a:rPr dirty="0" sz="700" spc="-8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SON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?'EREIRA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DE</a:t>
            </a:r>
            <a:r>
              <a:rPr dirty="0" sz="700" spc="-7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MELO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65">
                <a:latin typeface="Arial MT"/>
                <a:cs typeface="Arial MT"/>
              </a:rPr>
              <a:t>Eh4FORIO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ANDALUZ#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LTßA</a:t>
            </a:r>
            <a:endParaRPr sz="700">
              <a:latin typeface="Arial MT"/>
              <a:cs typeface="Arial MT"/>
            </a:endParaRPr>
          </a:p>
          <a:p>
            <a:pPr marL="187960" marR="336550" indent="2540">
              <a:lnSpc>
                <a:spcPct val="102899"/>
              </a:lnSpc>
              <a:spcBef>
                <a:spcPts val="75"/>
              </a:spcBef>
            </a:pPr>
            <a:r>
              <a:rPr dirty="0" sz="700" spc="-70">
                <a:latin typeface="Arial MT"/>
                <a:cs typeface="Arial MT"/>
              </a:rPr>
              <a:t>OICAROO</a:t>
            </a:r>
            <a:r>
              <a:rPr dirty="0" sz="700" spc="7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EŁIAS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PATMAZI/\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IBS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LTDA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ME</a:t>
            </a:r>
            <a:endParaRPr sz="700">
              <a:latin typeface="Arial MT"/>
              <a:cs typeface="Arial MT"/>
            </a:endParaRPr>
          </a:p>
          <a:p>
            <a:pPr marL="99695">
              <a:lnSpc>
                <a:spcPct val="100000"/>
              </a:lnSpc>
              <a:spcBef>
                <a:spcPts val="130"/>
              </a:spcBef>
            </a:pPr>
            <a:r>
              <a:rPr dirty="0" sz="700">
                <a:latin typeface="Arial MT"/>
                <a:cs typeface="Arial MT"/>
              </a:rPr>
              <a:t>08</a:t>
            </a:r>
            <a:r>
              <a:rPr dirty="0" sz="700" spc="459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!</a:t>
            </a:r>
            <a:r>
              <a:rPr dirty="0" sz="700" spc="260">
                <a:latin typeface="Arial MT"/>
                <a:cs typeface="Arial MT"/>
              </a:rPr>
              <a:t>  </a:t>
            </a:r>
            <a:r>
              <a:rPr dirty="0" sz="700">
                <a:latin typeface="Arial MT"/>
                <a:cs typeface="Arial MT"/>
              </a:rPr>
              <a:t>C</a:t>
            </a:r>
            <a:r>
              <a:rPr dirty="0" sz="700" spc="26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ES </a:t>
            </a:r>
            <a:r>
              <a:rPr dirty="0" sz="700" spc="-10">
                <a:latin typeface="Arial MT"/>
                <a:cs typeface="Arial MT"/>
              </a:rPr>
              <a:t>ADMINISTRATIVE</a:t>
            </a:r>
            <a:endParaRPr sz="700">
              <a:latin typeface="Arial MT"/>
              <a:cs typeface="Arial MT"/>
            </a:endParaRPr>
          </a:p>
          <a:p>
            <a:pPr marL="185420" marR="674370" indent="4445">
              <a:lnSpc>
                <a:spcPct val="102899"/>
              </a:lnSpc>
              <a:spcBef>
                <a:spcPts val="35"/>
              </a:spcBef>
            </a:pPr>
            <a:r>
              <a:rPr dirty="0" sz="700" spc="-25">
                <a:latin typeface="Arial MT"/>
                <a:cs typeface="Arial MT"/>
              </a:rPr>
              <a:t>Vivo</a:t>
            </a:r>
            <a:r>
              <a:rPr dirty="0" sz="700" spc="3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2a36-</a:t>
            </a:r>
            <a:r>
              <a:rPr dirty="0" sz="700" spc="-20">
                <a:latin typeface="Arial MT"/>
                <a:cs typeface="Arial MT"/>
              </a:rPr>
              <a:t>4710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Vivo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398s-</a:t>
            </a:r>
            <a:r>
              <a:rPr dirty="0" sz="700" spc="-20">
                <a:latin typeface="Arial MT"/>
                <a:cs typeface="Arial MT"/>
              </a:rPr>
              <a:t>2082</a:t>
            </a:r>
            <a:endParaRPr sz="700">
              <a:latin typeface="Arial MT"/>
              <a:cs typeface="Arial MT"/>
            </a:endParaRPr>
          </a:p>
          <a:p>
            <a:pPr marL="189230">
              <a:lnSpc>
                <a:spcPct val="100000"/>
              </a:lnSpc>
              <a:spcBef>
                <a:spcPts val="50"/>
              </a:spcBef>
            </a:pPr>
            <a:r>
              <a:rPr dirty="0" sz="750" spc="-50">
                <a:latin typeface="Arial MT"/>
                <a:cs typeface="Arial MT"/>
              </a:rPr>
              <a:t>ûnerglo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Inst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377es4o1</a:t>
            </a:r>
            <a:endParaRPr sz="750">
              <a:latin typeface="Arial MT"/>
              <a:cs typeface="Arial MT"/>
            </a:endParaRPr>
          </a:p>
          <a:p>
            <a:pPr marL="188595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Honorerlos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Contobeis</a:t>
            </a:r>
            <a:endParaRPr sz="650">
              <a:latin typeface="Arial MT"/>
              <a:cs typeface="Arial MT"/>
            </a:endParaRPr>
          </a:p>
          <a:p>
            <a:pPr marL="190500" marR="161290">
              <a:lnSpc>
                <a:spcPts val="940"/>
              </a:lnSpc>
              <a:spcBef>
                <a:spcPts val="15"/>
              </a:spcBef>
            </a:pPr>
            <a:r>
              <a:rPr dirty="0" sz="700" spc="-35">
                <a:latin typeface="Arial MT"/>
                <a:cs typeface="Arial MT"/>
              </a:rPr>
              <a:t>Aluguel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Unidede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I -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Aqua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Azul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Aluguel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Unldade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li -</a:t>
            </a:r>
            <a:r>
              <a:rPr dirty="0" sz="700" spc="-3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Sâo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Jogo</a:t>
            </a:r>
            <a:endParaRPr sz="700">
              <a:latin typeface="Arial MT"/>
              <a:cs typeface="Arial MT"/>
            </a:endParaRPr>
          </a:p>
          <a:p>
            <a:pPr marL="190500">
              <a:lnSpc>
                <a:spcPct val="100000"/>
              </a:lnSpc>
              <a:spcBef>
                <a:spcPts val="25"/>
              </a:spcBef>
            </a:pPr>
            <a:r>
              <a:rPr dirty="0" sz="650" spc="-10">
                <a:latin typeface="Arial MT"/>
                <a:cs typeface="Arial MT"/>
              </a:rPr>
              <a:t>Aluquel</a:t>
            </a:r>
            <a:r>
              <a:rPr dirty="0" sz="650" spc="10">
                <a:latin typeface="Arial MT"/>
                <a:cs typeface="Arial MT"/>
              </a:rPr>
              <a:t> </a:t>
            </a:r>
            <a:r>
              <a:rPr dirty="0" sz="650" spc="-45">
                <a:latin typeface="Arial MT"/>
                <a:cs typeface="Arial MT"/>
              </a:rPr>
              <a:t>Unídmoe</a:t>
            </a:r>
            <a:r>
              <a:rPr dirty="0" sz="650" spc="1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IV</a:t>
            </a:r>
            <a:r>
              <a:rPr dirty="0" sz="650" spc="-5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-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Bonsucosao</a:t>
            </a:r>
            <a:endParaRPr sz="650">
              <a:latin typeface="Arial MT"/>
              <a:cs typeface="Arial MT"/>
            </a:endParaRPr>
          </a:p>
          <a:p>
            <a:pPr marL="190500">
              <a:lnSpc>
                <a:spcPct val="100000"/>
              </a:lnSpc>
              <a:spcBef>
                <a:spcPts val="85"/>
              </a:spcBef>
            </a:pPr>
            <a:r>
              <a:rPr dirty="0" sz="650" spc="-50">
                <a:latin typeface="Arial MT"/>
                <a:cs typeface="Arial MT"/>
              </a:rPr>
              <a:t>Agum</a:t>
            </a:r>
            <a:r>
              <a:rPr dirty="0" sz="650" spc="-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Insl.</a:t>
            </a:r>
            <a:r>
              <a:rPr dirty="0" sz="650" spc="25">
                <a:latin typeface="Arial MT"/>
                <a:cs typeface="Arial MT"/>
              </a:rPr>
              <a:t> </a:t>
            </a:r>
            <a:r>
              <a:rPr dirty="0" sz="650" spc="-60">
                <a:latin typeface="Arial MT"/>
                <a:cs typeface="Arial MT"/>
              </a:rPr>
              <a:t>46B9a</a:t>
            </a:r>
            <a:r>
              <a:rPr dirty="0" sz="650" spc="-30">
                <a:latin typeface="Arial MT"/>
                <a:cs typeface="Arial MT"/>
              </a:rPr>
              <a:t> </a:t>
            </a:r>
            <a:r>
              <a:rPr dirty="0" sz="650" spc="-50">
                <a:latin typeface="Arial MT"/>
                <a:cs typeface="Arial MT"/>
              </a:rPr>
              <a:t>5</a:t>
            </a:r>
            <a:endParaRPr sz="650">
              <a:latin typeface="Arial MT"/>
              <a:cs typeface="Arial MT"/>
            </a:endParaRPr>
          </a:p>
          <a:p>
            <a:pPr marL="187960" marR="406400" indent="2540">
              <a:lnSpc>
                <a:spcPct val="112100"/>
              </a:lnSpc>
              <a:spcBef>
                <a:spcPts val="60"/>
              </a:spcBef>
            </a:pPr>
            <a:r>
              <a:rPr dirty="0" sz="650" spc="-10">
                <a:latin typeface="Arial MT"/>
                <a:cs typeface="Arial MT"/>
              </a:rPr>
              <a:t>Aqua</a:t>
            </a:r>
            <a:r>
              <a:rPr dirty="0" sz="650" spc="2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Inst</a:t>
            </a:r>
            <a:r>
              <a:rPr dirty="0" sz="650" spc="90">
                <a:latin typeface="Arial MT"/>
                <a:cs typeface="Arial MT"/>
              </a:rPr>
              <a:t> </a:t>
            </a:r>
            <a:r>
              <a:rPr dirty="0" sz="650" spc="-45">
                <a:latin typeface="Arial MT"/>
                <a:cs typeface="Arial MT"/>
              </a:rPr>
              <a:t>#</a:t>
            </a:r>
            <a:r>
              <a:rPr dirty="0" sz="650" spc="-9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1õ•Tfi4</a:t>
            </a:r>
            <a:r>
              <a:rPr dirty="0" sz="650" spc="50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Aqua</a:t>
            </a:r>
            <a:r>
              <a:rPr dirty="0" sz="650" spc="-15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Inst.</a:t>
            </a:r>
            <a:r>
              <a:rPr dirty="0" sz="650" spc="-2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88725</a:t>
            </a:r>
            <a:r>
              <a:rPr dirty="0" sz="650" spc="5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Energia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Inst.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3749</a:t>
            </a:r>
            <a:r>
              <a:rPr dirty="0" sz="700" spc="10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Nos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Net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Virrua</a:t>
            </a:r>
            <a:endParaRPr sz="700">
              <a:latin typeface="Arial MT"/>
              <a:cs typeface="Arial MT"/>
            </a:endParaRPr>
          </a:p>
          <a:p>
            <a:pPr marL="192405">
              <a:lnSpc>
                <a:spcPct val="100000"/>
              </a:lnSpc>
              <a:spcBef>
                <a:spcPts val="60"/>
              </a:spcBef>
            </a:pPr>
            <a:r>
              <a:rPr dirty="0" sz="700" spc="-25">
                <a:latin typeface="Arial MT"/>
                <a:cs typeface="Arial MT"/>
              </a:rPr>
              <a:t>Enefgiu</a:t>
            </a:r>
            <a:r>
              <a:rPr dirty="0" sz="700" spc="-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Elejrica</a:t>
            </a:r>
            <a:endParaRPr sz="700">
              <a:latin typeface="Arial MT"/>
              <a:cs typeface="Arial MT"/>
            </a:endParaRPr>
          </a:p>
          <a:p>
            <a:pPr marL="194945">
              <a:lnSpc>
                <a:spcPts val="8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\M0EOAY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PROCESSAOOR</a:t>
            </a:r>
            <a:r>
              <a:rPr dirty="0" sz="700" spc="9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-</a:t>
            </a:r>
            <a:endParaRPr sz="700">
              <a:latin typeface="Arial MT"/>
              <a:cs typeface="Arial MT"/>
            </a:endParaRPr>
          </a:p>
          <a:p>
            <a:pPr marL="194945">
              <a:lnSpc>
                <a:spcPts val="800"/>
              </a:lnSpc>
            </a:pPr>
            <a:r>
              <a:rPr dirty="0" sz="700" spc="-90">
                <a:latin typeface="Arial MT"/>
                <a:cs typeface="Arial MT"/>
              </a:rPr>
              <a:t>¥UjY</a:t>
            </a:r>
            <a:r>
              <a:rPr dirty="0" sz="700" spc="-1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ET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75">
                <a:latin typeface="Arial MT"/>
                <a:cs typeface="Arial MT"/>
              </a:rPr>
              <a:t>-</a:t>
            </a:r>
            <a:r>
              <a:rPr dirty="0" sz="700" spc="-40">
                <a:latin typeface="Arial MT"/>
                <a:cs typeface="Arial MT"/>
              </a:rPr>
              <a:t> INTERNET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UNIDADE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IV</a:t>
            </a:r>
            <a:endParaRPr sz="700">
              <a:latin typeface="Arial MT"/>
              <a:cs typeface="Arial MT"/>
            </a:endParaRPr>
          </a:p>
          <a:p>
            <a:pPr marL="187325">
              <a:lnSpc>
                <a:spcPts val="955"/>
              </a:lnSpc>
              <a:spcBef>
                <a:spcPts val="30"/>
              </a:spcBef>
            </a:pPr>
            <a:r>
              <a:rPr dirty="0" sz="800" spc="-55">
                <a:latin typeface="Arial MT"/>
                <a:cs typeface="Arial MT"/>
              </a:rPr>
              <a:t>MBESP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•</a:t>
            </a:r>
            <a:r>
              <a:rPr dirty="0" sz="800" spc="-95">
                <a:latin typeface="Arial MT"/>
                <a:cs typeface="Arial MT"/>
              </a:rPr>
              <a:t> </a:t>
            </a:r>
            <a:r>
              <a:rPr dirty="0" sz="800" spc="-120">
                <a:latin typeface="Arial MT"/>
                <a:cs typeface="Arial MT"/>
              </a:rPr>
              <a:t>AGUA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10">
                <a:latin typeface="Arial MT"/>
                <a:cs typeface="Arial MT"/>
              </a:rPr>
              <a:t>E</a:t>
            </a:r>
            <a:r>
              <a:rPr dirty="0" sz="800" spc="-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ESGOTO</a:t>
            </a:r>
            <a:endParaRPr sz="800">
              <a:latin typeface="Arial MT"/>
              <a:cs typeface="Arial MT"/>
            </a:endParaRPr>
          </a:p>
          <a:p>
            <a:pPr marL="100330">
              <a:lnSpc>
                <a:spcPts val="894"/>
              </a:lnSpc>
            </a:pPr>
            <a:r>
              <a:rPr dirty="0" sz="750" spc="-85">
                <a:latin typeface="Arial MT"/>
                <a:cs typeface="Arial MT"/>
              </a:rPr>
              <a:t>FORNECEDORES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DIVERSOS</a:t>
            </a:r>
            <a:endParaRPr sz="750">
              <a:latin typeface="Arial MT"/>
              <a:cs typeface="Arial MT"/>
            </a:endParaRPr>
          </a:p>
          <a:p>
            <a:pPr marL="12700" marR="248285" indent="175260">
              <a:lnSpc>
                <a:spcPts val="900"/>
              </a:lnSpc>
              <a:spcBef>
                <a:spcPts val="30"/>
              </a:spcBef>
            </a:pPr>
            <a:r>
              <a:rPr dirty="0" sz="700" spc="-35">
                <a:latin typeface="Arial MT"/>
                <a:cs typeface="Arial MT"/>
              </a:rPr>
              <a:t>Fomecedores</a:t>
            </a:r>
            <a:r>
              <a:rPr dirty="0" sz="700" spc="5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Díverscs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65">
                <a:latin typeface="Arial MT"/>
                <a:cs typeface="Arial MT"/>
              </a:rPr>
              <a:t>OBRIGAG</a:t>
            </a:r>
            <a:r>
              <a:rPr dirty="0" sz="700" spc="-85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OES</a:t>
            </a:r>
            <a:r>
              <a:rPr dirty="0" sz="700" spc="6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TRABALHMTAS</a:t>
            </a:r>
            <a:endParaRPr sz="700">
              <a:latin typeface="Arial MT"/>
              <a:cs typeface="Arial MT"/>
            </a:endParaRPr>
          </a:p>
          <a:p>
            <a:pPr marL="103505">
              <a:lnSpc>
                <a:spcPts val="875"/>
              </a:lnSpc>
            </a:pPr>
            <a:r>
              <a:rPr dirty="0" sz="800" spc="-130" i="1">
                <a:latin typeface="Arial"/>
                <a:cs typeface="Arial"/>
              </a:rPr>
              <a:t>MOL</a:t>
            </a:r>
            <a:r>
              <a:rPr dirty="0" sz="800" spc="175" i="1">
                <a:latin typeface="Arial"/>
                <a:cs typeface="Arial"/>
              </a:rPr>
              <a:t> </a:t>
            </a:r>
            <a:r>
              <a:rPr dirty="0" sz="800" spc="-105" i="1">
                <a:latin typeface="Arial"/>
                <a:cs typeface="Arial"/>
              </a:rPr>
              <a:t>A</a:t>
            </a:r>
            <a:r>
              <a:rPr dirty="0" sz="800" spc="-95" i="1">
                <a:latin typeface="Arial"/>
                <a:cs typeface="Arial"/>
              </a:rPr>
              <a:t> </a:t>
            </a:r>
            <a:r>
              <a:rPr dirty="0" sz="800" spc="-125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25">
                <a:latin typeface="Arial MT"/>
                <a:cs typeface="Arial MT"/>
              </a:rPr>
              <a:t>PAGAMEHTO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D€</a:t>
            </a:r>
            <a:endParaRPr sz="800">
              <a:latin typeface="Arial MT"/>
              <a:cs typeface="Arial MT"/>
            </a:endParaRPr>
          </a:p>
          <a:p>
            <a:pPr marL="191135">
              <a:lnSpc>
                <a:spcPts val="894"/>
              </a:lnSpc>
            </a:pPr>
            <a:r>
              <a:rPr dirty="0" sz="750" spc="-45">
                <a:latin typeface="Arial MT"/>
                <a:cs typeface="Arial MT"/>
              </a:rPr>
              <a:t>8alarios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Pegar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69" name="object 69" descr=""/>
          <p:cNvSpPr txBox="1"/>
          <p:nvPr/>
        </p:nvSpPr>
        <p:spPr>
          <a:xfrm>
            <a:off x="651346" y="2699654"/>
            <a:ext cx="20383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7579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0" name="object 70" descr=""/>
          <p:cNvSpPr txBox="1"/>
          <p:nvPr/>
        </p:nvSpPr>
        <p:spPr>
          <a:xfrm>
            <a:off x="651045" y="3045528"/>
            <a:ext cx="2019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75">
                <a:latin typeface="Arial MT"/>
                <a:cs typeface="Arial MT"/>
              </a:rPr>
              <a:t>7G68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1" name="object 71" descr=""/>
          <p:cNvSpPr txBox="1"/>
          <p:nvPr/>
        </p:nvSpPr>
        <p:spPr>
          <a:xfrm>
            <a:off x="655921" y="4543130"/>
            <a:ext cx="20002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731ú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72" name="object 72" descr=""/>
          <p:cNvSpPr txBox="1"/>
          <p:nvPr/>
        </p:nvSpPr>
        <p:spPr>
          <a:xfrm>
            <a:off x="651045" y="4774644"/>
            <a:ext cx="20701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73s1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3" name="object 73" descr=""/>
          <p:cNvSpPr txBox="1"/>
          <p:nvPr/>
        </p:nvSpPr>
        <p:spPr>
          <a:xfrm>
            <a:off x="1487383" y="6244547"/>
            <a:ext cx="715645" cy="27241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229"/>
              </a:spcBef>
            </a:pPr>
            <a:r>
              <a:rPr dirty="0" sz="700" spc="-25">
                <a:latin typeface="Arial MT"/>
                <a:cs typeface="Arial MT"/>
              </a:rPr>
              <a:t>Rescisoes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70">
                <a:latin typeface="Arial MT"/>
                <a:cs typeface="Arial MT"/>
              </a:rPr>
              <a:t>e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Pegar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00" spc="-55">
                <a:latin typeface="Arial MT"/>
                <a:cs typeface="Arial MT"/>
              </a:rPr>
              <a:t>13.malaria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a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Pagar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4" name="object 74" descr=""/>
          <p:cNvSpPr txBox="1"/>
          <p:nvPr/>
        </p:nvSpPr>
        <p:spPr>
          <a:xfrm>
            <a:off x="1224852" y="6605922"/>
            <a:ext cx="1572895" cy="18783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86055">
              <a:lnSpc>
                <a:spcPct val="100000"/>
              </a:lnSpc>
              <a:spcBef>
                <a:spcPts val="195"/>
              </a:spcBef>
            </a:pPr>
            <a:r>
              <a:rPr dirty="0" sz="700" spc="-30">
                <a:latin typeface="Arial MT"/>
                <a:cs typeface="Arial MT"/>
              </a:rPr>
              <a:t>ENCARGO6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SOCIAI6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A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PAGAR</a:t>
            </a:r>
            <a:endParaRPr sz="700">
              <a:latin typeface="Arial MT"/>
              <a:cs typeface="Arial MT"/>
            </a:endParaRPr>
          </a:p>
          <a:p>
            <a:pPr marL="276225" marR="368935" indent="2540">
              <a:lnSpc>
                <a:spcPct val="106400"/>
              </a:lnSpc>
              <a:spcBef>
                <a:spcPts val="45"/>
              </a:spcBef>
            </a:pPr>
            <a:r>
              <a:rPr dirty="0" sz="700" spc="-20">
                <a:latin typeface="Arial MT"/>
                <a:cs typeface="Arial MT"/>
              </a:rPr>
              <a:t>lnss</a:t>
            </a:r>
            <a:r>
              <a:rPr dirty="0" sz="700" spc="-3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s/ Folfis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a</a:t>
            </a:r>
            <a:r>
              <a:rPr dirty="0" sz="700" spc="-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Recoher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Inss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Empress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e</a:t>
            </a:r>
            <a:r>
              <a:rPr dirty="0" sz="700" spc="-5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Recolher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rgts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100">
                <a:latin typeface="Arial MT"/>
                <a:cs typeface="Arial MT"/>
              </a:rPr>
              <a:t>a</a:t>
            </a:r>
            <a:r>
              <a:rPr dirty="0" sz="750" spc="-10">
                <a:latin typeface="Arial MT"/>
                <a:cs typeface="Arial MT"/>
              </a:rPr>
              <a:t> Pagar</a:t>
            </a:r>
            <a:endParaRPr sz="750">
              <a:latin typeface="Arial MT"/>
              <a:cs typeface="Arial MT"/>
            </a:endParaRPr>
          </a:p>
          <a:p>
            <a:pPr marL="284480" marR="705485" indent="-6985">
              <a:lnSpc>
                <a:spcPts val="900"/>
              </a:lnSpc>
              <a:spcBef>
                <a:spcPts val="30"/>
              </a:spcBef>
            </a:pPr>
            <a:r>
              <a:rPr dirty="0" sz="700" spc="-114">
                <a:latin typeface="Arial MT"/>
                <a:cs typeface="Arial MT"/>
              </a:rPr>
              <a:t>P+s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s/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Folha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ÏRRF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S/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75">
                <a:latin typeface="Arial MT"/>
                <a:cs typeface="Arial MT"/>
              </a:rPr>
              <a:t>FOLMA</a:t>
            </a:r>
            <a:endParaRPr sz="700">
              <a:latin typeface="Arial MT"/>
              <a:cs typeface="Arial MT"/>
            </a:endParaRPr>
          </a:p>
          <a:p>
            <a:pPr marL="101600" marR="345440" indent="179705">
              <a:lnSpc>
                <a:spcPts val="940"/>
              </a:lnSpc>
              <a:spcBef>
                <a:spcPts val="5"/>
              </a:spcBef>
            </a:pPr>
            <a:r>
              <a:rPr dirty="0" sz="700" spc="-45">
                <a:latin typeface="Arial MT"/>
                <a:cs typeface="Arial MT"/>
              </a:rPr>
              <a:t>FGTS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RESCÏSORIO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OBRIGACOES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TRIBUTARTAS</a:t>
            </a:r>
            <a:endParaRPr sz="700">
              <a:latin typeface="Arial MT"/>
              <a:cs typeface="Arial MT"/>
            </a:endParaRPr>
          </a:p>
          <a:p>
            <a:pPr marL="184785">
              <a:lnSpc>
                <a:spcPct val="100000"/>
              </a:lnSpc>
              <a:spcBef>
                <a:spcPts val="45"/>
              </a:spcBef>
            </a:pPr>
            <a:r>
              <a:rPr dirty="0" sz="700" spc="-45">
                <a:latin typeface="Arial MT"/>
                <a:cs typeface="Arial MT"/>
              </a:rPr>
              <a:t>IMPOSTOS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RETtDOS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A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RECOLHER</a:t>
            </a:r>
            <a:endParaRPr sz="700">
              <a:latin typeface="Arial MT"/>
              <a:cs typeface="Arial MT"/>
            </a:endParaRPr>
          </a:p>
          <a:p>
            <a:pPr marL="275590">
              <a:lnSpc>
                <a:spcPct val="100000"/>
              </a:lnSpc>
              <a:spcBef>
                <a:spcPts val="45"/>
              </a:spcBef>
            </a:pPr>
            <a:r>
              <a:rPr dirty="0" sz="750" spc="-45">
                <a:latin typeface="Arial MT"/>
                <a:cs typeface="Arial MT"/>
              </a:rPr>
              <a:t>Iss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Relido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55">
                <a:latin typeface="Arial MT"/>
                <a:cs typeface="Arial MT"/>
              </a:rPr>
              <a:t>a </a:t>
            </a:r>
            <a:r>
              <a:rPr dirty="0" sz="750" spc="-10">
                <a:latin typeface="Arial MT"/>
                <a:cs typeface="Arial MT"/>
              </a:rPr>
              <a:t>ReœÏher</a:t>
            </a:r>
            <a:endParaRPr sz="750">
              <a:latin typeface="Arial MT"/>
              <a:cs typeface="Arial MT"/>
            </a:endParaRPr>
          </a:p>
          <a:p>
            <a:pPr marL="106680" marR="354330" indent="-94615">
              <a:lnSpc>
                <a:spcPct val="102899"/>
              </a:lnSpc>
              <a:spcBef>
                <a:spcPts val="25"/>
              </a:spcBef>
            </a:pPr>
            <a:r>
              <a:rPr dirty="0" sz="700" spc="-40">
                <a:latin typeface="Arial MT"/>
                <a:cs typeface="Arial MT"/>
              </a:rPr>
              <a:t>PATRIMÖNID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55">
                <a:latin typeface="Arial MT"/>
                <a:cs typeface="Arial MT"/>
              </a:rPr>
              <a:t>LIQŁIIDO</a:t>
            </a:r>
            <a:r>
              <a:rPr dirty="0" sz="700" spc="5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SOCIAL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SUPERÁVITS</a:t>
            </a:r>
            <a:r>
              <a:rPr dirty="0" sz="700" spc="8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OU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DEFICITS</a:t>
            </a:r>
            <a:endParaRPr sz="700">
              <a:latin typeface="Arial MT"/>
              <a:cs typeface="Arial MT"/>
            </a:endParaRPr>
          </a:p>
          <a:p>
            <a:pPr marL="193675">
              <a:lnSpc>
                <a:spcPct val="100000"/>
              </a:lnSpc>
              <a:spcBef>
                <a:spcPts val="60"/>
              </a:spcBef>
            </a:pPr>
            <a:r>
              <a:rPr dirty="0" sz="700" spc="-65">
                <a:latin typeface="Arial MT"/>
                <a:cs typeface="Arial MT"/>
              </a:rPr>
              <a:t>SUPERÂVTTS</a:t>
            </a:r>
            <a:r>
              <a:rPr dirty="0" sz="700" spc="4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OU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DÉFICTTS</a:t>
            </a:r>
            <a:endParaRPr sz="700">
              <a:latin typeface="Arial MT"/>
              <a:cs typeface="Arial MT"/>
            </a:endParaRPr>
          </a:p>
          <a:p>
            <a:pPr marL="280670">
              <a:lnSpc>
                <a:spcPct val="100000"/>
              </a:lnSpc>
              <a:spcBef>
                <a:spcPts val="75"/>
              </a:spcBef>
            </a:pPr>
            <a:r>
              <a:rPr dirty="0" sz="650" spc="-65">
                <a:latin typeface="Arial MT"/>
                <a:cs typeface="Arial MT"/>
              </a:rPr>
              <a:t>Suț›erãyiØ</a:t>
            </a:r>
            <a:r>
              <a:rPr dirty="0" sz="650" spc="45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AcumuTadcs</a:t>
            </a:r>
            <a:endParaRPr sz="650">
              <a:latin typeface="Arial MT"/>
              <a:cs typeface="Arial MT"/>
            </a:endParaRPr>
          </a:p>
          <a:p>
            <a:pPr marL="191135" marR="254635" indent="94615">
              <a:lnSpc>
                <a:spcPct val="107200"/>
              </a:lnSpc>
              <a:spcBef>
                <a:spcPts val="10"/>
              </a:spcBef>
            </a:pPr>
            <a:r>
              <a:rPr dirty="0" sz="700" spc="-70">
                <a:latin typeface="Arial MT"/>
                <a:cs typeface="Arial MT"/>
              </a:rPr>
              <a:t>oêfIcJ1s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Acumulaoos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LUCRO¥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OU</a:t>
            </a:r>
            <a:r>
              <a:rPr dirty="0" sz="700" spc="-7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PREJUIZUS</a:t>
            </a:r>
            <a:r>
              <a:rPr dirty="0" sz="700" spc="4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DO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5" name="object 75" descr=""/>
          <p:cNvSpPr txBox="1"/>
          <p:nvPr/>
        </p:nvSpPr>
        <p:spPr>
          <a:xfrm>
            <a:off x="1231860" y="8572908"/>
            <a:ext cx="1583055" cy="6203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700" spc="-55">
                <a:latin typeface="Arial MT"/>
                <a:cs typeface="Arial MT"/>
              </a:rPr>
              <a:t>COMPENSAÇÃO</a:t>
            </a:r>
            <a:r>
              <a:rPr dirty="0" sz="700" spc="8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PASSIVA</a:t>
            </a:r>
            <a:endParaRPr sz="700">
              <a:latin typeface="Arial MT"/>
              <a:cs typeface="Arial MT"/>
            </a:endParaRPr>
          </a:p>
          <a:p>
            <a:pPr marL="183515" marR="5080" indent="-84455">
              <a:lnSpc>
                <a:spcPct val="111500"/>
              </a:lnSpc>
            </a:pPr>
            <a:r>
              <a:rPr dirty="0" sz="700" spc="-35">
                <a:latin typeface="Arial MT"/>
                <a:cs typeface="Arial MT"/>
              </a:rPr>
              <a:t>CONTAOLE</a:t>
            </a:r>
            <a:r>
              <a:rPr dirty="0" sz="700" spc="-1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DE </a:t>
            </a:r>
            <a:r>
              <a:rPr dirty="0" sz="700">
                <a:latin typeface="Arial MT"/>
                <a:cs typeface="Arial MT"/>
              </a:rPr>
              <a:t>BMS</a:t>
            </a:r>
            <a:r>
              <a:rPr dirty="0" sz="700" spc="285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OE</a:t>
            </a:r>
            <a:r>
              <a:rPr dirty="0" sz="700" spc="-5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TERCEIROS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65">
                <a:latin typeface="Arial MT"/>
                <a:cs typeface="Arial MT"/>
              </a:rPr>
              <a:t>ÛONTROL€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DE</a:t>
            </a:r>
            <a:r>
              <a:rPr dirty="0" sz="700" spc="-3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BEN5</a:t>
            </a:r>
            <a:endParaRPr sz="700">
              <a:latin typeface="Arial MT"/>
              <a:cs typeface="Arial MT"/>
            </a:endParaRPr>
          </a:p>
          <a:p>
            <a:pPr marL="277495" marR="301625">
              <a:lnSpc>
                <a:spcPct val="111500"/>
              </a:lnSpc>
            </a:pPr>
            <a:r>
              <a:rPr dirty="0" sz="700" spc="-45">
                <a:latin typeface="Arial MT"/>
                <a:cs typeface="Arial MT"/>
              </a:rPr>
              <a:t>CONTROLE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MOBILIARIO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5">
                <a:latin typeface="Arial MT"/>
                <a:cs typeface="Arial MT"/>
              </a:rPr>
              <a:t>CONTROLE</a:t>
            </a:r>
            <a:r>
              <a:rPr dirty="0" sz="700" spc="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MÀQUINAS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E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6" name="object 76" descr=""/>
          <p:cNvSpPr txBox="1"/>
          <p:nvPr/>
        </p:nvSpPr>
        <p:spPr>
          <a:xfrm>
            <a:off x="657053" y="9243816"/>
            <a:ext cx="8115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*OTAL</a:t>
            </a:r>
            <a:r>
              <a:rPr dirty="0" sz="700" spc="-4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DU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PASSIVO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7" name="object 77" descr=""/>
          <p:cNvSpPr txBox="1"/>
          <p:nvPr/>
        </p:nvSpPr>
        <p:spPr>
          <a:xfrm>
            <a:off x="3306504" y="2345647"/>
            <a:ext cx="33337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40">
                <a:latin typeface="Comic Sans MS"/>
                <a:cs typeface="Comic Sans MS"/>
              </a:rPr>
              <a:t>1.458.4z</a:t>
            </a:r>
            <a:endParaRPr sz="700">
              <a:latin typeface="Comic Sans MS"/>
              <a:cs typeface="Comic Sans MS"/>
            </a:endParaRPr>
          </a:p>
        </p:txBody>
      </p:sp>
      <p:sp>
        <p:nvSpPr>
          <p:cNvPr id="78" name="object 78" descr=""/>
          <p:cNvSpPr txBox="1"/>
          <p:nvPr/>
        </p:nvSpPr>
        <p:spPr>
          <a:xfrm>
            <a:off x="3205666" y="2800038"/>
            <a:ext cx="440055" cy="72580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58419">
              <a:lnSpc>
                <a:spcPct val="100000"/>
              </a:lnSpc>
              <a:spcBef>
                <a:spcPts val="195"/>
              </a:spcBef>
            </a:pPr>
            <a:r>
              <a:rPr dirty="0" sz="700" spc="-30">
                <a:latin typeface="Arial MT"/>
                <a:cs typeface="Arial MT"/>
              </a:rPr>
              <a:t>{8.535.00)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 spc="-60">
                <a:latin typeface="Arial MT"/>
                <a:cs typeface="Arial MT"/>
              </a:rPr>
              <a:t>{Ś4.?ã9,86)</a:t>
            </a:r>
            <a:endParaRPr sz="7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(fi4.000,00)</a:t>
            </a:r>
            <a:endParaRPr sz="700">
              <a:latin typeface="Arial MT"/>
              <a:cs typeface="Arial MT"/>
            </a:endParaRPr>
          </a:p>
          <a:p>
            <a:pPr algn="r" marL="59690" marR="5715" indent="635">
              <a:lnSpc>
                <a:spcPts val="900"/>
              </a:lnSpc>
            </a:pPr>
            <a:r>
              <a:rPr dirty="0" sz="700" spc="-45">
                <a:latin typeface="Arial MT"/>
                <a:cs typeface="Arial MT"/>
              </a:rPr>
              <a:t>\2.46P,54)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(1.061,10)</a:t>
            </a:r>
            <a:endParaRPr sz="7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60"/>
              </a:spcBef>
            </a:pPr>
            <a:r>
              <a:rPr dirty="0" sz="700" spc="-10">
                <a:latin typeface="Arial MT"/>
                <a:cs typeface="Arial MT"/>
              </a:rPr>
              <a:t>(488,00)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79" name="object 79" descr=""/>
          <p:cNvSpPr txBox="1"/>
          <p:nvPr/>
        </p:nvSpPr>
        <p:spPr>
          <a:xfrm>
            <a:off x="3253082" y="3733211"/>
            <a:ext cx="392430" cy="25463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sz="700" spc="-40">
                <a:latin typeface="Comic Sans MS"/>
                <a:cs typeface="Comic Sans MS"/>
              </a:rPr>
              <a:t>(1.80g,28)</a:t>
            </a:r>
            <a:endParaRPr sz="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700" spc="-35">
                <a:latin typeface="Arial MT"/>
                <a:cs typeface="Arial MT"/>
              </a:rPr>
              <a:t>(1.180,48)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0" name="object 80" descr=""/>
          <p:cNvSpPr txBox="1"/>
          <p:nvPr/>
        </p:nvSpPr>
        <p:spPr>
          <a:xfrm>
            <a:off x="3207331" y="4088487"/>
            <a:ext cx="43497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40">
                <a:latin typeface="Arial MT"/>
                <a:cs typeface="Arial MT"/>
              </a:rPr>
              <a:t>(43.6B4,4s)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1" name="object 81" descr=""/>
          <p:cNvSpPr txBox="1"/>
          <p:nvPr/>
        </p:nvSpPr>
        <p:spPr>
          <a:xfrm>
            <a:off x="3207331" y="4317206"/>
            <a:ext cx="43497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Arial MT"/>
                <a:cs typeface="Arial MT"/>
              </a:rPr>
              <a:t>(48.492,23)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2" name="object 82" descr=""/>
          <p:cNvSpPr txBox="1"/>
          <p:nvPr/>
        </p:nvSpPr>
        <p:spPr>
          <a:xfrm>
            <a:off x="3416575" y="4647577"/>
            <a:ext cx="23304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45" b="1">
                <a:latin typeface="Courier New"/>
                <a:cs typeface="Courier New"/>
              </a:rPr>
              <a:t>&amp;0,7z</a:t>
            </a:r>
            <a:endParaRPr sz="800">
              <a:latin typeface="Courier New"/>
              <a:cs typeface="Courier New"/>
            </a:endParaRPr>
          </a:p>
        </p:txBody>
      </p:sp>
      <p:sp>
        <p:nvSpPr>
          <p:cNvPr id="83" name="object 83" descr=""/>
          <p:cNvSpPr txBox="1"/>
          <p:nvPr/>
        </p:nvSpPr>
        <p:spPr>
          <a:xfrm>
            <a:off x="3371392" y="4895357"/>
            <a:ext cx="28003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t65,99)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84" name="object 84" descr=""/>
          <p:cNvSpPr txBox="1"/>
          <p:nvPr/>
        </p:nvSpPr>
        <p:spPr>
          <a:xfrm>
            <a:off x="3214816" y="5122297"/>
            <a:ext cx="43497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Arial MT"/>
                <a:cs typeface="Arial MT"/>
              </a:rPr>
              <a:t>{12.107,55)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5" name="object 85" descr=""/>
          <p:cNvSpPr txBox="1"/>
          <p:nvPr/>
        </p:nvSpPr>
        <p:spPr>
          <a:xfrm>
            <a:off x="3265171" y="5695874"/>
            <a:ext cx="38989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2fi.24</a:t>
            </a:r>
            <a:r>
              <a:rPr dirty="0" sz="650" spc="-65">
                <a:latin typeface="Arial MT"/>
                <a:cs typeface="Arial MT"/>
              </a:rPr>
              <a:t> </a:t>
            </a:r>
            <a:r>
              <a:rPr dirty="0" sz="650" spc="-20">
                <a:latin typeface="Arial MT"/>
                <a:cs typeface="Arial MT"/>
              </a:rPr>
              <a:t>0,15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86" name="object 86" descr=""/>
          <p:cNvSpPr txBox="1"/>
          <p:nvPr/>
        </p:nvSpPr>
        <p:spPr>
          <a:xfrm>
            <a:off x="3161581" y="6035268"/>
            <a:ext cx="492759" cy="24892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marL="115570">
              <a:lnSpc>
                <a:spcPct val="100000"/>
              </a:lnSpc>
              <a:spcBef>
                <a:spcPts val="165"/>
              </a:spcBef>
            </a:pPr>
            <a:r>
              <a:rPr dirty="0" sz="650" spc="-20">
                <a:latin typeface="Comic Sans MS"/>
                <a:cs typeface="Comic Sans MS"/>
              </a:rPr>
              <a:t>70.251.93</a:t>
            </a:r>
            <a:endParaRPr sz="65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700" spc="-40">
                <a:latin typeface="Arial MT"/>
                <a:cs typeface="Arial MT"/>
              </a:rPr>
              <a:t>(172.0Bt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,3õ)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7" name="object 87" descr=""/>
          <p:cNvSpPr txBox="1"/>
          <p:nvPr/>
        </p:nvSpPr>
        <p:spPr>
          <a:xfrm>
            <a:off x="3207331" y="6393975"/>
            <a:ext cx="43942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Arial MT"/>
                <a:cs typeface="Arial MT"/>
              </a:rPr>
              <a:t>(97.310,Z4)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8" name="object 88" descr=""/>
          <p:cNvSpPr txBox="1"/>
          <p:nvPr/>
        </p:nvSpPr>
        <p:spPr>
          <a:xfrm>
            <a:off x="3211906" y="6848366"/>
            <a:ext cx="439420" cy="60642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160"/>
              </a:spcBef>
            </a:pPr>
            <a:r>
              <a:rPr dirty="0" sz="700" spc="-60">
                <a:latin typeface="Arial MT"/>
                <a:cs typeface="Arial MT"/>
              </a:rPr>
              <a:t>14D.608,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t8</a:t>
            </a:r>
            <a:endParaRPr sz="700">
              <a:latin typeface="Arial MT"/>
              <a:cs typeface="Arial MT"/>
            </a:endParaRPr>
          </a:p>
          <a:p>
            <a:pPr marL="58419" marR="5080" indent="-32384">
              <a:lnSpc>
                <a:spcPts val="940"/>
              </a:lnSpc>
              <a:spcBef>
                <a:spcPts val="5"/>
              </a:spcBef>
            </a:pPr>
            <a:r>
              <a:rPr dirty="0" sz="700" spc="-65">
                <a:latin typeface="Arial MT"/>
                <a:cs typeface="Arial MT"/>
              </a:rPr>
              <a:t>4I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B.04B,55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(3.•22,30)</a:t>
            </a:r>
            <a:endParaRPr sz="70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10"/>
              </a:spcBef>
            </a:pPr>
            <a:r>
              <a:rPr dirty="0" sz="700" spc="-25">
                <a:latin typeface="Arial MT"/>
                <a:cs typeface="Arial MT"/>
              </a:rPr>
              <a:t>(9.502.ã4)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(7t.2õ0,72)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9" name="object 89" descr=""/>
          <p:cNvSpPr txBox="1"/>
          <p:nvPr/>
        </p:nvSpPr>
        <p:spPr>
          <a:xfrm>
            <a:off x="3424640" y="7681155"/>
            <a:ext cx="230504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68,80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90" name="object 90" descr=""/>
          <p:cNvSpPr txBox="1"/>
          <p:nvPr/>
        </p:nvSpPr>
        <p:spPr>
          <a:xfrm>
            <a:off x="3152705" y="8115468"/>
            <a:ext cx="502284" cy="254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1755" marR="5080" indent="-59690">
              <a:lnSpc>
                <a:spcPct val="1072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1,074MøW2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(2g44547}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1" name="object 91" descr=""/>
          <p:cNvSpPr txBox="1"/>
          <p:nvPr/>
        </p:nvSpPr>
        <p:spPr>
          <a:xfrm>
            <a:off x="3265681" y="8921927"/>
            <a:ext cx="392430" cy="26987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60325">
              <a:lnSpc>
                <a:spcPct val="100000"/>
              </a:lnSpc>
              <a:spcBef>
                <a:spcPts val="254"/>
              </a:spcBef>
            </a:pPr>
            <a:r>
              <a:rPr dirty="0" sz="700" spc="-30">
                <a:latin typeface="Arial MT"/>
                <a:cs typeface="Arial MT"/>
              </a:rPr>
              <a:t>7,243,94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dirty="0" sz="650" spc="-40">
                <a:latin typeface="Arial MT"/>
                <a:cs typeface="Arial MT"/>
              </a:rPr>
              <a:t>TO.761.</a:t>
            </a:r>
            <a:r>
              <a:rPr dirty="0" sz="650" spc="-45">
                <a:latin typeface="Arial MT"/>
                <a:cs typeface="Arial MT"/>
              </a:rPr>
              <a:t> </a:t>
            </a:r>
            <a:r>
              <a:rPr dirty="0" sz="650" spc="-25">
                <a:latin typeface="Arial MT"/>
                <a:cs typeface="Arial MT"/>
              </a:rPr>
              <a:t>t9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92" name="object 92" descr=""/>
          <p:cNvSpPr txBox="1"/>
          <p:nvPr/>
        </p:nvSpPr>
        <p:spPr>
          <a:xfrm>
            <a:off x="3998432" y="3501187"/>
            <a:ext cx="48260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latin typeface="Arial MT"/>
                <a:cs typeface="Arial MT"/>
              </a:rPr>
              <a:t>(fiW,B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ã,80)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3" name="object 93" descr=""/>
          <p:cNvSpPr txBox="1"/>
          <p:nvPr/>
        </p:nvSpPr>
        <p:spPr>
          <a:xfrm>
            <a:off x="4099391" y="5700448"/>
            <a:ext cx="39179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0">
                <a:latin typeface="Cambria"/>
                <a:cs typeface="Cambria"/>
              </a:rPr>
              <a:t>W.210,</a:t>
            </a:r>
            <a:r>
              <a:rPr dirty="0" sz="650" spc="-35">
                <a:latin typeface="Cambria"/>
                <a:cs typeface="Cambria"/>
              </a:rPr>
              <a:t> </a:t>
            </a:r>
            <a:r>
              <a:rPr dirty="0" sz="650" spc="10">
                <a:latin typeface="Cambria"/>
                <a:cs typeface="Cambria"/>
              </a:rPr>
              <a:t>I</a:t>
            </a:r>
            <a:r>
              <a:rPr dirty="0" sz="650" spc="-10">
                <a:latin typeface="Cambria"/>
                <a:cs typeface="Cambria"/>
              </a:rPr>
              <a:t> </a:t>
            </a:r>
            <a:r>
              <a:rPr dirty="0" sz="650" spc="-50">
                <a:latin typeface="Cambria"/>
                <a:cs typeface="Cambria"/>
              </a:rPr>
              <a:t>S</a:t>
            </a:r>
            <a:endParaRPr sz="650">
              <a:latin typeface="Cambria"/>
              <a:cs typeface="Cambria"/>
            </a:endParaRPr>
          </a:p>
        </p:txBody>
      </p:sp>
      <p:sp>
        <p:nvSpPr>
          <p:cNvPr id="94" name="object 94" descr=""/>
          <p:cNvSpPr txBox="1"/>
          <p:nvPr/>
        </p:nvSpPr>
        <p:spPr>
          <a:xfrm>
            <a:off x="4049527" y="7328929"/>
            <a:ext cx="435609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5">
                <a:latin typeface="Arial MT"/>
                <a:cs typeface="Arial MT"/>
              </a:rPr>
              <a:t>(SP.425,81)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95" name="object 95" descr=""/>
          <p:cNvSpPr txBox="1"/>
          <p:nvPr/>
        </p:nvSpPr>
        <p:spPr>
          <a:xfrm>
            <a:off x="4261633" y="7681155"/>
            <a:ext cx="230504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88,80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96" name="object 96" descr=""/>
          <p:cNvSpPr txBox="1"/>
          <p:nvPr/>
        </p:nvSpPr>
        <p:spPr>
          <a:xfrm>
            <a:off x="4059942" y="8351811"/>
            <a:ext cx="42164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40">
                <a:latin typeface="Arial MT"/>
                <a:cs typeface="Arial MT"/>
              </a:rPr>
              <a:t>363.g73,74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97" name="object 97" descr=""/>
          <p:cNvSpPr txBox="1"/>
          <p:nvPr/>
        </p:nvSpPr>
        <p:spPr>
          <a:xfrm>
            <a:off x="5103444" y="7681155"/>
            <a:ext cx="23431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88,80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98" name="object 98" descr=""/>
          <p:cNvSpPr txBox="1"/>
          <p:nvPr/>
        </p:nvSpPr>
        <p:spPr>
          <a:xfrm>
            <a:off x="4834258" y="8362739"/>
            <a:ext cx="502284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10">
                <a:latin typeface="Cambria"/>
                <a:cs typeface="Cambria"/>
              </a:rPr>
              <a:t>1.az8.7e6,7</a:t>
            </a:r>
            <a:r>
              <a:rPr dirty="0" sz="650" spc="-65">
                <a:latin typeface="Cambria"/>
                <a:cs typeface="Cambria"/>
              </a:rPr>
              <a:t> </a:t>
            </a:r>
            <a:r>
              <a:rPr dirty="0" sz="650" spc="-50">
                <a:latin typeface="Cambria"/>
                <a:cs typeface="Cambria"/>
              </a:rPr>
              <a:t>B</a:t>
            </a:r>
            <a:endParaRPr sz="650">
              <a:latin typeface="Cambria"/>
              <a:cs typeface="Cambria"/>
            </a:endParaRPr>
          </a:p>
        </p:txBody>
      </p:sp>
      <p:sp>
        <p:nvSpPr>
          <p:cNvPr id="99" name="object 99" descr=""/>
          <p:cNvSpPr txBox="1"/>
          <p:nvPr/>
        </p:nvSpPr>
        <p:spPr>
          <a:xfrm>
            <a:off x="5674254" y="8362739"/>
            <a:ext cx="498475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1,+28.70G,79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0" name="object 100" descr=""/>
          <p:cNvSpPr txBox="1"/>
          <p:nvPr/>
        </p:nvSpPr>
        <p:spPr>
          <a:xfrm>
            <a:off x="6511170" y="932418"/>
            <a:ext cx="466090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85">
                <a:latin typeface="Consolas"/>
                <a:cs typeface="Consolas"/>
              </a:rPr>
              <a:t>Págima:2</a:t>
            </a:r>
            <a:endParaRPr sz="950">
              <a:latin typeface="Consolas"/>
              <a:cs typeface="Consolas"/>
            </a:endParaRPr>
          </a:p>
        </p:txBody>
      </p:sp>
      <p:sp>
        <p:nvSpPr>
          <p:cNvPr id="101" name="object 101" descr=""/>
          <p:cNvSpPr txBox="1"/>
          <p:nvPr/>
        </p:nvSpPr>
        <p:spPr>
          <a:xfrm>
            <a:off x="6502756" y="2055683"/>
            <a:ext cx="48831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31/03/2022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2" name="object 102" descr=""/>
          <p:cNvSpPr txBox="1"/>
          <p:nvPr/>
        </p:nvSpPr>
        <p:spPr>
          <a:xfrm>
            <a:off x="6508284" y="9250169"/>
            <a:ext cx="51054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650" spc="40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254</a:t>
            </a:r>
            <a:r>
              <a:rPr dirty="0" u="sng" sz="65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0</a:t>
            </a:r>
            <a:r>
              <a:rPr dirty="0" u="sng" sz="650" spc="14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0</a:t>
            </a:r>
            <a:r>
              <a:rPr dirty="0" u="sng" sz="650" spc="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65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03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03" name="object 103" descr=""/>
          <p:cNvSpPr txBox="1"/>
          <p:nvPr/>
        </p:nvSpPr>
        <p:spPr>
          <a:xfrm>
            <a:off x="5688429" y="9650428"/>
            <a:ext cx="1333500" cy="29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920" marR="5080" indent="-363855">
              <a:lnSpc>
                <a:spcPct val="1088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contãbil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sci</a:t>
            </a:r>
            <a:r>
              <a:rPr dirty="0" sz="800" spc="27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VISUAL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Sucasser</a:t>
            </a:r>
            <a:r>
              <a:rPr dirty="0" sz="800" spc="-20">
                <a:latin typeface="Arial MT"/>
                <a:cs typeface="Arial MT"/>
              </a:rPr>
              <a:t> 14/06/2022</a:t>
            </a:r>
            <a:r>
              <a:rPr dirty="0" sz="800" spc="4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11'23:22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1805" y="5391923"/>
            <a:ext cx="3032856" cy="69514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949269" y="5946817"/>
            <a:ext cx="3041015" cy="0"/>
          </a:xfrm>
          <a:custGeom>
            <a:avLst/>
            <a:gdLst/>
            <a:ahLst/>
            <a:cxnLst/>
            <a:rect l="l" t="t" r="r" b="b"/>
            <a:pathLst>
              <a:path w="3041015" h="0">
                <a:moveTo>
                  <a:pt x="0" y="0"/>
                </a:moveTo>
                <a:lnTo>
                  <a:pt x="3040481" y="0"/>
                </a:lnTo>
              </a:path>
            </a:pathLst>
          </a:custGeom>
          <a:ln w="121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91628" y="2306469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827" y="0"/>
                </a:lnTo>
              </a:path>
            </a:pathLst>
          </a:custGeom>
          <a:ln w="1219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165515" y="2432996"/>
            <a:ext cx="411699" cy="45733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02638" y="2812581"/>
            <a:ext cx="407125" cy="7317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48910" y="2812581"/>
            <a:ext cx="402551" cy="6859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49548" y="3919318"/>
            <a:ext cx="311062" cy="6859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406992" y="3306497"/>
            <a:ext cx="27446" cy="45733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690608" y="2808008"/>
            <a:ext cx="407125" cy="8231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47217" y="1422297"/>
            <a:ext cx="1175632" cy="82319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9252" y="3343083"/>
            <a:ext cx="173828" cy="64026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94677" y="3457416"/>
            <a:ext cx="173828" cy="64026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94677" y="3695227"/>
            <a:ext cx="173828" cy="64026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94677" y="3814133"/>
            <a:ext cx="178403" cy="59452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99252" y="3928466"/>
            <a:ext cx="173828" cy="59452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03826" y="4047371"/>
            <a:ext cx="173828" cy="59452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018165" y="4266889"/>
            <a:ext cx="247019" cy="73172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500284" y="4445250"/>
            <a:ext cx="452869" cy="82319"/>
          </a:xfrm>
          <a:prstGeom prst="rect">
            <a:avLst/>
          </a:prstGeom>
        </p:spPr>
      </p:pic>
      <p:pic>
        <p:nvPicPr>
          <p:cNvPr id="20" name="object 20" descr="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440816" y="2986366"/>
            <a:ext cx="503188" cy="86892"/>
          </a:xfrm>
          <a:prstGeom prst="rect">
            <a:avLst/>
          </a:prstGeom>
        </p:spPr>
      </p:pic>
      <p:sp>
        <p:nvSpPr>
          <p:cNvPr id="21" name="object 21" descr=""/>
          <p:cNvSpPr txBox="1"/>
          <p:nvPr/>
        </p:nvSpPr>
        <p:spPr>
          <a:xfrm>
            <a:off x="572656" y="2123793"/>
            <a:ext cx="6826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Cõdlgo</a:t>
            </a:r>
            <a:r>
              <a:rPr dirty="0" sz="750" spc="175">
                <a:latin typeface="Arial MT"/>
                <a:cs typeface="Arial MT"/>
              </a:rPr>
              <a:t>  </a:t>
            </a:r>
            <a:r>
              <a:rPr dirty="0" sz="750" spc="-20">
                <a:latin typeface="Arial MT"/>
                <a:cs typeface="Arial MT"/>
              </a:rPr>
              <a:t>Nomo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2146437" y="1012989"/>
            <a:ext cx="3181350" cy="410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55"/>
              </a:lnSpc>
              <a:spcBef>
                <a:spcPts val="100"/>
              </a:spcBef>
            </a:pPr>
            <a:r>
              <a:rPr dirty="0" sz="1250" b="1">
                <a:latin typeface="Arial"/>
                <a:cs typeface="Arial"/>
              </a:rPr>
              <a:t>ASSOCIAGAO</a:t>
            </a:r>
            <a:r>
              <a:rPr dirty="0" sz="1250" spc="200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DOS</a:t>
            </a:r>
            <a:r>
              <a:rPr dirty="0" sz="1250" spc="60" b="1">
                <a:latin typeface="Arial"/>
                <a:cs typeface="Arial"/>
              </a:rPr>
              <a:t> </a:t>
            </a:r>
            <a:r>
              <a:rPr dirty="0" sz="1250" b="1">
                <a:latin typeface="Arial"/>
                <a:cs typeface="Arial"/>
              </a:rPr>
              <a:t>MORADORES</a:t>
            </a:r>
            <a:r>
              <a:rPr dirty="0" sz="1250" spc="175" b="1">
                <a:latin typeface="Arial"/>
                <a:cs typeface="Arial"/>
              </a:rPr>
              <a:t> </a:t>
            </a:r>
            <a:r>
              <a:rPr dirty="0" sz="1250" spc="-20" b="1">
                <a:latin typeface="Arial"/>
                <a:cs typeface="Arial"/>
              </a:rPr>
              <a:t>PARA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ts val="1575"/>
              </a:lnSpc>
            </a:pPr>
            <a:r>
              <a:rPr dirty="0" sz="1350" spc="-30">
                <a:latin typeface="Arial MT"/>
                <a:cs typeface="Arial MT"/>
              </a:rPr>
              <a:t>DESENVOLVIMENTO</a:t>
            </a:r>
            <a:r>
              <a:rPr dirty="0" sz="1350" spc="-140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DO</a:t>
            </a:r>
            <a:r>
              <a:rPr dirty="0" sz="1350" spc="-75">
                <a:latin typeface="Arial MT"/>
                <a:cs typeface="Arial MT"/>
              </a:rPr>
              <a:t> </a:t>
            </a:r>
            <a:r>
              <a:rPr dirty="0" sz="1350">
                <a:latin typeface="Arial MT"/>
                <a:cs typeface="Arial MT"/>
              </a:rPr>
              <a:t>AGUA</a:t>
            </a:r>
            <a:r>
              <a:rPr dirty="0" sz="1350" spc="40">
                <a:latin typeface="Arial MT"/>
                <a:cs typeface="Arial MT"/>
              </a:rPr>
              <a:t> </a:t>
            </a:r>
            <a:r>
              <a:rPr dirty="0" sz="1350" spc="-20">
                <a:latin typeface="Arial MT"/>
                <a:cs typeface="Arial MT"/>
              </a:rPr>
              <a:t>AZUL</a:t>
            </a:r>
            <a:endParaRPr sz="13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821958" y="1677643"/>
            <a:ext cx="3829685" cy="44513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130"/>
              </a:lnSpc>
              <a:spcBef>
                <a:spcPts val="100"/>
              </a:spcBef>
            </a:pPr>
            <a:r>
              <a:rPr dirty="0" sz="950" b="1">
                <a:latin typeface="Arial"/>
                <a:cs typeface="Arial"/>
              </a:rPr>
              <a:t>Rua</a:t>
            </a:r>
            <a:r>
              <a:rPr dirty="0" sz="950" spc="-70" b="1">
                <a:latin typeface="Arial"/>
                <a:cs typeface="Arial"/>
              </a:rPr>
              <a:t> </a:t>
            </a:r>
            <a:r>
              <a:rPr dirty="0" sz="950" spc="-25" b="1">
                <a:latin typeface="Arial"/>
                <a:cs typeface="Arial"/>
              </a:rPr>
              <a:t>LYOIA</a:t>
            </a:r>
            <a:r>
              <a:rPr dirty="0" sz="950" spc="-5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25" b="1">
                <a:latin typeface="Arial"/>
                <a:cs typeface="Arial"/>
              </a:rPr>
              <a:t> </a:t>
            </a:r>
            <a:r>
              <a:rPr dirty="0" sz="950" spc="-30" b="1">
                <a:latin typeface="Arial"/>
                <a:cs typeface="Arial"/>
              </a:rPr>
              <a:t>JESUS MENDONCA,</a:t>
            </a:r>
            <a:r>
              <a:rPr dirty="0" sz="950" spc="-1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1146</a:t>
            </a:r>
            <a:r>
              <a:rPr dirty="0" sz="950" spc="-6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-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 spc="-30" b="1">
                <a:latin typeface="Arial"/>
                <a:cs typeface="Arial"/>
              </a:rPr>
              <a:t>AGUA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 spc="-35" b="1">
                <a:latin typeface="Arial"/>
                <a:cs typeface="Arial"/>
              </a:rPr>
              <a:t>AZUL</a:t>
            </a:r>
            <a:r>
              <a:rPr dirty="0" sz="950" spc="2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-</a:t>
            </a:r>
            <a:r>
              <a:rPr dirty="0" sz="950" spc="-85">
                <a:latin typeface="Arial MT"/>
                <a:cs typeface="Arial MT"/>
              </a:rPr>
              <a:t> </a:t>
            </a:r>
            <a:r>
              <a:rPr dirty="0" sz="950" spc="-25" b="1">
                <a:latin typeface="Arial"/>
                <a:cs typeface="Arial"/>
              </a:rPr>
              <a:t>07159-</a:t>
            </a:r>
            <a:r>
              <a:rPr dirty="0" sz="950" b="1">
                <a:latin typeface="Arial"/>
                <a:cs typeface="Arial"/>
              </a:rPr>
              <a:t>190</a:t>
            </a:r>
            <a:r>
              <a:rPr dirty="0" sz="950" spc="45" b="1">
                <a:latin typeface="Arial"/>
                <a:cs typeface="Arial"/>
              </a:rPr>
              <a:t> </a:t>
            </a:r>
            <a:r>
              <a:rPr dirty="0" sz="950" spc="-50">
                <a:latin typeface="Arial MT"/>
                <a:cs typeface="Arial MT"/>
              </a:rPr>
              <a:t>-</a:t>
            </a:r>
            <a:endParaRPr sz="950">
              <a:latin typeface="Arial MT"/>
              <a:cs typeface="Arial MT"/>
            </a:endParaRPr>
          </a:p>
          <a:p>
            <a:pPr algn="ctr">
              <a:lnSpc>
                <a:spcPts val="1080"/>
              </a:lnSpc>
            </a:pPr>
            <a:r>
              <a:rPr dirty="0" sz="950" spc="-10" b="1">
                <a:latin typeface="Arial"/>
                <a:cs typeface="Arial"/>
              </a:rPr>
              <a:t>GUARULHOS/SP</a:t>
            </a:r>
            <a:endParaRPr sz="950">
              <a:latin typeface="Arial"/>
              <a:cs typeface="Arial"/>
            </a:endParaRPr>
          </a:p>
          <a:p>
            <a:pPr algn="ctr">
              <a:lnSpc>
                <a:spcPts val="1090"/>
              </a:lnSpc>
            </a:pPr>
            <a:r>
              <a:rPr dirty="0" sz="950" spc="-20" b="1">
                <a:latin typeface="Arial"/>
                <a:cs typeface="Arial"/>
              </a:rPr>
              <a:t>Balanço</a:t>
            </a:r>
            <a:r>
              <a:rPr dirty="0" sz="950" spc="35" b="1">
                <a:latin typeface="Arial"/>
                <a:cs typeface="Arial"/>
              </a:rPr>
              <a:t> </a:t>
            </a:r>
            <a:r>
              <a:rPr dirty="0" sz="950" spc="-20" b="1">
                <a:latin typeface="Arial"/>
                <a:cs typeface="Arial"/>
              </a:rPr>
              <a:t>Patrímonlal</a:t>
            </a:r>
            <a:r>
              <a:rPr dirty="0" sz="950" spc="1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Flscal</a:t>
            </a:r>
            <a:r>
              <a:rPr dirty="0" sz="950" spc="-15" b="1">
                <a:latin typeface="Arial"/>
                <a:cs typeface="Arial"/>
              </a:rPr>
              <a:t> </a:t>
            </a:r>
            <a:r>
              <a:rPr dirty="0" sz="950" spc="-20" b="1">
                <a:latin typeface="Arial"/>
                <a:cs typeface="Arial"/>
              </a:rPr>
              <a:t>em</a:t>
            </a:r>
            <a:r>
              <a:rPr dirty="0" sz="950" spc="-50" b="1">
                <a:latin typeface="Arial"/>
                <a:cs typeface="Arial"/>
              </a:rPr>
              <a:t> </a:t>
            </a:r>
            <a:r>
              <a:rPr dirty="0" sz="950" spc="-20" b="1">
                <a:latin typeface="Arial"/>
                <a:cs typeface="Arial"/>
              </a:rPr>
              <a:t>01/01/2022</a:t>
            </a:r>
            <a:r>
              <a:rPr dirty="0" sz="950" spc="2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a</a:t>
            </a:r>
            <a:r>
              <a:rPr dirty="0" sz="950" spc="-4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31/03/2022</a:t>
            </a:r>
            <a:endParaRPr sz="95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73493" y="2287161"/>
            <a:ext cx="208915" cy="6159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95"/>
              </a:spcBef>
            </a:pPr>
            <a:r>
              <a:rPr dirty="0" sz="700" spc="-25">
                <a:latin typeface="Arial MT"/>
                <a:cs typeface="Arial MT"/>
              </a:rPr>
              <a:t>2a70</a:t>
            </a:r>
            <a:endParaRPr sz="7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95"/>
              </a:spcBef>
            </a:pPr>
            <a:r>
              <a:rPr dirty="0" sz="700" spc="-25">
                <a:latin typeface="Arial MT"/>
                <a:cs typeface="Arial MT"/>
              </a:rPr>
              <a:t>2484</a:t>
            </a:r>
            <a:endParaRPr sz="700">
              <a:latin typeface="Arial MT"/>
              <a:cs typeface="Arial MT"/>
            </a:endParaRPr>
          </a:p>
          <a:p>
            <a:pPr marL="19685">
              <a:lnSpc>
                <a:spcPct val="100000"/>
              </a:lnSpc>
              <a:spcBef>
                <a:spcPts val="60"/>
              </a:spcBef>
            </a:pPr>
            <a:r>
              <a:rPr dirty="0" sz="700" spc="-25">
                <a:latin typeface="Arial MT"/>
                <a:cs typeface="Arial MT"/>
              </a:rPr>
              <a:t>y49o</a:t>
            </a:r>
            <a:endParaRPr sz="700">
              <a:latin typeface="Arial MT"/>
              <a:cs typeface="Arial MT"/>
            </a:endParaRPr>
          </a:p>
          <a:p>
            <a:pPr marL="18415" marR="9525" indent="-6350">
              <a:lnSpc>
                <a:spcPct val="111500"/>
              </a:lnSpc>
            </a:pPr>
            <a:r>
              <a:rPr dirty="0" sz="700" spc="-50">
                <a:latin typeface="Arial MT"/>
                <a:cs typeface="Arial MT"/>
              </a:rPr>
              <a:t>?ô0a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2õ</a:t>
            </a:r>
            <a:r>
              <a:rPr dirty="0" sz="700" spc="-95">
                <a:latin typeface="Arial MT"/>
                <a:cs typeface="Arial MT"/>
              </a:rPr>
              <a:t> </a:t>
            </a:r>
            <a:r>
              <a:rPr dirty="0" sz="700" spc="-114">
                <a:latin typeface="Arial MT"/>
                <a:cs typeface="Arial MT"/>
              </a:rPr>
              <a:t>48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059876" y="2287161"/>
            <a:ext cx="1580515" cy="615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9060" marR="1059815" indent="-86995">
              <a:lnSpc>
                <a:spcPct val="1115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RECEITAS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RECEITAS</a:t>
            </a:r>
            <a:endParaRPr sz="700">
              <a:latin typeface="Arial MT"/>
              <a:cs typeface="Arial MT"/>
            </a:endParaRPr>
          </a:p>
          <a:p>
            <a:pPr marL="278765" marR="144780" indent="-88265">
              <a:lnSpc>
                <a:spcPts val="940"/>
              </a:lnSpc>
              <a:spcBef>
                <a:spcPts val="5"/>
              </a:spcBef>
            </a:pPr>
            <a:r>
              <a:rPr dirty="0" sz="700" spc="-35">
                <a:latin typeface="Arial MT"/>
                <a:cs typeface="Arial MT"/>
              </a:rPr>
              <a:t>RECEITA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DE</a:t>
            </a:r>
            <a:r>
              <a:rPr dirty="0" sz="700" spc="-4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SUBVENç0r.s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ltECElTA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DE</a:t>
            </a:r>
            <a:r>
              <a:rPr dirty="0" sz="700" spc="-5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SUBVENçOes</a:t>
            </a:r>
            <a:r>
              <a:rPr dirty="0" sz="700" spc="2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-</a:t>
            </a:r>
            <a:endParaRPr sz="700">
              <a:latin typeface="Arial MT"/>
              <a:cs typeface="Arial MT"/>
            </a:endParaRPr>
          </a:p>
          <a:p>
            <a:pPr marL="367665">
              <a:lnSpc>
                <a:spcPct val="100000"/>
              </a:lnSpc>
              <a:spcBef>
                <a:spcPts val="45"/>
              </a:spcBef>
            </a:pPr>
            <a:r>
              <a:rPr dirty="0" sz="700" spc="-30">
                <a:latin typeface="Arial MT"/>
                <a:cs typeface="Arial MT"/>
              </a:rPr>
              <a:t>Subvenções</a:t>
            </a:r>
            <a:r>
              <a:rPr dirty="0" sz="700" spc="50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Governamentais</a:t>
            </a:r>
            <a:r>
              <a:rPr dirty="0" sz="700" spc="-7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1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-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80041" y="2959692"/>
            <a:ext cx="91440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20">
                <a:latin typeface="Arial MT"/>
                <a:cs typeface="Arial MT"/>
              </a:rPr>
              <a:t>TOTAL</a:t>
            </a:r>
            <a:r>
              <a:rPr dirty="0" sz="650" spc="4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SAS</a:t>
            </a:r>
            <a:r>
              <a:rPr dirty="0" sz="650" spc="-30">
                <a:latin typeface="Arial MT"/>
                <a:cs typeface="Arial MT"/>
              </a:rPr>
              <a:t> </a:t>
            </a:r>
            <a:r>
              <a:rPr dirty="0" sz="650" spc="-20">
                <a:latin typeface="Arial MT"/>
                <a:cs typeface="Arial MT"/>
              </a:rPr>
              <a:t>IGEGEITAS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581697" y="3527797"/>
            <a:ext cx="20383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70">
                <a:latin typeface="Cambria"/>
                <a:cs typeface="Cambria"/>
              </a:rPr>
              <a:t>Ã138</a:t>
            </a:r>
            <a:endParaRPr sz="750">
              <a:latin typeface="Cambria"/>
              <a:cs typeface="Cambria"/>
            </a:endParaRPr>
          </a:p>
        </p:txBody>
      </p:sp>
      <p:graphicFrame>
        <p:nvGraphicFramePr>
          <p:cNvPr id="28" name="object 28" descr=""/>
          <p:cNvGraphicFramePr>
            <a:graphicFrameLocks noGrp="1"/>
          </p:cNvGraphicFramePr>
          <p:nvPr/>
        </p:nvGraphicFramePr>
        <p:xfrm>
          <a:off x="553488" y="3783938"/>
          <a:ext cx="5664200" cy="5695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6090"/>
                <a:gridCol w="1903095"/>
                <a:gridCol w="920750"/>
                <a:gridCol w="2299335"/>
              </a:tblGrid>
              <a:tr h="10731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4655">
                        <a:lnSpc>
                          <a:spcPts val="74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Telefona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0825">
                        <a:lnSpc>
                          <a:spcPts val="745"/>
                        </a:lnSpc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Oe4.92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3431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1910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Tanfs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Pacote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Serviços.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240665">
                        <a:lnSpc>
                          <a:spcPts val="825"/>
                        </a:lnSpc>
                        <a:spcBef>
                          <a:spcPts val="60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OPERACIOHATG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858,00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1.8É¥82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2279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&lt;316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marL="42545">
                        <a:lnSpc>
                          <a:spcPts val="750"/>
                        </a:lnSpc>
                        <a:spcBef>
                          <a:spcPts val="6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oú56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73215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IMPOSTOS.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TAXAS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E</a:t>
                      </a:r>
                      <a:endParaRPr sz="700">
                        <a:latin typeface="Arial MT"/>
                        <a:cs typeface="Arial MT"/>
                      </a:endParaRPr>
                    </a:p>
                    <a:p>
                      <a:pPr algn="r" marR="691515">
                        <a:lnSpc>
                          <a:spcPts val="785"/>
                        </a:lnSpc>
                        <a:spcBef>
                          <a:spcPts val="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TFF/TFLI/TLIF/TFILT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algn="r" marR="248920">
                        <a:lnSpc>
                          <a:spcPts val="735"/>
                        </a:lnSpc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130.22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334010">
                        <a:lnSpc>
                          <a:spcPts val="735"/>
                        </a:lnSpc>
                        <a:tabLst>
                          <a:tab pos="1948814" algn="l"/>
                        </a:tabLst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130,22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4273" sz="975" spc="-15">
                          <a:latin typeface="Arial MT"/>
                          <a:cs typeface="Arial MT"/>
                        </a:rPr>
                        <a:t>1,853.14</a:t>
                      </a:r>
                      <a:endParaRPr baseline="4273" sz="9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</a:tbl>
          </a:graphicData>
        </a:graphic>
      </p:graphicFrame>
      <p:sp>
        <p:nvSpPr>
          <p:cNvPr id="29" name="object 29" descr=""/>
          <p:cNvSpPr txBox="1"/>
          <p:nvPr/>
        </p:nvSpPr>
        <p:spPr>
          <a:xfrm>
            <a:off x="1067012" y="3300912"/>
            <a:ext cx="1358265" cy="480059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94615" marR="450850" indent="-82550">
              <a:lnSpc>
                <a:spcPct val="102899"/>
              </a:lnSpc>
              <a:spcBef>
                <a:spcPts val="75"/>
              </a:spcBef>
            </a:pPr>
            <a:r>
              <a:rPr dirty="0" sz="700" spc="-40">
                <a:latin typeface="Arial MT"/>
                <a:cs typeface="Arial MT"/>
              </a:rPr>
              <a:t>CUSTOS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E</a:t>
            </a:r>
            <a:r>
              <a:rPr dirty="0" sz="700" spc="-6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DESPESAS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OESPEMS</a:t>
            </a:r>
            <a:endParaRPr sz="700">
              <a:latin typeface="Arial MT"/>
              <a:cs typeface="Arial MT"/>
            </a:endParaRPr>
          </a:p>
          <a:p>
            <a:pPr marL="280035" marR="5080" indent="-92075">
              <a:lnSpc>
                <a:spcPct val="107200"/>
              </a:lnSpc>
              <a:spcBef>
                <a:spcPts val="70"/>
              </a:spcBef>
            </a:pPr>
            <a:r>
              <a:rPr dirty="0" sz="700" spc="-35">
                <a:latin typeface="Arial MT"/>
                <a:cs typeface="Arial MT"/>
              </a:rPr>
              <a:t>DESPESAS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40">
                <a:latin typeface="Arial MT"/>
                <a:cs typeface="Arial MT"/>
              </a:rPr>
              <a:t>OPERACIONAIS</a:t>
            </a:r>
            <a:r>
              <a:rPr dirty="0" sz="700" spc="55">
                <a:latin typeface="Arial MT"/>
                <a:cs typeface="Arial MT"/>
              </a:rPr>
              <a:t> </a:t>
            </a:r>
            <a:r>
              <a:rPr dirty="0" sz="700" spc="-50">
                <a:latin typeface="Arial MT"/>
                <a:cs typeface="Arial MT"/>
              </a:rPr>
              <a:t>-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DESPEsAS</a:t>
            </a:r>
            <a:r>
              <a:rPr dirty="0" sz="70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GEftAIS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584616" y="4423149"/>
            <a:ext cx="946150" cy="125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10">
                <a:latin typeface="Arial MT"/>
                <a:cs typeface="Arial MT"/>
              </a:rPr>
              <a:t>TOTAL</a:t>
            </a:r>
            <a:r>
              <a:rPr dirty="0" sz="650" spc="-40">
                <a:latin typeface="Arial MT"/>
                <a:cs typeface="Arial MT"/>
              </a:rPr>
              <a:t> </a:t>
            </a:r>
            <a:r>
              <a:rPr dirty="0" sz="650">
                <a:latin typeface="Arial MT"/>
                <a:cs typeface="Arial MT"/>
              </a:rPr>
              <a:t>DAS</a:t>
            </a:r>
            <a:r>
              <a:rPr dirty="0" sz="650" spc="10">
                <a:latin typeface="Arial MT"/>
                <a:cs typeface="Arial MT"/>
              </a:rPr>
              <a:t> </a:t>
            </a:r>
            <a:r>
              <a:rPr dirty="0" sz="650" spc="-10">
                <a:latin typeface="Arial MT"/>
                <a:cs typeface="Arial MT"/>
              </a:rPr>
              <a:t>DESPESAS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559786" y="5923447"/>
            <a:ext cx="1197610" cy="69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885" marR="5080" indent="283845">
              <a:lnSpc>
                <a:spcPct val="120000"/>
              </a:lnSpc>
              <a:spcBef>
                <a:spcPts val="100"/>
              </a:spcBef>
            </a:pPr>
            <a:r>
              <a:rPr dirty="0" sz="900" spc="-65">
                <a:latin typeface="Arial MT"/>
                <a:cs typeface="Arial MT"/>
              </a:rPr>
              <a:t>VA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 spc="-60">
                <a:latin typeface="Arial MT"/>
                <a:cs typeface="Arial MT"/>
              </a:rPr>
              <a:t>FONSECA</a:t>
            </a:r>
            <a:r>
              <a:rPr dirty="0" sz="900" spc="-10">
                <a:latin typeface="Arial MT"/>
                <a:cs typeface="Arial MT"/>
              </a:rPr>
              <a:t> CONTADOR</a:t>
            </a:r>
            <a:endParaRPr sz="900">
              <a:latin typeface="Arial MT"/>
              <a:cs typeface="Arial MT"/>
            </a:endParaRPr>
          </a:p>
          <a:p>
            <a:pPr marL="48895" marR="144780" indent="-36830">
              <a:lnSpc>
                <a:spcPct val="123400"/>
              </a:lnSpc>
            </a:pPr>
            <a:r>
              <a:rPr dirty="0" sz="900" spc="-40">
                <a:latin typeface="Arial MT"/>
                <a:cs typeface="Arial MT"/>
              </a:rPr>
              <a:t>CPF:</a:t>
            </a:r>
            <a:r>
              <a:rPr dirty="0" sz="900" spc="70">
                <a:latin typeface="Arial MT"/>
                <a:cs typeface="Arial MT"/>
              </a:rPr>
              <a:t> </a:t>
            </a:r>
            <a:r>
              <a:rPr dirty="0" sz="900" spc="-35">
                <a:latin typeface="Arial MT"/>
                <a:cs typeface="Arial MT"/>
              </a:rPr>
              <a:t>327.695.448-</a:t>
            </a:r>
            <a:r>
              <a:rPr dirty="0" sz="900" spc="-25">
                <a:latin typeface="Arial MT"/>
                <a:cs typeface="Arial MT"/>
              </a:rPr>
              <a:t>61 </a:t>
            </a:r>
            <a:r>
              <a:rPr dirty="0" sz="900" spc="-50">
                <a:latin typeface="Arial MT"/>
                <a:cs typeface="Arial MT"/>
              </a:rPr>
              <a:t>CRC: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SP290808/O4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3138932" y="5057058"/>
            <a:ext cx="126873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Gdarulhos/SP</a:t>
            </a:r>
            <a:r>
              <a:rPr dirty="0" sz="700" spc="250">
                <a:latin typeface="Arial MT"/>
                <a:cs typeface="Arial MT"/>
              </a:rPr>
              <a:t> </a:t>
            </a:r>
            <a:r>
              <a:rPr dirty="0" sz="700" spc="-90">
                <a:latin typeface="Arial MT"/>
                <a:cs typeface="Arial MT"/>
              </a:rPr>
              <a:t>S1</a:t>
            </a:r>
            <a:r>
              <a:rPr dirty="0" sz="700" spc="-40">
                <a:latin typeface="Arial MT"/>
                <a:cs typeface="Arial MT"/>
              </a:rPr>
              <a:t> M8rço</a:t>
            </a:r>
            <a:r>
              <a:rPr dirty="0" sz="700" spc="-1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de</a:t>
            </a:r>
            <a:r>
              <a:rPr dirty="0" sz="700" spc="-4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2022.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4726601" y="5915569"/>
            <a:ext cx="1445895" cy="51943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0"/>
              </a:spcBef>
            </a:pPr>
            <a:r>
              <a:rPr dirty="0" sz="950" spc="-95">
                <a:latin typeface="Arial MT"/>
                <a:cs typeface="Arial MT"/>
              </a:rPr>
              <a:t>ANTONIO</a:t>
            </a:r>
            <a:r>
              <a:rPr dirty="0" sz="950" spc="50">
                <a:latin typeface="Arial MT"/>
                <a:cs typeface="Arial MT"/>
              </a:rPr>
              <a:t> </a:t>
            </a:r>
            <a:r>
              <a:rPr dirty="0" sz="950" spc="-125">
                <a:latin typeface="Arial MT"/>
                <a:cs typeface="Arial MT"/>
              </a:rPr>
              <a:t>GOMEO</a:t>
            </a:r>
            <a:r>
              <a:rPr dirty="0" sz="950" spc="65">
                <a:latin typeface="Arial MT"/>
                <a:cs typeface="Arial MT"/>
              </a:rPr>
              <a:t> </a:t>
            </a:r>
            <a:r>
              <a:rPr dirty="0" sz="950" spc="-105">
                <a:latin typeface="Arial MT"/>
                <a:cs typeface="Arial MT"/>
              </a:rPr>
              <a:t>DA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spc="-30">
                <a:latin typeface="Arial MT"/>
                <a:cs typeface="Arial MT"/>
              </a:rPr>
              <a:t>SILVA</a:t>
            </a:r>
            <a:endParaRPr sz="950">
              <a:latin typeface="Arial MT"/>
              <a:cs typeface="Arial MT"/>
            </a:endParaRPr>
          </a:p>
          <a:p>
            <a:pPr algn="ctr" marL="2540">
              <a:lnSpc>
                <a:spcPct val="100000"/>
              </a:lnSpc>
              <a:spcBef>
                <a:spcPts val="120"/>
              </a:spcBef>
            </a:pPr>
            <a:r>
              <a:rPr dirty="0" sz="950" spc="-10">
                <a:latin typeface="Arial MT"/>
                <a:cs typeface="Arial MT"/>
              </a:rPr>
              <a:t>Outros</a:t>
            </a:r>
            <a:endParaRPr sz="950">
              <a:latin typeface="Arial MT"/>
              <a:cs typeface="Arial MT"/>
            </a:endParaRPr>
          </a:p>
          <a:p>
            <a:pPr algn="ctr" marL="10795">
              <a:lnSpc>
                <a:spcPct val="100000"/>
              </a:lnSpc>
              <a:spcBef>
                <a:spcPts val="229"/>
              </a:spcBef>
            </a:pPr>
            <a:r>
              <a:rPr dirty="0" sz="950" spc="-70">
                <a:latin typeface="Arial MT"/>
                <a:cs typeface="Arial MT"/>
              </a:rPr>
              <a:t>CPF: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 spc="-60">
                <a:latin typeface="Arial MT"/>
                <a:cs typeface="Arial MT"/>
              </a:rPr>
              <a:t>878.648.008-</a:t>
            </a:r>
            <a:r>
              <a:rPr dirty="0" sz="950" spc="-25">
                <a:latin typeface="Arial MT"/>
                <a:cs typeface="Arial MT"/>
              </a:rPr>
              <a:t>15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456869" y="1010703"/>
            <a:ext cx="47498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Pàglna: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ü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444646" y="2125572"/>
            <a:ext cx="495934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Comic Sans MS"/>
                <a:cs typeface="Comic Sans MS"/>
              </a:rPr>
              <a:t>31/03/2022</a:t>
            </a:r>
            <a:endParaRPr sz="700">
              <a:latin typeface="Comic Sans MS"/>
              <a:cs typeface="Comic Sans MS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5682093" y="9689306"/>
            <a:ext cx="1331595" cy="32321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dirty="0" sz="1000" spc="-110">
                <a:latin typeface="Arial MT"/>
                <a:cs typeface="Arial MT"/>
              </a:rPr>
              <a:t>contábil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sci</a:t>
            </a:r>
            <a:r>
              <a:rPr dirty="0" sz="1000" spc="-114">
                <a:latin typeface="Arial MT"/>
                <a:cs typeface="Arial MT"/>
              </a:rPr>
              <a:t> </a:t>
            </a:r>
            <a:r>
              <a:rPr dirty="0" sz="1000" spc="-40">
                <a:latin typeface="Arial MT"/>
                <a:cs typeface="Arial MT"/>
              </a:rPr>
              <a:t>visuoL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 spc="-65">
                <a:latin typeface="Arial MT"/>
                <a:cs typeface="Arial MT"/>
              </a:rPr>
              <a:t>s«•es*or</a:t>
            </a:r>
            <a:endParaRPr sz="1000">
              <a:latin typeface="Arial MT"/>
              <a:cs typeface="Arial MT"/>
            </a:endParaRPr>
          </a:p>
          <a:p>
            <a:pPr marL="376555">
              <a:lnSpc>
                <a:spcPct val="100000"/>
              </a:lnSpc>
              <a:spcBef>
                <a:spcPts val="80"/>
              </a:spcBef>
            </a:pPr>
            <a:r>
              <a:rPr dirty="0" sz="800" spc="-20">
                <a:latin typeface="Arial MT"/>
                <a:cs typeface="Arial MT"/>
              </a:rPr>
              <a:t>1+/06/2022</a:t>
            </a:r>
            <a:r>
              <a:rPr dirty="0" sz="800" spc="4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11'23:22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67307" y="9844069"/>
            <a:ext cx="6555105" cy="0"/>
          </a:xfrm>
          <a:custGeom>
            <a:avLst/>
            <a:gdLst/>
            <a:ahLst/>
            <a:cxnLst/>
            <a:rect l="l" t="t" r="r" b="b"/>
            <a:pathLst>
              <a:path w="6555105" h="0">
                <a:moveTo>
                  <a:pt x="0" y="0"/>
                </a:moveTo>
                <a:lnTo>
                  <a:pt x="6554534" y="0"/>
                </a:lnTo>
              </a:path>
            </a:pathLst>
          </a:custGeom>
          <a:ln w="18297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564947" y="7928928"/>
          <a:ext cx="6637655" cy="16560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2290"/>
                <a:gridCol w="727710"/>
                <a:gridCol w="2469515"/>
                <a:gridCol w="628014"/>
                <a:gridCol w="619760"/>
                <a:gridCol w="899160"/>
                <a:gridCol w="669925"/>
              </a:tblGrid>
              <a:tr h="147955">
                <a:tc>
                  <a:txBody>
                    <a:bodyPr/>
                    <a:lstStyle/>
                    <a:p>
                      <a:pPr algn="ctr" marR="10795">
                        <a:lnSpc>
                          <a:spcPts val="805"/>
                        </a:lnSpc>
                        <a:spcBef>
                          <a:spcPts val="2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88620">
                        <a:lnSpc>
                          <a:spcPts val="805"/>
                        </a:lnSpc>
                        <a:spcBef>
                          <a:spcPts val="26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GUARUPASSi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r" marR="116205">
                        <a:lnSpc>
                          <a:spcPts val="805"/>
                        </a:lnSpc>
                        <a:spcBef>
                          <a:spcPts val="26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26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g4030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r" marR="250825">
                        <a:lnSpc>
                          <a:spcPts val="755"/>
                        </a:lnSpc>
                        <a:spcBef>
                          <a:spcPts val="3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241,64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755"/>
                        </a:lnSpc>
                        <a:spcBef>
                          <a:spcPts val="3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241,64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</a:tr>
              <a:tr h="111125">
                <a:tc>
                  <a:txBody>
                    <a:bodyPr/>
                    <a:lstStyle/>
                    <a:p>
                      <a:pPr algn="ctr" marR="11430">
                        <a:lnSpc>
                          <a:spcPts val="75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389255">
                        <a:lnSpc>
                          <a:spcPts val="750"/>
                        </a:lnSpc>
                        <a:spcBef>
                          <a:spcPts val="3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M/gS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6205">
                        <a:lnSpc>
                          <a:spcPts val="750"/>
                        </a:lnSpc>
                        <a:spcBef>
                          <a:spcPts val="3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21920">
                        <a:lnSpc>
                          <a:spcPts val="750"/>
                        </a:lnSpc>
                        <a:spcBef>
                          <a:spcPts val="3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94048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52729">
                        <a:lnSpc>
                          <a:spcPts val="75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241,64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7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241,64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32080">
                <a:tc gridSpan="6">
                  <a:txBody>
                    <a:bodyPr/>
                    <a:lstStyle/>
                    <a:p>
                      <a:pPr marL="3737610">
                        <a:lnSpc>
                          <a:spcPts val="850"/>
                        </a:lnSpc>
                        <a:spcBef>
                          <a:spcPts val="95"/>
                        </a:spcBef>
                        <a:tabLst>
                          <a:tab pos="531685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04/02/2022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15" b="1">
                          <a:latin typeface="Arial"/>
                          <a:cs typeface="Arial"/>
                        </a:rPr>
                        <a:t>483,2B</a:t>
                      </a:r>
                      <a:endParaRPr baseline="3968" sz="105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50"/>
                        </a:lnSpc>
                        <a:spcBef>
                          <a:spcPts val="195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483,28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</a:tr>
              <a:tr h="252729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15875" marR="3175">
                        <a:lnSpc>
                          <a:spcPts val="850"/>
                        </a:lnSpc>
                        <a:spcBef>
                          <a:spcPts val="5"/>
                        </a:spcBef>
                      </a:pPr>
                      <a:r>
                        <a:rPr dirty="0" u="sng" sz="750" spc="4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07022022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6364">
                <a:tc>
                  <a:txBody>
                    <a:bodyPr/>
                    <a:lstStyle/>
                    <a:p>
                      <a:pPr algn="ctr" marL="1905" marR="3175">
                        <a:lnSpc>
                          <a:spcPts val="785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2.1.3.0t003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392430">
                        <a:lnSpc>
                          <a:spcPts val="785"/>
                        </a:lnSpc>
                        <a:spcBef>
                          <a:spcPts val="1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1856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ts val="819"/>
                        </a:lnSpc>
                        <a:spcBef>
                          <a:spcPts val="7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FGTS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ARRECADACAO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GRF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09855">
                        <a:lnSpc>
                          <a:spcPts val="785"/>
                        </a:lnSpc>
                        <a:spcBef>
                          <a:spcPts val="110"/>
                        </a:spcBef>
                      </a:pPr>
                      <a:r>
                        <a:rPr dirty="0" sz="700" spc="-25">
                          <a:latin typeface="Comic Sans MS"/>
                          <a:cs typeface="Comic Sans MS"/>
                        </a:rPr>
                        <a:t>86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785"/>
                        </a:lnSpc>
                        <a:spcBef>
                          <a:spcPts val="1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94056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ts val="785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1.761,59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50"/>
                        </a:lnSpc>
                        <a:spcBef>
                          <a:spcPts val="1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1.761,59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21285">
                <a:tc>
                  <a:txBody>
                    <a:bodyPr/>
                    <a:lstStyle/>
                    <a:p>
                      <a:pPr algn="ctr" marL="1905" marR="3175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11.1.02001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05"/>
                        </a:lnSpc>
                        <a:spcBef>
                          <a:spcPts val="5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M/gS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AUTOMAT3CO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ts val="805"/>
                        </a:lnSpc>
                        <a:spcBef>
                          <a:spcPts val="50"/>
                        </a:spcBef>
                      </a:pPr>
                      <a:r>
                        <a:rPr dirty="0" sz="700" spc="-25">
                          <a:latin typeface="Comic Sans MS"/>
                          <a:cs typeface="Comic Sans MS"/>
                        </a:rPr>
                        <a:t>116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ts val="805"/>
                        </a:lnSpc>
                        <a:spcBef>
                          <a:spcPts val="5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94064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1.761,59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1.761,59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37160">
                <a:tc gridSpan="6">
                  <a:txBody>
                    <a:bodyPr/>
                    <a:lstStyle/>
                    <a:p>
                      <a:pPr marL="3737610">
                        <a:lnSpc>
                          <a:spcPts val="869"/>
                        </a:lnSpc>
                        <a:spcBef>
                          <a:spcPts val="110"/>
                        </a:spcBef>
                        <a:tabLst>
                          <a:tab pos="523684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07/02/2022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3.523,18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869"/>
                        </a:lnSpc>
                        <a:spcBef>
                          <a:spcPts val="11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3.523,18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</a:tr>
              <a:tr h="262255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L="36195">
                        <a:lnSpc>
                          <a:spcPts val="819"/>
                        </a:lnSpc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08/02/2022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 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7277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KEEN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KEEPER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CONSULTORIA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EIV|PRESARIAL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El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ts val="910"/>
                        </a:lnSpc>
                      </a:pPr>
                      <a:r>
                        <a:rPr dirty="0" sz="800" spc="-25">
                          <a:latin typeface="Courier New"/>
                          <a:cs typeface="Courier New"/>
                        </a:rPr>
                        <a:t>86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ts val="910"/>
                        </a:lnSpc>
                      </a:pPr>
                      <a:r>
                        <a:rPr dirty="0" u="sng" sz="80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9</a:t>
                      </a:r>
                      <a:r>
                        <a:rPr dirty="0" u="sng" sz="800" spc="-185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dirty="0" u="sng" sz="800" spc="-25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0}¥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082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2.213,00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2.212,00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17475">
                <a:tc>
                  <a:txBody>
                    <a:bodyPr/>
                    <a:lstStyle/>
                    <a:p>
                      <a:pPr algn="ctr" marR="3175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394335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6661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25"/>
                        </a:lnSpc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BRASMED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MEDICINA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OCUPACIONAL</a:t>
                      </a:r>
                      <a:r>
                        <a:rPr dirty="0" sz="7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1125">
                        <a:lnSpc>
                          <a:spcPts val="82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82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94080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371.86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371.86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15570">
                <a:tc>
                  <a:txBody>
                    <a:bodyPr/>
                    <a:lstStyle/>
                    <a:p>
                      <a:pPr algn="ctr" marR="3175">
                        <a:lnSpc>
                          <a:spcPts val="75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2.1.1.05.999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389890">
                        <a:lnSpc>
                          <a:spcPts val="78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6270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ts val="815"/>
                        </a:lnSpc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EDIVALDO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OLiV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6205">
                        <a:lnSpc>
                          <a:spcPts val="81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6364">
                        <a:lnSpc>
                          <a:spcPts val="81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94099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ts val="78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3.300.00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78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3.300,00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810"/>
                </a:tc>
              </a:tr>
            </a:tbl>
          </a:graphicData>
        </a:graphic>
      </p:graphicFrame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12311" y="3618335"/>
            <a:ext cx="576457" cy="6861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75028" y="6994230"/>
            <a:ext cx="210452" cy="7776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876314" y="6994230"/>
            <a:ext cx="201302" cy="7776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2178753" y="577903"/>
            <a:ext cx="3304540" cy="572135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12065" marR="5080">
              <a:lnSpc>
                <a:spcPts val="1580"/>
              </a:lnSpc>
              <a:spcBef>
                <a:spcPts val="235"/>
              </a:spcBef>
            </a:pPr>
            <a:r>
              <a:rPr dirty="0" sz="1400" spc="-60" b="1">
                <a:latin typeface="Arial"/>
                <a:cs typeface="Arial"/>
              </a:rPr>
              <a:t>ASSOCIACAO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DOS</a:t>
            </a:r>
            <a:r>
              <a:rPr dirty="0" sz="1400" spc="-85" b="1">
                <a:latin typeface="Arial"/>
                <a:cs typeface="Arial"/>
              </a:rPr>
              <a:t> </a:t>
            </a:r>
            <a:r>
              <a:rPr dirty="0" sz="1400" spc="-45" b="1">
                <a:latin typeface="Arial"/>
                <a:cs typeface="Arial"/>
              </a:rPr>
              <a:t>MORADORES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PARA </a:t>
            </a:r>
            <a:r>
              <a:rPr dirty="0" sz="1400" spc="-30" b="1">
                <a:latin typeface="Arial"/>
                <a:cs typeface="Arial"/>
              </a:rPr>
              <a:t>OESENVOLVlf3ENTO</a:t>
            </a:r>
            <a:r>
              <a:rPr dirty="0" sz="1400" spc="-90" b="1">
                <a:latin typeface="Arial"/>
                <a:cs typeface="Arial"/>
              </a:rPr>
              <a:t> </a:t>
            </a:r>
            <a:r>
              <a:rPr dirty="0" sz="1400" spc="-45" b="1">
                <a:latin typeface="Arial"/>
                <a:cs typeface="Arial"/>
              </a:rPr>
              <a:t>OO</a:t>
            </a:r>
            <a:r>
              <a:rPr dirty="0" sz="1400" spc="30" b="1">
                <a:latin typeface="Arial"/>
                <a:cs typeface="Arial"/>
              </a:rPr>
              <a:t> </a:t>
            </a:r>
            <a:r>
              <a:rPr dirty="0" sz="1400" spc="-75" b="1">
                <a:latin typeface="Arial"/>
                <a:cs typeface="Arial"/>
              </a:rPr>
              <a:t>AGUA</a:t>
            </a:r>
            <a:r>
              <a:rPr dirty="0" sz="1400" spc="1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AZUL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ts val="1005"/>
              </a:lnSpc>
            </a:pPr>
            <a:r>
              <a:rPr dirty="0" sz="1000">
                <a:latin typeface="Arial MT"/>
                <a:cs typeface="Arial MT"/>
              </a:rPr>
              <a:t>Diãrio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n°</a:t>
            </a:r>
            <a:r>
              <a:rPr dirty="0" sz="1000" spc="-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50">
                <a:latin typeface="Arial MT"/>
                <a:cs typeface="Arial MT"/>
              </a:rPr>
              <a:t>de</a:t>
            </a:r>
            <a:r>
              <a:rPr dirty="0" sz="1000" spc="-85">
                <a:latin typeface="Arial MT"/>
                <a:cs typeface="Arial MT"/>
              </a:rPr>
              <a:t> </a:t>
            </a:r>
            <a:r>
              <a:rPr dirty="0" sz="1000" spc="-40">
                <a:latin typeface="Arial MT"/>
                <a:cs typeface="Arial MT"/>
              </a:rPr>
              <a:t>01/01/2022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31/03/2022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724780" y="9879975"/>
            <a:ext cx="1356360" cy="31115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850" spc="-50">
                <a:latin typeface="Arial MT"/>
                <a:cs typeface="Arial MT"/>
              </a:rPr>
              <a:t>contábil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SCI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VISUAL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Sucessor</a:t>
            </a:r>
            <a:endParaRPr sz="850">
              <a:latin typeface="Arial MT"/>
              <a:cs typeface="Arial MT"/>
            </a:endParaRPr>
          </a:p>
          <a:p>
            <a:pPr marL="379730">
              <a:lnSpc>
                <a:spcPct val="100000"/>
              </a:lnSpc>
              <a:spcBef>
                <a:spcPts val="275"/>
              </a:spcBef>
            </a:pPr>
            <a:r>
              <a:rPr dirty="0" sz="850" spc="-30">
                <a:latin typeface="Arial MT"/>
                <a:cs typeface="Arial MT"/>
              </a:rPr>
              <a:t>13/06/2022</a:t>
            </a:r>
            <a:r>
              <a:rPr dirty="0" sz="850" spc="38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09:57:48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94624" y="5498413"/>
            <a:ext cx="985519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: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60">
                <a:latin typeface="Arial MT"/>
                <a:cs typeface="Arial MT"/>
              </a:rPr>
              <a:t>34/OU/2022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564947" y="1217292"/>
          <a:ext cx="6648450" cy="42716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060"/>
                <a:gridCol w="621029"/>
                <a:gridCol w="2218055"/>
                <a:gridCol w="748029"/>
                <a:gridCol w="168275"/>
                <a:gridCol w="249554"/>
                <a:gridCol w="1093470"/>
                <a:gridCol w="742950"/>
              </a:tblGrid>
              <a:tr h="175895">
                <a:tc>
                  <a:txBody>
                    <a:bodyPr/>
                    <a:lstStyle/>
                    <a:p>
                      <a:pPr marL="37465">
                        <a:lnSpc>
                          <a:spcPts val="1085"/>
                        </a:lnSpc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Conta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1075"/>
                        </a:lnSpc>
                      </a:pPr>
                      <a:r>
                        <a:rPr dirty="0" sz="900" spc="-10" b="1">
                          <a:latin typeface="Arial"/>
                          <a:cs typeface="Arial"/>
                        </a:rPr>
                        <a:t>Código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 b="1">
                          <a:latin typeface="Cambria"/>
                          <a:cs typeface="Cambria"/>
                        </a:rPr>
                        <a:t>HistÓ£lCO</a:t>
                      </a:r>
                      <a:endParaRPr sz="800">
                        <a:latin typeface="Cambria"/>
                        <a:cs typeface="Cambria"/>
                      </a:endParaRPr>
                    </a:p>
                  </a:txBody>
                  <a:tcPr marL="0" marR="0" marB="0" marT="762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4930">
                        <a:lnSpc>
                          <a:spcPts val="1050"/>
                        </a:lnSpc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Contra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3660">
                        <a:lnSpc>
                          <a:spcPts val="1050"/>
                        </a:lnSpc>
                      </a:pPr>
                      <a:r>
                        <a:rPr dirty="0" sz="950" spc="-25">
                          <a:latin typeface="Arial MT"/>
                          <a:cs typeface="Arial MT"/>
                        </a:rPr>
                        <a:t>Chave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8915">
                        <a:lnSpc>
                          <a:spcPts val="1085"/>
                        </a:lnSpc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Débito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1040"/>
                        </a:lnSpc>
                      </a:pPr>
                      <a:r>
                        <a:rPr dirty="0" sz="900" spc="-10">
                          <a:latin typeface="Arial MT"/>
                          <a:cs typeface="Arial MT"/>
                        </a:rPr>
                        <a:t>Crédito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1135">
                <a:tc>
                  <a:txBody>
                    <a:bodyPr/>
                    <a:lstStyle/>
                    <a:p>
                      <a:pPr marL="40640">
                        <a:lnSpc>
                          <a:spcPts val="885"/>
                        </a:lnSpc>
                        <a:spcBef>
                          <a:spcPts val="520"/>
                        </a:spcBef>
                      </a:pPr>
                      <a:r>
                        <a:rPr dirty="0" u="sng" sz="75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21/01/2022</a:t>
                      </a:r>
                      <a:r>
                        <a:rPr dirty="0" u="sng" sz="750" spc="5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6604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20650">
                <a:tc>
                  <a:txBody>
                    <a:bodyPr/>
                    <a:lstStyle/>
                    <a:p>
                      <a:pPr marL="41275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LI.1.02.00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t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RECEBIMENTO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VERBA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GOVERNAMENTAL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2518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gridSpan="2">
                  <a:txBody>
                    <a:bodyPr/>
                    <a:lstStyle/>
                    <a:p>
                      <a:pPr marL="167640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93688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385.626,88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815"/>
                        </a:lnSpc>
                        <a:spcBef>
                          <a:spcPts val="40"/>
                        </a:spcBef>
                      </a:pPr>
                      <a:r>
                        <a:rPr dirty="0" sz="700" spc="-10" b="1">
                          <a:latin typeface="Cambria"/>
                          <a:cs typeface="Cambria"/>
                        </a:rPr>
                        <a:t>285.826.88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080"/>
                </a:tc>
              </a:tr>
              <a:tr h="120650">
                <a:tc>
                  <a:txBody>
                    <a:bodyPr/>
                    <a:lstStyle/>
                    <a:p>
                      <a:pPr marL="40640">
                        <a:lnSpc>
                          <a:spcPts val="78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2.1.5.01.006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83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ts val="830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GUARUPASS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830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172085">
                        <a:lnSpc>
                          <a:spcPts val="830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93696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790"/>
                        </a:lnSpc>
                        <a:spcBef>
                          <a:spcPts val="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2.238,81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ts val="83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2.238,B4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2540"/>
                </a:tc>
              </a:tr>
              <a:tr h="113030">
                <a:tc>
                  <a:txBody>
                    <a:bodyPr/>
                    <a:lstStyle/>
                    <a:p>
                      <a:pPr marL="43180">
                        <a:lnSpc>
                          <a:spcPts val="73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1.1.1.03.001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78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85"/>
                        </a:lnSpc>
                        <a:spcBef>
                          <a:spcPts val="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 gridSpan="2">
                  <a:txBody>
                    <a:bodyPr/>
                    <a:lstStyle/>
                    <a:p>
                      <a:pPr marL="172085">
                        <a:lnSpc>
                          <a:spcPts val="785"/>
                        </a:lnSpc>
                        <a:spcBef>
                          <a:spcPts val="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383.588,07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78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383.588.OZ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35"/>
                </a:tc>
              </a:tr>
              <a:tr h="149860">
                <a:tc gridSpan="7">
                  <a:txBody>
                    <a:bodyPr/>
                    <a:lstStyle/>
                    <a:p>
                      <a:pPr marL="3746500">
                        <a:lnSpc>
                          <a:spcPts val="1080"/>
                        </a:lnSpc>
                        <a:tabLst>
                          <a:tab pos="512254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dla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21/01/2022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50" spc="-55">
                          <a:latin typeface="Courier New"/>
                          <a:cs typeface="Courier New"/>
                        </a:rPr>
                        <a:t>770653,76</a:t>
                      </a:r>
                      <a:endParaRPr sz="9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771.653,76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2565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25/01/2022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9380">
                <a:tc>
                  <a:txBody>
                    <a:bodyPr/>
                    <a:lstStyle/>
                    <a:p>
                      <a:pPr marL="39370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5.2.2.03.030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6475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TARIFA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PCT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SERVIÇOS.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172085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93718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77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Cambria"/>
                          <a:cs typeface="Cambria"/>
                        </a:rPr>
                        <a:t>300,00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8890"/>
                </a:tc>
              </a:tr>
              <a:tr h="114300">
                <a:tc>
                  <a:txBody>
                    <a:bodyPr/>
                    <a:lstStyle/>
                    <a:p>
                      <a:pPr marL="38100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AUTOMÁTICO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66040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7208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75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300,00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5715"/>
                </a:tc>
              </a:tr>
              <a:tr h="138430">
                <a:tc gridSpan="7">
                  <a:txBody>
                    <a:bodyPr/>
                    <a:lstStyle/>
                    <a:p>
                      <a:pPr marL="3739515">
                        <a:lnSpc>
                          <a:spcPts val="969"/>
                        </a:lnSpc>
                        <a:spcBef>
                          <a:spcPts val="25"/>
                        </a:spcBef>
                        <a:tabLst>
                          <a:tab pos="5322570" algn="l"/>
                        </a:tabLst>
                      </a:pPr>
                      <a:r>
                        <a:rPr dirty="0" sz="900" spc="-10">
                          <a:latin typeface="Consolas"/>
                          <a:cs typeface="Consolas"/>
                        </a:rPr>
                        <a:t>Totaldla:25f01f20z2</a:t>
                      </a:r>
                      <a:r>
                        <a:rPr dirty="0" sz="900">
                          <a:latin typeface="Consolas"/>
                          <a:cs typeface="Consolas"/>
                        </a:rPr>
                        <a:t>	</a:t>
                      </a:r>
                      <a:r>
                        <a:rPr dirty="0" baseline="3968" sz="1050" spc="-15">
                          <a:latin typeface="Comic Sans MS"/>
                          <a:cs typeface="Comic Sans MS"/>
                        </a:rPr>
                        <a:t>600,00</a:t>
                      </a:r>
                      <a:endParaRPr baseline="3968" sz="1050">
                        <a:latin typeface="Comic Sans MS"/>
                        <a:cs typeface="Comic Sans MS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770"/>
                        </a:lnSpc>
                        <a:spcBef>
                          <a:spcPts val="225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600,00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8575"/>
                </a:tc>
              </a:tr>
              <a:tr h="388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0005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31/01/2022</a:t>
                      </a:r>
                      <a:r>
                        <a:rPr dirty="0" u="sng" sz="700" spc="5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700">
                        <a:latin typeface="Arial"/>
                        <a:cs typeface="Arial"/>
                      </a:endParaRPr>
                    </a:p>
                    <a:p>
                      <a:pPr marL="412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Z.1.3.01.001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96215">
                        <a:lnSpc>
                          <a:spcPct val="100000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57785">
                        <a:lnSpc>
                          <a:spcPct val="100000"/>
                        </a:lnSpc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571500">
                        <a:lnSpc>
                          <a:spcPct val="10000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ctr" marR="1270">
                        <a:lnSpc>
                          <a:spcPct val="100000"/>
                        </a:lnSpc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93744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algn="r" marR="198120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1.725,83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 marR="4381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Comic Sans MS"/>
                          <a:cs typeface="Comic Sans MS"/>
                        </a:rPr>
                        <a:t>1.725,83</a:t>
                      </a:r>
                      <a:endParaRPr sz="750">
                        <a:latin typeface="Comic Sans MS"/>
                        <a:cs typeface="Comic Sans MS"/>
                      </a:endParaRPr>
                    </a:p>
                  </a:txBody>
                  <a:tcPr marL="0" marR="0" marB="0" marT="0"/>
                </a:tc>
              </a:tr>
              <a:tr h="114300">
                <a:tc>
                  <a:txBody>
                    <a:bodyPr/>
                    <a:lstStyle/>
                    <a:p>
                      <a:pPr marL="36195">
                        <a:lnSpc>
                          <a:spcPts val="76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0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0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">
                        <a:lnSpc>
                          <a:spcPts val="805"/>
                        </a:lnSpc>
                      </a:pPr>
                      <a:r>
                        <a:rPr dirty="0" u="sng" sz="700" spc="-4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B3742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ts val="80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1.916,71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80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1.916,71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573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4T40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93750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Courier New"/>
                          <a:cs typeface="Courier New"/>
                        </a:rPr>
                        <a:t>28S§9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285,89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6205">
                <a:tc>
                  <a:txBody>
                    <a:bodyPr/>
                    <a:lstStyle/>
                    <a:p>
                      <a:pPr marL="36195">
                        <a:lnSpc>
                          <a:spcPts val="76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6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SALARI</a:t>
                      </a:r>
                      <a:r>
                        <a:rPr dirty="0" sz="6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1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10"/>
                        </a:lnSpc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937g9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76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19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285,89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0014">
                <a:tc>
                  <a:txBody>
                    <a:bodyPr/>
                    <a:lstStyle/>
                    <a:p>
                      <a:pPr marL="36195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77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830"/>
                        </a:lnSpc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SALARI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3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30"/>
                        </a:lnSpc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77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850"/>
                        </a:lnSpc>
                      </a:pPr>
                      <a:r>
                        <a:rPr dirty="0" sz="900" spc="-10">
                          <a:latin typeface="Consolas"/>
                          <a:cs typeface="Consolas"/>
                        </a:rPr>
                        <a:t>285T9</a:t>
                      </a:r>
                      <a:endParaRPr sz="900">
                        <a:latin typeface="Consolas"/>
                        <a:cs typeface="Consolas"/>
                      </a:endParaRPr>
                    </a:p>
                  </a:txBody>
                  <a:tcPr marL="0" marR="0" marB="0" marT="0"/>
                </a:tc>
              </a:tr>
              <a:tr h="114300">
                <a:tc>
                  <a:txBody>
                    <a:bodyPr/>
                    <a:lstStyle/>
                    <a:p>
                      <a:pPr marL="36195">
                        <a:lnSpc>
                          <a:spcPts val="74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740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79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74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285.89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74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Comic Sans MS"/>
                          <a:cs typeface="Comic Sans MS"/>
                        </a:rPr>
                        <a:t>285,89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7620"/>
                </a:tc>
              </a:tr>
              <a:tr h="12509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750"/>
                        </a:lnSpc>
                        <a:spcBef>
                          <a:spcPts val="130"/>
                        </a:spcBef>
                      </a:pPr>
                      <a:r>
                        <a:rPr dirty="0" sz="650" spc="-35">
                          <a:latin typeface="Arial MT"/>
                          <a:cs typeface="Arial MT"/>
                        </a:rPr>
                        <a:t>17#</a:t>
                      </a:r>
                      <a:r>
                        <a:rPr dirty="0" sz="6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84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40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40"/>
                        </a:lnSpc>
                        <a:spcBef>
                          <a:spcPts val="210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93793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667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285.89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18745">
                <a:tc>
                  <a:txBody>
                    <a:bodyPr/>
                    <a:lstStyle/>
                    <a:p>
                      <a:pPr marL="3175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805"/>
                        </a:lnSpc>
                        <a:spcBef>
                          <a:spcPts val="3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3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35"/>
                        </a:lnSpc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755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285.89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755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2192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865"/>
                        </a:lnSpc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1Y40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30"/>
                        </a:lnSpc>
                        <a:spcBef>
                          <a:spcPts val="3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30"/>
                        </a:lnSpc>
                        <a:spcBef>
                          <a:spcPts val="30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93815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285.69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8110">
                <a:tc>
                  <a:txBody>
                    <a:bodyPr/>
                    <a:lstStyle/>
                    <a:p>
                      <a:pPr marL="3175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77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93823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ts val="77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2.127,62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77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2.127,62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225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17zl0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93ã31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1.575.15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1.575.15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19380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u="sng" sz="700" spc="-3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05104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1.471.80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1.471.60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</a:tr>
              <a:tr h="118745">
                <a:tc>
                  <a:txBody>
                    <a:bodyPr/>
                    <a:lstStyle/>
                    <a:p>
                      <a:pPr marL="317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2.t.3.01.001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4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9385B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285.89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18745">
                <a:tc>
                  <a:txBody>
                    <a:bodyPr/>
                    <a:lstStyle/>
                    <a:p>
                      <a:pPr marL="317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SALAftIO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93866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285.86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18745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2.127,62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2.127.62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06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5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93Bã2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2.127.62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2.127.62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001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30">
                          <a:latin typeface="Arial MT"/>
                          <a:cs typeface="Arial MT"/>
                        </a:rPr>
                        <a:t>SALARí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gridSpan="2">
                  <a:txBody>
                    <a:bodyPr/>
                    <a:lstStyle/>
                    <a:p>
                      <a:pPr marL="571500">
                        <a:lnSpc>
                          <a:spcPts val="83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835"/>
                        </a:lnSpc>
                      </a:pPr>
                      <a:r>
                        <a:rPr dirty="0" u="sng" sz="700" spc="-3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93890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77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9380">
                <a:tc>
                  <a:txBody>
                    <a:bodyPr/>
                    <a:lstStyle/>
                    <a:p>
                      <a:pPr marL="36195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30">
                          <a:latin typeface="Arial MT"/>
                          <a:cs typeface="Arial MT"/>
                        </a:rPr>
                        <a:t>SALARí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 gridSpan="2">
                  <a:txBody>
                    <a:bodyPr/>
                    <a:lstStyle/>
                    <a:p>
                      <a:pPr marL="57658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93904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285,09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18745">
                <a:tc>
                  <a:txBody>
                    <a:bodyPr/>
                    <a:lstStyle/>
                    <a:p>
                      <a:pPr marL="3619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57658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93912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3.491.16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572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3.491.16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23189">
                <a:tc>
                  <a:txBody>
                    <a:bodyPr/>
                    <a:lstStyle/>
                    <a:p>
                      <a:pPr marL="34925">
                        <a:lnSpc>
                          <a:spcPts val="77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5.2.2.03.021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4758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PAGTO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TELEFONE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57594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93920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ts val="77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173,96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77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173,96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08585">
                <a:tc>
                  <a:txBody>
                    <a:bodyPr/>
                    <a:lstStyle/>
                    <a:p>
                      <a:pPr marL="33655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6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70">
                          <a:latin typeface="Arial MT"/>
                          <a:cs typeface="Arial MT"/>
                        </a:rPr>
                        <a:t>MAYS</a:t>
                      </a:r>
                      <a:r>
                        <a:rPr dirty="0" sz="6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AUTOMATICO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529590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93939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19.882.26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19.882,26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4376826" y="5720779"/>
            <a:ext cx="906144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Arial MT"/>
                <a:cs typeface="Arial MT"/>
              </a:rPr>
              <a:t>Total mês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: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01/2022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90048" y="7556885"/>
            <a:ext cx="9867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dia :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0Z/02/2022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39381" y="5511119"/>
            <a:ext cx="45720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39.764,52</a:t>
            </a:r>
            <a:endParaRPr sz="7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74923" y="5709851"/>
            <a:ext cx="51308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55">
                <a:latin typeface="Courier New"/>
                <a:cs typeface="Courier New"/>
              </a:rPr>
              <a:t>812.01B,28</a:t>
            </a:r>
            <a:endParaRPr sz="900">
              <a:latin typeface="Courier New"/>
              <a:cs typeface="Courier New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34682" y="7556885"/>
            <a:ext cx="45529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10.631,52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63162" y="5944735"/>
          <a:ext cx="6628130" cy="1622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7075"/>
                <a:gridCol w="535305"/>
                <a:gridCol w="2151380"/>
                <a:gridCol w="952500"/>
                <a:gridCol w="589279"/>
                <a:gridCol w="897255"/>
                <a:gridCol w="699134"/>
              </a:tblGrid>
              <a:tr h="13462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01/02/2027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 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889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192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6700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LUCIANA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VOEIR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93947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216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3.078,00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3.078,00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20650">
                <a:tc>
                  <a:txBody>
                    <a:bodyPr/>
                    <a:lstStyle/>
                    <a:p>
                      <a:pPr marL="33020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6700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LUCIANA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VIEIR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93955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21615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3.354,00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3.354,00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08585">
                <a:tc>
                  <a:txBody>
                    <a:bodyPr/>
                    <a:lstStyle/>
                    <a:p>
                      <a:pPr marL="3556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AUTOMAT3CO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93963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21615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6.432,00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6.432,00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40970">
                <a:tc gridSpan="6">
                  <a:txBody>
                    <a:bodyPr/>
                    <a:lstStyle/>
                    <a:p>
                      <a:pPr marL="3743960">
                        <a:lnSpc>
                          <a:spcPts val="930"/>
                        </a:lnSpc>
                        <a:spcBef>
                          <a:spcPts val="80"/>
                        </a:spcBef>
                        <a:tabLst>
                          <a:tab pos="518477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01/02/2022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12.B64,00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12.864,00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264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2384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02/02/2022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2555">
                <a:tc>
                  <a:txBody>
                    <a:bodyPr/>
                    <a:lstStyle/>
                    <a:p>
                      <a:pPr marL="33655">
                        <a:lnSpc>
                          <a:spcPts val="755"/>
                        </a:lnSpc>
                        <a:spcBef>
                          <a:spcPts val="114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ts val="840"/>
                        </a:lnSpc>
                        <a:spcBef>
                          <a:spcPts val="30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SALARI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939/§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3.304.00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3.304,00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2446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2.1.1.02.016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7455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2875">
                        <a:lnSpc>
                          <a:spcPts val="880"/>
                        </a:lnSpc>
                      </a:pPr>
                      <a:r>
                        <a:rPr dirty="0" sz="750" spc="-70">
                          <a:latin typeface="Arial MT"/>
                          <a:cs typeface="Arial MT"/>
                        </a:rPr>
                        <a:t>PGTO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80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AGUA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93980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8110">
                <a:tc>
                  <a:txBody>
                    <a:bodyPr/>
                    <a:lstStyle/>
                    <a:p>
                      <a:pPr marL="33655">
                        <a:lnSpc>
                          <a:spcPts val="75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2.1.1.02.014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7420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PAGAMENTO'</a:t>
                      </a:r>
                      <a:r>
                        <a:rPr dirty="0" sz="6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6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LUZ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9399g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24154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507,07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507,07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  <a:tr h="120650">
                <a:tc>
                  <a:txBody>
                    <a:bodyPr/>
                    <a:lstStyle/>
                    <a:p>
                      <a:pPr marL="3365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6777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35"/>
                        </a:lnSpc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RICARDO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COSTA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94005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24154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890,00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890,00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8110">
                <a:tc>
                  <a:txBody>
                    <a:bodyPr/>
                    <a:lstStyle/>
                    <a:p>
                      <a:pPr marL="33655">
                        <a:lnSpc>
                          <a:spcPts val="73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819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6777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ts val="77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CASA</a:t>
                      </a:r>
                      <a:r>
                        <a:rPr dirty="0" sz="6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TANTAS</a:t>
                      </a:r>
                      <a:r>
                        <a:rPr dirty="0" sz="6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IZUMI</a:t>
                      </a:r>
                      <a:r>
                        <a:rPr dirty="0" sz="6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sz="6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ME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ts val="77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7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94013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23520">
                        <a:lnSpc>
                          <a:spcPts val="819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580,35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19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580,35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76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ts val="910"/>
                        </a:lnSpc>
                      </a:pPr>
                      <a:r>
                        <a:rPr dirty="0" sz="850" spc="-25">
                          <a:latin typeface="Courier New"/>
                          <a:cs typeface="Courier New"/>
                        </a:rPr>
                        <a:t>86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M/gS</a:t>
                      </a:r>
                      <a:r>
                        <a:rPr dirty="0" sz="6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AUTOMAT1CO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94021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5.315,76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5.315.76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6654958" y="605604"/>
            <a:ext cx="433070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Página: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1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640669" y="5511119"/>
            <a:ext cx="45275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39.764,52</a:t>
            </a:r>
            <a:endParaRPr sz="7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81664" y="5727132"/>
            <a:ext cx="50419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latin typeface="Arial MT"/>
                <a:cs typeface="Arial MT"/>
              </a:rPr>
              <a:t>B12.018,28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632399" y="7569591"/>
            <a:ext cx="45720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10.631.52</a:t>
            </a:r>
            <a:endParaRPr sz="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48295" y="9946096"/>
            <a:ext cx="6590665" cy="0"/>
          </a:xfrm>
          <a:custGeom>
            <a:avLst/>
            <a:gdLst/>
            <a:ahLst/>
            <a:cxnLst/>
            <a:rect l="l" t="t" r="r" b="b"/>
            <a:pathLst>
              <a:path w="6590665" h="0">
                <a:moveTo>
                  <a:pt x="0" y="0"/>
                </a:moveTo>
                <a:lnTo>
                  <a:pt x="6590251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4976994" y="1624660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 h="0">
                <a:moveTo>
                  <a:pt x="0" y="0"/>
                </a:moveTo>
                <a:lnTo>
                  <a:pt x="23787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66593" y="1502735"/>
            <a:ext cx="6572250" cy="0"/>
          </a:xfrm>
          <a:custGeom>
            <a:avLst/>
            <a:gdLst/>
            <a:ahLst/>
            <a:cxnLst/>
            <a:rect l="l" t="t" r="r" b="b"/>
            <a:pathLst>
              <a:path w="6572250" h="0">
                <a:moveTo>
                  <a:pt x="0" y="0"/>
                </a:moveTo>
                <a:lnTo>
                  <a:pt x="6571954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95205" y="1682575"/>
            <a:ext cx="91488" cy="6401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624762" y="1563698"/>
            <a:ext cx="576379" cy="7315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20187" y="6169445"/>
            <a:ext cx="594677" cy="13564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804969" y="3205124"/>
            <a:ext cx="292764" cy="8687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9543" y="4476201"/>
            <a:ext cx="292764" cy="86872"/>
          </a:xfrm>
          <a:prstGeom prst="rect">
            <a:avLst/>
          </a:prstGeom>
        </p:spPr>
      </p:pic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40935" y="2548541"/>
          <a:ext cx="6677025" cy="7038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9775"/>
                <a:gridCol w="537844"/>
                <a:gridCol w="2321560"/>
                <a:gridCol w="915035"/>
                <a:gridCol w="257175"/>
                <a:gridCol w="1094739"/>
                <a:gridCol w="734695"/>
              </a:tblGrid>
              <a:tr h="99060">
                <a:tc gridSpan="6">
                  <a:txBody>
                    <a:bodyPr/>
                    <a:lstStyle/>
                    <a:p>
                      <a:pPr marL="3773804">
                        <a:lnSpc>
                          <a:spcPts val="680"/>
                        </a:lnSpc>
                        <a:tabLst>
                          <a:tab pos="528256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10/02/2022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15" b="1">
                          <a:latin typeface="Arial"/>
                          <a:cs typeface="Arial"/>
                        </a:rPr>
                        <a:t>3.252,12</a:t>
                      </a:r>
                      <a:endParaRPr baseline="3968" sz="10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680"/>
                        </a:lnSpc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3.252,12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67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3180">
                        <a:lnSpc>
                          <a:spcPts val="810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11/02f2022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8905">
                <a:tc>
                  <a:txBody>
                    <a:bodyPr/>
                    <a:lstStyle/>
                    <a:p>
                      <a:pPr marL="50165">
                        <a:lnSpc>
                          <a:spcPts val="785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205104">
                        <a:lnSpc>
                          <a:spcPts val="785"/>
                        </a:lnSpc>
                        <a:spcBef>
                          <a:spcPts val="1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7226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56210">
                        <a:lnSpc>
                          <a:spcPts val="835"/>
                        </a:lnSpc>
                        <a:spcBef>
                          <a:spcPts val="80"/>
                        </a:spcBef>
                      </a:pPr>
                      <a:r>
                        <a:rPr dirty="0" sz="750" spc="-65">
                          <a:latin typeface="Arial MT"/>
                          <a:cs typeface="Arial MT"/>
                        </a:rPr>
                        <a:t>VIA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70">
                          <a:latin typeface="Arial MT"/>
                          <a:cs typeface="Arial MT"/>
                        </a:rPr>
                        <a:t>VAREJO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S.A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31775">
                        <a:lnSpc>
                          <a:spcPts val="735"/>
                        </a:lnSpc>
                        <a:spcBef>
                          <a:spcPts val="180"/>
                        </a:spcBef>
                      </a:pPr>
                      <a:r>
                        <a:rPr dirty="0" sz="650" spc="-25">
                          <a:latin typeface="Comic Sans MS"/>
                          <a:cs typeface="Comic Sans MS"/>
                        </a:rPr>
                        <a:t>66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35"/>
                        </a:lnSpc>
                        <a:spcBef>
                          <a:spcPts val="18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94153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85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389.90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785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389,90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6510"/>
                </a:tc>
              </a:tr>
              <a:tr h="121285">
                <a:tc>
                  <a:txBody>
                    <a:bodyPr/>
                    <a:lstStyle/>
                    <a:p>
                      <a:pPr marL="55880">
                        <a:lnSpc>
                          <a:spcPts val="805"/>
                        </a:lnSpc>
                        <a:spcBef>
                          <a:spcPts val="5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t.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ts val="755"/>
                        </a:lnSpc>
                        <a:spcBef>
                          <a:spcPts val="100"/>
                        </a:spcBef>
                      </a:pPr>
                      <a:r>
                        <a:rPr dirty="0" sz="650" i="1">
                          <a:latin typeface="Arial"/>
                          <a:cs typeface="Arial"/>
                        </a:rPr>
                        <a:t>BB</a:t>
                      </a:r>
                      <a:r>
                        <a:rPr dirty="0" sz="650" spc="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i="1">
                          <a:latin typeface="Arial"/>
                          <a:cs typeface="Arial"/>
                        </a:rPr>
                        <a:t>MAIS</a:t>
                      </a:r>
                      <a:r>
                        <a:rPr dirty="0" sz="650" spc="8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650" spc="-10" i="1">
                          <a:latin typeface="Arial"/>
                          <a:cs typeface="Arial"/>
                        </a:rPr>
                        <a:t>AUTOMAT1CO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g41?1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805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389,90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805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389,90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350"/>
                </a:tc>
              </a:tr>
              <a:tr h="132080">
                <a:tc gridSpan="7">
                  <a:txBody>
                    <a:bodyPr/>
                    <a:lstStyle/>
                    <a:p>
                      <a:pPr marL="3773804">
                        <a:lnSpc>
                          <a:spcPts val="905"/>
                        </a:lnSpc>
                        <a:spcBef>
                          <a:spcPts val="40"/>
                        </a:spcBef>
                        <a:tabLst>
                          <a:tab pos="626173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dla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11/02/2OZ2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Comic Sans MS"/>
                          <a:cs typeface="Comic Sans MS"/>
                        </a:rPr>
                        <a:t>779,80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50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16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6355">
                        <a:lnSpc>
                          <a:spcPts val="950"/>
                        </a:lnSpc>
                      </a:pPr>
                      <a:r>
                        <a:rPr dirty="0" u="sng" sz="8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14/OU/2022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8905">
                <a:tc>
                  <a:txBody>
                    <a:bodyPr/>
                    <a:lstStyle/>
                    <a:p>
                      <a:pPr marL="43180">
                        <a:lnSpc>
                          <a:spcPts val="825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1.1.1.03.001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205104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50" spc="-65">
                          <a:latin typeface="Arial MT"/>
                          <a:cs typeface="Arial MT"/>
                        </a:rPr>
                        <a:t>APLICAÇÃO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POUPANÇA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31775">
                        <a:lnSpc>
                          <a:spcPts val="775"/>
                        </a:lnSpc>
                        <a:spcBef>
                          <a:spcPts val="145"/>
                        </a:spcBef>
                      </a:pPr>
                      <a:r>
                        <a:rPr dirty="0" sz="650" spc="-25">
                          <a:latin typeface="Comic Sans MS"/>
                          <a:cs typeface="Comic Sans MS"/>
                        </a:rPr>
                        <a:t>86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775"/>
                        </a:lnSpc>
                        <a:spcBef>
                          <a:spcPts val="14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94170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195580">
                        <a:lnSpc>
                          <a:spcPts val="775"/>
                        </a:lnSpc>
                        <a:spcBef>
                          <a:spcPts val="1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44.698,80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25"/>
                        </a:lnSpc>
                        <a:spcBef>
                          <a:spcPts val="95"/>
                        </a:spcBef>
                      </a:pPr>
                      <a:r>
                        <a:rPr dirty="0" sz="700" spc="-35" i="1">
                          <a:latin typeface="Arial"/>
                          <a:cs typeface="Arial"/>
                        </a:rPr>
                        <a:t>44.69B,</a:t>
                      </a:r>
                      <a:r>
                        <a:rPr dirty="0" sz="700" spc="-9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80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13664">
                <a:tc>
                  <a:txBody>
                    <a:bodyPr/>
                    <a:lstStyle/>
                    <a:p>
                      <a:pPr marL="5651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f.</a:t>
                      </a:r>
                      <a:r>
                        <a:rPr dirty="0" sz="70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1.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T.02.00s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860">
                        <a:lnSpc>
                          <a:spcPts val="795"/>
                        </a:lnSpc>
                      </a:pPr>
                      <a:r>
                        <a:rPr dirty="0" sz="750" spc="-45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RF </a:t>
                      </a:r>
                      <a:r>
                        <a:rPr dirty="0" sz="750" spc="-6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AUTOMATICO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94188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94310">
                        <a:lnSpc>
                          <a:spcPts val="7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44.698,80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44.698,80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35255">
                <a:tc gridSpan="7">
                  <a:txBody>
                    <a:bodyPr/>
                    <a:lstStyle/>
                    <a:p>
                      <a:pPr marL="3769360">
                        <a:lnSpc>
                          <a:spcPts val="869"/>
                        </a:lnSpc>
                        <a:spcBef>
                          <a:spcPts val="95"/>
                        </a:spcBef>
                        <a:tabLst>
                          <a:tab pos="5222875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dia:</a:t>
                      </a:r>
                      <a:r>
                        <a:rPr dirty="0" sz="800" spc="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14/02/2022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89.397.60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572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16/02/2022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36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1285">
                <a:tc>
                  <a:txBody>
                    <a:bodyPr/>
                    <a:lstStyle/>
                    <a:p>
                      <a:pPr marL="45720">
                        <a:lnSpc>
                          <a:spcPts val="81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2.1.1.05.999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810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6270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810"/>
                        </a:lnSpc>
                        <a:spcBef>
                          <a:spcPts val="4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STONE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INS7TUICAO 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PAG</a:t>
                      </a:r>
                      <a:r>
                        <a:rPr dirty="0" sz="7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5" i="1">
                          <a:latin typeface="Arial"/>
                          <a:cs typeface="Arial"/>
                        </a:rPr>
                        <a:t>TÃENTO</a:t>
                      </a:r>
                      <a:r>
                        <a:rPr dirty="0" sz="700" spc="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 i="1">
                          <a:latin typeface="Arial"/>
                          <a:cs typeface="Arial"/>
                        </a:rPr>
                        <a:t>SA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ts val="760"/>
                        </a:lnSpc>
                        <a:spcBef>
                          <a:spcPts val="9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60"/>
                        </a:lnSpc>
                        <a:spcBef>
                          <a:spcPts val="9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94146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94945">
                        <a:lnSpc>
                          <a:spcPts val="810"/>
                        </a:lnSpc>
                        <a:spcBef>
                          <a:spcPts val="45"/>
                        </a:spcBef>
                      </a:pPr>
                      <a:r>
                        <a:rPr dirty="0" sz="700" spc="-10" b="1">
                          <a:latin typeface="Times New Roman"/>
                          <a:cs typeface="Times New Roman"/>
                        </a:rPr>
                        <a:t>308,06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76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308,06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14935">
                <a:tc>
                  <a:txBody>
                    <a:bodyPr/>
                    <a:lstStyle/>
                    <a:p>
                      <a:pPr marL="43180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5740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50"/>
                        </a:lnSpc>
                        <a:spcBef>
                          <a:spcPts val="6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ts val="750"/>
                        </a:lnSpc>
                        <a:spcBef>
                          <a:spcPts val="60"/>
                        </a:spcBef>
                      </a:pPr>
                      <a:r>
                        <a:rPr dirty="0" u="sng" sz="700" spc="-5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94g0O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10" b="1">
                          <a:latin typeface="Times New Roman"/>
                          <a:cs typeface="Times New Roman"/>
                        </a:rPr>
                        <a:t>308.06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308,06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</a:tr>
              <a:tr h="133350">
                <a:tc gridSpan="7">
                  <a:txBody>
                    <a:bodyPr/>
                    <a:lstStyle/>
                    <a:p>
                      <a:pPr marL="3774440">
                        <a:lnSpc>
                          <a:spcPts val="810"/>
                        </a:lnSpc>
                        <a:spcBef>
                          <a:spcPts val="145"/>
                        </a:spcBef>
                        <a:tabLst>
                          <a:tab pos="626554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Y6/02/2022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616,12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45085">
                        <a:lnSpc>
                          <a:spcPts val="900"/>
                        </a:lnSpc>
                      </a:pPr>
                      <a:r>
                        <a:rPr dirty="0" u="sng" sz="75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1y/02/20ZZ</a:t>
                      </a:r>
                      <a:r>
                        <a:rPr dirty="0" u="sng" sz="750" spc="5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255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2.J.1.0õ.999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6270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52400">
                        <a:lnSpc>
                          <a:spcPts val="805"/>
                        </a:lnSpc>
                        <a:spcBef>
                          <a:spcPts val="6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ORIEN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IDUSTRIA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€‘.OMERCIO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D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ts val="755"/>
                        </a:lnSpc>
                        <a:spcBef>
                          <a:spcPts val="11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55"/>
                        </a:lnSpc>
                        <a:spcBef>
                          <a:spcPts val="110"/>
                        </a:spcBef>
                      </a:pPr>
                      <a:r>
                        <a:rPr dirty="0" sz="650" spc="-50">
                          <a:latin typeface="Arial MT"/>
                          <a:cs typeface="Arial MT"/>
                        </a:rPr>
                        <a:t>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805"/>
                        </a:lnSpc>
                        <a:spcBef>
                          <a:spcPts val="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896,43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755"/>
                        </a:lnSpc>
                        <a:spcBef>
                          <a:spcPts val="1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896.43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11125">
                <a:tc>
                  <a:txBody>
                    <a:bodyPr/>
                    <a:lstStyle/>
                    <a:p>
                      <a:pPr marL="4381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201295">
                        <a:lnSpc>
                          <a:spcPts val="77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AUTOUATICO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94226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696.43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896,43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40970">
                <a:tc gridSpan="6">
                  <a:txBody>
                    <a:bodyPr/>
                    <a:lstStyle/>
                    <a:p>
                      <a:pPr marL="3774440">
                        <a:lnSpc>
                          <a:spcPts val="835"/>
                        </a:lnSpc>
                        <a:spcBef>
                          <a:spcPts val="110"/>
                        </a:spcBef>
                        <a:tabLst>
                          <a:tab pos="527875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17/02/2022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 spc="-15">
                          <a:latin typeface="Comic Sans MS"/>
                          <a:cs typeface="Comic Sans MS"/>
                        </a:rPr>
                        <a:t>1.792,86</a:t>
                      </a:r>
                      <a:endParaRPr baseline="3703" sz="1125">
                        <a:latin typeface="Comic Sans MS"/>
                        <a:cs typeface="Comic Sans MS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919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1.792,86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2667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u="sng" sz="8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18/02/2022</a:t>
                      </a:r>
                      <a:endParaRPr sz="800">
                        <a:latin typeface="Comic Sans MS"/>
                        <a:cs typeface="Comic Sans MS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0014">
                <a:tc>
                  <a:txBody>
                    <a:bodyPr/>
                    <a:lstStyle/>
                    <a:p>
                      <a:pPr marL="41275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ts val="755"/>
                        </a:lnSpc>
                        <a:spcBef>
                          <a:spcPts val="9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55"/>
                        </a:lnSpc>
                        <a:spcBef>
                          <a:spcPts val="9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94234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9431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750,61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750.61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11125">
                <a:tc>
                  <a:txBody>
                    <a:bodyPr/>
                    <a:lstStyle/>
                    <a:p>
                      <a:pPr marL="4127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77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17d0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9230">
                        <a:lnSpc>
                          <a:spcPts val="65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gds,g0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26364">
                <a:tc>
                  <a:txBody>
                    <a:bodyPr/>
                    <a:lstStyle/>
                    <a:p>
                      <a:pPr marL="4127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53035">
                        <a:lnSpc>
                          <a:spcPts val="775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28600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ts val="760"/>
                        </a:lnSpc>
                        <a:spcBef>
                          <a:spcPts val="2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94250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760"/>
                        </a:lnSpc>
                        <a:spcBef>
                          <a:spcPts val="2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081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32410">
                        <a:lnSpc>
                          <a:spcPts val="835"/>
                        </a:lnSpc>
                        <a:spcBef>
                          <a:spcPts val="95"/>
                        </a:spcBef>
                      </a:pPr>
                      <a:r>
                        <a:rPr dirty="0" sz="700" spc="-25">
                          <a:latin typeface="Comic Sans MS"/>
                          <a:cs typeface="Comic Sans MS"/>
                        </a:rPr>
                        <a:t>86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835"/>
                        </a:lnSpc>
                        <a:spcBef>
                          <a:spcPts val="95"/>
                        </a:spcBef>
                      </a:pPr>
                      <a:r>
                        <a:rPr dirty="0" u="sng" sz="700" spc="-55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94769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650" spc="-10" i="1">
                          <a:latin typeface="Arial"/>
                          <a:cs typeface="Arial"/>
                        </a:rPr>
                        <a:t>945,60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13030">
                <a:tc>
                  <a:txBody>
                    <a:bodyPr/>
                    <a:lstStyle/>
                    <a:p>
                      <a:pPr marL="41275">
                        <a:lnSpc>
                          <a:spcPts val="790"/>
                        </a:lnSpc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2.1.3.0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T.00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f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790"/>
                        </a:lnSpc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17#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79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79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79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i42T7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9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79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573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9fi285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06680">
                <a:tc>
                  <a:txBody>
                    <a:bodyPr/>
                    <a:lstStyle/>
                    <a:p>
                      <a:pPr marL="36830">
                        <a:lnSpc>
                          <a:spcPts val="7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7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'I740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7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57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945.60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7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24460">
                <a:tc>
                  <a:txBody>
                    <a:bodyPr/>
                    <a:lstStyle/>
                    <a:p>
                      <a:pPr marL="41275">
                        <a:lnSpc>
                          <a:spcPts val="74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790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755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05"/>
                        </a:lnSpc>
                        <a:spcBef>
                          <a:spcPts val="1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05"/>
                        </a:lnSpc>
                        <a:spcBef>
                          <a:spcPts val="29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94307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746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ts val="705"/>
                        </a:lnSpc>
                        <a:spcBef>
                          <a:spcPts val="2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755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3335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1t40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35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324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25">
                          <a:latin typeface="Comic Sans MS"/>
                          <a:cs typeface="Comic Sans MS"/>
                        </a:rPr>
                        <a:t>86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u="sng" sz="700" spc="-35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94315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945.60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7475">
                <a:tc>
                  <a:txBody>
                    <a:bodyPr/>
                    <a:lstStyle/>
                    <a:p>
                      <a:pPr marL="4127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82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2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825"/>
                        </a:lnSpc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94323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75"/>
                        </a:lnSpc>
                        <a:spcBef>
                          <a:spcPts val="5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g45,60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0014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4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94331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93040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684,38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684.38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0014">
                <a:tc>
                  <a:txBody>
                    <a:bodyPr/>
                    <a:lstStyle/>
                    <a:p>
                      <a:pPr marL="41275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u="sng" sz="700" spc="-6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943dO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ts val="844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684,06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684,06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18110">
                <a:tc>
                  <a:txBody>
                    <a:bodyPr/>
                    <a:lstStyle/>
                    <a:p>
                      <a:pPr marL="3619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2.4.3.01.001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2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75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B6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175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9W58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75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4127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2.1.3.01.00t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94366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s45,6o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8745">
                <a:tc>
                  <a:txBody>
                    <a:bodyPr/>
                    <a:lstStyle/>
                    <a:p>
                      <a:pPr marL="3683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SALAR1O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9437+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3664">
                <a:tc>
                  <a:txBody>
                    <a:bodyPr/>
                    <a:lstStyle/>
                    <a:p>
                      <a:pPr marL="36830">
                        <a:lnSpc>
                          <a:spcPts val="7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70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ts val="6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1.368.76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1.36B,76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3189">
                <a:tc>
                  <a:txBody>
                    <a:bodyPr/>
                    <a:lstStyle/>
                    <a:p>
                      <a:pPr marL="36195">
                        <a:lnSpc>
                          <a:spcPts val="785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785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869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5st.ARio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785"/>
                        </a:lnSpc>
                        <a:spcBef>
                          <a:spcPts val="2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gd5.60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750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22555">
                <a:tc>
                  <a:txBody>
                    <a:bodyPr/>
                    <a:lstStyle/>
                    <a:p>
                      <a:pPr marL="33655">
                        <a:lnSpc>
                          <a:spcPts val="815"/>
                        </a:lnSpc>
                        <a:spcBef>
                          <a:spcPts val="50"/>
                        </a:spcBef>
                      </a:pPr>
                      <a:r>
                        <a:rPr dirty="0" sz="700" spc="-10" i="1">
                          <a:latin typeface="Arial"/>
                          <a:cs typeface="Arial"/>
                        </a:rPr>
                        <a:t>2.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200025">
                        <a:lnSpc>
                          <a:spcPts val="780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73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780"/>
                        </a:lnSpc>
                        <a:spcBef>
                          <a:spcPts val="8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ts val="780"/>
                        </a:lnSpc>
                        <a:spcBef>
                          <a:spcPts val="22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94404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857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8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78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26364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9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SALARio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94d12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f.640,00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05"/>
                        </a:lnSpc>
                        <a:spcBef>
                          <a:spcPts val="9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1.640.00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1874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2.1.1.05.999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6270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PRIMAZIA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IBG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sz="6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ME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84d20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2.021,41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2.021,41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2.1.1.01.022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6856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SALES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EQUIP</a:t>
                      </a:r>
                      <a:r>
                        <a:rPr dirty="0" sz="6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PROD</a:t>
                      </a:r>
                      <a:r>
                        <a:rPr dirty="0" sz="6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HIG</a:t>
                      </a:r>
                      <a:r>
                        <a:rPr dirty="0" sz="6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6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0">
                          <a:latin typeface="Arial MT"/>
                          <a:cs typeface="Arial MT"/>
                        </a:rPr>
                        <a:t>LTDA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34315">
                        <a:lnSpc>
                          <a:spcPts val="83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B6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835"/>
                        </a:lnSpc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94439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1770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1.34</a:t>
                      </a:r>
                      <a:r>
                        <a:rPr dirty="0" sz="65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0">
                          <a:latin typeface="Arial MT"/>
                          <a:cs typeface="Arial MT"/>
                        </a:rPr>
                        <a:t>7.11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1.347.11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9380">
                <a:tc>
                  <a:txBody>
                    <a:bodyPr/>
                    <a:lstStyle/>
                    <a:p>
                      <a:pPr marL="3619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2.1.3.04.OOH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1830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815"/>
                        </a:lnSpc>
                        <a:spcBef>
                          <a:spcPts val="2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RFB-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DARF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CODIGO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OE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BARRAS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1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81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94447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ts val="844"/>
                        </a:lnSpc>
                      </a:pPr>
                      <a:r>
                        <a:rPr dirty="0" sz="750" spc="-10" b="1">
                          <a:latin typeface="Times New Roman"/>
                          <a:cs typeface="Times New Roman"/>
                        </a:rPr>
                        <a:t>37.000.84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815"/>
                        </a:lnSpc>
                        <a:spcBef>
                          <a:spcPts val="25"/>
                        </a:spcBef>
                      </a:pPr>
                      <a:r>
                        <a:rPr dirty="0" sz="700" spc="-10" b="1">
                          <a:latin typeface="Times New Roman"/>
                          <a:cs typeface="Times New Roman"/>
                        </a:rPr>
                        <a:t>37.000,84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/>
                </a:tc>
              </a:tr>
              <a:tr h="118745">
                <a:tc>
                  <a:txBody>
                    <a:bodyPr/>
                    <a:lstStyle/>
                    <a:p>
                      <a:pPr marL="36830">
                        <a:lnSpc>
                          <a:spcPts val="76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2.1.3.04.006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82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6610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ts val="81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IMPOSTOS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1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815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94455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ts val="76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844,74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ts val="76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844,74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2192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6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6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AUTOMATICO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ts val="860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116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810">
                        <a:lnSpc>
                          <a:spcPts val="860"/>
                        </a:lnSpc>
                      </a:pPr>
                      <a:r>
                        <a:rPr dirty="0" u="sng" sz="800" spc="-8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gdd63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ts val="755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59.57971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755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59.579.71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27635">
                <a:tc gridSpan="6">
                  <a:txBody>
                    <a:bodyPr/>
                    <a:lstStyle/>
                    <a:p>
                      <a:pPr marL="3769360">
                        <a:lnSpc>
                          <a:spcPts val="869"/>
                        </a:lnSpc>
                        <a:spcBef>
                          <a:spcPts val="35"/>
                        </a:spcBef>
                        <a:tabLst>
                          <a:tab pos="5160645" algn="l"/>
                        </a:tabLst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Tota}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18/02/2022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119159,42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770"/>
                        </a:lnSpc>
                        <a:spcBef>
                          <a:spcPts val="1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119.159,42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264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22/02/2022</a:t>
                      </a:r>
                      <a:r>
                        <a:rPr dirty="0" u="sng" sz="750" spc="50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 </a:t>
                      </a:r>
                      <a:endParaRPr sz="750">
                        <a:latin typeface="Comic Sans MS"/>
                        <a:cs typeface="Comic Sans MS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3365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83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835"/>
                        </a:lnSpc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AgSOCIACAO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3840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sz="650" spc="-20" i="1">
                          <a:latin typeface="Arial"/>
                          <a:cs typeface="Arial"/>
                        </a:rPr>
                        <a:t>T6B4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u="sng" sz="650" spc="65" i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r>
                        <a:rPr dirty="0" u="sng" sz="650" spc="-20" i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4471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05740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 i="1">
                          <a:latin typeface="Arial"/>
                          <a:cs typeface="Arial"/>
                        </a:rPr>
                        <a:t>J3.9B2,49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13.g82,4g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3937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ASSOÉIACAO</a:t>
                      </a:r>
                      <a:r>
                        <a:rPr dirty="0" sz="6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P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3558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5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94d8O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322,48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322.48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3189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6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P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7684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94498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012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15.621.49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45.621,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49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8745">
                <a:tc>
                  <a:txBody>
                    <a:bodyPr/>
                    <a:lstStyle/>
                    <a:p>
                      <a:pPr marL="4635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t.J.1.02.00f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968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7684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323.59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323,59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0014">
                <a:tc>
                  <a:txBody>
                    <a:bodyPr/>
                    <a:lstStyle/>
                    <a:p>
                      <a:pPr marL="36830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2.1.1.01.071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4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7526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JOMAN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SPUMA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sz="6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ME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270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94510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04470">
                        <a:lnSpc>
                          <a:spcPts val="84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2.669,00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2.669,00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3664">
                <a:tc>
                  <a:txBody>
                    <a:bodyPr/>
                    <a:lstStyle/>
                    <a:p>
                      <a:pPr marL="3619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89230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T455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0970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PGTO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ÁGUA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95"/>
                        </a:lnSpc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86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ts val="795"/>
                        </a:lnSpc>
                      </a:pPr>
                      <a:r>
                        <a:rPr dirty="0" u="sng" sz="750" spc="-5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94528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308.78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76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308,78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21285">
                <a:tc>
                  <a:txBody>
                    <a:bodyPr/>
                    <a:lstStyle/>
                    <a:p>
                      <a:pPr marL="39370">
                        <a:lnSpc>
                          <a:spcPts val="700"/>
                        </a:lnSpc>
                        <a:spcBef>
                          <a:spcPts val="1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1.1.1.03.001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95580">
                        <a:lnSpc>
                          <a:spcPts val="750"/>
                        </a:lnSpc>
                        <a:spcBef>
                          <a:spcPts val="1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39700">
                        <a:lnSpc>
                          <a:spcPts val="860"/>
                        </a:lnSpc>
                      </a:pPr>
                      <a:r>
                        <a:rPr dirty="0" sz="850" spc="-1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2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8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uns</a:t>
                      </a:r>
                      <a:r>
                        <a:rPr dirty="0" sz="85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Auzowrco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00"/>
                        </a:lnSpc>
                        <a:spcBef>
                          <a:spcPts val="1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7620">
                        <a:lnSpc>
                          <a:spcPts val="700"/>
                        </a:lnSpc>
                        <a:spcBef>
                          <a:spcPts val="1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94536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07010">
                        <a:lnSpc>
                          <a:spcPts val="750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27.272,27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750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27.272,27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86056" y="3717212"/>
            <a:ext cx="96063" cy="6858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20187" y="5628399"/>
            <a:ext cx="580954" cy="6858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20187" y="7320119"/>
            <a:ext cx="576379" cy="6858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615613" y="7443570"/>
            <a:ext cx="580954" cy="64011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568901" y="3849806"/>
            <a:ext cx="429997" cy="82299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870947" y="6830893"/>
            <a:ext cx="356806" cy="73155"/>
          </a:xfrm>
          <a:prstGeom prst="rect">
            <a:avLst/>
          </a:prstGeom>
        </p:spPr>
      </p:pic>
      <p:sp>
        <p:nvSpPr>
          <p:cNvPr id="17" name="object 17" descr=""/>
          <p:cNvSpPr txBox="1"/>
          <p:nvPr/>
        </p:nvSpPr>
        <p:spPr>
          <a:xfrm>
            <a:off x="480887" y="1299526"/>
            <a:ext cx="329565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10">
                <a:latin typeface="Comic Sans MS"/>
                <a:cs typeface="Comic Sans MS"/>
              </a:rPr>
              <a:t>Conta</a:t>
            </a:r>
            <a:endParaRPr sz="900">
              <a:latin typeface="Comic Sans MS"/>
              <a:cs typeface="Comic Sans MS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5632767" y="9981631"/>
            <a:ext cx="1367790" cy="30353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20">
                <a:latin typeface="Arial MT"/>
                <a:cs typeface="Arial MT"/>
              </a:rPr>
              <a:t>contábil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SCI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VISUAL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Sucessor</a:t>
            </a:r>
            <a:endParaRPr sz="800">
              <a:latin typeface="Arial MT"/>
              <a:cs typeface="Arial MT"/>
            </a:endParaRPr>
          </a:p>
          <a:p>
            <a:pPr marL="384810">
              <a:lnSpc>
                <a:spcPct val="100000"/>
              </a:lnSpc>
              <a:spcBef>
                <a:spcPts val="335"/>
              </a:spcBef>
            </a:pPr>
            <a:r>
              <a:rPr dirty="0" sz="800">
                <a:latin typeface="Arial MT"/>
                <a:cs typeface="Arial MT"/>
              </a:rPr>
              <a:t>13/06/2022</a:t>
            </a:r>
            <a:r>
              <a:rPr dirty="0" sz="800" spc="3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09:5Z:48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75537" y="2006096"/>
            <a:ext cx="511809" cy="521334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u="sng" sz="75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10/02/2022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20"/>
              </a:spcBef>
            </a:pPr>
            <a:r>
              <a:rPr dirty="0" sz="700" spc="-10">
                <a:latin typeface="Arial MT"/>
                <a:cs typeface="Arial MT"/>
              </a:rPr>
              <a:t>2.1.1.01.013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135"/>
              </a:spcBef>
            </a:pPr>
            <a:r>
              <a:rPr dirty="0" sz="700" spc="-10">
                <a:latin typeface="Arial MT"/>
                <a:cs typeface="Arial MT"/>
              </a:rPr>
              <a:t>2.1.1.01.042</a:t>
            </a:r>
            <a:endParaRPr sz="7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95"/>
              </a:spcBef>
            </a:pPr>
            <a:r>
              <a:rPr dirty="0" sz="700" spc="-10">
                <a:latin typeface="Arial MT"/>
                <a:cs typeface="Arial MT"/>
              </a:rPr>
              <a:t>1.1.1.02.001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81964" y="1301303"/>
            <a:ext cx="3968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Código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077820" y="676433"/>
            <a:ext cx="3319145" cy="57848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algn="ctr" marL="12700" marR="5080">
              <a:lnSpc>
                <a:spcPts val="1580"/>
              </a:lnSpc>
              <a:spcBef>
                <a:spcPts val="285"/>
              </a:spcBef>
            </a:pPr>
            <a:r>
              <a:rPr dirty="0" sz="1450" spc="-85" b="1">
                <a:latin typeface="Arial"/>
                <a:cs typeface="Arial"/>
              </a:rPr>
              <a:t>ASSOCIACAO</a:t>
            </a:r>
            <a:r>
              <a:rPr dirty="0" sz="1450" spc="55" b="1">
                <a:latin typeface="Arial"/>
                <a:cs typeface="Arial"/>
              </a:rPr>
              <a:t> </a:t>
            </a:r>
            <a:r>
              <a:rPr dirty="0" sz="1450" spc="-55" b="1">
                <a:latin typeface="Arial"/>
                <a:cs typeface="Arial"/>
              </a:rPr>
              <a:t>DOS </a:t>
            </a:r>
            <a:r>
              <a:rPr dirty="0" sz="1450" spc="-80" b="1">
                <a:latin typeface="Arial"/>
                <a:cs typeface="Arial"/>
              </a:rPr>
              <a:t>MORAOORES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-80" b="1">
                <a:latin typeface="Arial"/>
                <a:cs typeface="Arial"/>
              </a:rPr>
              <a:t>PARA </a:t>
            </a:r>
            <a:r>
              <a:rPr dirty="0" sz="1450" spc="-50" b="1">
                <a:latin typeface="Arial"/>
                <a:cs typeface="Arial"/>
              </a:rPr>
              <a:t>DESENVOLVIMENTO</a:t>
            </a:r>
            <a:r>
              <a:rPr dirty="0" sz="1450" spc="-60" b="1">
                <a:latin typeface="Arial"/>
                <a:cs typeface="Arial"/>
              </a:rPr>
              <a:t> </a:t>
            </a:r>
            <a:r>
              <a:rPr dirty="0" sz="1450" b="1">
                <a:latin typeface="Arial"/>
                <a:cs typeface="Arial"/>
              </a:rPr>
              <a:t>DO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-120" b="1">
                <a:latin typeface="Arial"/>
                <a:cs typeface="Arial"/>
              </a:rPr>
              <a:t>AGUA</a:t>
            </a:r>
            <a:r>
              <a:rPr dirty="0" sz="1450" spc="10" b="1">
                <a:latin typeface="Arial"/>
                <a:cs typeface="Arial"/>
              </a:rPr>
              <a:t> </a:t>
            </a:r>
            <a:r>
              <a:rPr dirty="0" sz="1450" spc="-20" b="1">
                <a:latin typeface="Arial"/>
                <a:cs typeface="Arial"/>
              </a:rPr>
              <a:t>AZUL</a:t>
            </a:r>
            <a:endParaRPr sz="1450">
              <a:latin typeface="Arial"/>
              <a:cs typeface="Arial"/>
            </a:endParaRPr>
          </a:p>
          <a:p>
            <a:pPr algn="ctr">
              <a:lnSpc>
                <a:spcPts val="1005"/>
              </a:lnSpc>
            </a:pPr>
            <a:r>
              <a:rPr dirty="0" sz="1000" b="1">
                <a:latin typeface="Calibri"/>
                <a:cs typeface="Calibri"/>
              </a:rPr>
              <a:t>Diúrio</a:t>
            </a:r>
            <a:r>
              <a:rPr dirty="0" sz="1000" spc="25" b="1">
                <a:latin typeface="Calibri"/>
                <a:cs typeface="Calibri"/>
              </a:rPr>
              <a:t> </a:t>
            </a:r>
            <a:r>
              <a:rPr dirty="0" sz="1000" b="1">
                <a:latin typeface="Calibri"/>
                <a:cs typeface="Calibri"/>
              </a:rPr>
              <a:t>n"</a:t>
            </a:r>
            <a:r>
              <a:rPr dirty="0" sz="1000" spc="-45" b="1">
                <a:latin typeface="Calibri"/>
                <a:cs typeface="Calibri"/>
              </a:rPr>
              <a:t> </a:t>
            </a:r>
            <a:r>
              <a:rPr dirty="0" sz="1000" b="1">
                <a:latin typeface="Calibri"/>
                <a:cs typeface="Calibri"/>
              </a:rPr>
              <a:t>1</a:t>
            </a:r>
            <a:r>
              <a:rPr dirty="0" sz="1000" spc="95" b="1">
                <a:latin typeface="Calibri"/>
                <a:cs typeface="Calibri"/>
              </a:rPr>
              <a:t> </a:t>
            </a:r>
            <a:r>
              <a:rPr dirty="0" sz="1000" b="1">
                <a:latin typeface="Calibri"/>
                <a:cs typeface="Calibri"/>
              </a:rPr>
              <a:t>de</a:t>
            </a:r>
            <a:r>
              <a:rPr dirty="0" sz="1000" spc="270" b="1">
                <a:latin typeface="Calibri"/>
                <a:cs typeface="Calibri"/>
              </a:rPr>
              <a:t> </a:t>
            </a:r>
            <a:r>
              <a:rPr dirty="0" sz="1000" spc="-35" b="1">
                <a:latin typeface="Calibri"/>
                <a:cs typeface="Calibri"/>
              </a:rPr>
              <a:t>01/01/20Z2</a:t>
            </a:r>
            <a:r>
              <a:rPr dirty="0" sz="1000" spc="25" b="1">
                <a:latin typeface="Calibri"/>
                <a:cs typeface="Calibri"/>
              </a:rPr>
              <a:t> </a:t>
            </a:r>
            <a:r>
              <a:rPr dirty="0" sz="1000" b="1">
                <a:latin typeface="Calibri"/>
                <a:cs typeface="Calibri"/>
              </a:rPr>
              <a:t>a</a:t>
            </a:r>
            <a:r>
              <a:rPr dirty="0" sz="1000" spc="155" b="1">
                <a:latin typeface="Calibri"/>
                <a:cs typeface="Calibri"/>
              </a:rPr>
              <a:t> </a:t>
            </a:r>
            <a:r>
              <a:rPr dirty="0" sz="1000" spc="-10" b="1">
                <a:latin typeface="Calibri"/>
                <a:cs typeface="Calibri"/>
              </a:rPr>
              <a:t>31/03/20ZZ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865021" y="1312226"/>
            <a:ext cx="4914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 b="1">
                <a:latin typeface="Arial"/>
                <a:cs typeface="Arial"/>
              </a:rPr>
              <a:t>I-</a:t>
            </a:r>
            <a:r>
              <a:rPr dirty="0" sz="800" spc="-20" b="1">
                <a:latin typeface="Arial"/>
                <a:cs typeface="Arial"/>
              </a:rPr>
              <a:t>IistóriCO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351237" y="1293175"/>
            <a:ext cx="857885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0065" algn="l"/>
              </a:tabLst>
            </a:pPr>
            <a:r>
              <a:rPr dirty="0" sz="950" spc="-10" b="1">
                <a:latin typeface="Calibri"/>
                <a:cs typeface="Calibri"/>
              </a:rPr>
              <a:t>Contra</a:t>
            </a:r>
            <a:r>
              <a:rPr dirty="0" sz="950" b="1">
                <a:latin typeface="Calibri"/>
                <a:cs typeface="Calibri"/>
              </a:rPr>
              <a:t>	</a:t>
            </a:r>
            <a:r>
              <a:rPr dirty="0" sz="950" spc="-10" b="1">
                <a:latin typeface="Calibri"/>
                <a:cs typeface="Calibri"/>
              </a:rPr>
              <a:t>Chave</a:t>
            </a:r>
            <a:endParaRPr sz="950">
              <a:latin typeface="Calibri"/>
              <a:cs typeface="Calibri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80803" y="1504767"/>
            <a:ext cx="492759" cy="27241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229"/>
              </a:spcBef>
            </a:pPr>
            <a:r>
              <a:rPr dirty="0" sz="700" spc="-25">
                <a:latin typeface="Arial MT"/>
                <a:cs typeface="Arial MT"/>
              </a:rPr>
              <a:t>2.1.1.05.999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00" spc="-20">
                <a:latin typeface="Arial MT"/>
                <a:cs typeface="Arial MT"/>
              </a:rPr>
              <a:t>1.1.1.02.007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79161" y="1521533"/>
            <a:ext cx="217804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>
                <a:latin typeface="Arial MT"/>
                <a:cs typeface="Arial MT"/>
              </a:rPr>
              <a:t>6270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1860881" y="1504767"/>
            <a:ext cx="1086485" cy="272415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229"/>
              </a:spcBef>
            </a:pPr>
            <a:r>
              <a:rPr dirty="0" sz="700" spc="-30">
                <a:latin typeface="Arial MT"/>
                <a:cs typeface="Arial MT"/>
              </a:rPr>
              <a:t>EDIVALDO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20">
                <a:latin typeface="Arial MT"/>
                <a:cs typeface="Arial MT"/>
              </a:rPr>
              <a:t>OLIV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700">
                <a:latin typeface="Arial MT"/>
                <a:cs typeface="Arial MT"/>
              </a:rPr>
              <a:t>BB</a:t>
            </a:r>
            <a:r>
              <a:rPr dirty="0" sz="700" spc="-1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RF</a:t>
            </a:r>
            <a:r>
              <a:rPr dirty="0" sz="700" spc="1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MES</a:t>
            </a:r>
            <a:r>
              <a:rPr dirty="0" sz="700" spc="35">
                <a:latin typeface="Arial MT"/>
                <a:cs typeface="Arial MT"/>
              </a:rPr>
              <a:t> </a:t>
            </a:r>
            <a:r>
              <a:rPr dirty="0" sz="700" spc="-35">
                <a:latin typeface="Arial MT"/>
                <a:cs typeface="Arial MT"/>
              </a:rPr>
              <a:t>AUTOMATICO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74325" y="2144876"/>
            <a:ext cx="221615" cy="38227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700" spc="-20">
                <a:latin typeface="Arial MT"/>
                <a:cs typeface="Arial MT"/>
              </a:rPr>
              <a:t>6769</a:t>
            </a:r>
            <a:endParaRPr sz="7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95"/>
              </a:spcBef>
            </a:pPr>
            <a:r>
              <a:rPr dirty="0" sz="700" spc="-20">
                <a:latin typeface="Arial MT"/>
                <a:cs typeface="Arial MT"/>
              </a:rPr>
              <a:t>7056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 spc="-25">
                <a:latin typeface="Arial MT"/>
                <a:cs typeface="Arial MT"/>
              </a:rPr>
              <a:t>80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763617" y="2154023"/>
            <a:ext cx="178943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9855" marR="5080" indent="1270">
              <a:lnSpc>
                <a:spcPct val="107100"/>
              </a:lnSpc>
              <a:spcBef>
                <a:spcPts val="100"/>
              </a:spcBef>
            </a:pPr>
            <a:r>
              <a:rPr dirty="0" sz="700" spc="-30">
                <a:latin typeface="Arial MT"/>
                <a:cs typeface="Arial MT"/>
              </a:rPr>
              <a:t>GASDEL</a:t>
            </a:r>
            <a:r>
              <a:rPr dirty="0" sz="700" spc="1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COMERCIO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DE</a:t>
            </a:r>
            <a:r>
              <a:rPr dirty="0" sz="700" spc="-7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GAS LTDA</a:t>
            </a:r>
            <a:r>
              <a:rPr dirty="0" sz="700" spc="-2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-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EPP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MARLENE</a:t>
            </a:r>
            <a:r>
              <a:rPr dirty="0" sz="700" spc="-5">
                <a:latin typeface="Arial MT"/>
                <a:cs typeface="Arial MT"/>
              </a:rPr>
              <a:t> </a:t>
            </a:r>
            <a:r>
              <a:rPr dirty="0" sz="700" spc="-30">
                <a:latin typeface="Arial MT"/>
                <a:cs typeface="Arial MT"/>
              </a:rPr>
              <a:t>COSAS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OLIVIERI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latin typeface="Arial MT"/>
                <a:cs typeface="Arial MT"/>
              </a:rPr>
              <a:t>”</a:t>
            </a:r>
            <a:r>
              <a:rPr dirty="0" sz="700" spc="3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BB</a:t>
            </a:r>
            <a:r>
              <a:rPr dirty="0" sz="700" spc="-55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RF</a:t>
            </a:r>
            <a:r>
              <a:rPr dirty="0" sz="700" spc="-2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MAIS</a:t>
            </a:r>
            <a:r>
              <a:rPr dirty="0" sz="700" spc="2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AtJTOMATlCO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4202405" y="1639336"/>
            <a:ext cx="1011555" cy="27432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374015">
              <a:lnSpc>
                <a:spcPct val="100000"/>
              </a:lnSpc>
              <a:spcBef>
                <a:spcPts val="145"/>
              </a:spcBef>
              <a:tabLst>
                <a:tab pos="780415" algn="l"/>
              </a:tabLst>
            </a:pPr>
            <a:r>
              <a:rPr dirty="0" sz="700" spc="-25">
                <a:latin typeface="Comic Sans MS"/>
                <a:cs typeface="Comic Sans MS"/>
              </a:rPr>
              <a:t>116</a:t>
            </a:r>
            <a:r>
              <a:rPr dirty="0" sz="700">
                <a:latin typeface="Comic Sans MS"/>
                <a:cs typeface="Comic Sans MS"/>
              </a:rPr>
              <a:t>	</a:t>
            </a:r>
            <a:r>
              <a:rPr dirty="0" u="sng" sz="700" spc="-5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 </a:t>
            </a:r>
            <a:r>
              <a:rPr dirty="0" u="sng" sz="700">
                <a:uFill>
                  <a:solidFill>
                    <a:srgbClr val="000000"/>
                  </a:solidFill>
                </a:uFill>
                <a:latin typeface="Comic Sans MS"/>
                <a:cs typeface="Comic Sans MS"/>
              </a:rPr>
              <a:t>4110</a:t>
            </a:r>
            <a:endParaRPr sz="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850" spc="-30">
                <a:latin typeface="Arial MT"/>
                <a:cs typeface="Arial MT"/>
              </a:rPr>
              <a:t>Total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dia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: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08/0Z/20Z2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4561207" y="2149449"/>
            <a:ext cx="170180" cy="386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9690" marR="5080" indent="-3175">
              <a:lnSpc>
                <a:spcPct val="107100"/>
              </a:lnSpc>
              <a:spcBef>
                <a:spcPts val="100"/>
              </a:spcBef>
            </a:pPr>
            <a:r>
              <a:rPr dirty="0" sz="700" spc="-55">
                <a:latin typeface="Arial MT"/>
                <a:cs typeface="Arial MT"/>
              </a:rPr>
              <a:t>B6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86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sz="700" spc="-25">
                <a:latin typeface="Arial MT"/>
                <a:cs typeface="Arial MT"/>
              </a:rPr>
              <a:t>116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951454" y="2149449"/>
            <a:ext cx="267335" cy="38671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0"/>
              </a:spcBef>
            </a:pPr>
            <a:r>
              <a:rPr dirty="0" u="sng" sz="700" spc="-2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9412B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u="sng" sz="7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94147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dirty="0" u="sng" sz="700" spc="-1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94J45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5743294" y="1301303"/>
            <a:ext cx="36449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" b="1">
                <a:latin typeface="Arial"/>
                <a:cs typeface="Arial"/>
              </a:rPr>
              <a:t>Débito</a:t>
            </a:r>
            <a:endParaRPr sz="85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5646465" y="1509341"/>
            <a:ext cx="466725" cy="407034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1285">
              <a:lnSpc>
                <a:spcPct val="100000"/>
              </a:lnSpc>
              <a:spcBef>
                <a:spcPts val="195"/>
              </a:spcBef>
            </a:pPr>
            <a:r>
              <a:rPr dirty="0" sz="700" spc="-10" i="1">
                <a:latin typeface="Arial"/>
                <a:cs typeface="Arial"/>
              </a:rPr>
              <a:t>3.100,00</a:t>
            </a:r>
            <a:endParaRPr sz="700">
              <a:latin typeface="Arial"/>
              <a:cs typeface="Arial"/>
            </a:endParaRPr>
          </a:p>
          <a:p>
            <a:pPr marL="122555">
              <a:lnSpc>
                <a:spcPts val="835"/>
              </a:lnSpc>
              <a:spcBef>
                <a:spcPts val="95"/>
              </a:spcBef>
            </a:pPr>
            <a:r>
              <a:rPr dirty="0" sz="700" spc="-25">
                <a:latin typeface="Arial MT"/>
                <a:cs typeface="Arial MT"/>
              </a:rPr>
              <a:t>8.983.B6</a:t>
            </a:r>
            <a:endParaRPr sz="700">
              <a:latin typeface="Arial MT"/>
              <a:cs typeface="Arial MT"/>
            </a:endParaRPr>
          </a:p>
          <a:p>
            <a:pPr marL="12700">
              <a:lnSpc>
                <a:spcPts val="1135"/>
              </a:lnSpc>
            </a:pPr>
            <a:r>
              <a:rPr dirty="0" sz="950" spc="-40">
                <a:latin typeface="Arial MT"/>
                <a:cs typeface="Arial MT"/>
              </a:rPr>
              <a:t>1z.gsr,7z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760402" y="2130788"/>
            <a:ext cx="358140" cy="40005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83185">
              <a:lnSpc>
                <a:spcPct val="100000"/>
              </a:lnSpc>
              <a:spcBef>
                <a:spcPts val="254"/>
              </a:spcBef>
            </a:pPr>
            <a:r>
              <a:rPr dirty="0" sz="750" spc="-10" b="1">
                <a:latin typeface="Times New Roman"/>
                <a:cs typeface="Times New Roman"/>
              </a:rPr>
              <a:t>424.56</a:t>
            </a:r>
            <a:endParaRPr sz="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650" spc="-10">
                <a:latin typeface="Arial MT"/>
                <a:cs typeface="Arial MT"/>
              </a:rPr>
              <a:t>1.201.50</a:t>
            </a:r>
            <a:endParaRPr sz="6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dirty="0" sz="650" spc="-10">
                <a:latin typeface="Arial MT"/>
                <a:cs typeface="Arial MT"/>
              </a:rPr>
              <a:t>1.b26,06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6568027" y="712251"/>
            <a:ext cx="43751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b="1">
                <a:latin typeface="Arial"/>
                <a:cs typeface="Arial"/>
              </a:rPr>
              <a:t>Página:</a:t>
            </a:r>
            <a:r>
              <a:rPr dirty="0" sz="700" spc="114" b="1">
                <a:latin typeface="Arial"/>
                <a:cs typeface="Arial"/>
              </a:rPr>
              <a:t> </a:t>
            </a:r>
            <a:r>
              <a:rPr dirty="0" sz="700" spc="-50" b="1">
                <a:latin typeface="Arial"/>
                <a:cs typeface="Arial"/>
              </a:rPr>
              <a:t>2</a:t>
            </a:r>
            <a:endParaRPr sz="70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6599505" y="1288603"/>
            <a:ext cx="407034" cy="170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>
                <a:latin typeface="Cambria"/>
                <a:cs typeface="Cambria"/>
              </a:rPr>
              <a:t>Crédito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6551090" y="1509341"/>
            <a:ext cx="464820" cy="3962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95"/>
              </a:spcBef>
            </a:pPr>
            <a:r>
              <a:rPr dirty="0" sz="700" spc="-75" i="1">
                <a:latin typeface="Arial"/>
                <a:cs typeface="Arial"/>
              </a:rPr>
              <a:t>3.’J</a:t>
            </a:r>
            <a:r>
              <a:rPr dirty="0" sz="700" spc="-50" i="1">
                <a:latin typeface="Arial"/>
                <a:cs typeface="Arial"/>
              </a:rPr>
              <a:t> </a:t>
            </a:r>
            <a:r>
              <a:rPr dirty="0" sz="700" spc="-10">
                <a:latin typeface="Arial MT"/>
                <a:cs typeface="Arial MT"/>
              </a:rPr>
              <a:t>00.00</a:t>
            </a:r>
            <a:endParaRPr sz="700">
              <a:latin typeface="Arial MT"/>
              <a:cs typeface="Arial MT"/>
            </a:endParaRPr>
          </a:p>
          <a:p>
            <a:pPr algn="r" marR="8255">
              <a:lnSpc>
                <a:spcPct val="100000"/>
              </a:lnSpc>
              <a:spcBef>
                <a:spcPts val="95"/>
              </a:spcBef>
            </a:pPr>
            <a:r>
              <a:rPr dirty="0" sz="700" spc="-10">
                <a:latin typeface="Arial MT"/>
                <a:cs typeface="Arial MT"/>
              </a:rPr>
              <a:t>8.983,86</a:t>
            </a:r>
            <a:endParaRPr sz="700">
              <a:latin typeface="Arial MT"/>
              <a:cs typeface="Arial MT"/>
            </a:endParaRPr>
          </a:p>
          <a:p>
            <a:pPr algn="r" marR="8890">
              <a:lnSpc>
                <a:spcPct val="100000"/>
              </a:lnSpc>
              <a:spcBef>
                <a:spcPts val="204"/>
              </a:spcBef>
            </a:pPr>
            <a:r>
              <a:rPr dirty="0" sz="700">
                <a:latin typeface="Arial MT"/>
                <a:cs typeface="Arial MT"/>
              </a:rPr>
              <a:t>17.967,</a:t>
            </a:r>
            <a:r>
              <a:rPr dirty="0" sz="700" spc="290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'2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656302" y="2142104"/>
            <a:ext cx="362585" cy="384810"/>
          </a:xfrm>
          <a:prstGeom prst="rect">
            <a:avLst/>
          </a:prstGeom>
        </p:spPr>
        <p:txBody>
          <a:bodyPr wrap="square" lIns="0" tIns="29209" rIns="0" bIns="0" rtlCol="0" vert="horz">
            <a:spAutoFit/>
          </a:bodyPr>
          <a:lstStyle/>
          <a:p>
            <a:pPr algn="r" marR="8890">
              <a:lnSpc>
                <a:spcPct val="100000"/>
              </a:lnSpc>
              <a:spcBef>
                <a:spcPts val="229"/>
              </a:spcBef>
            </a:pPr>
            <a:r>
              <a:rPr dirty="0" sz="650" spc="-10">
                <a:latin typeface="Arial MT"/>
                <a:cs typeface="Arial MT"/>
              </a:rPr>
              <a:t>424,56</a:t>
            </a:r>
            <a:endParaRPr sz="650">
              <a:latin typeface="Arial MT"/>
              <a:cs typeface="Arial MT"/>
            </a:endParaRPr>
          </a:p>
          <a:p>
            <a:pPr algn="r" marR="9525">
              <a:lnSpc>
                <a:spcPct val="100000"/>
              </a:lnSpc>
              <a:spcBef>
                <a:spcPts val="140"/>
              </a:spcBef>
            </a:pPr>
            <a:r>
              <a:rPr dirty="0" sz="700" spc="-10">
                <a:latin typeface="Arial MT"/>
                <a:cs typeface="Arial MT"/>
              </a:rPr>
              <a:t>1.201,50</a:t>
            </a:r>
            <a:endParaRPr sz="7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700" spc="-10">
                <a:latin typeface="Arial MT"/>
                <a:cs typeface="Arial MT"/>
              </a:rPr>
              <a:t>1.626,06</a:t>
            </a:r>
            <a:endParaRPr sz="7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88657" y="9803045"/>
            <a:ext cx="6560820" cy="0"/>
          </a:xfrm>
          <a:custGeom>
            <a:avLst/>
            <a:gdLst/>
            <a:ahLst/>
            <a:cxnLst/>
            <a:rect l="l" t="t" r="r" b="b"/>
            <a:pathLst>
              <a:path w="6560820" h="0">
                <a:moveTo>
                  <a:pt x="0" y="0"/>
                </a:moveTo>
                <a:lnTo>
                  <a:pt x="6560634" y="0"/>
                </a:lnTo>
              </a:path>
            </a:pathLst>
          </a:custGeom>
          <a:ln w="1829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39110" y="4148381"/>
            <a:ext cx="686260" cy="6860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30612" y="5625698"/>
            <a:ext cx="581032" cy="6860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30612" y="6110515"/>
            <a:ext cx="576457" cy="68606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30612" y="6476413"/>
            <a:ext cx="567307" cy="6860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35187" y="7322554"/>
            <a:ext cx="576457" cy="7775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30612" y="7564963"/>
            <a:ext cx="576457" cy="6403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730612" y="8040631"/>
            <a:ext cx="576457" cy="64032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784815" y="5749188"/>
            <a:ext cx="320254" cy="73179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730612" y="6837738"/>
            <a:ext cx="576457" cy="7775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730612" y="7802797"/>
            <a:ext cx="581032" cy="73179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730612" y="8159549"/>
            <a:ext cx="581032" cy="7775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22208" y="1207466"/>
            <a:ext cx="301953" cy="82327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2197054" y="534878"/>
            <a:ext cx="3305175" cy="578485"/>
          </a:xfrm>
          <a:prstGeom prst="rect">
            <a:avLst/>
          </a:prstGeom>
        </p:spPr>
        <p:txBody>
          <a:bodyPr wrap="square" lIns="0" tIns="36195" rIns="0" bIns="0" rtlCol="0" vert="horz">
            <a:spAutoFit/>
          </a:bodyPr>
          <a:lstStyle/>
          <a:p>
            <a:pPr algn="ctr" marL="12065" marR="5080">
              <a:lnSpc>
                <a:spcPts val="1580"/>
              </a:lnSpc>
              <a:spcBef>
                <a:spcPts val="285"/>
              </a:spcBef>
            </a:pPr>
            <a:r>
              <a:rPr dirty="0" sz="1450" spc="-85" b="1">
                <a:latin typeface="Arial"/>
                <a:cs typeface="Arial"/>
              </a:rPr>
              <a:t>ASSOCIACAO</a:t>
            </a:r>
            <a:r>
              <a:rPr dirty="0" sz="1450" spc="15" b="1">
                <a:latin typeface="Arial"/>
                <a:cs typeface="Arial"/>
              </a:rPr>
              <a:t> </a:t>
            </a:r>
            <a:r>
              <a:rPr dirty="0" sz="1450" spc="-90" b="1">
                <a:latin typeface="Arial"/>
                <a:cs typeface="Arial"/>
              </a:rPr>
              <a:t>OOS</a:t>
            </a:r>
            <a:r>
              <a:rPr dirty="0" sz="1450" spc="-25" b="1">
                <a:latin typeface="Arial"/>
                <a:cs typeface="Arial"/>
              </a:rPr>
              <a:t> </a:t>
            </a:r>
            <a:r>
              <a:rPr dirty="0" sz="1450" spc="-85" b="1">
                <a:latin typeface="Arial"/>
                <a:cs typeface="Arial"/>
              </a:rPr>
              <a:t>MORAOORES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-90" b="1">
                <a:latin typeface="Arial"/>
                <a:cs typeface="Arial"/>
              </a:rPr>
              <a:t>PARA </a:t>
            </a:r>
            <a:r>
              <a:rPr dirty="0" sz="1450" spc="-60" b="1">
                <a:latin typeface="Arial"/>
                <a:cs typeface="Arial"/>
              </a:rPr>
              <a:t>OESENVOLVIMENTO</a:t>
            </a:r>
            <a:r>
              <a:rPr dirty="0" sz="1450" spc="-125" b="1">
                <a:latin typeface="Arial"/>
                <a:cs typeface="Arial"/>
              </a:rPr>
              <a:t> </a:t>
            </a:r>
            <a:r>
              <a:rPr dirty="0" sz="1450" spc="-85" b="1">
                <a:latin typeface="Arial"/>
                <a:cs typeface="Arial"/>
              </a:rPr>
              <a:t>DO’AGUA</a:t>
            </a:r>
            <a:r>
              <a:rPr dirty="0" sz="1450" spc="90" b="1">
                <a:latin typeface="Arial"/>
                <a:cs typeface="Arial"/>
              </a:rPr>
              <a:t> </a:t>
            </a:r>
            <a:r>
              <a:rPr dirty="0" sz="1450" spc="-20" b="1">
                <a:latin typeface="Arial"/>
                <a:cs typeface="Arial"/>
              </a:rPr>
              <a:t>AZUL</a:t>
            </a:r>
            <a:endParaRPr sz="1450">
              <a:latin typeface="Arial"/>
              <a:cs typeface="Arial"/>
            </a:endParaRPr>
          </a:p>
          <a:p>
            <a:pPr algn="ctr" marL="5080">
              <a:lnSpc>
                <a:spcPts val="1005"/>
              </a:lnSpc>
            </a:pPr>
            <a:r>
              <a:rPr dirty="0" sz="1000">
                <a:latin typeface="Arial MT"/>
                <a:cs typeface="Arial MT"/>
              </a:rPr>
              <a:t>Diúrio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n°</a:t>
            </a:r>
            <a:r>
              <a:rPr dirty="0" sz="1000" spc="-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01/01/200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31/03/2022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6119150" y="9987175"/>
            <a:ext cx="988694" cy="15367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dirty="0" sz="900" spc="-55">
                <a:latin typeface="Arial MT"/>
                <a:cs typeface="Arial MT"/>
              </a:rPr>
              <a:t>13/06/2022</a:t>
            </a:r>
            <a:r>
              <a:rPr dirty="0" sz="900" spc="420">
                <a:latin typeface="Arial MT"/>
                <a:cs typeface="Arial MT"/>
              </a:rPr>
              <a:t> </a:t>
            </a:r>
            <a:r>
              <a:rPr dirty="0" sz="900" spc="-70">
                <a:latin typeface="Arial MT"/>
                <a:cs typeface="Arial MT"/>
              </a:rPr>
              <a:t>09:57:48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308349" y="3540077"/>
            <a:ext cx="98806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dla :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25/02/20Z2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580771" y="1174780"/>
          <a:ext cx="6632575" cy="23647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635635"/>
                <a:gridCol w="1946275"/>
                <a:gridCol w="1018539"/>
                <a:gridCol w="645795"/>
                <a:gridCol w="890270"/>
                <a:gridCol w="702945"/>
              </a:tblGrid>
              <a:tr h="191135">
                <a:tc gridSpan="2"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50" spc="-10" b="1">
                          <a:latin typeface="Cambria"/>
                          <a:cs typeface="Cambria"/>
                        </a:rPr>
                        <a:t>Códi9o</a:t>
                      </a:r>
                      <a:endParaRPr sz="850">
                        <a:latin typeface="Cambria"/>
                        <a:cs typeface="Cambria"/>
                      </a:endParaRPr>
                    </a:p>
                  </a:txBody>
                  <a:tcPr marL="0" marR="0" marB="0" marT="254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HlstÓFfCO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89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8105">
                        <a:lnSpc>
                          <a:spcPts val="1105"/>
                        </a:lnSpc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Contra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1935">
                        <a:lnSpc>
                          <a:spcPts val="1105"/>
                        </a:lnSpc>
                      </a:pPr>
                      <a:r>
                        <a:rPr dirty="0" sz="1000" spc="-10">
                          <a:latin typeface="Arial MT"/>
                          <a:cs typeface="Arial MT"/>
                        </a:rPr>
                        <a:t>Chave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3025">
                        <a:lnSpc>
                          <a:spcPts val="1095"/>
                        </a:lnSpc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Débito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1095"/>
                        </a:lnSpc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Crédito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480">
                <a:tc gridSpan="6">
                  <a:txBody>
                    <a:bodyPr/>
                    <a:lstStyle/>
                    <a:p>
                      <a:pPr marL="3740150">
                        <a:lnSpc>
                          <a:spcPts val="850"/>
                        </a:lnSpc>
                        <a:spcBef>
                          <a:spcPts val="290"/>
                        </a:spcBef>
                        <a:tabLst>
                          <a:tab pos="518414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22/OZ/2022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60.500,10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785"/>
                        </a:lnSpc>
                        <a:spcBef>
                          <a:spcPts val="3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60.500,10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</a:tr>
              <a:tr h="2597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23/0Z/2022</a:t>
                      </a:r>
                      <a:r>
                        <a:rPr dirty="0" u="sng" sz="700" spc="500"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cs typeface="Calibri"/>
                        </a:rPr>
                        <a:t> </a:t>
                      </a:r>
                      <a:endParaRPr sz="700">
                        <a:latin typeface="Calibri"/>
                        <a:cs typeface="Calibri"/>
                      </a:endParaRPr>
                    </a:p>
                  </a:txBody>
                  <a:tcPr marL="0" marR="0" marB="0" marT="368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8905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2.1.1.05.999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825"/>
                        </a:lnSpc>
                        <a:spcBef>
                          <a:spcPts val="9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6270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825"/>
                        </a:lnSpc>
                        <a:spcBef>
                          <a:spcPts val="90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ROBERTA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TAVAR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86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2317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945d4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ctr" marL="165735">
                        <a:lnSpc>
                          <a:spcPts val="790"/>
                        </a:lnSpc>
                        <a:spcBef>
                          <a:spcPts val="1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25"/>
                        </a:lnSpc>
                        <a:spcBef>
                          <a:spcPts val="9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14935">
                <a:tc>
                  <a:txBody>
                    <a:bodyPr/>
                    <a:lstStyle/>
                    <a:p>
                      <a:pPr marL="36195">
                        <a:lnSpc>
                          <a:spcPts val="80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ts val="79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80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AUTOMÁTICO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ts val="805"/>
                        </a:lnSpc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116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0504">
                        <a:lnSpc>
                          <a:spcPts val="805"/>
                        </a:lnSpc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94õS2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65735">
                        <a:lnSpc>
                          <a:spcPts val="76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9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37160">
                <a:tc gridSpan="6">
                  <a:txBody>
                    <a:bodyPr/>
                    <a:lstStyle/>
                    <a:p>
                      <a:pPr marL="3743960">
                        <a:lnSpc>
                          <a:spcPts val="894"/>
                        </a:lnSpc>
                        <a:tabLst>
                          <a:tab pos="5323205" algn="l"/>
                        </a:tabLst>
                      </a:pPr>
                      <a:r>
                        <a:rPr dirty="0" baseline="3086" sz="1350" spc="-82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baseline="3086" sz="13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 spc="-52">
                          <a:latin typeface="Arial MT"/>
                          <a:cs typeface="Arial MT"/>
                        </a:rPr>
                        <a:t>dla</a:t>
                      </a:r>
                      <a:r>
                        <a:rPr dirty="0" baseline="3086" sz="135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086" sz="1350">
                          <a:latin typeface="Arial MT"/>
                          <a:cs typeface="Arial MT"/>
                        </a:rPr>
                        <a:t>: </a:t>
                      </a:r>
                      <a:r>
                        <a:rPr dirty="0" baseline="3086" sz="1350" spc="-15">
                          <a:latin typeface="Arial MT"/>
                          <a:cs typeface="Arial MT"/>
                        </a:rPr>
                        <a:t>23/02/2022</a:t>
                      </a:r>
                      <a:r>
                        <a:rPr dirty="0" baseline="3086" sz="13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10" b="1">
                          <a:latin typeface="Times New Roman"/>
                          <a:cs typeface="Times New Roman"/>
                        </a:rPr>
                        <a:t>Z60,00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30"/>
                        </a:lnSpc>
                        <a:spcBef>
                          <a:spcPts val="65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760,00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</a:tr>
              <a:tr h="255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24/02/2022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20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8161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.86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ts val="825"/>
                        </a:lnSpc>
                        <a:spcBef>
                          <a:spcPts val="114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34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155575">
                        <a:lnSpc>
                          <a:spcPts val="775"/>
                        </a:lnSpc>
                        <a:spcBef>
                          <a:spcPts val="1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'405,64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25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405,64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2318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94579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16446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447,24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447,24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874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2.1.3.04.005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6602'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5244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DARF</a:t>
                      </a:r>
                      <a:r>
                        <a:rPr dirty="0" sz="7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08.953.367/0001-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31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-6301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7302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1209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94567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10541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'I.071,28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t.07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t28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1760">
                <a:tc>
                  <a:txBody>
                    <a:bodyPr/>
                    <a:lstStyle/>
                    <a:p>
                      <a:pPr marL="36830">
                        <a:lnSpc>
                          <a:spcPts val="72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725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ts val="690"/>
                        </a:lnSpc>
                        <a:spcBef>
                          <a:spcPts val="9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30504">
                        <a:lnSpc>
                          <a:spcPts val="690"/>
                        </a:lnSpc>
                        <a:spcBef>
                          <a:spcPts val="9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94$95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176530">
                        <a:lnSpc>
                          <a:spcPts val="72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218,40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218,40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36525">
                <a:tc gridSpan="6">
                  <a:txBody>
                    <a:bodyPr/>
                    <a:lstStyle/>
                    <a:p>
                      <a:pPr marL="3744595">
                        <a:lnSpc>
                          <a:spcPts val="869"/>
                        </a:lnSpc>
                        <a:spcBef>
                          <a:spcPts val="105"/>
                        </a:spcBef>
                        <a:tabLst>
                          <a:tab pos="5245100" algn="l"/>
                        </a:tabLst>
                      </a:pPr>
                      <a:r>
                        <a:rPr dirty="0" sz="800" spc="-85">
                          <a:latin typeface="Arial MT"/>
                          <a:cs typeface="Arial MT"/>
                        </a:rPr>
                        <a:t>ToteT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24/0Z/2022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2.142,56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ts val="805"/>
                        </a:lnSpc>
                        <a:spcBef>
                          <a:spcPts val="170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2.142,56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1590"/>
                </a:tc>
              </a:tr>
              <a:tr h="260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4290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25/022022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87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573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5.2203.030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825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6475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825"/>
                        </a:lnSpc>
                        <a:spcBef>
                          <a:spcPts val="6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TARIFA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PCT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SERVIÇOS.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ts val="775"/>
                        </a:lnSpc>
                        <a:spcBef>
                          <a:spcPts val="11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30504">
                        <a:lnSpc>
                          <a:spcPts val="775"/>
                        </a:lnSpc>
                        <a:spcBef>
                          <a:spcPts val="11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149225">
                        <a:lnSpc>
                          <a:spcPts val="825"/>
                        </a:lnSpc>
                        <a:spcBef>
                          <a:spcPts val="65"/>
                        </a:spcBef>
                      </a:pPr>
                      <a:r>
                        <a:rPr dirty="0" sz="700" spc="-10" i="1">
                          <a:latin typeface="Arial"/>
                          <a:cs typeface="Arial"/>
                        </a:rPr>
                        <a:t>VOO.00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25"/>
                        </a:lnSpc>
                        <a:spcBef>
                          <a:spcPts val="65"/>
                        </a:spcBef>
                      </a:pPr>
                      <a:r>
                        <a:rPr dirty="0" sz="700" spc="-10" b="1">
                          <a:latin typeface="Times New Roman"/>
                          <a:cs typeface="Times New Roman"/>
                        </a:rPr>
                        <a:t>300,00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255"/>
                </a:tc>
              </a:tr>
              <a:tr h="111760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1.11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77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67945">
                        <a:lnSpc>
                          <a:spcPts val="725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30504">
                        <a:lnSpc>
                          <a:spcPts val="725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94617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167640">
                        <a:lnSpc>
                          <a:spcPts val="69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300.00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72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300.00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4388279" y="3751487"/>
            <a:ext cx="91186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0">
                <a:latin typeface="Consolas"/>
                <a:cs typeface="Consolas"/>
              </a:rPr>
              <a:t>Totalmês:</a:t>
            </a:r>
            <a:r>
              <a:rPr dirty="0" sz="900" spc="-245">
                <a:latin typeface="Consolas"/>
                <a:cs typeface="Consolas"/>
              </a:rPr>
              <a:t> </a:t>
            </a:r>
            <a:r>
              <a:rPr dirty="0" sz="900" spc="-40">
                <a:latin typeface="Consolas"/>
                <a:cs typeface="Consolas"/>
              </a:rPr>
              <a:t>0J2022</a:t>
            </a:r>
            <a:endParaRPr sz="900">
              <a:latin typeface="Consolas"/>
              <a:cs typeface="Consola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312775" y="9232603"/>
            <a:ext cx="986155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25">
                <a:latin typeface="Arial MT"/>
                <a:cs typeface="Arial MT"/>
              </a:rPr>
              <a:t>Total die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: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OB/03/2022</a:t>
            </a:r>
            <a:endParaRPr sz="85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578672" y="3981765"/>
          <a:ext cx="6637655" cy="52501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6600"/>
                <a:gridCol w="528955"/>
                <a:gridCol w="2472055"/>
                <a:gridCol w="743585"/>
                <a:gridCol w="264160"/>
                <a:gridCol w="1116964"/>
                <a:gridCol w="699134"/>
              </a:tblGrid>
              <a:tr h="1320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02/03/2022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 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889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128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8100">
                        <a:lnSpc>
                          <a:spcPts val="819"/>
                        </a:lnSpc>
                        <a:spcBef>
                          <a:spcPts val="3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819"/>
                        </a:lnSpc>
                        <a:spcBef>
                          <a:spcPts val="35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785"/>
                        </a:lnSpc>
                        <a:spcBef>
                          <a:spcPts val="7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100,36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770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100,36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18110">
                <a:tc>
                  <a:txBody>
                    <a:bodyPr/>
                    <a:lstStyle/>
                    <a:p>
                      <a:pPr marL="36195">
                        <a:lnSpc>
                          <a:spcPts val="76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815"/>
                        </a:lnSpc>
                        <a:spcBef>
                          <a:spcPts val="1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815"/>
                        </a:lnSpc>
                        <a:spcBef>
                          <a:spcPts val="1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GUARUPASS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30"/>
                        </a:lnSpc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86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30"/>
                        </a:lnSpc>
                      </a:pPr>
                      <a:r>
                        <a:rPr dirty="0" u="sng" sz="750" spc="-4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94633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ts val="73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249,26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76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249,26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21285">
                <a:tc>
                  <a:txBody>
                    <a:bodyPr/>
                    <a:lstStyle/>
                    <a:p>
                      <a:pPr marL="36195">
                        <a:lnSpc>
                          <a:spcPts val="84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805"/>
                        </a:lnSpc>
                        <a:spcBef>
                          <a:spcPts val="5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840"/>
                        </a:lnSpc>
                        <a:spcBef>
                          <a:spcPts val="20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GUARUPASS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}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60"/>
                        </a:lnSpc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g6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255">
                        <a:lnSpc>
                          <a:spcPts val="860"/>
                        </a:lnSpc>
                      </a:pPr>
                      <a:r>
                        <a:rPr dirty="0" u="sng" sz="750" spc="-3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94641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ts val="755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231,13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231,13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20014">
                <a:tc>
                  <a:txBody>
                    <a:bodyPr/>
                    <a:lstStyle/>
                    <a:p>
                      <a:pPr marL="36195">
                        <a:lnSpc>
                          <a:spcPts val="8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7277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KEEN KEEPER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CONSULTORIA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EMPRESARIAL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El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44"/>
                        </a:lnSpc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86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44"/>
                        </a:lnSpc>
                      </a:pPr>
                      <a:r>
                        <a:rPr dirty="0" u="sng" sz="750" spc="-4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94650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2.212,00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76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2.212.00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7475">
                <a:tc>
                  <a:txBody>
                    <a:bodyPr/>
                    <a:lstStyle/>
                    <a:p>
                      <a:pPr marL="34925">
                        <a:lnSpc>
                          <a:spcPts val="75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5.2.2.03.021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4758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PAGTO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TELEFONE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2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82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94668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0504">
                        <a:lnSpc>
                          <a:spcPts val="75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100,36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75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100,36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17475">
                <a:tc>
                  <a:txBody>
                    <a:bodyPr/>
                    <a:lstStyle/>
                    <a:p>
                      <a:pPr marL="34925">
                        <a:lnSpc>
                          <a:spcPts val="74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5.2.2.03.021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40640">
                        <a:lnSpc>
                          <a:spcPts val="795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d758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795"/>
                        </a:lnSpc>
                        <a:spcBef>
                          <a:spcPts val="30"/>
                        </a:spcBef>
                        <a:tabLst>
                          <a:tab pos="1675130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PAGTO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TELEFONE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”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25"/>
                        </a:lnSpc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86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25"/>
                        </a:lnSpc>
                      </a:pPr>
                      <a:r>
                        <a:rPr dirty="0" u="sng" sz="750" spc="-4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94676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705"/>
                        </a:lnSpc>
                        <a:spcBef>
                          <a:spcPts val="12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324.78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74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324,76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7475">
                <a:tc>
                  <a:txBody>
                    <a:bodyPr/>
                    <a:lstStyle/>
                    <a:p>
                      <a:pPr marL="33655">
                        <a:lnSpc>
                          <a:spcPts val="78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R="42545">
                        <a:lnSpc>
                          <a:spcPts val="785"/>
                        </a:lnSpc>
                        <a:spcBef>
                          <a:spcPts val="4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78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MAíS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AUTOMATtCO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31140">
                        <a:lnSpc>
                          <a:spcPts val="830"/>
                        </a:lnSpc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116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065">
                        <a:lnSpc>
                          <a:spcPts val="830"/>
                        </a:lnSpc>
                      </a:pPr>
                      <a:r>
                        <a:rPr dirty="0" u="sng" sz="800" spc="-8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94e84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75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3.017,17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8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3.017,17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32080">
                <a:tc gridSpan="6">
                  <a:txBody>
                    <a:bodyPr/>
                    <a:lstStyle/>
                    <a:p>
                      <a:pPr marL="3742054">
                        <a:lnSpc>
                          <a:spcPts val="850"/>
                        </a:lnSpc>
                        <a:tabLst>
                          <a:tab pos="5245735" algn="l"/>
                        </a:tabLst>
                      </a:pPr>
                      <a:r>
                        <a:rPr dirty="0" sz="850" spc="-20"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02/03/2022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6.235,06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780"/>
                        </a:lnSpc>
                        <a:spcBef>
                          <a:spcPts val="70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6.235,06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</a:tr>
              <a:tr h="26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03/03/2022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76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ts val="775"/>
                        </a:lnSpc>
                        <a:spcBef>
                          <a:spcPts val="1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65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2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94692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ts val="82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602,54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602,54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8745">
                <a:tc>
                  <a:txBody>
                    <a:bodyPr/>
                    <a:lstStyle/>
                    <a:p>
                      <a:pPr marL="3175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825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 i="1">
                          <a:latin typeface="Arial"/>
                          <a:cs typeface="Arial"/>
                        </a:rPr>
                        <a:t>T40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94706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975,22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975,22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3664">
                <a:tc>
                  <a:txBody>
                    <a:bodyPr/>
                    <a:lstStyle/>
                    <a:p>
                      <a:pPr marL="3619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700"/>
                        </a:lnSpc>
                        <a:spcBef>
                          <a:spcPts val="9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SALAR]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1.2#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2,59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3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1.242.59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19380">
                <a:tc>
                  <a:txBody>
                    <a:bodyPr/>
                    <a:lstStyle/>
                    <a:p>
                      <a:pPr marL="36195">
                        <a:lnSpc>
                          <a:spcPts val="705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755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755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755"/>
                        </a:lnSpc>
                        <a:spcBef>
                          <a:spcPts val="8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755"/>
                        </a:lnSpc>
                        <a:spcBef>
                          <a:spcPts val="260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947g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755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08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2.1.3,01.001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ts val="865"/>
                        </a:lnSpc>
                        <a:spcBef>
                          <a:spcPts val="6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1740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815"/>
                        </a:lnSpc>
                        <a:spcBef>
                          <a:spcPts val="114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1.229,40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160"/>
                </a:tc>
              </a:tr>
              <a:tr h="118745">
                <a:tc>
                  <a:txBody>
                    <a:bodyPr/>
                    <a:lstStyle/>
                    <a:p>
                      <a:pPr marL="31750">
                        <a:lnSpc>
                          <a:spcPts val="77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37465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32410">
                        <a:lnSpc>
                          <a:spcPts val="770"/>
                        </a:lnSpc>
                        <a:spcBef>
                          <a:spcPts val="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770"/>
                        </a:lnSpc>
                        <a:spcBef>
                          <a:spcPts val="7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94749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1.229.40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31750">
                        <a:lnSpc>
                          <a:spcPts val="71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L="41275">
                        <a:lnSpc>
                          <a:spcPts val="810"/>
                        </a:lnSpc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1740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76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250">
                        <a:lnSpc>
                          <a:spcPts val="76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95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</a:tr>
              <a:tr h="12953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698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94765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857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805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1.176.79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1.176,79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ts val="750"/>
                        </a:lnSpc>
                        <a:spcBef>
                          <a:spcPts val="11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6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4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3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795">
                        <a:lnSpc>
                          <a:spcPts val="83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$4773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84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1.209,07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ts val="84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1.209,07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1760">
                <a:tc>
                  <a:txBody>
                    <a:bodyPr/>
                    <a:lstStyle/>
                    <a:p>
                      <a:pPr marL="36195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50800">
                        <a:lnSpc>
                          <a:spcPts val="700"/>
                        </a:lnSpc>
                        <a:spcBef>
                          <a:spcPts val="8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6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SALARI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50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3.304,00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3.304.00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7000">
                <a:tc>
                  <a:txBody>
                    <a:bodyPr/>
                    <a:lstStyle/>
                    <a:p>
                      <a:pPr marL="31750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900"/>
                        </a:lnSpc>
                      </a:pPr>
                      <a:r>
                        <a:rPr dirty="0" sz="750" spc="-25">
                          <a:latin typeface="Times New Roman"/>
                          <a:cs typeface="Times New Roman"/>
                        </a:rPr>
                        <a:t>86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900"/>
                        </a:lnSpc>
                        <a:spcBef>
                          <a:spcPts val="175"/>
                        </a:spcBef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94790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1.229.40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805"/>
                        </a:lnSpc>
                        <a:spcBef>
                          <a:spcPts val="6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38760">
                        <a:lnSpc>
                          <a:spcPts val="830"/>
                        </a:lnSpc>
                      </a:pPr>
                      <a:r>
                        <a:rPr dirty="0" sz="700" spc="-25">
                          <a:latin typeface="Times New Roman"/>
                          <a:cs typeface="Times New Roman"/>
                        </a:rPr>
                        <a:t>86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160">
                        <a:lnSpc>
                          <a:spcPts val="830"/>
                        </a:lnSpc>
                      </a:pPr>
                      <a:r>
                        <a:rPr dirty="0" sz="700" spc="-50">
                          <a:latin typeface="Times New Roman"/>
                          <a:cs typeface="Times New Roman"/>
                        </a:rPr>
                        <a:t>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1.265,63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1.265.63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  <a:tr h="115570">
                <a:tc>
                  <a:txBody>
                    <a:bodyPr/>
                    <a:lstStyle/>
                    <a:p>
                      <a:pPr marL="31750">
                        <a:lnSpc>
                          <a:spcPts val="77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735"/>
                        </a:lnSpc>
                        <a:spcBef>
                          <a:spcPts val="7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1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7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890,77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1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890,77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70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815"/>
                        </a:lnSpc>
                        <a:spcBef>
                          <a:spcPts val="8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25425">
                        <a:lnSpc>
                          <a:spcPts val="875"/>
                        </a:lnSpc>
                      </a:pPr>
                      <a:r>
                        <a:rPr dirty="0" sz="800" spc="-25">
                          <a:latin typeface="Courier New"/>
                          <a:cs typeface="Courier New"/>
                        </a:rPr>
                        <a:t>86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8890">
                        <a:lnSpc>
                          <a:spcPts val="875"/>
                        </a:lnSpc>
                      </a:pPr>
                      <a:r>
                        <a:rPr dirty="0" sz="800" spc="-100">
                          <a:latin typeface="Courier New"/>
                          <a:cs typeface="Courier New"/>
                        </a:rPr>
                        <a:t>9</a:t>
                      </a:r>
                      <a:r>
                        <a:rPr dirty="0" u="sng" sz="800" spc="-100">
                          <a:uFill>
                            <a:solidFill>
                              <a:srgbClr val="000000"/>
                            </a:solidFill>
                          </a:uFill>
                          <a:latin typeface="Courier New"/>
                          <a:cs typeface="Courier New"/>
                        </a:rPr>
                        <a:t>4820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98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787,74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787,74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17475">
                <a:tc>
                  <a:txBody>
                    <a:bodyPr/>
                    <a:lstStyle/>
                    <a:p>
                      <a:pPr marL="3175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94838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1.229,40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1.229,40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23189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2.1.3.OI.00t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23520">
                        <a:lnSpc>
                          <a:spcPts val="83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ts val="83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94846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352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1.227,16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1.227,16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1.263,38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1.263,38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09855">
                <a:tc>
                  <a:txBody>
                    <a:bodyPr/>
                    <a:lstStyle/>
                    <a:p>
                      <a:pPr marL="36195">
                        <a:lnSpc>
                          <a:spcPts val="70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705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75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ts val="745"/>
                        </a:lnSpc>
                        <a:spcBef>
                          <a:spcPts val="2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745"/>
                        </a:lnSpc>
                        <a:spcBef>
                          <a:spcPts val="2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94862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ts val="70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1.672,09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45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1.672,09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4460">
                <a:tc>
                  <a:txBody>
                    <a:bodyPr/>
                    <a:lstStyle/>
                    <a:p>
                      <a:pPr marL="31750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2.1.3.01.001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720"/>
                        </a:lnSpc>
                        <a:spcBef>
                          <a:spcPts val="16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ts val="755"/>
                        </a:lnSpc>
                        <a:spcBef>
                          <a:spcPts val="1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1.229,40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1.229,40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21285">
                <a:tc>
                  <a:txBody>
                    <a:bodyPr/>
                    <a:lstStyle/>
                    <a:p>
                      <a:pPr marL="36195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2,1.3.01.001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ts val="790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508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94g89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82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728.90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775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720,90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206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4635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SALA7tlO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1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1.229,40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110">
                <a:tc>
                  <a:txBody>
                    <a:bodyPr/>
                    <a:lstStyle/>
                    <a:p>
                      <a:pPr marL="36195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7625">
                        <a:lnSpc>
                          <a:spcPts val="750"/>
                        </a:lnSpc>
                        <a:spcBef>
                          <a:spcPts val="7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9êfi00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1.851.10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1.851,16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07314">
                <a:tc>
                  <a:txBody>
                    <a:bodyPr/>
                    <a:lstStyle/>
                    <a:p>
                      <a:pPr marL="31750">
                        <a:lnSpc>
                          <a:spcPts val="74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2.1.3.04.003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ts val="700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1856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ts val="74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IMPOSTOS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29235">
                        <a:lnSpc>
                          <a:spcPts val="74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3.801,34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35"/>
                        </a:lnSpc>
                        <a:spcBef>
                          <a:spcPts val="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3.801.34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8270">
                <a:tc>
                  <a:txBody>
                    <a:bodyPr/>
                    <a:lstStyle/>
                    <a:p>
                      <a:pPr marL="31750">
                        <a:lnSpc>
                          <a:spcPts val="825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775"/>
                        </a:lnSpc>
                        <a:spcBef>
                          <a:spcPts val="13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7420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ts val="825"/>
                        </a:lnSpc>
                        <a:spcBef>
                          <a:spcPts val="8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PAGAIdENTO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LUZ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24154">
                        <a:lnSpc>
                          <a:spcPts val="775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507,90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75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507,90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18745">
                <a:tc>
                  <a:txBody>
                    <a:bodyPr/>
                    <a:lstStyle/>
                    <a:p>
                      <a:pPr marL="3619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2.1.1.01.013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3873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6í69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GASDEL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COMERCIO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GAS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LTDA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EPP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143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94935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606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424,56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60">
                          <a:latin typeface="Arial MT"/>
                          <a:cs typeface="Arial MT"/>
                        </a:rPr>
                        <a:t>4</a:t>
                      </a:r>
                      <a:r>
                        <a:rPr dirty="0" sz="65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24,56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2065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2.1.1.01.002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L="52069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EMPORIO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ANDALUZIA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352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635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84943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2479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1.061,10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1.061.10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11125">
                <a:tc>
                  <a:txBody>
                    <a:bodyPr/>
                    <a:lstStyle/>
                    <a:p>
                      <a:pPr marL="38100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AUTOMÁTICO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4154">
                        <a:lnSpc>
                          <a:spcPts val="77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905">
                        <a:lnSpc>
                          <a:spcPts val="77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94951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796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33.827,14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33.827,14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36525">
                <a:tc gridSpan="6">
                  <a:txBody>
                    <a:bodyPr/>
                    <a:lstStyle/>
                    <a:p>
                      <a:pPr marL="3747770">
                        <a:lnSpc>
                          <a:spcPts val="930"/>
                        </a:lnSpc>
                        <a:spcBef>
                          <a:spcPts val="45"/>
                        </a:spcBef>
                        <a:tabLst>
                          <a:tab pos="5194935" algn="l"/>
                        </a:tabLst>
                      </a:pPr>
                      <a:r>
                        <a:rPr dirty="0" sz="800" spc="-90">
                          <a:latin typeface="Comic Sans MS"/>
                          <a:cs typeface="Comic Sans MS"/>
                        </a:rPr>
                        <a:t>Yotaf</a:t>
                      </a:r>
                      <a:r>
                        <a:rPr dirty="0" sz="800" spc="-5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dirty="0" sz="800">
                          <a:latin typeface="Comic Sans MS"/>
                          <a:cs typeface="Comic Sans MS"/>
                        </a:rPr>
                        <a:t>dia</a:t>
                      </a:r>
                      <a:r>
                        <a:rPr dirty="0" sz="800" spc="-1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dirty="0" sz="800">
                          <a:latin typeface="Comic Sans MS"/>
                          <a:cs typeface="Comic Sans MS"/>
                        </a:rPr>
                        <a:t>:</a:t>
                      </a:r>
                      <a:r>
                        <a:rPr dirty="0" sz="800" spc="1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dirty="0" sz="800" spc="-10">
                          <a:latin typeface="Comic Sans MS"/>
                          <a:cs typeface="Comic Sans MS"/>
                        </a:rPr>
                        <a:t>03/03/2022</a:t>
                      </a:r>
                      <a:r>
                        <a:rPr dirty="0" sz="800">
                          <a:latin typeface="Comic Sans MS"/>
                          <a:cs typeface="Comic Sans MS"/>
                        </a:rPr>
                        <a:t>	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67.654,28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15"/>
                        </a:lnSpc>
                        <a:spcBef>
                          <a:spcPts val="160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67.654,28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08/03/2022</a:t>
                      </a:r>
                      <a:r>
                        <a:rPr dirty="0" u="sng" sz="700" spc="5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63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573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1.1.2.01.1000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ts val="830"/>
                        </a:lnSpc>
                        <a:spcBef>
                          <a:spcPts val="6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768d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27329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94960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2415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335,20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80"/>
                        </a:lnSpc>
                      </a:pPr>
                      <a:r>
                        <a:rPr dirty="0" sz="750" spc="-10">
                          <a:latin typeface="Courier New"/>
                          <a:cs typeface="Courier New"/>
                        </a:rPr>
                        <a:t>335,20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13664">
                <a:tc>
                  <a:txBody>
                    <a:bodyPr/>
                    <a:lstStyle/>
                    <a:p>
                      <a:pPr marL="38100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ctr" marR="33020">
                        <a:lnSpc>
                          <a:spcPts val="790"/>
                        </a:lnSpc>
                        <a:spcBef>
                          <a:spcPts val="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ts val="8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MES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22885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9525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94978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26695">
                        <a:lnSpc>
                          <a:spcPts val="800"/>
                        </a:lnSpc>
                      </a:pPr>
                      <a:r>
                        <a:rPr dirty="0" sz="750" spc="-10" b="1">
                          <a:latin typeface="Courier New"/>
                          <a:cs typeface="Courier New"/>
                        </a:rPr>
                        <a:t>33S,S0</a:t>
                      </a:r>
                      <a:endParaRPr sz="75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75"/>
                        </a:lnSpc>
                        <a:spcBef>
                          <a:spcPts val="2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335,20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5889923" y="3557356"/>
            <a:ext cx="32194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600.00</a:t>
            </a:r>
            <a:endParaRPr sz="7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702302" y="3768765"/>
            <a:ext cx="50355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 b="1">
                <a:latin typeface="Arial"/>
                <a:cs typeface="Arial"/>
              </a:rPr>
              <a:t>324.470,28</a:t>
            </a:r>
            <a:endParaRPr sz="8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894497" y="9251660"/>
            <a:ext cx="32194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670,40</a:t>
            </a:r>
            <a:endParaRPr sz="7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673750" y="579853"/>
            <a:ext cx="434340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Arial MT"/>
                <a:cs typeface="Arial MT"/>
              </a:rPr>
              <a:t>Pãgina:</a:t>
            </a:r>
            <a:r>
              <a:rPr dirty="0" sz="700" spc="195">
                <a:latin typeface="Arial MT"/>
                <a:cs typeface="Arial MT"/>
              </a:rPr>
              <a:t> </a:t>
            </a:r>
            <a:r>
              <a:rPr dirty="0" sz="700" spc="-60">
                <a:latin typeface="Arial MT"/>
                <a:cs typeface="Arial MT"/>
              </a:rPr>
              <a:t>3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791211" y="3552782"/>
            <a:ext cx="31686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20" b="1">
                <a:latin typeface="Arial"/>
                <a:cs typeface="Arial"/>
              </a:rPr>
              <a:t>6DO,00</a:t>
            </a:r>
            <a:endParaRPr sz="7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599253" y="3770544"/>
            <a:ext cx="502284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 b="1">
                <a:latin typeface="Arial"/>
                <a:cs typeface="Arial"/>
              </a:rPr>
              <a:t>324.470,28</a:t>
            </a:r>
            <a:endParaRPr sz="75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6795785" y="9251660"/>
            <a:ext cx="316865" cy="132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10" b="1">
                <a:latin typeface="Arial"/>
                <a:cs typeface="Arial"/>
              </a:rPr>
              <a:t>670,40</a:t>
            </a:r>
            <a:endParaRPr sz="700">
              <a:latin typeface="Arial"/>
              <a:cs typeface="Arial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5747407" y="9816263"/>
            <a:ext cx="134493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65">
                <a:latin typeface="Arial MT"/>
                <a:cs typeface="Arial MT"/>
              </a:rPr>
              <a:t>conlábil</a:t>
            </a:r>
            <a:r>
              <a:rPr dirty="0" sz="900" spc="30">
                <a:latin typeface="Arial MT"/>
                <a:cs typeface="Arial MT"/>
              </a:rPr>
              <a:t> </a:t>
            </a:r>
            <a:r>
              <a:rPr dirty="0" sz="900" spc="-70">
                <a:latin typeface="Arial MT"/>
                <a:cs typeface="Arial MT"/>
              </a:rPr>
              <a:t>SCI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5">
                <a:latin typeface="Arial MT"/>
                <a:cs typeface="Arial MT"/>
              </a:rPr>
              <a:t>VISUAL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 spc="-65">
                <a:latin typeface="Arial MT"/>
                <a:cs typeface="Arial MT"/>
              </a:rPr>
              <a:t>Sucessor</a:t>
            </a:r>
            <a:endParaRPr sz="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15387" y="9927807"/>
            <a:ext cx="6590665" cy="0"/>
          </a:xfrm>
          <a:custGeom>
            <a:avLst/>
            <a:gdLst/>
            <a:ahLst/>
            <a:cxnLst/>
            <a:rect l="l" t="t" r="r" b="b"/>
            <a:pathLst>
              <a:path w="6590665" h="0">
                <a:moveTo>
                  <a:pt x="0" y="0"/>
                </a:moveTo>
                <a:lnTo>
                  <a:pt x="6590251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5037987" y="9650427"/>
            <a:ext cx="234950" cy="0"/>
          </a:xfrm>
          <a:custGeom>
            <a:avLst/>
            <a:gdLst/>
            <a:ahLst/>
            <a:cxnLst/>
            <a:rect l="l" t="t" r="r" b="b"/>
            <a:pathLst>
              <a:path w="234950" h="0">
                <a:moveTo>
                  <a:pt x="0" y="0"/>
                </a:moveTo>
                <a:lnTo>
                  <a:pt x="234821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182977" y="33529"/>
            <a:ext cx="7423150" cy="7282180"/>
            <a:chOff x="182977" y="33529"/>
            <a:chExt cx="7423150" cy="7282180"/>
          </a:xfrm>
        </p:grpSpPr>
        <p:sp>
          <p:nvSpPr>
            <p:cNvPr id="5" name="object 5" descr=""/>
            <p:cNvSpPr/>
            <p:nvPr/>
          </p:nvSpPr>
          <p:spPr>
            <a:xfrm>
              <a:off x="7567654" y="103637"/>
              <a:ext cx="0" cy="7212330"/>
            </a:xfrm>
            <a:custGeom>
              <a:avLst/>
              <a:gdLst/>
              <a:ahLst/>
              <a:cxnLst/>
              <a:rect l="l" t="t" r="r" b="b"/>
              <a:pathLst>
                <a:path w="0" h="7212330">
                  <a:moveTo>
                    <a:pt x="0" y="7211914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135297" y="80775"/>
              <a:ext cx="3470910" cy="0"/>
            </a:xfrm>
            <a:custGeom>
              <a:avLst/>
              <a:gdLst/>
              <a:ahLst/>
              <a:cxnLst/>
              <a:rect l="l" t="t" r="r" b="b"/>
              <a:pathLst>
                <a:path w="3470909" h="0">
                  <a:moveTo>
                    <a:pt x="0" y="0"/>
                  </a:moveTo>
                  <a:lnTo>
                    <a:pt x="3470479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82977" y="39625"/>
              <a:ext cx="4110990" cy="0"/>
            </a:xfrm>
            <a:custGeom>
              <a:avLst/>
              <a:gdLst/>
              <a:ahLst/>
              <a:cxnLst/>
              <a:rect l="l" t="t" r="r" b="b"/>
              <a:pathLst>
                <a:path w="4110990" h="0">
                  <a:moveTo>
                    <a:pt x="0" y="0"/>
                  </a:moveTo>
                  <a:lnTo>
                    <a:pt x="4110902" y="0"/>
                  </a:lnTo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84229" y="1696292"/>
            <a:ext cx="588578" cy="68584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88167" y="2935363"/>
            <a:ext cx="672443" cy="73155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92741" y="3301141"/>
            <a:ext cx="672443" cy="68583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84229" y="4302456"/>
            <a:ext cx="594677" cy="68583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684229" y="5056871"/>
            <a:ext cx="580954" cy="6858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84229" y="6021609"/>
            <a:ext cx="580954" cy="68583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684229" y="9525452"/>
            <a:ext cx="594677" cy="13107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506661" y="7644747"/>
            <a:ext cx="9148" cy="91444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06661" y="7845925"/>
            <a:ext cx="4574" cy="82299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592741" y="2811913"/>
            <a:ext cx="672443" cy="77727"/>
          </a:xfrm>
          <a:prstGeom prst="rect">
            <a:avLst/>
          </a:prstGeom>
        </p:spPr>
      </p:pic>
      <p:sp>
        <p:nvSpPr>
          <p:cNvPr id="18" name="object 18" descr=""/>
          <p:cNvSpPr/>
          <p:nvPr/>
        </p:nvSpPr>
        <p:spPr>
          <a:xfrm>
            <a:off x="7504375" y="8101969"/>
            <a:ext cx="0" cy="73660"/>
          </a:xfrm>
          <a:custGeom>
            <a:avLst/>
            <a:gdLst/>
            <a:ahLst/>
            <a:cxnLst/>
            <a:rect l="l" t="t" r="r" b="b"/>
            <a:pathLst>
              <a:path w="0" h="73659">
                <a:moveTo>
                  <a:pt x="0" y="73155"/>
                </a:moveTo>
                <a:lnTo>
                  <a:pt x="0" y="0"/>
                </a:lnTo>
              </a:path>
            </a:pathLst>
          </a:custGeom>
          <a:ln w="4574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 descr=""/>
          <p:cNvSpPr txBox="1"/>
          <p:nvPr/>
        </p:nvSpPr>
        <p:spPr>
          <a:xfrm>
            <a:off x="2139629" y="647223"/>
            <a:ext cx="3320415" cy="58102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ctr" marL="12700" marR="5080">
              <a:lnSpc>
                <a:spcPts val="1550"/>
              </a:lnSpc>
              <a:spcBef>
                <a:spcPts val="360"/>
              </a:spcBef>
            </a:pPr>
            <a:r>
              <a:rPr dirty="0" sz="1500" spc="75" b="1">
                <a:latin typeface="Calibri"/>
                <a:cs typeface="Calibri"/>
              </a:rPr>
              <a:t>ASSOCIACAO</a:t>
            </a:r>
            <a:r>
              <a:rPr dirty="0" sz="1500" spc="16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OOH</a:t>
            </a:r>
            <a:r>
              <a:rPr dirty="0" sz="1500" spc="-100" b="1">
                <a:latin typeface="Calibri"/>
                <a:cs typeface="Calibri"/>
              </a:rPr>
              <a:t> </a:t>
            </a:r>
            <a:r>
              <a:rPr dirty="0" sz="1500" spc="60" b="1">
                <a:latin typeface="Calibri"/>
                <a:cs typeface="Calibri"/>
              </a:rPr>
              <a:t>MORADORES</a:t>
            </a:r>
            <a:r>
              <a:rPr dirty="0" sz="1500" spc="85" b="1">
                <a:latin typeface="Calibri"/>
                <a:cs typeface="Calibri"/>
              </a:rPr>
              <a:t> </a:t>
            </a:r>
            <a:r>
              <a:rPr dirty="0" sz="1500" spc="40" b="1">
                <a:latin typeface="Calibri"/>
                <a:cs typeface="Calibri"/>
              </a:rPr>
              <a:t>PARA </a:t>
            </a:r>
            <a:r>
              <a:rPr dirty="0" sz="1500" spc="55" b="1">
                <a:latin typeface="Calibri"/>
                <a:cs typeface="Calibri"/>
              </a:rPr>
              <a:t>OESENVO1VIMENTQ </a:t>
            </a:r>
            <a:r>
              <a:rPr dirty="0" sz="1500" b="1">
                <a:latin typeface="Calibri"/>
                <a:cs typeface="Calibri"/>
              </a:rPr>
              <a:t>OO</a:t>
            </a:r>
            <a:r>
              <a:rPr dirty="0" sz="1500" spc="50" b="1">
                <a:latin typeface="Calibri"/>
                <a:cs typeface="Calibri"/>
              </a:rPr>
              <a:t> </a:t>
            </a:r>
            <a:r>
              <a:rPr dirty="0" sz="1500" b="1">
                <a:latin typeface="Calibri"/>
                <a:cs typeface="Calibri"/>
              </a:rPr>
              <a:t>AGUA</a:t>
            </a:r>
            <a:r>
              <a:rPr dirty="0" sz="1500" spc="80" b="1">
                <a:latin typeface="Calibri"/>
                <a:cs typeface="Calibri"/>
              </a:rPr>
              <a:t> </a:t>
            </a:r>
            <a:r>
              <a:rPr dirty="0" sz="1500" spc="-20" b="1">
                <a:latin typeface="Calibri"/>
                <a:cs typeface="Calibri"/>
              </a:rPr>
              <a:t>AZUL</a:t>
            </a:r>
            <a:endParaRPr sz="1500">
              <a:latin typeface="Calibri"/>
              <a:cs typeface="Calibri"/>
            </a:endParaRPr>
          </a:p>
          <a:p>
            <a:pPr algn="ctr" marR="635">
              <a:lnSpc>
                <a:spcPts val="1015"/>
              </a:lnSpc>
            </a:pPr>
            <a:r>
              <a:rPr dirty="0" sz="1050" spc="-105">
                <a:latin typeface="Arial MT"/>
                <a:cs typeface="Arial MT"/>
              </a:rPr>
              <a:t>Diărio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 spc="-25">
                <a:latin typeface="Arial MT"/>
                <a:cs typeface="Arial MT"/>
              </a:rPr>
              <a:t>n°</a:t>
            </a:r>
            <a:r>
              <a:rPr dirty="0" sz="1050" spc="-10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1</a:t>
            </a:r>
            <a:r>
              <a:rPr dirty="0" sz="1050" spc="-2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de</a:t>
            </a:r>
            <a:r>
              <a:rPr dirty="0" sz="1050" spc="-70">
                <a:latin typeface="Arial MT"/>
                <a:cs typeface="Arial MT"/>
              </a:rPr>
              <a:t> 01J01/20O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a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31/03/20Z2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701384" y="9963343"/>
            <a:ext cx="1368425" cy="29210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800" spc="-25">
                <a:latin typeface="Arial MT"/>
                <a:cs typeface="Arial MT"/>
              </a:rPr>
              <a:t>contâbil</a:t>
            </a:r>
            <a:r>
              <a:rPr dirty="0" sz="800" spc="-10">
                <a:latin typeface="Arial MT"/>
                <a:cs typeface="Arial MT"/>
              </a:rPr>
              <a:t> SCI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VISUAL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Sucessor</a:t>
            </a:r>
            <a:endParaRPr sz="800">
              <a:latin typeface="Arial MT"/>
              <a:cs typeface="Arial MT"/>
            </a:endParaRPr>
          </a:p>
          <a:p>
            <a:pPr marL="386080">
              <a:lnSpc>
                <a:spcPct val="100000"/>
              </a:lnSpc>
              <a:spcBef>
                <a:spcPts val="360"/>
              </a:spcBef>
            </a:pPr>
            <a:r>
              <a:rPr dirty="0" sz="700">
                <a:latin typeface="Arial MT"/>
                <a:cs typeface="Arial MT"/>
              </a:rPr>
              <a:t>13/06/2022</a:t>
            </a:r>
            <a:r>
              <a:rPr dirty="0" sz="700" spc="365">
                <a:latin typeface="Arial MT"/>
                <a:cs typeface="Arial MT"/>
              </a:rPr>
              <a:t>  </a:t>
            </a:r>
            <a:r>
              <a:rPr dirty="0" sz="700" spc="-10">
                <a:latin typeface="Arial MT"/>
                <a:cs typeface="Arial MT"/>
              </a:rPr>
              <a:t>08:57:48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626613" y="683039"/>
            <a:ext cx="4400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Pâgina: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4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21" name="object 21" descr=""/>
          <p:cNvGraphicFramePr>
            <a:graphicFrameLocks noGrp="1"/>
          </p:cNvGraphicFramePr>
          <p:nvPr/>
        </p:nvGraphicFramePr>
        <p:xfrm>
          <a:off x="448745" y="1277700"/>
          <a:ext cx="6739255" cy="2590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1845"/>
                <a:gridCol w="634365"/>
                <a:gridCol w="932180"/>
                <a:gridCol w="1233805"/>
                <a:gridCol w="813435"/>
                <a:gridCol w="165100"/>
                <a:gridCol w="255904"/>
                <a:gridCol w="1142364"/>
                <a:gridCol w="691515"/>
              </a:tblGrid>
              <a:tr h="187960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900" spc="-10">
                          <a:latin typeface="Comic Sans MS"/>
                          <a:cs typeface="Comic Sans MS"/>
                        </a:rPr>
                        <a:t>Conta</a:t>
                      </a:r>
                      <a:endParaRPr sz="900">
                        <a:latin typeface="Comic Sans MS"/>
                        <a:cs typeface="Comic Sans MS"/>
                      </a:endParaRPr>
                    </a:p>
                  </a:txBody>
                  <a:tcPr marL="0" marR="0" marB="0" marT="1143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10" b="1">
                          <a:latin typeface="Arial"/>
                          <a:cs typeface="Arial"/>
                        </a:rPr>
                        <a:t>Codîgo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698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Historico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937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Contra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50" spc="-10">
                          <a:latin typeface="Arial MT"/>
                          <a:cs typeface="Arial MT"/>
                        </a:rPr>
                        <a:t>Chave</a:t>
                      </a:r>
                      <a:endParaRPr sz="950">
                        <a:latin typeface="Arial MT"/>
                        <a:cs typeface="Arial MT"/>
                      </a:endParaRPr>
                    </a:p>
                  </a:txBody>
                  <a:tcPr marL="0" marR="0" marB="0" marT="508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907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Debito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778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Credito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1333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310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11/03/Z022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239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23189">
                <a:tc>
                  <a:txBody>
                    <a:bodyPr/>
                    <a:lstStyle/>
                    <a:p>
                      <a:pPr marL="10160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6793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6350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ADIGITEC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C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272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26D.00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12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260,00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18745">
                <a:tc>
                  <a:txBody>
                    <a:bodyPr/>
                    <a:lstStyle/>
                    <a:p>
                      <a:pPr marL="10668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6661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61594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BRASMED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MEDICINA</a:t>
                      </a:r>
                      <a:r>
                        <a:rPr dirty="0" sz="7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OCUPACIONAL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16700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94994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146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286,05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286.05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6205">
                <a:tc>
                  <a:txBody>
                    <a:bodyPr/>
                    <a:lstStyle/>
                    <a:p>
                      <a:pPr marL="106680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2.1.1.01.044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7072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63500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CESTA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BASICA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B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ALIM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EIRELI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gridSpan="2">
                  <a:txBody>
                    <a:bodyPr/>
                    <a:lstStyle/>
                    <a:p>
                      <a:pPr marL="168275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g5001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75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1.928.00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1.928,00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3189">
                <a:tc>
                  <a:txBody>
                    <a:bodyPr/>
                    <a:lstStyle/>
                    <a:p>
                      <a:pPr marL="101600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2.1.1.01.083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7/06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RICAROO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ELIAS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95010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488,00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468,00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5570">
                <a:tc>
                  <a:txBody>
                    <a:bodyPr/>
                    <a:lstStyle/>
                    <a:p>
                      <a:pPr marL="104139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gridSpan="2">
                  <a:txBody>
                    <a:bodyPr/>
                    <a:lstStyle/>
                    <a:p>
                      <a:pPr marL="61594">
                        <a:lnSpc>
                          <a:spcPts val="78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ts val="750"/>
                        </a:lnSpc>
                        <a:spcBef>
                          <a:spcPts val="6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gridSpan="2">
                  <a:txBody>
                    <a:bodyPr/>
                    <a:lstStyle/>
                    <a:p>
                      <a:pPr marL="167005">
                        <a:lnSpc>
                          <a:spcPts val="750"/>
                        </a:lnSpc>
                        <a:spcBef>
                          <a:spcPts val="6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95028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0">
                        <a:lnSpc>
                          <a:spcPts val="77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2.962.05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1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2.962.05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3189">
                <a:tc gridSpan="8">
                  <a:txBody>
                    <a:bodyPr/>
                    <a:lstStyle/>
                    <a:p>
                      <a:pPr marL="3832225">
                        <a:lnSpc>
                          <a:spcPts val="860"/>
                        </a:lnSpc>
                        <a:spcBef>
                          <a:spcPts val="10"/>
                        </a:spcBef>
                        <a:tabLst>
                          <a:tab pos="5333365" algn="l"/>
                        </a:tabLst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Yotal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dia:</a:t>
                      </a:r>
                      <a:r>
                        <a:rPr dirty="0" sz="8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11/03/2022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15" b="1">
                          <a:latin typeface="Arial"/>
                          <a:cs typeface="Arial"/>
                        </a:rPr>
                        <a:t>5.924,10</a:t>
                      </a:r>
                      <a:endParaRPr baseline="3968" sz="105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785"/>
                        </a:lnSpc>
                        <a:spcBef>
                          <a:spcPts val="85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5.924,10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0795"/>
                </a:tc>
              </a:tr>
              <a:tr h="2781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02235">
                        <a:lnSpc>
                          <a:spcPct val="100000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16/03/2022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501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1920"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461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7684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9503fi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4892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26.124,96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26.124.98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11125">
                <a:tc>
                  <a:txBody>
                    <a:bodyPr/>
                    <a:lstStyle/>
                    <a:p>
                      <a:pPr marL="10477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65">
                          <a:latin typeface="Arial MT"/>
                          <a:cs typeface="Arial MT"/>
                        </a:rPr>
                        <a:t>ASSOCiA€;AO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47015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48’I,50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40640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481.50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18745">
                <a:tc>
                  <a:txBody>
                    <a:bodyPr/>
                    <a:lstStyle/>
                    <a:p>
                      <a:pPr marL="102870" indent="-71120">
                        <a:lnSpc>
                          <a:spcPts val="700"/>
                        </a:lnSpc>
                        <a:spcBef>
                          <a:spcPts val="135"/>
                        </a:spcBef>
                        <a:buChar char="•"/>
                        <a:tabLst>
                          <a:tab pos="102870" algn="l"/>
                        </a:tabLst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700"/>
                        </a:lnSpc>
                        <a:spcBef>
                          <a:spcPts val="13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750"/>
                        </a:lnSpc>
                        <a:spcBef>
                          <a:spcPts val="85"/>
                        </a:spcBef>
                      </a:pPr>
                      <a:r>
                        <a:rPr dirty="0" sz="700" spc="-60">
                          <a:latin typeface="Arial MT"/>
                          <a:cs typeface="Arial MT"/>
                        </a:rPr>
                        <a:t>ASSOC1ACAO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2095">
                        <a:lnSpc>
                          <a:spcPts val="75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742,85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75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742,85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35255"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66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6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P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45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95069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4892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713,16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713,16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20650">
                <a:tc>
                  <a:txBody>
                    <a:bodyPr/>
                    <a:lstStyle/>
                    <a:p>
                      <a:pPr marL="9906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5905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OCIACAO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4546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95079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4892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198;67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1910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198,67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08585">
                <a:tc>
                  <a:txBody>
                    <a:bodyPr/>
                    <a:lstStyle/>
                    <a:p>
                      <a:pPr marL="104139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ASSOCíACAO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52095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24.970,84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24.970,84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31445">
                <a:tc>
                  <a:txBody>
                    <a:bodyPr/>
                    <a:lstStyle/>
                    <a:p>
                      <a:pPr marL="102235">
                        <a:lnSpc>
                          <a:spcPts val="765"/>
                        </a:lnSpc>
                        <a:spcBef>
                          <a:spcPts val="1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2.1.3.04.001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20891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1830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765"/>
                        </a:lnSpc>
                        <a:spcBef>
                          <a:spcPts val="1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IMPOSTOS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42620">
                        <a:lnSpc>
                          <a:spcPts val="765"/>
                        </a:lnSpc>
                        <a:spcBef>
                          <a:spcPts val="1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65"/>
                        </a:lnSpc>
                        <a:spcBef>
                          <a:spcPts val="31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95095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937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4574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67.211.21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67.211,21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22555">
                <a:tc>
                  <a:txBody>
                    <a:bodyPr/>
                    <a:lstStyle/>
                    <a:p>
                      <a:pPr marL="102235">
                        <a:lnSpc>
                          <a:spcPts val="765"/>
                        </a:lnSpc>
                        <a:spcBef>
                          <a:spcPts val="1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2.1.3.04.005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20" i="1">
                          <a:latin typeface="Arial"/>
                          <a:cs typeface="Arial"/>
                        </a:rPr>
                        <a:t>6602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ts val="865"/>
                        </a:lnSpc>
                        <a:spcBef>
                          <a:spcPts val="5"/>
                        </a:spcBef>
                      </a:pPr>
                      <a:r>
                        <a:rPr dirty="0" sz="750" spc="-10" i="1">
                          <a:latin typeface="Arial"/>
                          <a:cs typeface="Arial"/>
                        </a:rPr>
                        <a:t>IMPOSTOS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426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g5109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470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1.931.78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1.931,78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21285"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2.1.3.04.006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600" spc="-20">
                          <a:latin typeface="Arial MT"/>
                          <a:cs typeface="Arial MT"/>
                        </a:rPr>
                        <a:t>6610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IMPOSTOS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6381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B5117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4765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1.001,35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1.001.35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  <a:tr h="118110">
                <a:tc>
                  <a:txBody>
                    <a:bodyPr/>
                    <a:lstStyle/>
                    <a:p>
                      <a:pPr marL="104775">
                        <a:lnSpc>
                          <a:spcPts val="745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2101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745"/>
                        </a:lnSpc>
                        <a:spcBef>
                          <a:spcPts val="8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6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6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AUTO</a:t>
                      </a:r>
                      <a:r>
                        <a:rPr dirty="0" sz="650" spc="2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t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ts val="745"/>
                        </a:lnSpc>
                        <a:spcBef>
                          <a:spcPts val="8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CO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589915">
                        <a:lnSpc>
                          <a:spcPts val="810"/>
                        </a:lnSpc>
                        <a:spcBef>
                          <a:spcPts val="25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116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10"/>
                        </a:lnSpc>
                        <a:spcBef>
                          <a:spcPts val="25"/>
                        </a:spcBef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9*17*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5400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16.912.34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16.912,34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</a:tbl>
          </a:graphicData>
        </a:graphic>
      </p:graphicFrame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510060" y="3885848"/>
          <a:ext cx="6666230" cy="577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950"/>
                <a:gridCol w="532765"/>
                <a:gridCol w="2397125"/>
                <a:gridCol w="840739"/>
                <a:gridCol w="255270"/>
                <a:gridCol w="1094104"/>
                <a:gridCol w="727075"/>
              </a:tblGrid>
              <a:tr h="113030">
                <a:tc gridSpan="6">
                  <a:txBody>
                    <a:bodyPr/>
                    <a:lstStyle/>
                    <a:p>
                      <a:pPr marL="3768725">
                        <a:lnSpc>
                          <a:spcPts val="795"/>
                        </a:lnSpc>
                        <a:tabLst>
                          <a:tab pos="5163185" algn="l"/>
                        </a:tabLst>
                      </a:pPr>
                      <a:r>
                        <a:rPr dirty="0" sz="900" spc="-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9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latin typeface="Arial MT"/>
                          <a:cs typeface="Arial MT"/>
                        </a:rPr>
                        <a:t>16/03/2022</a:t>
                      </a:r>
                      <a:r>
                        <a:rPr dirty="0" sz="9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 spc="-15" b="1">
                          <a:latin typeface="Arial"/>
                          <a:cs typeface="Arial"/>
                        </a:rPr>
                        <a:t>140.288,68</a:t>
                      </a:r>
                      <a:endParaRPr baseline="3472"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ts val="79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140.28B,68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64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18/03/2022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12395">
                <a:tc>
                  <a:txBody>
                    <a:bodyPr/>
                    <a:lstStyle/>
                    <a:p>
                      <a:pPr marL="38100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1.1.2.01.1000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7684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48590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ASSOCIACAO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P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1930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335@0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335,20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4460">
                <a:tc>
                  <a:txBody>
                    <a:bodyPr/>
                    <a:lstStyle/>
                    <a:p>
                      <a:pPr marL="38100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97485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 </a:t>
                      </a:r>
                      <a:r>
                        <a:rPr dirty="0" sz="700" spc="-120">
                          <a:latin typeface="Arial MT"/>
                          <a:cs typeface="Arial MT"/>
                        </a:rPr>
                        <a:t>MARS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770"/>
                        </a:lnSpc>
                        <a:spcBef>
                          <a:spcPts val="114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770"/>
                        </a:lnSpc>
                        <a:spcBef>
                          <a:spcPts val="114"/>
                        </a:spcBef>
                      </a:pPr>
                      <a:r>
                        <a:rPr dirty="0" u="sng" sz="700" spc="-8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9S4 </a:t>
                      </a: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4’t</a:t>
                      </a:r>
                      <a:r>
                        <a:rPr dirty="0" u="sng" sz="700" spc="50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 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335,20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05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335,20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160"/>
                </a:tc>
              </a:tr>
              <a:tr h="129539">
                <a:tc gridSpan="6">
                  <a:txBody>
                    <a:bodyPr/>
                    <a:lstStyle/>
                    <a:p>
                      <a:pPr marL="3769360">
                        <a:lnSpc>
                          <a:spcPts val="795"/>
                        </a:lnSpc>
                        <a:spcBef>
                          <a:spcPts val="55"/>
                        </a:spcBef>
                        <a:tabLst>
                          <a:tab pos="5354955" algn="l"/>
                        </a:tabLst>
                      </a:pPr>
                      <a:r>
                        <a:rPr dirty="0" sz="750" spc="75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dla: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18/03/2022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15" b="1">
                          <a:latin typeface="Arial"/>
                          <a:cs typeface="Arial"/>
                        </a:rPr>
                        <a:t>670,40</a:t>
                      </a:r>
                      <a:endParaRPr baseline="3968" sz="105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ts val="85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G7040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269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40640">
                        <a:lnSpc>
                          <a:spcPts val="955"/>
                        </a:lnSpc>
                      </a:pPr>
                      <a:r>
                        <a:rPr dirty="0" u="sng" sz="8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21/03/2022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1920"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17#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55"/>
                        </a:lnSpc>
                        <a:spcBef>
                          <a:spcPts val="10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5"/>
                        </a:lnSpc>
                        <a:spcBef>
                          <a:spcPts val="10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9515g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9812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710.61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05"/>
                        </a:lnSpc>
                        <a:spcBef>
                          <a:spcPts val="5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710,61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11125">
                <a:tc>
                  <a:txBody>
                    <a:bodyPr/>
                    <a:lstStyle/>
                    <a:p>
                      <a:pPr marL="40640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75"/>
                        </a:lnSpc>
                      </a:pPr>
                      <a:r>
                        <a:rPr dirty="0" sz="700" spc="-55">
                          <a:latin typeface="Arial MT"/>
                          <a:cs typeface="Arial MT"/>
                        </a:rPr>
                        <a:t>SALARí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367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7°'0,61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750,61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26364">
                <a:tc>
                  <a:txBody>
                    <a:bodyPr/>
                    <a:lstStyle/>
                    <a:p>
                      <a:pPr marL="40640">
                        <a:lnSpc>
                          <a:spcPts val="755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55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805"/>
                        </a:lnSpc>
                        <a:spcBef>
                          <a:spcPts val="8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805"/>
                        </a:lnSpc>
                        <a:spcBef>
                          <a:spcPts val="245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95176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11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55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23189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17zi0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9$§84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09855">
                <a:tc>
                  <a:txBody>
                    <a:bodyPr/>
                    <a:lstStyle/>
                    <a:p>
                      <a:pPr marL="36195">
                        <a:lnSpc>
                          <a:spcPts val="72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ts val="725"/>
                        </a:lnSpc>
                        <a:spcBef>
                          <a:spcPts val="4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ts val="725"/>
                        </a:lnSpc>
                        <a:spcBef>
                          <a:spcPts val="40"/>
                        </a:spcBef>
                      </a:pPr>
                      <a:r>
                        <a:rPr dirty="0" sz="650" spc="-10" i="1">
                          <a:latin typeface="Arial"/>
                          <a:cs typeface="Arial"/>
                        </a:rPr>
                        <a:t>SfiLA,R1O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6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765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95192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76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72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3335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36854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25">
                          <a:latin typeface="Comic Sans MS"/>
                          <a:cs typeface="Comic Sans MS"/>
                        </a:rPr>
                        <a:t>86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R="19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u="sng" sz="700" spc="-55">
                          <a:uFill>
                            <a:solidFill>
                              <a:srgbClr val="000000"/>
                            </a:solidFill>
                          </a:uFill>
                          <a:latin typeface="Comic Sans MS"/>
                          <a:cs typeface="Comic Sans MS"/>
                        </a:rPr>
                        <a:t>95206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193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2.1.3,01.001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2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13030">
                <a:tc>
                  <a:txBody>
                    <a:bodyPr/>
                    <a:lstStyle/>
                    <a:p>
                      <a:pPr marL="36195">
                        <a:lnSpc>
                          <a:spcPts val="73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1740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7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33679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3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26364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993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20">
                          <a:latin typeface="Comic Sans MS"/>
                          <a:cs typeface="Comic Sans MS"/>
                        </a:rPr>
                        <a:t>1740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55">
                          <a:latin typeface="Arial MT"/>
                          <a:cs typeface="Arial MT"/>
                        </a:rPr>
                        <a:t>SALARí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95230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10489">
                <a:tc>
                  <a:txBody>
                    <a:bodyPr/>
                    <a:lstStyle/>
                    <a:p>
                      <a:pPr marL="40640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77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35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75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26364">
                <a:tc>
                  <a:txBody>
                    <a:bodyPr/>
                    <a:lstStyle/>
                    <a:p>
                      <a:pPr marL="36195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2165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j740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760"/>
                        </a:lnSpc>
                        <a:spcBef>
                          <a:spcPts val="2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95257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810"/>
                        </a:lnSpc>
                        <a:spcBef>
                          <a:spcPts val="8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945.60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60"/>
                        </a:lnSpc>
                        <a:spcBef>
                          <a:spcPts val="1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21285">
                <a:tc>
                  <a:txBody>
                    <a:bodyPr/>
                    <a:lstStyle/>
                    <a:p>
                      <a:pPr marL="36195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95266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10" b="1">
                          <a:latin typeface="Cambria"/>
                          <a:cs typeface="Cambria"/>
                        </a:rPr>
                        <a:t>684,38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684,38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22555">
                <a:tc>
                  <a:txBody>
                    <a:bodyPr/>
                    <a:lstStyle/>
                    <a:p>
                      <a:pPr marL="40640">
                        <a:lnSpc>
                          <a:spcPts val="775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g.1.3.01.001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82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75"/>
                        </a:lnSpc>
                        <a:spcBef>
                          <a:spcPts val="9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775"/>
                        </a:lnSpc>
                        <a:spcBef>
                          <a:spcPts val="9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95273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775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684,06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2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684,06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20014">
                <a:tc>
                  <a:txBody>
                    <a:bodyPr/>
                    <a:lstStyle/>
                    <a:p>
                      <a:pPr marL="37465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£.</a:t>
                      </a:r>
                      <a:r>
                        <a:rPr dirty="0" sz="65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f.3.01.001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84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 i="1">
                          <a:latin typeface="Arial"/>
                          <a:cs typeface="Arial"/>
                        </a:rPr>
                        <a:t>SifiLAR1O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95381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509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17#0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ts val="885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SALARio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770"/>
                        </a:lnSpc>
                        <a:spcBef>
                          <a:spcPts val="12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95290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19380">
                <a:tc>
                  <a:txBody>
                    <a:bodyPr/>
                    <a:lstStyle/>
                    <a:p>
                      <a:pPr marL="36195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R="1270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95303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99390">
                        <a:lnSpc>
                          <a:spcPts val="825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7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225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2.1.3.OY.00</a:t>
                      </a:r>
                      <a:r>
                        <a:rPr dirty="0" sz="6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f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SALAFIlO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95311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t.368.76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7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1.368,76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2065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Z.1.3.01.001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840"/>
                        </a:lnSpc>
                        <a:spcBef>
                          <a:spcPts val="1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50"/>
                        </a:lnSpc>
                        <a:spcBef>
                          <a:spcPts val="10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750"/>
                        </a:lnSpc>
                        <a:spcBef>
                          <a:spcPts val="10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95320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193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840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8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SAtARIO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805"/>
                        </a:lnSpc>
                        <a:spcBef>
                          <a:spcPts val="3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ctr" marR="7620">
                        <a:lnSpc>
                          <a:spcPts val="805"/>
                        </a:lnSpc>
                        <a:spcBef>
                          <a:spcPts val="35"/>
                        </a:spcBef>
                      </a:pPr>
                      <a:r>
                        <a:rPr dirty="0" u="sng" sz="700" spc="-2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95338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945.60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2395">
                <a:tc>
                  <a:txBody>
                    <a:bodyPr/>
                    <a:lstStyle/>
                    <a:p>
                      <a:pPr marL="33655">
                        <a:lnSpc>
                          <a:spcPts val="740"/>
                        </a:lnSpc>
                        <a:spcBef>
                          <a:spcPts val="40"/>
                        </a:spcBef>
                      </a:pPr>
                      <a:r>
                        <a:rPr dirty="0" sz="650" spc="-10" i="1">
                          <a:latin typeface="Arial"/>
                          <a:cs typeface="Arial"/>
                        </a:rPr>
                        <a:t>2.1.3.01.00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ts val="78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74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75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2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95346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00025">
                        <a:lnSpc>
                          <a:spcPts val="78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945,60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70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945,60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333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2.1.3.01.001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953S4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1.640,00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1.040,00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07314">
                <a:tc>
                  <a:txBody>
                    <a:bodyPr/>
                    <a:lstStyle/>
                    <a:p>
                      <a:pPr marL="38100">
                        <a:lnSpc>
                          <a:spcPts val="75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75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320">
                        <a:lnSpc>
                          <a:spcPts val="700"/>
                        </a:lnSpc>
                        <a:spcBef>
                          <a:spcPts val="50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6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AUTOMATICO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75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ts val="750"/>
                        </a:lnSpc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95362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5740">
                        <a:lnSpc>
                          <a:spcPts val="75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20.022.4z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00"/>
                        </a:lnSpc>
                        <a:spcBef>
                          <a:spcPts val="5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20.022,42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</a:tr>
              <a:tr h="130175">
                <a:tc gridSpan="6">
                  <a:txBody>
                    <a:bodyPr/>
                    <a:lstStyle/>
                    <a:p>
                      <a:pPr marL="3766820">
                        <a:lnSpc>
                          <a:spcPts val="869"/>
                        </a:lnSpc>
                        <a:spcBef>
                          <a:spcPts val="60"/>
                        </a:spcBef>
                        <a:tabLst>
                          <a:tab pos="521525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5">
                          <a:latin typeface="Arial MT"/>
                          <a:cs typeface="Arial MT"/>
                        </a:rPr>
                        <a:t>dba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21/03/2022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700" spc="-10" b="1">
                          <a:latin typeface="Arial"/>
                          <a:cs typeface="Arial"/>
                        </a:rPr>
                        <a:t>40.0dd,84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005">
                        <a:lnSpc>
                          <a:spcPts val="869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40.044,84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2647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ct val="100000"/>
                        </a:lnSpc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25/03/Z022</a:t>
                      </a:r>
                      <a:r>
                        <a:rPr dirty="0" u="sng" sz="700" spc="50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 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31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33020">
                        <a:lnSpc>
                          <a:spcPts val="740"/>
                        </a:lnSpc>
                        <a:spcBef>
                          <a:spcPts val="115"/>
                        </a:spcBef>
                      </a:pPr>
                      <a:r>
                        <a:rPr dirty="0" sz="650" spc="-10" i="1">
                          <a:latin typeface="Arial"/>
                          <a:cs typeface="Arial"/>
                        </a:rPr>
                        <a:t>5.2.2.03.021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 i="1">
                          <a:latin typeface="Arial"/>
                          <a:cs typeface="Arial"/>
                        </a:rPr>
                        <a:t>4758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41605">
                        <a:lnSpc>
                          <a:spcPts val="790"/>
                        </a:lnSpc>
                        <a:spcBef>
                          <a:spcPts val="65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PAGTO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 i="1">
                          <a:latin typeface="Arial"/>
                          <a:cs typeface="Arial"/>
                        </a:rPr>
                        <a:t>COATA</a:t>
                      </a:r>
                      <a:r>
                        <a:rPr dirty="0" sz="700" spc="20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TELE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ONE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40"/>
                        </a:lnSpc>
                        <a:spcBef>
                          <a:spcPts val="11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740"/>
                        </a:lnSpc>
                        <a:spcBef>
                          <a:spcPts val="11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95370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ts val="79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265,82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ts val="740"/>
                        </a:lnSpc>
                        <a:spcBef>
                          <a:spcPts val="11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255,82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</a:tr>
              <a:tr h="123189">
                <a:tc>
                  <a:txBody>
                    <a:bodyPr/>
                    <a:lstStyle/>
                    <a:p>
                      <a:pPr marL="3619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81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GUARUPASS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3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90389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113.30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113,30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8745">
                <a:tc>
                  <a:txBody>
                    <a:bodyPr/>
                    <a:lstStyle/>
                    <a:p>
                      <a:pPr marL="3619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2.1.1.02.016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7455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PGTO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AGUA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ctr" marR="1079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3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9•i497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9875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629,60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629,60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8745">
                <a:tc>
                  <a:txBody>
                    <a:bodyPr/>
                    <a:lstStyle/>
                    <a:p>
                      <a:pPr marL="36195">
                        <a:lnSpc>
                          <a:spcPts val="74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65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40">
                          <a:latin typeface="Arial MT"/>
                          <a:cs typeface="Arial MT"/>
                        </a:rPr>
                        <a:t>4.</a:t>
                      </a:r>
                      <a:r>
                        <a:rPr dirty="0" sz="6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J.0J.022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6858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922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SALES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EQUIP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PROD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HIG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PROF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5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g5§OO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ts val="79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724,15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9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724,15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065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5.2.2.03.030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885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6475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42240">
                        <a:lnSpc>
                          <a:spcPts val="770"/>
                        </a:lnSpc>
                        <a:spcBef>
                          <a:spcPts val="80"/>
                        </a:spcBef>
                      </a:pP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TARIFA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PCT</a:t>
                      </a:r>
                      <a:r>
                        <a:rPr dirty="0" baseline="3968" sz="105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936" sz="1050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!5</a:t>
                      </a:r>
                      <a:r>
                        <a:rPr dirty="0" sz="700" spc="4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S.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ctr" marR="1016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95419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0256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Cambria"/>
                          <a:cs typeface="Cambria"/>
                        </a:rPr>
                        <a:t>300.00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Cambria"/>
                          <a:cs typeface="Cambria"/>
                        </a:rPr>
                        <a:t>300,00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12065"/>
                </a:tc>
              </a:tr>
              <a:tr h="120014">
                <a:tc>
                  <a:txBody>
                    <a:bodyPr/>
                    <a:lstStyle/>
                    <a:p>
                      <a:pPr marL="34925">
                        <a:lnSpc>
                          <a:spcPts val="77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5.2.2.03.030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6475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ts val="835"/>
                        </a:lnSpc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TARIFA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RENOVA</a:t>
                      </a:r>
                      <a:r>
                        <a:rPr dirty="0" baseline="-7936" sz="1050">
                          <a:latin typeface="Arial MT"/>
                          <a:cs typeface="Arial MT"/>
                        </a:rPr>
                        <a:t>S</a:t>
                      </a:r>
                      <a:r>
                        <a:rPr dirty="0" baseline="-7936" sz="1050" spc="27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CADASTRO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95427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97485">
                        <a:lnSpc>
                          <a:spcPts val="77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58,00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19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58,00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4935">
                <a:tc>
                  <a:txBody>
                    <a:bodyPr/>
                    <a:lstStyle/>
                    <a:p>
                      <a:pPr marL="38735">
                        <a:lnSpc>
                          <a:spcPts val="74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80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6685">
                        <a:lnSpc>
                          <a:spcPts val="80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M/gS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33045">
                        <a:lnSpc>
                          <a:spcPts val="740"/>
                        </a:lnSpc>
                        <a:spcBef>
                          <a:spcPts val="6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ctr" marR="5715">
                        <a:lnSpc>
                          <a:spcPts val="740"/>
                        </a:lnSpc>
                        <a:spcBef>
                          <a:spcPts val="6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95435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05104">
                        <a:lnSpc>
                          <a:spcPts val="740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Comic Sans MS"/>
                          <a:cs typeface="Comic Sans MS"/>
                        </a:rPr>
                        <a:t>2.090.87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790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2.090,87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</a:tr>
              <a:tr h="139700">
                <a:tc gridSpan="6">
                  <a:txBody>
                    <a:bodyPr/>
                    <a:lstStyle/>
                    <a:p>
                      <a:pPr marL="3764279">
                        <a:lnSpc>
                          <a:spcPts val="1000"/>
                        </a:lnSpc>
                        <a:spcBef>
                          <a:spcPts val="85"/>
                        </a:spcBef>
                        <a:tabLst>
                          <a:tab pos="5269230" algn="l"/>
                        </a:tabLst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25/03/2022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10">
                          <a:latin typeface="Comic Sans MS"/>
                          <a:cs typeface="Comic Sans MS"/>
                        </a:rPr>
                        <a:t>4.181,74</a:t>
                      </a:r>
                      <a:endParaRPr sz="850">
                        <a:latin typeface="Comic Sans MS"/>
                        <a:cs typeface="Comic Sans MS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950"/>
                        </a:lnSpc>
                        <a:spcBef>
                          <a:spcPts val="13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4.181,74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145"/>
                </a:tc>
              </a:tr>
              <a:tr h="2508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6195">
                        <a:lnSpc>
                          <a:spcPts val="775"/>
                        </a:lnSpc>
                        <a:spcBef>
                          <a:spcPts val="5"/>
                        </a:spcBef>
                      </a:pPr>
                      <a:r>
                        <a:rPr dirty="0" u="sng" sz="70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28/03/2022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374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3779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5.2.4.01.007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6556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IMPOSTOS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u="sng" sz="700" spc="-35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95443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038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48,0:2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960"/>
                        </a:lnSpc>
                      </a:pPr>
                      <a:r>
                        <a:rPr dirty="0" sz="800" spc="-20" b="1">
                          <a:latin typeface="Courier New"/>
                          <a:cs typeface="Courier New"/>
                        </a:rPr>
                        <a:t>4802</a:t>
                      </a:r>
                      <a:endParaRPr sz="8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16205">
                <a:tc>
                  <a:txBody>
                    <a:bodyPr/>
                    <a:lstStyle/>
                    <a:p>
                      <a:pPr marL="40005">
                        <a:lnSpc>
                          <a:spcPts val="745"/>
                        </a:lnSpc>
                        <a:spcBef>
                          <a:spcPts val="6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5.2.4.01.007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81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6556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IMPOSTOS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81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3200">
                        <a:lnSpc>
                          <a:spcPts val="81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46,43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81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46,43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2555">
                <a:tc>
                  <a:txBody>
                    <a:bodyPr/>
                    <a:lstStyle/>
                    <a:p>
                      <a:pPr marL="32384">
                        <a:lnSpc>
                          <a:spcPts val="830"/>
                        </a:lnSpc>
                        <a:spcBef>
                          <a:spcPts val="35"/>
                        </a:spcBef>
                      </a:pPr>
                      <a:r>
                        <a:rPr dirty="0" sz="700" spc="-10" i="1">
                          <a:latin typeface="Arial"/>
                          <a:cs typeface="Arial"/>
                        </a:rPr>
                        <a:t>5.2.4.01.007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ct val="100000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6556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ts val="830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IMPOSTOS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830"/>
                        </a:lnSpc>
                        <a:spcBef>
                          <a:spcPts val="3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ts val="830"/>
                        </a:lnSpc>
                        <a:spcBef>
                          <a:spcPts val="3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95d60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00660">
                        <a:lnSpc>
                          <a:spcPts val="869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35,77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30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35,77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</a:tr>
              <a:tr h="112395">
                <a:tc>
                  <a:txBody>
                    <a:bodyPr/>
                    <a:lstStyle/>
                    <a:p>
                      <a:pPr marL="36195">
                        <a:lnSpc>
                          <a:spcPts val="700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2.1.1.01.024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93040">
                        <a:lnSpc>
                          <a:spcPts val="78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6874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144780">
                        <a:lnSpc>
                          <a:spcPts val="735"/>
                        </a:lnSpc>
                        <a:spcBef>
                          <a:spcPts val="5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CND</a:t>
                      </a:r>
                      <a:r>
                        <a:rPr dirty="0" sz="6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27</a:t>
                      </a:r>
                      <a:r>
                        <a:rPr dirty="0" sz="6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COMERC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05740">
                        <a:lnSpc>
                          <a:spcPts val="735"/>
                        </a:lnSpc>
                        <a:spcBef>
                          <a:spcPts val="5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1.187.35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38100">
                        <a:lnSpc>
                          <a:spcPts val="750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1.187,35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70357" y="9793689"/>
            <a:ext cx="6555105" cy="0"/>
          </a:xfrm>
          <a:custGeom>
            <a:avLst/>
            <a:gdLst/>
            <a:ahLst/>
            <a:cxnLst/>
            <a:rect l="l" t="t" r="r" b="b"/>
            <a:pathLst>
              <a:path w="6555105" h="0">
                <a:moveTo>
                  <a:pt x="0" y="0"/>
                </a:moveTo>
                <a:lnTo>
                  <a:pt x="6554534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10326" y="1540836"/>
            <a:ext cx="375154" cy="8229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16886" y="2693036"/>
            <a:ext cx="590183" cy="73155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2174458" y="519201"/>
            <a:ext cx="3309620" cy="58102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algn="ctr" marL="12700" marR="5080">
              <a:lnSpc>
                <a:spcPts val="1550"/>
              </a:lnSpc>
              <a:spcBef>
                <a:spcPts val="360"/>
              </a:spcBef>
            </a:pPr>
            <a:r>
              <a:rPr dirty="0" sz="1500" spc="-85">
                <a:latin typeface="Arial MT"/>
                <a:cs typeface="Arial MT"/>
              </a:rPr>
              <a:t>ASSOCiACAO</a:t>
            </a:r>
            <a:r>
              <a:rPr dirty="0" sz="1500" spc="-5">
                <a:latin typeface="Arial MT"/>
                <a:cs typeface="Arial MT"/>
              </a:rPr>
              <a:t> </a:t>
            </a:r>
            <a:r>
              <a:rPr dirty="0" sz="1500" spc="-55">
                <a:latin typeface="Arial MT"/>
                <a:cs typeface="Arial MT"/>
              </a:rPr>
              <a:t>DOS</a:t>
            </a:r>
            <a:r>
              <a:rPr dirty="0" sz="1500" spc="-25">
                <a:latin typeface="Arial MT"/>
                <a:cs typeface="Arial MT"/>
              </a:rPr>
              <a:t> </a:t>
            </a:r>
            <a:r>
              <a:rPr dirty="0" sz="1500" spc="-135">
                <a:latin typeface="Arial MT"/>
                <a:cs typeface="Arial MT"/>
              </a:rPr>
              <a:t>Ł/IORADORES</a:t>
            </a:r>
            <a:r>
              <a:rPr dirty="0" sz="1500" spc="-15">
                <a:latin typeface="Arial MT"/>
                <a:cs typeface="Arial MT"/>
              </a:rPr>
              <a:t> </a:t>
            </a:r>
            <a:r>
              <a:rPr dirty="0" sz="1500" spc="-80">
                <a:latin typeface="Arial MT"/>
                <a:cs typeface="Arial MT"/>
              </a:rPr>
              <a:t>PARA </a:t>
            </a:r>
            <a:r>
              <a:rPr dirty="0" sz="1500" spc="-90">
                <a:latin typeface="Arial MT"/>
                <a:cs typeface="Arial MT"/>
              </a:rPr>
              <a:t>DESENVOLVIł\/tENTO</a:t>
            </a:r>
            <a:r>
              <a:rPr dirty="0" sz="1500" spc="-110">
                <a:latin typeface="Arial MT"/>
                <a:cs typeface="Arial MT"/>
              </a:rPr>
              <a:t> </a:t>
            </a:r>
            <a:r>
              <a:rPr dirty="0" sz="1500" spc="-50">
                <a:latin typeface="Arial MT"/>
                <a:cs typeface="Arial MT"/>
              </a:rPr>
              <a:t>DO</a:t>
            </a:r>
            <a:r>
              <a:rPr dirty="0" sz="1500" spc="50">
                <a:latin typeface="Arial MT"/>
                <a:cs typeface="Arial MT"/>
              </a:rPr>
              <a:t> </a:t>
            </a:r>
            <a:r>
              <a:rPr dirty="0" sz="1500" spc="-130">
                <a:latin typeface="Arial MT"/>
                <a:cs typeface="Arial MT"/>
              </a:rPr>
              <a:t>AGUA</a:t>
            </a:r>
            <a:r>
              <a:rPr dirty="0" sz="1500" spc="75">
                <a:latin typeface="Arial MT"/>
                <a:cs typeface="Arial MT"/>
              </a:rPr>
              <a:t> </a:t>
            </a:r>
            <a:r>
              <a:rPr dirty="0" sz="1500" spc="-20">
                <a:latin typeface="Arial MT"/>
                <a:cs typeface="Arial MT"/>
              </a:rPr>
              <a:t>AZUL</a:t>
            </a:r>
            <a:endParaRPr sz="1500">
              <a:latin typeface="Arial MT"/>
              <a:cs typeface="Arial MT"/>
            </a:endParaRPr>
          </a:p>
          <a:p>
            <a:pPr algn="ctr" marL="11430">
              <a:lnSpc>
                <a:spcPts val="1015"/>
              </a:lnSpc>
            </a:pPr>
            <a:r>
              <a:rPr dirty="0" sz="1050" spc="-105">
                <a:latin typeface="Arial MT"/>
                <a:cs typeface="Arial MT"/>
              </a:rPr>
              <a:t>Dińrio</a:t>
            </a:r>
            <a:r>
              <a:rPr dirty="0" sz="1050" spc="15">
                <a:latin typeface="Arial MT"/>
                <a:cs typeface="Arial MT"/>
              </a:rPr>
              <a:t> </a:t>
            </a:r>
            <a:r>
              <a:rPr dirty="0" sz="1050" spc="-25">
                <a:latin typeface="Arial MT"/>
                <a:cs typeface="Arial MT"/>
              </a:rPr>
              <a:t>n°</a:t>
            </a:r>
            <a:r>
              <a:rPr dirty="0" sz="1050" spc="-12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1</a:t>
            </a:r>
            <a:r>
              <a:rPr dirty="0" sz="1050" spc="-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de</a:t>
            </a:r>
            <a:r>
              <a:rPr dirty="0" sz="1050" spc="-95">
                <a:latin typeface="Arial MT"/>
                <a:cs typeface="Arial MT"/>
              </a:rPr>
              <a:t> </a:t>
            </a:r>
            <a:r>
              <a:rPr dirty="0" sz="1050" spc="-50">
                <a:latin typeface="Arial MT"/>
                <a:cs typeface="Arial MT"/>
              </a:rPr>
              <a:t>0t/41/2022</a:t>
            </a:r>
            <a:r>
              <a:rPr dirty="0" sz="1050" spc="-15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ó</a:t>
            </a:r>
            <a:r>
              <a:rPr dirty="0" sz="1050" spc="45"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31/03/2022</a:t>
            </a:r>
            <a:endParaRPr sz="10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34427" y="9836497"/>
            <a:ext cx="1363980" cy="28194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750">
                <a:latin typeface="Arial MT"/>
                <a:cs typeface="Arial MT"/>
              </a:rPr>
              <a:t>contabil SCI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10" b="1">
                <a:latin typeface="Arial"/>
                <a:cs typeface="Arial"/>
              </a:rPr>
              <a:t>YISUAL</a:t>
            </a:r>
            <a:r>
              <a:rPr dirty="0" sz="750" spc="50" b="1">
                <a:latin typeface="Arial"/>
                <a:cs typeface="Arial"/>
              </a:rPr>
              <a:t> </a:t>
            </a:r>
            <a:r>
              <a:rPr dirty="0" sz="750" spc="-10">
                <a:latin typeface="Arial MT"/>
                <a:cs typeface="Arial MT"/>
              </a:rPr>
              <a:t>Sucessor</a:t>
            </a:r>
            <a:endParaRPr sz="750">
              <a:latin typeface="Arial MT"/>
              <a:cs typeface="Arial MT"/>
            </a:endParaRPr>
          </a:p>
          <a:p>
            <a:pPr marL="381635">
              <a:lnSpc>
                <a:spcPct val="100000"/>
              </a:lnSpc>
              <a:spcBef>
                <a:spcPts val="340"/>
              </a:spcBef>
            </a:pPr>
            <a:r>
              <a:rPr dirty="0" sz="700">
                <a:latin typeface="Arial MT"/>
                <a:cs typeface="Arial MT"/>
              </a:rPr>
              <a:t>13/06/2022</a:t>
            </a:r>
            <a:r>
              <a:rPr dirty="0" sz="700" spc="365">
                <a:latin typeface="Arial MT"/>
                <a:cs typeface="Arial MT"/>
              </a:rPr>
              <a:t>  </a:t>
            </a:r>
            <a:r>
              <a:rPr dirty="0" sz="700" spc="-10">
                <a:latin typeface="Arial MT"/>
                <a:cs typeface="Arial MT"/>
              </a:rPr>
              <a:t>08:57:48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99347" y="5419856"/>
            <a:ext cx="996950" cy="520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Arial MT"/>
                <a:cs typeface="Arial MT"/>
              </a:rPr>
              <a:t>TotaT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dla :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31/03/2022</a:t>
            </a:r>
            <a:endParaRPr sz="750">
              <a:latin typeface="Arial MT"/>
              <a:cs typeface="Arial MT"/>
            </a:endParaRPr>
          </a:p>
          <a:p>
            <a:pPr algn="r" marR="7620">
              <a:lnSpc>
                <a:spcPct val="100000"/>
              </a:lnSpc>
              <a:spcBef>
                <a:spcPts val="715"/>
              </a:spcBef>
            </a:pPr>
            <a:r>
              <a:rPr dirty="0" sz="900" spc="-45">
                <a:latin typeface="Cambria"/>
                <a:cs typeface="Cambria"/>
              </a:rPr>
              <a:t>Total</a:t>
            </a:r>
            <a:r>
              <a:rPr dirty="0" sz="900" spc="40">
                <a:latin typeface="Cambria"/>
                <a:cs typeface="Cambria"/>
              </a:rPr>
              <a:t> </a:t>
            </a:r>
            <a:r>
              <a:rPr dirty="0" sz="900">
                <a:latin typeface="Cambria"/>
                <a:cs typeface="Cambria"/>
              </a:rPr>
              <a:t>mćs</a:t>
            </a:r>
            <a:r>
              <a:rPr dirty="0" sz="900" spc="-30">
                <a:latin typeface="Cambria"/>
                <a:cs typeface="Cambria"/>
              </a:rPr>
              <a:t> </a:t>
            </a:r>
            <a:r>
              <a:rPr dirty="0" sz="900">
                <a:latin typeface="Cambria"/>
                <a:cs typeface="Cambria"/>
              </a:rPr>
              <a:t>:</a:t>
            </a:r>
            <a:r>
              <a:rPr dirty="0" sz="900" spc="60">
                <a:latin typeface="Cambria"/>
                <a:cs typeface="Cambria"/>
              </a:rPr>
              <a:t> </a:t>
            </a:r>
            <a:r>
              <a:rPr dirty="0" sz="900" spc="-10">
                <a:latin typeface="Cambria"/>
                <a:cs typeface="Cambria"/>
              </a:rPr>
              <a:t>ti3ł2022</a:t>
            </a:r>
            <a:endParaRPr sz="900">
              <a:latin typeface="Cambria"/>
              <a:cs typeface="Cambria"/>
            </a:endParaRPr>
          </a:p>
          <a:p>
            <a:pPr algn="r" marR="5080">
              <a:lnSpc>
                <a:spcPct val="100000"/>
              </a:lnSpc>
              <a:spcBef>
                <a:spcPts val="240"/>
              </a:spcBef>
            </a:pPr>
            <a:r>
              <a:rPr dirty="0" sz="800">
                <a:latin typeface="Cambria"/>
                <a:cs typeface="Cambria"/>
              </a:rPr>
              <a:t>Total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ano</a:t>
            </a:r>
            <a:r>
              <a:rPr dirty="0" sz="800" spc="6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: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2022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45414" y="5413505"/>
            <a:ext cx="4508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 b="1">
                <a:latin typeface="Arial"/>
                <a:cs typeface="Arial"/>
              </a:rPr>
              <a:t>48.913,74</a:t>
            </a:r>
            <a:endParaRPr sz="8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65135" y="1159496"/>
          <a:ext cx="6657340" cy="42437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635635"/>
                <a:gridCol w="2119629"/>
                <a:gridCol w="889635"/>
                <a:gridCol w="615314"/>
                <a:gridCol w="901064"/>
                <a:gridCol w="695959"/>
              </a:tblGrid>
              <a:tr h="178435">
                <a:tc>
                  <a:txBody>
                    <a:bodyPr/>
                    <a:lstStyle/>
                    <a:p>
                      <a:pPr marL="4191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ConM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90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590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Código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825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41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Comic Sans MS"/>
                          <a:cs typeface="Comic Sans MS"/>
                        </a:rPr>
                        <a:t>HlstÓFiCO</a:t>
                      </a:r>
                      <a:endParaRPr sz="750">
                        <a:latin typeface="Comic Sans MS"/>
                        <a:cs typeface="Comic Sans MS"/>
                      </a:endParaRPr>
                    </a:p>
                  </a:txBody>
                  <a:tcPr marL="0" marR="0" marB="0" marT="2095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409575">
                        <a:lnSpc>
                          <a:spcPts val="1160"/>
                        </a:lnSpc>
                        <a:tabLst>
                          <a:tab pos="917575" algn="l"/>
                        </a:tabLst>
                      </a:pPr>
                      <a:r>
                        <a:rPr dirty="0" sz="1050" spc="-10">
                          <a:latin typeface="Arial MT"/>
                          <a:cs typeface="Arial MT"/>
                        </a:rPr>
                        <a:t>Contra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1050" spc="-10">
                          <a:latin typeface="Arial MT"/>
                          <a:cs typeface="Arial MT"/>
                        </a:rPr>
                        <a:t>Chave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035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900" spc="-10" b="1">
                          <a:latin typeface="Arial"/>
                          <a:cs typeface="Arial"/>
                        </a:rPr>
                        <a:t>Deblto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B="0" marT="190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Crćdito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 marL="43180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699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699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755"/>
                        </a:lnSpc>
                        <a:spcBef>
                          <a:spcPts val="405"/>
                        </a:spcBef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6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MAIS</a:t>
                      </a:r>
                      <a:r>
                        <a:rPr dirty="0" sz="6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AUTOMATICO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143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622300">
                        <a:lnSpc>
                          <a:spcPts val="755"/>
                        </a:lnSpc>
                        <a:spcBef>
                          <a:spcPts val="405"/>
                        </a:spcBef>
                        <a:tabLst>
                          <a:tab pos="1012190" algn="l"/>
                        </a:tabLst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9$e86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143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755"/>
                        </a:lnSpc>
                        <a:spcBef>
                          <a:spcPts val="4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1.317.57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143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755"/>
                        </a:lnSpc>
                        <a:spcBef>
                          <a:spcPts val="40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1.317,57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143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7970">
                        <a:lnSpc>
                          <a:spcPts val="780"/>
                        </a:lnSpc>
                        <a:spcBef>
                          <a:spcPts val="13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dla</a:t>
                      </a:r>
                      <a:r>
                        <a:rPr dirty="0" sz="7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28/03/2022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919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2.635.14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30/03/2022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446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55880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GUARUPASS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GRS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95494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52729">
                        <a:lnSpc>
                          <a:spcPts val="805"/>
                        </a:lnSpc>
                        <a:spcBef>
                          <a:spcPts val="7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475,86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475,86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20650">
                <a:tc>
                  <a:txBody>
                    <a:bodyPr/>
                    <a:lstStyle/>
                    <a:p>
                      <a:pPr marL="4064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2.1.1.01.064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7714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PRIMAZIA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40">
                          <a:latin typeface="Arial MT"/>
                          <a:cs typeface="Arial MT"/>
                        </a:rPr>
                        <a:t>ABS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LTOA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ME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66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9$508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52729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828,27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828,27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13664">
                <a:tc>
                  <a:txBody>
                    <a:bodyPr/>
                    <a:lstStyle/>
                    <a:p>
                      <a:pPr marL="38100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ts val="78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M/gS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AUTOMATICO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54000">
                        <a:lnSpc>
                          <a:spcPts val="75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1.304,13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73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1.304,13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46050">
                <a:tc gridSpan="6">
                  <a:txBody>
                    <a:bodyPr/>
                    <a:lstStyle/>
                    <a:p>
                      <a:pPr marL="3742054">
                        <a:lnSpc>
                          <a:spcPts val="1005"/>
                        </a:lnSpc>
                        <a:spcBef>
                          <a:spcPts val="45"/>
                        </a:spcBef>
                        <a:tabLst>
                          <a:tab pos="5235575" algn="l"/>
                        </a:tabLst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lotal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dia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8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30/03/2022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30">
                          <a:latin typeface="Courier New"/>
                          <a:cs typeface="Courier New"/>
                        </a:rPr>
                        <a:t>2.60B,26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 b="1">
                          <a:latin typeface="Arial"/>
                          <a:cs typeface="Arial"/>
                        </a:rPr>
                        <a:t>2.608,26</a:t>
                      </a:r>
                      <a:endParaRPr sz="700">
                        <a:latin typeface="Arial"/>
                        <a:cs typeface="Arial"/>
                      </a:endParaRPr>
                    </a:p>
                  </a:txBody>
                  <a:tcPr marL="0" marR="0" marB="0" marT="20320"/>
                </a:tc>
              </a:tr>
              <a:tr h="2571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9370">
                        <a:lnSpc>
                          <a:spcPct val="100000"/>
                        </a:lnSpc>
                      </a:pPr>
                      <a:r>
                        <a:rPr dirty="0" u="sng" sz="750" spc="-10" b="1">
                          <a:uFill>
                            <a:solidFill>
                              <a:srgbClr val="000000"/>
                            </a:solidFill>
                          </a:uFill>
                          <a:latin typeface="Arial"/>
                          <a:cs typeface="Arial"/>
                        </a:rPr>
                        <a:t>31/03/2022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23825">
                <a:tc>
                  <a:txBody>
                    <a:bodyPr/>
                    <a:lstStyle/>
                    <a:p>
                      <a:pPr marL="40640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210820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9554">
                        <a:lnSpc>
                          <a:spcPts val="750"/>
                        </a:lnSpc>
                        <a:spcBef>
                          <a:spcPts val="1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630,19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840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630.19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19380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40"/>
                        </a:lnSpc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7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10"/>
                        </a:lnSpc>
                        <a:spcBef>
                          <a:spcPts val="3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10"/>
                        </a:lnSpc>
                        <a:spcBef>
                          <a:spcPts val="3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95532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760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1.223.82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8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1.323.82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1285">
                <a:tc>
                  <a:txBody>
                    <a:bodyPr/>
                    <a:lstStyle/>
                    <a:p>
                      <a:pPr marL="35560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7374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GUARUPASS</a:t>
                      </a:r>
                      <a:r>
                        <a:rPr dirty="0" sz="6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ASSOC</a:t>
                      </a:r>
                      <a:r>
                        <a:rPr dirty="0" sz="6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CONC</a:t>
                      </a:r>
                      <a:r>
                        <a:rPr dirty="0" sz="6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6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URB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PAS</a:t>
                      </a:r>
                      <a:r>
                        <a:rPr dirty="0" sz="6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GRS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g$540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52729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220,63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;Z20,63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</a:tr>
              <a:tr h="120650">
                <a:tc>
                  <a:txBody>
                    <a:bodyPr/>
                    <a:lstStyle/>
                    <a:p>
                      <a:pPr marL="40640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ctr" marL="222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755"/>
                        </a:lnSpc>
                        <a:spcBef>
                          <a:spcPts val="9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95559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57810">
                        <a:lnSpc>
                          <a:spcPts val="805"/>
                        </a:lnSpc>
                        <a:spcBef>
                          <a:spcPts val="4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816,'44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816,44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120650">
                <a:tc>
                  <a:txBody>
                    <a:bodyPr/>
                    <a:lstStyle/>
                    <a:p>
                      <a:pPr marL="35560">
                        <a:lnSpc>
                          <a:spcPts val="835"/>
                        </a:lnSpc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2.1.3.0</a:t>
                      </a:r>
                      <a:r>
                        <a:rPr dirty="0" sz="7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J.001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9556/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975,22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g75,22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4064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95575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51460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1.203,91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1.203,91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0650">
                <a:tc>
                  <a:txBody>
                    <a:bodyPr/>
                    <a:lstStyle/>
                    <a:p>
                      <a:pPr marL="35560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SALAR|O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955a3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755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1.223,02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1.223.02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3189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6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95591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1.081.98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1.081,98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110">
                <a:tc>
                  <a:txBody>
                    <a:bodyPr/>
                    <a:lstStyle/>
                    <a:p>
                      <a:pPr marL="35560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2.1.5.01.001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55">
                          <a:latin typeface="Arial MT"/>
                          <a:cs typeface="Arial MT"/>
                        </a:rPr>
                        <a:t>17#</a:t>
                      </a:r>
                      <a:r>
                        <a:rPr dirty="0" sz="70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830"/>
                        </a:lnSpc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SALARj</a:t>
                      </a:r>
                      <a:r>
                        <a:rPr dirty="0" sz="7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0014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9560fi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1.223,82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1.223,82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0014">
                <a:tc>
                  <a:txBody>
                    <a:bodyPr/>
                    <a:lstStyle/>
                    <a:p>
                      <a:pPr marL="35560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203200">
                        <a:lnSpc>
                          <a:spcPts val="715"/>
                        </a:lnSpc>
                        <a:spcBef>
                          <a:spcPts val="130"/>
                        </a:spcBef>
                      </a:pPr>
                      <a:r>
                        <a:rPr dirty="0" sz="600" spc="-20">
                          <a:latin typeface="Arial MT"/>
                          <a:cs typeface="Arial MT"/>
                        </a:rPr>
                        <a:t>1740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53340">
                        <a:lnSpc>
                          <a:spcPts val="844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sALARlo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95613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244475">
                        <a:lnSpc>
                          <a:spcPts val="815"/>
                        </a:lnSpc>
                        <a:spcBef>
                          <a:spcPts val="30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1.00B,7 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35"/>
                        </a:lnSpc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1.00B,7 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9380">
                <a:tc>
                  <a:txBody>
                    <a:bodyPr/>
                    <a:lstStyle/>
                    <a:p>
                      <a:pPr marL="40640">
                        <a:lnSpc>
                          <a:spcPts val="77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2.1.3,01.001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19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95621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47015">
                        <a:lnSpc>
                          <a:spcPts val="770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1.203,91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5143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1.203,91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1920">
                <a:tc>
                  <a:txBody>
                    <a:bodyPr/>
                    <a:lstStyle/>
                    <a:p>
                      <a:pPr marL="35560">
                        <a:lnSpc>
                          <a:spcPts val="815"/>
                        </a:lnSpc>
                        <a:spcBef>
                          <a:spcPts val="5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2.1,3.01.001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15"/>
                        </a:lnSpc>
                        <a:spcBef>
                          <a:spcPts val="5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ts val="865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SALARio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15"/>
                        </a:lnSpc>
                        <a:spcBef>
                          <a:spcPts val="5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15"/>
                        </a:lnSpc>
                        <a:spcBef>
                          <a:spcPts val="5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ts val="765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1.180,61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1.180,61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</a:tr>
              <a:tr h="120014">
                <a:tc>
                  <a:txBody>
                    <a:bodyPr/>
                    <a:lstStyle/>
                    <a:p>
                      <a:pPr marL="35560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ts val="775"/>
                        </a:lnSpc>
                        <a:spcBef>
                          <a:spcPts val="7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25"/>
                        </a:lnSpc>
                        <a:spcBef>
                          <a:spcPts val="2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95648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ts val="775"/>
                        </a:lnSpc>
                        <a:spcBef>
                          <a:spcPts val="7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1.223,82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55244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1.223,82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6205">
                <a:tc>
                  <a:txBody>
                    <a:bodyPr/>
                    <a:lstStyle/>
                    <a:p>
                      <a:pPr marL="36195">
                        <a:lnSpc>
                          <a:spcPts val="75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ts val="755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95656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254000">
                        <a:lnSpc>
                          <a:spcPts val="75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890,77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53975">
                        <a:lnSpc>
                          <a:spcPts val="80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890,77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8110">
                <a:tc>
                  <a:txBody>
                    <a:bodyPr/>
                    <a:lstStyle/>
                    <a:p>
                      <a:pPr marL="35560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f2ALARIO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83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86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30"/>
                        </a:lnSpc>
                      </a:pPr>
                      <a:r>
                        <a:rPr dirty="0" u="sng" sz="70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9$664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2729">
                        <a:lnSpc>
                          <a:spcPts val="75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787.74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787.74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6839">
                <a:tc>
                  <a:txBody>
                    <a:bodyPr/>
                    <a:lstStyle/>
                    <a:p>
                      <a:pPr marL="36195">
                        <a:lnSpc>
                          <a:spcPts val="775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ts val="775"/>
                        </a:lnSpc>
                        <a:spcBef>
                          <a:spcPts val="4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775"/>
                        </a:lnSpc>
                        <a:spcBef>
                          <a:spcPts val="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ts val="775"/>
                        </a:lnSpc>
                        <a:spcBef>
                          <a:spcPts val="4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75"/>
                        </a:lnSpc>
                        <a:spcBef>
                          <a:spcPts val="4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95fi72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1.223,82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1.223,82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065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2.1.3.Q1.001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20701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95680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1.176,89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1.176,89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8745">
                <a:tc>
                  <a:txBody>
                    <a:bodyPr/>
                    <a:lstStyle/>
                    <a:p>
                      <a:pPr marL="36195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sz="650" spc="-30">
                          <a:latin typeface="Arial MT"/>
                          <a:cs typeface="Arial MT"/>
                        </a:rPr>
                        <a:t>SALARí</a:t>
                      </a:r>
                      <a:r>
                        <a:rPr dirty="0" sz="6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95699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ts val="75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1.223.82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1.223.82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20650">
                <a:tc>
                  <a:txBody>
                    <a:bodyPr/>
                    <a:lstStyle/>
                    <a:p>
                      <a:pPr marL="36195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1740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55">
                          <a:latin typeface="Arial MT"/>
                          <a:cs typeface="Arial MT"/>
                        </a:rPr>
                        <a:t>SALAFtj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14935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9570z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775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1.672,09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1.672,09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9380">
                <a:tc>
                  <a:txBody>
                    <a:bodyPr/>
                    <a:lstStyle/>
                    <a:p>
                      <a:pPr marL="35560">
                        <a:lnSpc>
                          <a:spcPts val="83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2.1.g.01.001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800"/>
                        </a:lnSpc>
                        <a:spcBef>
                          <a:spcPts val="45"/>
                        </a:spcBef>
                      </a:pPr>
                      <a:r>
                        <a:rPr dirty="0" sz="700" spc="-45">
                          <a:latin typeface="Arial MT"/>
                          <a:cs typeface="Arial MT"/>
                        </a:rPr>
                        <a:t>17#</a:t>
                      </a:r>
                      <a:r>
                        <a:rPr dirty="0" sz="70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52705">
                        <a:lnSpc>
                          <a:spcPts val="750"/>
                        </a:lnSpc>
                        <a:spcBef>
                          <a:spcPts val="9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SALARIO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gfi710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ts val="83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1.223,82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1.323.82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</a:tr>
              <a:tr h="1270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2.1.3.01.001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ts val="830"/>
                        </a:lnSpc>
                        <a:spcBef>
                          <a:spcPts val="70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174</a:t>
                      </a:r>
                      <a:r>
                        <a:rPr dirty="0" sz="700" spc="-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90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SALARio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ts val="844"/>
                        </a:lnSpc>
                        <a:spcBef>
                          <a:spcPts val="60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86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844"/>
                        </a:lnSpc>
                        <a:spcBef>
                          <a:spcPts val="60"/>
                        </a:spcBef>
                      </a:pPr>
                      <a:r>
                        <a:rPr dirty="0" u="sng" sz="7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85728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5336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1.189.89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1.189,89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110">
                <a:tc>
                  <a:txBody>
                    <a:bodyPr/>
                    <a:lstStyle/>
                    <a:p>
                      <a:pPr marL="3556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2.1.3,01.001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20193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17#0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marL="52069">
                        <a:lnSpc>
                          <a:spcPts val="81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SALARIO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19380">
                        <a:lnSpc>
                          <a:spcPts val="775"/>
                        </a:lnSpc>
                        <a:spcBef>
                          <a:spcPts val="55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75"/>
                        </a:lnSpc>
                        <a:spcBef>
                          <a:spcPts val="55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95737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256540">
                        <a:lnSpc>
                          <a:spcPts val="81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1.851.16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10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.651,16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08585">
                <a:tc>
                  <a:txBody>
                    <a:bodyPr/>
                    <a:lstStyle/>
                    <a:p>
                      <a:pPr marL="38735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1.1.1.02.001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208279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86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54610">
                        <a:lnSpc>
                          <a:spcPts val="75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RF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MES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AUTOMA7CO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15570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25">
                          <a:latin typeface="Arial MT"/>
                          <a:cs typeface="Arial MT"/>
                        </a:rPr>
                        <a:t>116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u="sng" sz="650" spc="-10">
                          <a:uFill>
                            <a:solidFill>
                              <a:srgbClr val="000000"/>
                            </a:solidFill>
                          </a:uFill>
                          <a:latin typeface="Arial MT"/>
                          <a:cs typeface="Arial MT"/>
                        </a:rPr>
                        <a:t>95745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50190">
                        <a:lnSpc>
                          <a:spcPts val="7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24.456,87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735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24.d56,87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5607586" y="5568670"/>
            <a:ext cx="586740" cy="36957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540"/>
              </a:spcBef>
            </a:pPr>
            <a:r>
              <a:rPr dirty="0" sz="900" spc="-80">
                <a:latin typeface="Consolas"/>
                <a:cs typeface="Consolas"/>
              </a:rPr>
              <a:t>J1%826,64</a:t>
            </a:r>
            <a:endParaRPr sz="9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00" spc="-10" b="1">
                <a:latin typeface="Arial"/>
                <a:cs typeface="Arial"/>
              </a:rPr>
              <a:t>1.456.315,20</a:t>
            </a:r>
            <a:endParaRPr sz="7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650383" y="555017"/>
            <a:ext cx="4438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Arial MT"/>
                <a:cs typeface="Arial MT"/>
              </a:rPr>
              <a:t>Pźgina: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642800" y="5419856"/>
            <a:ext cx="45148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4B.913,74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99310" y="5605284"/>
            <a:ext cx="596900" cy="336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85090">
              <a:lnSpc>
                <a:spcPct val="120000"/>
              </a:lnSpc>
              <a:spcBef>
                <a:spcPts val="100"/>
              </a:spcBef>
            </a:pPr>
            <a:r>
              <a:rPr dirty="0" sz="850" spc="-140">
                <a:latin typeface="Courier New"/>
                <a:cs typeface="Courier New"/>
              </a:rPr>
              <a:t>J49.826,64 </a:t>
            </a:r>
            <a:r>
              <a:rPr dirty="0" sz="850" spc="-114">
                <a:latin typeface="Courier New"/>
                <a:cs typeface="Courier New"/>
              </a:rPr>
              <a:t>1.45R3‹5,20</a:t>
            </a:r>
            <a:endParaRPr sz="85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18506" y="699954"/>
          <a:ext cx="6669405" cy="9022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2315"/>
                <a:gridCol w="4356100"/>
                <a:gridCol w="780414"/>
                <a:gridCol w="714375"/>
              </a:tblGrid>
              <a:tr h="37592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0" marR="190500" indent="-97790">
                        <a:lnSpc>
                          <a:spcPts val="1480"/>
                        </a:lnSpc>
                      </a:pPr>
                      <a:r>
                        <a:rPr dirty="0" sz="1350" spc="-30" b="1">
                          <a:latin typeface="Arial"/>
                          <a:cs typeface="Arial"/>
                        </a:rPr>
                        <a:t>ASSOCIACAO</a:t>
                      </a:r>
                      <a:r>
                        <a:rPr dirty="0" sz="1350" spc="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b="1">
                          <a:latin typeface="Arial"/>
                          <a:cs typeface="Arial"/>
                        </a:rPr>
                        <a:t>DDS</a:t>
                      </a:r>
                      <a:r>
                        <a:rPr dirty="0" sz="135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20" b="1">
                          <a:latin typeface="Arial"/>
                          <a:cs typeface="Arial"/>
                        </a:rPr>
                        <a:t>MORADORES</a:t>
                      </a:r>
                      <a:r>
                        <a:rPr dirty="0" sz="1350" spc="10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20" b="1">
                          <a:latin typeface="Arial"/>
                          <a:cs typeface="Arial"/>
                        </a:rPr>
                        <a:t>PARA </a:t>
                      </a:r>
                      <a:r>
                        <a:rPr dirty="0" sz="1350" spc="-10" b="1">
                          <a:latin typeface="Arial"/>
                          <a:cs typeface="Arial"/>
                        </a:rPr>
                        <a:t>DESENVOLVIMENTO</a:t>
                      </a:r>
                      <a:r>
                        <a:rPr dirty="0" sz="1350" spc="-114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13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25" b="1">
                          <a:latin typeface="Arial"/>
                          <a:cs typeface="Arial"/>
                        </a:rPr>
                        <a:t>AGUA</a:t>
                      </a:r>
                      <a:r>
                        <a:rPr dirty="0" sz="1350" spc="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350" spc="-20" b="1">
                          <a:latin typeface="Arial"/>
                          <a:cs typeface="Arial"/>
                        </a:rPr>
                        <a:t>AZUL</a:t>
                      </a:r>
                      <a:endParaRPr sz="13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900" spc="-20">
                          <a:latin typeface="Arial MT"/>
                          <a:cs typeface="Arial MT"/>
                        </a:rPr>
                        <a:t>Página: 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1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</a:tr>
              <a:tr h="13716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74825">
                        <a:lnSpc>
                          <a:spcPts val="985"/>
                        </a:lnSpc>
                      </a:pPr>
                      <a:r>
                        <a:rPr dirty="0" sz="1050" spc="-45">
                          <a:latin typeface="Arial MT"/>
                          <a:cs typeface="Arial MT"/>
                        </a:rPr>
                        <a:t>CNPJ</a:t>
                      </a:r>
                      <a:r>
                        <a:rPr dirty="0" sz="10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•</a:t>
                      </a:r>
                      <a:r>
                        <a:rPr dirty="0" sz="10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55">
                          <a:latin typeface="Arial MT"/>
                          <a:cs typeface="Arial MT"/>
                        </a:rPr>
                        <a:t>086S3.367/0001-</a:t>
                      </a:r>
                      <a:r>
                        <a:rPr dirty="0" sz="1050" spc="-25">
                          <a:latin typeface="Arial MT"/>
                          <a:cs typeface="Arial MT"/>
                        </a:rPr>
                        <a:t>31</a:t>
                      </a:r>
                      <a:endParaRPr sz="10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9020">
                        <a:lnSpc>
                          <a:spcPts val="1095"/>
                        </a:lnSpc>
                      </a:pPr>
                      <a:r>
                        <a:rPr dirty="0" sz="1050" spc="-35">
                          <a:latin typeface="Arial MT"/>
                          <a:cs typeface="Arial MT"/>
                        </a:rPr>
                        <a:t>Balancete</a:t>
                      </a:r>
                      <a:r>
                        <a:rPr dirty="0" sz="10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5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25">
                          <a:latin typeface="Arial MT"/>
                          <a:cs typeface="Arial MT"/>
                        </a:rPr>
                        <a:t>Verificação</a:t>
                      </a:r>
                      <a:r>
                        <a:rPr dirty="0" sz="10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5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70">
                          <a:latin typeface="Arial MT"/>
                          <a:cs typeface="Arial MT"/>
                        </a:rPr>
                        <a:t>01/01/2022</a:t>
                      </a:r>
                      <a:r>
                        <a:rPr dirty="0" sz="10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8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10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50" spc="-10" b="1">
                          <a:latin typeface="Arial"/>
                          <a:cs typeface="Arial"/>
                        </a:rPr>
                        <a:t>31703f20O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9225">
                <a:tc>
                  <a:txBody>
                    <a:bodyPr/>
                    <a:lstStyle/>
                    <a:p>
                      <a:pPr marL="30480">
                        <a:lnSpc>
                          <a:spcPts val="730"/>
                        </a:lnSpc>
                        <a:spcBef>
                          <a:spcPts val="235"/>
                        </a:spcBef>
                      </a:pPr>
                      <a:r>
                        <a:rPr dirty="0" sz="700" spc="35">
                          <a:latin typeface="Arial MT"/>
                          <a:cs typeface="Arial MT"/>
                        </a:rPr>
                        <a:t>Classlflcação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984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ts val="760"/>
                        </a:lnSpc>
                        <a:spcBef>
                          <a:spcPts val="204"/>
                        </a:spcBef>
                        <a:tabLst>
                          <a:tab pos="3778250" algn="l"/>
                        </a:tabLst>
                      </a:pPr>
                      <a:r>
                        <a:rPr dirty="0" baseline="3968" sz="1050" spc="67">
                          <a:latin typeface="Arial MT"/>
                          <a:cs typeface="Arial MT"/>
                        </a:rPr>
                        <a:t>Nome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Deblto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32715">
                        <a:lnSpc>
                          <a:spcPts val="760"/>
                        </a:lnSpc>
                        <a:spcBef>
                          <a:spcPts val="204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Credito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6034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ts val="76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Movimento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034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9539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50">
                          <a:latin typeface="Arial MT"/>
                          <a:cs typeface="Arial MT"/>
                        </a:rPr>
                        <a:t>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819"/>
                        </a:lnSpc>
                        <a:spcBef>
                          <a:spcPts val="210"/>
                        </a:spcBef>
                        <a:tabLst>
                          <a:tab pos="3586479" algn="l"/>
                        </a:tabLst>
                      </a:pP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ATI\/O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1.184.387.14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2667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132715">
                        <a:lnSpc>
                          <a:spcPts val="770"/>
                        </a:lnSpc>
                        <a:spcBef>
                          <a:spcPts val="2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1.070.468,32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770"/>
                        </a:lnSpc>
                        <a:spcBef>
                          <a:spcPts val="2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113.898.62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302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23189">
                <a:tc>
                  <a:txBody>
                    <a:bodyPr/>
                    <a:lstStyle/>
                    <a:p>
                      <a:pPr marL="29845"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1.1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19"/>
                        </a:lnSpc>
                        <a:spcBef>
                          <a:spcPts val="50"/>
                        </a:spcBef>
                        <a:tabLst>
                          <a:tab pos="3476625" algn="l"/>
                        </a:tabLst>
                      </a:pPr>
                      <a:r>
                        <a:rPr dirty="0" baseline="3968" sz="1050" spc="-67">
                          <a:latin typeface="Arial MT"/>
                          <a:cs typeface="Arial MT"/>
                        </a:rPr>
                        <a:t>ATIVO</a:t>
                      </a:r>
                      <a:r>
                        <a:rPr dirty="0" baseline="3968" sz="1050" spc="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CIRCULANTE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1.1B4.387.14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32715">
                        <a:lnSpc>
                          <a:spcPts val="77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1.070.488,32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77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113.698,82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20650">
                <a:tc>
                  <a:txBody>
                    <a:bodyPr/>
                    <a:lstStyle/>
                    <a:p>
                      <a:pPr marL="24765">
                        <a:lnSpc>
                          <a:spcPts val="840"/>
                        </a:lnSpc>
                        <a:spcBef>
                          <a:spcPts val="1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800"/>
                        </a:lnSpc>
                        <a:spcBef>
                          <a:spcPts val="50"/>
                        </a:spcBef>
                        <a:tabLst>
                          <a:tab pos="3426460" algn="l"/>
                        </a:tabLst>
                      </a:pPr>
                      <a:r>
                        <a:rPr dirty="0" baseline="3968" sz="1050" spc="-67">
                          <a:latin typeface="Arial MT"/>
                          <a:cs typeface="Arial MT"/>
                        </a:rPr>
                        <a:t>CAIXA</a:t>
                      </a:r>
                      <a:r>
                        <a:rPr dirty="0" baseline="3968" sz="1050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EQUIVALENTES</a:t>
                      </a:r>
                      <a:r>
                        <a:rPr dirty="0" baseline="3968" sz="1050" spc="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CAIXA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1.183.716,74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128905">
                        <a:lnSpc>
                          <a:spcPts val="75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986.053,03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750"/>
                        </a:lnSpc>
                        <a:spcBef>
                          <a:spcPts val="10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197.663.71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  <a:tr h="118745">
                <a:tc>
                  <a:txBody>
                    <a:bodyPr/>
                    <a:lstStyle/>
                    <a:p>
                      <a:pPr marL="2984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ts val="800"/>
                        </a:lnSpc>
                        <a:spcBef>
                          <a:spcPts val="35"/>
                        </a:spcBef>
                        <a:tabLst>
                          <a:tab pos="3447415" algn="l"/>
                        </a:tabLst>
                      </a:pP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BANCOS</a:t>
                      </a:r>
                      <a:r>
                        <a:rPr dirty="0" baseline="3968" sz="105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CONTA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MOVIMENTO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728.157,60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750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728.157.60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750"/>
                        </a:lnSpc>
                        <a:spcBef>
                          <a:spcPts val="8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75895">
                <a:tc>
                  <a:txBody>
                    <a:bodyPr/>
                    <a:lstStyle/>
                    <a:p>
                      <a:pPr marL="24765">
                        <a:lnSpc>
                          <a:spcPts val="8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1,1.1.02.001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ct val="100000"/>
                        </a:lnSpc>
                        <a:spcBef>
                          <a:spcPts val="35"/>
                        </a:spcBef>
                        <a:tabLst>
                          <a:tab pos="3392170" algn="l"/>
                        </a:tabLst>
                      </a:pP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Banco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968" sz="105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Brasil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(kg.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4770-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6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 CC.</a:t>
                      </a:r>
                      <a:r>
                        <a:rPr dirty="0" baseline="3968" sz="105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23448-d)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728.157,60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728.157.60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3873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8161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1.1.1.03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10"/>
                        </a:lnSpc>
                        <a:spcBef>
                          <a:spcPts val="520"/>
                        </a:spcBef>
                        <a:tabLst>
                          <a:tab pos="3438525" algn="l"/>
                        </a:tabLst>
                      </a:pPr>
                      <a:r>
                        <a:rPr dirty="0" baseline="3968" sz="1050" spc="-60">
                          <a:latin typeface="Arial MT"/>
                          <a:cs typeface="Arial MT"/>
                        </a:rPr>
                        <a:t>APLICACOES</a:t>
                      </a:r>
                      <a:r>
                        <a:rPr dirty="0" baseline="3968" sz="1050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LIQUIDEZ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IMEDIATA</a:t>
                      </a:r>
                      <a:r>
                        <a:rPr dirty="0" baseline="3968" sz="105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 FAF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455.õ59,14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 algn="r" marR="128270">
                        <a:lnSpc>
                          <a:spcPts val="810"/>
                        </a:lnSpc>
                        <a:spcBef>
                          <a:spcPts val="520"/>
                        </a:spcBef>
                      </a:pPr>
                      <a:r>
                        <a:rPr dirty="0" sz="700" spc="-10" b="1">
                          <a:latin typeface="Cambria"/>
                          <a:cs typeface="Cambria"/>
                        </a:rPr>
                        <a:t>2S7.895.43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 algn="r" marR="46990">
                        <a:lnSpc>
                          <a:spcPts val="810"/>
                        </a:lnSpc>
                        <a:spcBef>
                          <a:spcPts val="5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197.663,71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6040"/>
                </a:tc>
              </a:tr>
              <a:tr h="180340">
                <a:tc>
                  <a:txBody>
                    <a:bodyPr/>
                    <a:lstStyle/>
                    <a:p>
                      <a:pPr marL="24765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1,1.1.03.004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30"/>
                        </a:lnSpc>
                        <a:tabLst>
                          <a:tab pos="3387090" algn="l"/>
                        </a:tabLst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Aglicaçâo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BB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Aut.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Uais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J55.55g,1&lt;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50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257.89S,d0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830"/>
                        </a:lnSpc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ç97.663,y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60">
                          <a:latin typeface="Arial MT"/>
                          <a:cs typeface="Arial MT"/>
                        </a:rPr>
                        <a:t>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80340"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algn="r" marR="142240">
                        <a:lnSpc>
                          <a:spcPts val="810"/>
                        </a:lnSpc>
                        <a:spcBef>
                          <a:spcPts val="509"/>
                        </a:spcBef>
                        <a:tabLst>
                          <a:tab pos="3665220" algn="l"/>
                        </a:tabLst>
                      </a:pPr>
                      <a:r>
                        <a:rPr dirty="0" baseline="3968" sz="1050" spc="-89">
                          <a:latin typeface="Arial MT"/>
                          <a:cs typeface="Arial MT"/>
                        </a:rPr>
                        <a:t>OIRF-</a:t>
                      </a:r>
                      <a:r>
                        <a:rPr dirty="0" baseline="3968" sz="1050" spc="-82">
                          <a:latin typeface="Arial MT"/>
                          <a:cs typeface="Arial MT"/>
                        </a:rPr>
                        <a:t>ITOS</a:t>
                      </a:r>
                      <a:r>
                        <a:rPr dirty="0" baseline="3968" sz="105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REAtJZAVEíS</a:t>
                      </a:r>
                      <a:r>
                        <a:rPr dirty="0" baseline="3968" sz="10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baseline="3968" sz="10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CURTO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PRAZO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670.40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4769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760"/>
                        </a:lnSpc>
                        <a:spcBef>
                          <a:spcPts val="5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84.435.29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1120"/>
                </a:tc>
                <a:tc>
                  <a:txBody>
                    <a:bodyPr/>
                    <a:lstStyle/>
                    <a:p>
                      <a:pPr algn="r" marR="42545">
                        <a:lnSpc>
                          <a:spcPts val="810"/>
                        </a:lnSpc>
                        <a:spcBef>
                          <a:spcPts val="509"/>
                        </a:spcBef>
                      </a:pPr>
                      <a:r>
                        <a:rPr dirty="0" sz="700" spc="-10" b="1">
                          <a:latin typeface="Cambria"/>
                          <a:cs typeface="Cambria"/>
                        </a:rPr>
                        <a:t>(83.764,89)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4769"/>
                </a:tc>
              </a:tr>
              <a:tr h="121920">
                <a:tc>
                  <a:txBody>
                    <a:bodyPr/>
                    <a:lstStyle/>
                    <a:p>
                      <a:pPr marL="24765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1.1.2.01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2875">
                        <a:lnSpc>
                          <a:spcPts val="805"/>
                        </a:lnSpc>
                        <a:spcBef>
                          <a:spcPts val="60"/>
                        </a:spcBef>
                        <a:tabLst>
                          <a:tab pos="3610610" algn="l"/>
                        </a:tabLst>
                      </a:pP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CLIENTES</a:t>
                      </a:r>
                      <a:r>
                        <a:rPr dirty="0" baseline="3968" sz="10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NACIONAIS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670,4</a:t>
                      </a:r>
                      <a:r>
                        <a:rPr dirty="0" sz="7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25730">
                        <a:lnSpc>
                          <a:spcPts val="84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84.435,29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4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(83.764,89)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83515">
                <a:tc>
                  <a:txBody>
                    <a:bodyPr/>
                    <a:lstStyle/>
                    <a:p>
                      <a:pPr marL="24765">
                        <a:lnSpc>
                          <a:spcPts val="84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1.1.2.01.1000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7320">
                        <a:lnSpc>
                          <a:spcPct val="100000"/>
                        </a:lnSpc>
                        <a:spcBef>
                          <a:spcPts val="20"/>
                        </a:spcBef>
                        <a:tabLst>
                          <a:tab pos="3553460" algn="l"/>
                        </a:tabLst>
                      </a:pPr>
                      <a:r>
                        <a:rPr dirty="0" baseline="3703" sz="1125" spc="-104">
                          <a:latin typeface="Arial MT"/>
                          <a:cs typeface="Arial MT"/>
                        </a:rPr>
                        <a:t>TRANSFERENCIA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ASSOCIAÇÂO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670.40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84.435,29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(83.764.89)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84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ts val="825"/>
                        </a:lnSpc>
                        <a:spcBef>
                          <a:spcPts val="530"/>
                        </a:spcBef>
                        <a:tabLst>
                          <a:tab pos="3668395" algn="l"/>
                        </a:tabLst>
                      </a:pP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PASSIVO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269.974,92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(269.974,92)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</a:tr>
              <a:tr h="12065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2.1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ts val="805"/>
                        </a:lnSpc>
                        <a:spcBef>
                          <a:spcPts val="45"/>
                        </a:spcBef>
                        <a:tabLst>
                          <a:tab pos="3558540" algn="l"/>
                        </a:tabLst>
                      </a:pP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PASSIVO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 CIRCULANTE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269.974,92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(269.97q.92)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3189">
                <a:tc>
                  <a:txBody>
                    <a:bodyPr/>
                    <a:lstStyle/>
                    <a:p>
                      <a:pPr marL="1841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ts val="805"/>
                        </a:lnSpc>
                        <a:spcBef>
                          <a:spcPts val="65"/>
                        </a:spcBef>
                        <a:tabLst>
                          <a:tab pos="3549015" algn="l"/>
                        </a:tabLst>
                      </a:pP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FORNECEDORES</a:t>
                      </a:r>
                      <a:r>
                        <a:rPr dirty="0" baseline="3968" sz="10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NACIONAC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37.911.35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(37.911,35}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8745">
                <a:tc>
                  <a:txBody>
                    <a:bodyPr/>
                    <a:lstStyle/>
                    <a:p>
                      <a:pPr marL="2286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ts val="805"/>
                        </a:lnSpc>
                        <a:spcBef>
                          <a:spcPts val="25"/>
                        </a:spcBef>
                        <a:tabLst>
                          <a:tab pos="3495040" algn="l"/>
                        </a:tabLst>
                      </a:pP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FORNECEDORES</a:t>
                      </a:r>
                      <a:r>
                        <a:rPr dirty="0" baseline="3968" sz="10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NACION</a:t>
                      </a:r>
                      <a:r>
                        <a:rPr dirty="0" baseline="3968" sz="1050" spc="24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IS/PRESTADORES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21.493,76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(21.493,76)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065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2.1.1.0\.003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ts val="825"/>
                        </a:lnSpc>
                        <a:spcBef>
                          <a:spcPts val="25"/>
                        </a:spcBef>
                        <a:tabLst>
                          <a:tab pos="3554729" algn="l"/>
                        </a:tabLst>
                      </a:pPr>
                      <a:r>
                        <a:rPr dirty="0" baseline="3968" sz="1050" spc="-37" i="1">
                          <a:latin typeface="Arial"/>
                          <a:cs typeface="Arial"/>
                        </a:rPr>
                        <a:t>Brasmeó</a:t>
                      </a:r>
                      <a:r>
                        <a:rPr dirty="0" baseline="3968" sz="1050" spc="-1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Medicina</a:t>
                      </a:r>
                      <a:r>
                        <a:rPr dirty="0" baseline="3968" sz="105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Ocupaconal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LTOA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657.91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(657,91)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0650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05"/>
                        </a:lnSpc>
                        <a:spcBef>
                          <a:spcPts val="45"/>
                        </a:spcBef>
                        <a:tabLst>
                          <a:tab pos="3484245" algn="l"/>
                        </a:tabLst>
                      </a:pP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Luciana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\/ieira</a:t>
                      </a:r>
                      <a:r>
                        <a:rPr dirty="0" baseline="3968" sz="10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Sanlos</a:t>
                      </a:r>
                      <a:r>
                        <a:rPr dirty="0" baseline="3968" sz="105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fdal.</a:t>
                      </a:r>
                      <a:r>
                        <a:rPr dirty="0" baseline="3968" sz="10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P/Constr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6.432,00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(6.432.00)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0650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2.1.1.01.013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47955">
                        <a:lnSpc>
                          <a:spcPts val="825"/>
                        </a:lnSpc>
                        <a:spcBef>
                          <a:spcPts val="25"/>
                        </a:spcBef>
                        <a:tabLst>
                          <a:tab pos="3555365" algn="l"/>
                        </a:tabLst>
                      </a:pP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Gasdel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Com.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52">
                          <a:latin typeface="Arial MT"/>
                          <a:cs typeface="Arial MT"/>
                        </a:rPr>
                        <a:t>Gas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baseline="3968" sz="105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Epp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8d9.12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(049.12)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1874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2.1.1.01.014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51130">
                        <a:lnSpc>
                          <a:spcPts val="825"/>
                        </a:lnSpc>
                        <a:spcBef>
                          <a:spcPts val="10"/>
                        </a:spcBef>
                        <a:tabLst>
                          <a:tab pos="3489960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Casa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Tinfas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lzumi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1.470,35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/1.470,35)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8745">
                <a:tc>
                  <a:txBody>
                    <a:bodyPr/>
                    <a:lstStyle/>
                    <a:p>
                      <a:pPr marL="1841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2.1.1.01.016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ts val="825"/>
                        </a:lnSpc>
                        <a:spcBef>
                          <a:spcPts val="10"/>
                        </a:spcBef>
                        <a:tabLst>
                          <a:tab pos="3556000" algn="l"/>
                        </a:tabLst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Adgitec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Com,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Componentes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260,00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(260,00)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065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2.1.1.01.022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805"/>
                        </a:lnSpc>
                        <a:spcBef>
                          <a:spcPts val="45"/>
                        </a:spcBef>
                        <a:tabLst>
                          <a:tab pos="3487420" algn="l"/>
                        </a:tabLst>
                      </a:pP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Sales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 Equip.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Prod.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Hig.</a:t>
                      </a:r>
                      <a:r>
                        <a:rPr dirty="0" baseline="3968" sz="10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Prof.</a:t>
                      </a:r>
                      <a:r>
                        <a:rPr dirty="0" baseline="3968" sz="105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2.071,26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80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(2.071.26)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065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2.1.1.01.024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825"/>
                        </a:lnSpc>
                        <a:spcBef>
                          <a:spcPts val="25"/>
                        </a:spcBef>
                        <a:tabLst>
                          <a:tab pos="3484879" algn="l"/>
                        </a:tabLst>
                      </a:pP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CND</a:t>
                      </a:r>
                      <a:r>
                        <a:rPr dirty="0" baseline="3968" sz="1050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27</a:t>
                      </a:r>
                      <a:r>
                        <a:rPr dirty="0" baseline="3968" sz="105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Com.</a:t>
                      </a:r>
                      <a:r>
                        <a:rPr dirty="0" baseline="3968" sz="105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968" sz="1050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Ulil.</a:t>
                      </a:r>
                      <a:r>
                        <a:rPr dirty="0" baseline="3968" sz="1050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Cnsa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968" sz="1050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Vide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1.187,35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(1.187,35)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0650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2,1.1.01.042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805"/>
                        </a:lnSpc>
                        <a:spcBef>
                          <a:spcPts val="45"/>
                        </a:spcBef>
                        <a:tabLst>
                          <a:tab pos="3482975" algn="l"/>
                        </a:tabLst>
                      </a:pP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Marlene</a:t>
                      </a:r>
                      <a:r>
                        <a:rPr dirty="0" baseline="3968" sz="1050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Cosas Oliveira</a:t>
                      </a:r>
                      <a:r>
                        <a:rPr dirty="0" baseline="3968" sz="10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1.301,50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(1.201.50)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18745">
                <a:tc>
                  <a:txBody>
                    <a:bodyPr/>
                    <a:lstStyle/>
                    <a:p>
                      <a:pPr marL="1841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2.1.1.01.044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4145">
                        <a:lnSpc>
                          <a:spcPts val="835"/>
                        </a:lnSpc>
                        <a:tabLst>
                          <a:tab pos="3489960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Cesta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Basica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Brasil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i="1">
                          <a:latin typeface="Arial"/>
                          <a:cs typeface="Arial"/>
                        </a:rPr>
                        <a:t>com. E</a:t>
                      </a:r>
                      <a:r>
                        <a:rPr dirty="0" sz="700" spc="4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Alimenlos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1.920,00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1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1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(1.928,00)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21285">
                <a:tc>
                  <a:txBody>
                    <a:bodyPr/>
                    <a:lstStyle/>
                    <a:p>
                      <a:pPr marL="18415">
                        <a:lnSpc>
                          <a:spcPts val="78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2.1,1.01.059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47955">
                        <a:lnSpc>
                          <a:spcPts val="830"/>
                        </a:lnSpc>
                        <a:spcBef>
                          <a:spcPts val="25"/>
                        </a:spcBef>
                        <a:tabLst>
                          <a:tab pos="3555365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Via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Varejo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389,90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28905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20" b="1">
                          <a:latin typeface="Cambria"/>
                          <a:cs typeface="Cambria"/>
                        </a:rPr>
                        <a:t>0,00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5085">
                        <a:lnSpc>
                          <a:spcPts val="830"/>
                        </a:lnSpc>
                        <a:spcBef>
                          <a:spcPts val="25"/>
                        </a:spcBef>
                      </a:pPr>
                      <a:r>
                        <a:rPr dirty="0" sz="700" spc="-10" b="1">
                          <a:latin typeface="Cambria"/>
                          <a:cs typeface="Cambria"/>
                        </a:rPr>
                        <a:t>(389,90)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3175"/>
                </a:tc>
              </a:tr>
              <a:tr h="118110">
                <a:tc>
                  <a:txBody>
                    <a:bodyPr/>
                    <a:lstStyle/>
                    <a:p>
                      <a:pPr marL="19050">
                        <a:lnSpc>
                          <a:spcPts val="775"/>
                        </a:lnSpc>
                        <a:spcBef>
                          <a:spcPts val="55"/>
                        </a:spcBef>
                      </a:pPr>
                      <a:r>
                        <a:rPr dirty="0" sz="650" spc="-10" b="1">
                          <a:latin typeface="Arial"/>
                          <a:cs typeface="Arial"/>
                        </a:rPr>
                        <a:t>2.1.1.01.071</a:t>
                      </a:r>
                      <a:endParaRPr sz="65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25"/>
                        </a:lnSpc>
                        <a:spcBef>
                          <a:spcPts val="5"/>
                        </a:spcBef>
                        <a:tabLst>
                          <a:tab pos="3486785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Joman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Spuma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y.669.00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(2.669.00)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118745">
                <a:tc>
                  <a:txBody>
                    <a:bodyPr/>
                    <a:lstStyle/>
                    <a:p>
                      <a:pPr marL="18415">
                        <a:lnSpc>
                          <a:spcPts val="775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2.1.1.01.082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48590">
                        <a:lnSpc>
                          <a:spcPts val="825"/>
                        </a:lnSpc>
                        <a:spcBef>
                          <a:spcPts val="10"/>
                        </a:spcBef>
                        <a:tabLst>
                          <a:tab pos="3488054" algn="l"/>
                        </a:tabLst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EMPORIO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ANDALUZ1A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LTDA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1.061,10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318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(T.061,T0)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20650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2.1.1.01.083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147320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560445" algn="l"/>
                        </a:tabLst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RICARDO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ELIAS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488,00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(188,00)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79705"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f.</a:t>
                      </a:r>
                      <a:r>
                        <a:rPr dirty="0" sz="6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T.Om.08+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147955">
                        <a:lnSpc>
                          <a:spcPct val="100000"/>
                        </a:lnSpc>
                        <a:spcBef>
                          <a:spcPts val="25"/>
                        </a:spcBef>
                        <a:tabLst>
                          <a:tab pos="3562350" algn="l"/>
                        </a:tabLst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PRIMAZIA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IBS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i="1">
                          <a:latin typeface="Arial"/>
                          <a:cs typeface="Arial"/>
                        </a:rPr>
                        <a:t>LIDA</a:t>
                      </a:r>
                      <a:r>
                        <a:rPr dirty="0" sz="700" spc="-5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-25" i="1">
                          <a:latin typeface="Arial"/>
                          <a:cs typeface="Arial"/>
                        </a:rPr>
                        <a:t>EIE</a:t>
                      </a:r>
                      <a:r>
                        <a:rPr dirty="0" sz="700" i="1">
                          <a:latin typeface="Arial"/>
                          <a:cs typeface="Arial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828,27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(828,27)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80975">
                <a:tc>
                  <a:txBody>
                    <a:bodyPr/>
                    <a:lstStyle/>
                    <a:p>
                      <a:pPr marL="18415">
                        <a:lnSpc>
                          <a:spcPts val="810"/>
                        </a:lnSpc>
                        <a:spcBef>
                          <a:spcPts val="52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6040"/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ts val="860"/>
                        </a:lnSpc>
                        <a:spcBef>
                          <a:spcPts val="470"/>
                        </a:spcBef>
                        <a:tabLst>
                          <a:tab pos="3541395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OBRIGAÇOES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ADMINISTRATIVAS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6.411,69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(6.411,69)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</a:tr>
              <a:tr h="118745">
                <a:tc>
                  <a:txBody>
                    <a:bodyPr/>
                    <a:lstStyle/>
                    <a:p>
                      <a:pPr marL="18415">
                        <a:lnSpc>
                          <a:spcPts val="81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ts val="835"/>
                        </a:lnSpc>
                        <a:tabLst>
                          <a:tab pos="3491865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Honorarios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Contabeis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4.424,00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10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ts val="83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(4.424,00)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0650">
                <a:tc>
                  <a:txBody>
                    <a:bodyPr/>
                    <a:lstStyle/>
                    <a:p>
                      <a:pPr marL="18415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54940">
                        <a:lnSpc>
                          <a:spcPts val="855"/>
                        </a:lnSpc>
                        <a:tabLst>
                          <a:tab pos="3486785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Energla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Elelrica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1.014,97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830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82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(1.014,97)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83515"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2.1.1.02.016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47320">
                        <a:lnSpc>
                          <a:spcPts val="894"/>
                        </a:lnSpc>
                        <a:tabLst>
                          <a:tab pos="3559175" algn="l"/>
                        </a:tabLst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SABESP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7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AGUA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ESGOTO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972,72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(972.72)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79705">
                <a:tc>
                  <a:txBody>
                    <a:bodyPr/>
                    <a:lstStyle/>
                    <a:p>
                      <a:pPr marL="18415">
                        <a:lnSpc>
                          <a:spcPts val="805"/>
                        </a:lnSpc>
                        <a:spcBef>
                          <a:spcPts val="509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4769"/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ts val="805"/>
                        </a:lnSpc>
                        <a:spcBef>
                          <a:spcPts val="509"/>
                        </a:spcBef>
                        <a:tabLst>
                          <a:tab pos="3496945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FORNECEDORES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DIVERSOS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10.005.90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64769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(10.005,90)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</a:tr>
              <a:tr h="187325"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2.1.1.05.099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25"/>
                        </a:spcBef>
                        <a:tabLst>
                          <a:tab pos="3446779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Fornecedores</a:t>
                      </a:r>
                      <a:r>
                        <a:rPr dirty="0" sz="7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Diversos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10.005,90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(10.005.90)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  <a:tr h="177165">
                <a:tc>
                  <a:txBody>
                    <a:bodyPr/>
                    <a:lstStyle/>
                    <a:p>
                      <a:pPr marL="18415">
                        <a:lnSpc>
                          <a:spcPts val="805"/>
                        </a:lnSpc>
                        <a:spcBef>
                          <a:spcPts val="4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151765">
                        <a:lnSpc>
                          <a:spcPts val="805"/>
                        </a:lnSpc>
                        <a:spcBef>
                          <a:spcPts val="495"/>
                        </a:spcBef>
                        <a:tabLst>
                          <a:tab pos="3501390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OBRIGACOES</a:t>
                      </a:r>
                      <a:r>
                        <a:rPr dirty="0" sz="7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TRABALHISTAS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232.063.57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650" spc="-20">
                          <a:latin typeface="Arial MT"/>
                          <a:cs typeface="Arial MT"/>
                        </a:rPr>
                        <a:t>0,00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4769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05"/>
                        </a:lnSpc>
                        <a:spcBef>
                          <a:spcPts val="49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(232.063,57)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</a:tr>
              <a:tr h="121920">
                <a:tc>
                  <a:txBody>
                    <a:bodyPr/>
                    <a:lstStyle/>
                    <a:p>
                      <a:pPr marL="18415">
                        <a:lnSpc>
                          <a:spcPts val="83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ts val="830"/>
                        </a:lnSpc>
                        <a:spcBef>
                          <a:spcPts val="30"/>
                        </a:spcBef>
                        <a:tabLst>
                          <a:tab pos="3502025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FOLHA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PAGAMENTO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EUPREGADOS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17.g39,44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65"/>
                        </a:lnSpc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ts val="830"/>
                        </a:lnSpc>
                        <a:spcBef>
                          <a:spcPts val="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(J17.439,44)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18110">
                <a:tc>
                  <a:txBody>
                    <a:bodyPr/>
                    <a:lstStyle/>
                    <a:p>
                      <a:pPr marL="18415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ts val="825"/>
                        </a:lnSpc>
                        <a:spcBef>
                          <a:spcPts val="5"/>
                        </a:spcBef>
                        <a:tabLst>
                          <a:tab pos="3393440" algn="l"/>
                        </a:tabLst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Slalarios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Pagar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113.668.81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ts val="825"/>
                        </a:lnSpc>
                        <a:spcBef>
                          <a:spcPts val="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(113.868,81)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175895"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2.1.3.01.006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486785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Guarugass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3.770.63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381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650" spc="-10" b="1">
                          <a:latin typeface="Cambria"/>
                          <a:cs typeface="Cambria"/>
                        </a:rPr>
                        <a:t>(3.770,63)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7620"/>
                </a:tc>
              </a:tr>
              <a:tr h="190500">
                <a:tc>
                  <a:txBody>
                    <a:bodyPr/>
                    <a:lstStyle/>
                    <a:p>
                      <a:pPr marL="9525">
                        <a:lnSpc>
                          <a:spcPts val="835"/>
                        </a:lnSpc>
                        <a:spcBef>
                          <a:spcPts val="565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2.1.3.04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71755"/>
                </a:tc>
                <a:tc>
                  <a:txBody>
                    <a:bodyPr/>
                    <a:lstStyle/>
                    <a:p>
                      <a:pPr algn="r" marR="149225">
                        <a:lnSpc>
                          <a:spcPts val="835"/>
                        </a:lnSpc>
                        <a:spcBef>
                          <a:spcPts val="565"/>
                        </a:spcBef>
                        <a:tabLst>
                          <a:tab pos="3450590" algn="l"/>
                        </a:tabLst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ENCARGO9</a:t>
                      </a:r>
                      <a:r>
                        <a:rPr dirty="0" sz="6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SOCI/\IS</a:t>
                      </a:r>
                      <a:r>
                        <a:rPr dirty="0" sz="6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6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20">
                          <a:latin typeface="Arial MT"/>
                          <a:cs typeface="Arial MT"/>
                        </a:rPr>
                        <a:t>PAGAR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114.624.13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175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>
                  <a:txBody>
                    <a:bodyPr/>
                    <a:lstStyle/>
                    <a:p>
                      <a:pPr algn="r" marR="5270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{114.624.13)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</a:tr>
              <a:tr h="119380">
                <a:tc>
                  <a:txBody>
                    <a:bodyPr/>
                    <a:lstStyle/>
                    <a:p>
                      <a:pPr marL="13970">
                        <a:lnSpc>
                          <a:spcPts val="805"/>
                        </a:lnSpc>
                        <a:spcBef>
                          <a:spcPts val="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2.1.3.04.001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4445"/>
                </a:tc>
                <a:tc>
                  <a:txBody>
                    <a:bodyPr/>
                    <a:lstStyle/>
                    <a:p>
                      <a:pPr algn="r" marR="139700">
                        <a:lnSpc>
                          <a:spcPct val="100000"/>
                        </a:lnSpc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104.212,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ts val="80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(104.212.05)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110">
                <a:tc>
                  <a:txBody>
                    <a:bodyPr/>
                    <a:lstStyle/>
                    <a:p>
                      <a:pPr marL="13970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35">
                          <a:latin typeface="Arial MT"/>
                          <a:cs typeface="Arial MT"/>
                        </a:rPr>
                        <a:t>2.1.3.04</a:t>
                      </a:r>
                      <a:r>
                        <a:rPr dirty="0" sz="7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.003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ts val="805"/>
                        </a:lnSpc>
                        <a:spcBef>
                          <a:spcPts val="25"/>
                        </a:spcBef>
                        <a:tabLst>
                          <a:tab pos="3493770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Fgts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Pagar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5.562,93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(5,562,93)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8270">
                <a:tc>
                  <a:txBody>
                    <a:bodyPr/>
                    <a:lstStyle/>
                    <a:p>
                      <a:pPr marL="13970">
                        <a:lnSpc>
                          <a:spcPts val="805"/>
                        </a:lnSpc>
                        <a:spcBef>
                          <a:spcPts val="10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2.1.3.04.005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ts val="894"/>
                        </a:lnSpc>
                        <a:spcBef>
                          <a:spcPts val="15"/>
                        </a:spcBef>
                        <a:tabLst>
                          <a:tab pos="3486785" algn="l"/>
                        </a:tabLst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Pis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s/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Folha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 b="1">
                          <a:latin typeface="Cambria"/>
                          <a:cs typeface="Cambria"/>
                        </a:rPr>
                        <a:t>3.003,06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190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(3.003,06)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78435"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2.1.3.04.006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ts val="835"/>
                        </a:lnSpc>
                        <a:tabLst>
                          <a:tab pos="3494404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IRRF</a:t>
                      </a:r>
                      <a:r>
                        <a:rPr dirty="0" sz="7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S/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FOLHA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1.846,09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83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826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(4.846.09)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231140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dirty="0" sz="700" spc="-10">
                          <a:latin typeface="Cambria"/>
                          <a:cs typeface="Cambria"/>
                        </a:rPr>
                        <a:t>2.4.3.04.00J</a:t>
                      </a:r>
                      <a:endParaRPr sz="700">
                        <a:latin typeface="Cambria"/>
                        <a:cs typeface="Cambria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155575">
                        <a:lnSpc>
                          <a:spcPct val="100000"/>
                        </a:lnSpc>
                        <a:spcBef>
                          <a:spcPts val="495"/>
                        </a:spcBef>
                        <a:tabLst>
                          <a:tab pos="3491865" algn="l"/>
                        </a:tabLst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Resultado</a:t>
                      </a:r>
                      <a:r>
                        <a:rPr dirty="0" sz="6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6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Exercício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1.953.14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650" spc="-10">
                          <a:latin typeface="Arial MT"/>
                          <a:cs typeface="Arial MT"/>
                        </a:rPr>
                        <a:t>365.826,88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dirty="0" sz="650" spc="-10" b="1">
                          <a:latin typeface="Cambria"/>
                          <a:cs typeface="Cambria"/>
                        </a:rPr>
                        <a:t>383.873.74</a:t>
                      </a:r>
                      <a:endParaRPr sz="650">
                        <a:latin typeface="Cambria"/>
                        <a:cs typeface="Cambria"/>
                      </a:endParaRPr>
                    </a:p>
                  </a:txBody>
                  <a:tcPr marL="0" marR="0" marB="0" marT="64135"/>
                </a:tc>
              </a:tr>
              <a:tr h="189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0495">
                        <a:lnSpc>
                          <a:spcPct val="100000"/>
                        </a:lnSpc>
                        <a:spcBef>
                          <a:spcPts val="545"/>
                        </a:spcBef>
                        <a:tabLst>
                          <a:tab pos="3933190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RECEITAS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13017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385.826,86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215"/>
                </a:tc>
              </a:tr>
              <a:tr h="117475">
                <a:tc>
                  <a:txBody>
                    <a:bodyPr/>
                    <a:lstStyle/>
                    <a:p>
                      <a:pPr marL="8890">
                        <a:lnSpc>
                          <a:spcPts val="805"/>
                        </a:lnSpc>
                        <a:spcBef>
                          <a:spcPts val="20"/>
                        </a:spcBef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d.1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ts val="805"/>
                        </a:lnSpc>
                        <a:spcBef>
                          <a:spcPts val="20"/>
                        </a:spcBef>
                        <a:tabLst>
                          <a:tab pos="3823335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RECEITAS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0,00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385.B26,88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10795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4.1.1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05"/>
                        </a:lnSpc>
                        <a:spcBef>
                          <a:spcPts val="25"/>
                        </a:spcBef>
                        <a:tabLst>
                          <a:tab pos="3763645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RECEITA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SUBVENÇOES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0.00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385.826.88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18745">
                <a:tc>
                  <a:txBody>
                    <a:bodyPr/>
                    <a:lstStyle/>
                    <a:p>
                      <a:pPr marL="8890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g.</a:t>
                      </a:r>
                      <a:r>
                        <a:rPr dirty="0" sz="70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T.1.01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44780">
                        <a:lnSpc>
                          <a:spcPts val="805"/>
                        </a:lnSpc>
                        <a:spcBef>
                          <a:spcPts val="25"/>
                        </a:spcBef>
                        <a:tabLst>
                          <a:tab pos="3713479" algn="l"/>
                        </a:tabLst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RECEITA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SUBVENÇOES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30">
                          <a:latin typeface="Arial MT"/>
                          <a:cs typeface="Arial MT"/>
                        </a:rPr>
                        <a:t>0.00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132080">
                        <a:lnSpc>
                          <a:spcPts val="805"/>
                        </a:lnSpc>
                        <a:spcBef>
                          <a:spcPts val="2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385.826.88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0795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4.1.1.01.001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35"/>
                        </a:lnSpc>
                        <a:tabLst>
                          <a:tab pos="3650615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Subvonções</a:t>
                      </a:r>
                      <a:r>
                        <a:rPr dirty="0" sz="7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Govemamen</a:t>
                      </a:r>
                      <a:r>
                        <a:rPr dirty="0" sz="70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lals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716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4610">
                        <a:lnSpc>
                          <a:spcPts val="83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385.826,88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92405">
                <a:tc>
                  <a:txBody>
                    <a:bodyPr/>
                    <a:lstStyle/>
                    <a:p>
                      <a:pPr marL="635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50">
                          <a:latin typeface="Comic Sans MS"/>
                          <a:cs typeface="Comic Sans MS"/>
                        </a:rPr>
                        <a:t>5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545"/>
                        </a:spcBef>
                        <a:tabLst>
                          <a:tab pos="3768725" algn="l"/>
                        </a:tabLst>
                      </a:pPr>
                      <a:r>
                        <a:rPr dirty="0" sz="650">
                          <a:latin typeface="Arial MT"/>
                          <a:cs typeface="Arial MT"/>
                        </a:rPr>
                        <a:t>CLfSTO5</a:t>
                      </a:r>
                      <a:r>
                        <a:rPr dirty="0" sz="6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65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6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1.</a:t>
                      </a:r>
                      <a:r>
                        <a:rPr dirty="0" sz="70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53,14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1.953.14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9215"/>
                </a:tc>
              </a:tr>
              <a:tr h="117475">
                <a:tc>
                  <a:txBody>
                    <a:bodyPr/>
                    <a:lstStyle/>
                    <a:p>
                      <a:pPr marL="12700">
                        <a:lnSpc>
                          <a:spcPts val="82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5.2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53035">
                        <a:lnSpc>
                          <a:spcPts val="825"/>
                        </a:lnSpc>
                        <a:tabLst>
                          <a:tab pos="3652520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1.953.14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82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3340">
                        <a:lnSpc>
                          <a:spcPts val="82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1.953,14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23189">
                <a:tc>
                  <a:txBody>
                    <a:bodyPr/>
                    <a:lstStyle/>
                    <a:p>
                      <a:pPr marL="1270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ts val="825"/>
                        </a:lnSpc>
                        <a:spcBef>
                          <a:spcPts val="45"/>
                        </a:spcBef>
                        <a:tabLst>
                          <a:tab pos="3597275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OPERACIONAIS</a:t>
                      </a:r>
                      <a:r>
                        <a:rPr dirty="0" sz="7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•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20">
                          <a:latin typeface="Arial MT"/>
                          <a:cs typeface="Arial MT"/>
                        </a:rPr>
                        <a:t>ADMT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N1STRATIVAS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1.822,92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1.822,92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23189">
                <a:tc>
                  <a:txBody>
                    <a:bodyPr/>
                    <a:lstStyle/>
                    <a:p>
                      <a:pPr marL="12700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5.2.2.03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51130">
                        <a:lnSpc>
                          <a:spcPts val="825"/>
                        </a:lnSpc>
                        <a:spcBef>
                          <a:spcPts val="45"/>
                        </a:spcBef>
                        <a:tabLst>
                          <a:tab pos="3547110" algn="l"/>
                        </a:tabLst>
                      </a:pPr>
                      <a:r>
                        <a:rPr dirty="0" sz="700" spc="-30">
                          <a:latin typeface="Arial MT"/>
                          <a:cs typeface="Arial MT"/>
                        </a:rPr>
                        <a:t>DESPEDAS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0">
                          <a:latin typeface="Arial MT"/>
                          <a:cs typeface="Arial MT"/>
                        </a:rPr>
                        <a:t>GERAIS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ADMINISTRATIVAS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968" sz="1050" spc="-15">
                          <a:latin typeface="Arial MT"/>
                          <a:cs typeface="Arial MT"/>
                        </a:rPr>
                        <a:t>1.822.9Z</a:t>
                      </a:r>
                      <a:endParaRPr baseline="3968" sz="105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825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1.822,02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18745">
                <a:tc>
                  <a:txBody>
                    <a:bodyPr/>
                    <a:lstStyle/>
                    <a:p>
                      <a:pPr marL="1714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5.2.2.03.021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52400">
                        <a:lnSpc>
                          <a:spcPts val="825"/>
                        </a:lnSpc>
                        <a:spcBef>
                          <a:spcPts val="10"/>
                        </a:spcBef>
                        <a:tabLst>
                          <a:tab pos="3562350" algn="l"/>
                        </a:tabLst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Telefone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864.92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34620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50165">
                        <a:lnSpc>
                          <a:spcPts val="825"/>
                        </a:lnSpc>
                        <a:spcBef>
                          <a:spcPts val="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864,92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</a:tr>
              <a:tr h="173990">
                <a:tc>
                  <a:txBody>
                    <a:bodyPr/>
                    <a:lstStyle/>
                    <a:p>
                      <a:pPr marL="1333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õ.2.2.03.030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146685">
                        <a:lnSpc>
                          <a:spcPct val="100000"/>
                        </a:lnSpc>
                        <a:spcBef>
                          <a:spcPts val="10"/>
                        </a:spcBef>
                        <a:tabLst>
                          <a:tab pos="3557270" algn="l"/>
                        </a:tabLst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Tarifa</a:t>
                      </a:r>
                      <a:r>
                        <a:rPr dirty="0" sz="7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Pacote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Serviços.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958,00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956,00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5715"/>
                </a:tc>
              </a:tr>
              <a:tr h="193675"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5.2.4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73660"/>
                </a:tc>
                <a:tc>
                  <a:txBody>
                    <a:bodyPr/>
                    <a:lstStyle/>
                    <a:p>
                      <a:pPr algn="r" marR="149860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3674110" algn="l"/>
                        </a:tabLst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35">
                          <a:latin typeface="Arial MT"/>
                          <a:cs typeface="Arial MT"/>
                        </a:rPr>
                        <a:t>OPERACIONAIS</a:t>
                      </a:r>
                      <a:r>
                        <a:rPr dirty="0" sz="7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TRIBUTARIAS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650" spc="-10">
                          <a:latin typeface="Comic Sans MS"/>
                          <a:cs typeface="Comic Sans MS"/>
                        </a:rPr>
                        <a:t>130.22</a:t>
                      </a:r>
                      <a:endParaRPr sz="650">
                        <a:latin typeface="Comic Sans MS"/>
                        <a:cs typeface="Comic Sans MS"/>
                      </a:endParaRPr>
                    </a:p>
                  </a:txBody>
                  <a:tcPr marL="0" marR="0" marB="0" marT="73660"/>
                </a:tc>
                <a:tc>
                  <a:txBody>
                    <a:bodyPr/>
                    <a:lstStyle/>
                    <a:p>
                      <a:pPr algn="r" marR="13652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20">
                          <a:latin typeface="Comic Sans MS"/>
                          <a:cs typeface="Comic Sans MS"/>
                        </a:rPr>
                        <a:t>0,00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9215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00" spc="-10">
                          <a:latin typeface="Comic Sans MS"/>
                          <a:cs typeface="Comic Sans MS"/>
                        </a:rPr>
                        <a:t>130,22</a:t>
                      </a:r>
                      <a:endParaRPr sz="700">
                        <a:latin typeface="Comic Sans MS"/>
                        <a:cs typeface="Comic Sans MS"/>
                      </a:endParaRPr>
                    </a:p>
                  </a:txBody>
                  <a:tcPr marL="0" marR="0" marB="0" marT="69215"/>
                </a:tc>
              </a:tr>
              <a:tr h="97790">
                <a:tc>
                  <a:txBody>
                    <a:bodyPr/>
                    <a:lstStyle/>
                    <a:p>
                      <a:pPr marL="12700">
                        <a:lnSpc>
                          <a:spcPts val="650"/>
                        </a:lnSpc>
                        <a:spcBef>
                          <a:spcPts val="2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5</a:t>
                      </a:r>
                      <a:r>
                        <a:rPr dirty="0" sz="7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2.4.01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ts val="675"/>
                        </a:lnSpc>
                      </a:pPr>
                      <a:r>
                        <a:rPr dirty="0" sz="700" spc="-25">
                          <a:latin typeface="Arial MT"/>
                          <a:cs typeface="Arial MT"/>
                        </a:rPr>
                        <a:t>IMPOSTOS,</a:t>
                      </a:r>
                      <a:r>
                        <a:rPr dirty="0" sz="7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65">
                          <a:latin typeface="Arial MT"/>
                          <a:cs typeface="Arial MT"/>
                        </a:rPr>
                        <a:t>YAXAS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CONTRfBUICOES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29539">
                        <a:lnSpc>
                          <a:spcPts val="675"/>
                        </a:lnSpc>
                      </a:pPr>
                      <a:r>
                        <a:rPr dirty="0" sz="700" spc="-20">
                          <a:latin typeface="Arial MT"/>
                          <a:cs typeface="Arial MT"/>
                        </a:rPr>
                        <a:t>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ts val="6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130,22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4432" y="3151005"/>
            <a:ext cx="45750" cy="6402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5282" y="7989558"/>
            <a:ext cx="45750" cy="6402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47022" y="7134350"/>
            <a:ext cx="915012" cy="7317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206418" y="9667960"/>
            <a:ext cx="251628" cy="8231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5688180" y="9795319"/>
            <a:ext cx="1366520" cy="28829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dirty="0" sz="850" spc="-45">
                <a:latin typeface="Arial MT"/>
                <a:cs typeface="Arial MT"/>
              </a:rPr>
              <a:t>contábil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SCI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VISUAL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Sucessor</a:t>
            </a:r>
            <a:endParaRPr sz="850">
              <a:latin typeface="Arial MT"/>
              <a:cs typeface="Arial MT"/>
            </a:endParaRPr>
          </a:p>
          <a:p>
            <a:pPr marL="384810">
              <a:lnSpc>
                <a:spcPct val="100000"/>
              </a:lnSpc>
              <a:spcBef>
                <a:spcPts val="95"/>
              </a:spcBef>
            </a:pPr>
            <a:r>
              <a:rPr dirty="0" sz="850" spc="-30">
                <a:latin typeface="Arial MT"/>
                <a:cs typeface="Arial MT"/>
              </a:rPr>
              <a:t>14/06/2022</a:t>
            </a:r>
            <a:r>
              <a:rPr dirty="0" sz="850" spc="39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11:20:22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2025-05-19T16:13:10Z</dcterms:created>
  <dcterms:modified xsi:type="dcterms:W3CDTF">2025-05-19T16:13:10Z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2025-04-17T00:00:00Z</vt:filetime>
  </property>
  <property fmtid="{D5CDD505-2E9C-101B-9397-08002B2CF9AE}" pid="3" name="LastSaved">
    <vt:filetime>2025-05-19T00:00:00Z</vt:filetime>
  </property>
  <property fmtid="{D5CDD505-2E9C-101B-9397-08002B2CF9AE}" pid="4" name="Producer">
    <vt:lpwstr>EPSON Scan</vt:lpwstr>
  </property>
</Properties>
</file>