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340600" cy="10471150"/>
  <p:notesSz cx="7340600" cy="104711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1021" y="3246056"/>
            <a:ext cx="6244907" cy="2198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02042" y="5863844"/>
            <a:ext cx="5142865" cy="2617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67347" y="2408364"/>
            <a:ext cx="3195923" cy="6910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783679" y="2408364"/>
            <a:ext cx="3195923" cy="6910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347" y="418846"/>
            <a:ext cx="6612255" cy="1675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7347" y="2408364"/>
            <a:ext cx="6612255" cy="6910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497963" y="9738170"/>
            <a:ext cx="2351024" cy="5235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67347" y="9738170"/>
            <a:ext cx="1689798" cy="5235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27275" y="9824747"/>
            <a:ext cx="417195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rgbClr val="31313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#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60831" y="3722489"/>
          <a:ext cx="6431280" cy="5745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3810"/>
                <a:gridCol w="1258569"/>
                <a:gridCol w="1258570"/>
                <a:gridCol w="1270635"/>
                <a:gridCol w="1276985"/>
              </a:tblGrid>
              <a:tr h="224790">
                <a:tc gridSpan="5">
                  <a:txBody>
                    <a:bodyPr/>
                    <a:lstStyle/>
                    <a:p>
                      <a:pPr algn="ctr" marR="317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2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DEI</a:t>
                      </a:r>
                      <a:r>
                        <a:rPr dirty="0" sz="1050" spc="19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45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ONSTRATIVO</a:t>
                      </a:r>
                      <a:r>
                        <a:rPr dirty="0" sz="1050" spc="7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DOS</a:t>
                      </a:r>
                      <a:r>
                        <a:rPr dirty="0" sz="1050" spc="4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25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RECURSOS</a:t>
                      </a:r>
                      <a:r>
                        <a:rPr dirty="0" sz="1050" spc="80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35" b="1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DISPONÍVEIS</a:t>
                      </a:r>
                      <a:r>
                        <a:rPr dirty="0" sz="1050" spc="125" b="1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NO </a:t>
                      </a:r>
                      <a:r>
                        <a:rPr dirty="0" sz="1050" spc="-10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EXERCÍCIO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49885">
                <a:tc>
                  <a:txBody>
                    <a:bodyPr/>
                    <a:lstStyle/>
                    <a:p>
                      <a:pPr marL="135255" marR="120650" indent="42545">
                        <a:lnSpc>
                          <a:spcPts val="1130"/>
                        </a:lnSpc>
                        <a:spcBef>
                          <a:spcPts val="160"/>
                        </a:spcBef>
                      </a:pPr>
                      <a:r>
                        <a:rPr dirty="0" sz="1050" spc="-65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DATA</a:t>
                      </a:r>
                      <a:r>
                        <a:rPr dirty="0" sz="1050" spc="15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 b="1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PREVISTA </a:t>
                      </a:r>
                      <a:r>
                        <a:rPr dirty="0" sz="1050" spc="-50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PARA</a:t>
                      </a:r>
                      <a:r>
                        <a:rPr dirty="0" sz="1050" spc="50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b="1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O</a:t>
                      </a:r>
                      <a:r>
                        <a:rPr dirty="0" sz="1050" spc="15" b="1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35" b="1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REPASSE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2032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 marR="34925" indent="310515">
                        <a:lnSpc>
                          <a:spcPts val="1200"/>
                        </a:lnSpc>
                        <a:spcBef>
                          <a:spcPts val="80"/>
                        </a:spcBef>
                      </a:pPr>
                      <a:r>
                        <a:rPr dirty="0" sz="10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VALORES </a:t>
                      </a:r>
                      <a:r>
                        <a:rPr dirty="0" baseline="2645" sz="1575" spc="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PREVISTOS</a:t>
                      </a:r>
                      <a:r>
                        <a:rPr dirty="0" baseline="2645" sz="1575" spc="202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645" sz="1575" spc="52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z="1050" spc="35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r>
                        <a:rPr dirty="0" sz="1050" spc="16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dirty="0" sz="1050" spc="1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4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REPASSE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-14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N•-</a:t>
                      </a:r>
                      <a:r>
                        <a:rPr dirty="0" sz="1050" spc="14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DOC.</a:t>
                      </a:r>
                      <a:r>
                        <a:rPr dirty="0" sz="1050" spc="114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CRÉDITO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244">
                        <a:lnSpc>
                          <a:spcPts val="1230"/>
                        </a:lnSpc>
                        <a:spcBef>
                          <a:spcPts val="15"/>
                        </a:spcBef>
                      </a:pPr>
                      <a:r>
                        <a:rPr dirty="0" sz="1050" spc="-10" b="1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VALORES</a:t>
                      </a:r>
                      <a:endParaRPr sz="1050">
                        <a:latin typeface="Cambria"/>
                        <a:cs typeface="Cambria"/>
                      </a:endParaRPr>
                    </a:p>
                    <a:p>
                      <a:pPr algn="r" marR="49530">
                        <a:lnSpc>
                          <a:spcPts val="1110"/>
                        </a:lnSpc>
                      </a:pPr>
                      <a:r>
                        <a:rPr dirty="0" sz="950" b="1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REPASSADOS</a:t>
                      </a:r>
                      <a:r>
                        <a:rPr dirty="0" sz="950" spc="475" b="1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5" b="1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R$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9885"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15/01/2025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1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100.453,90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07/02/2025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2120" marR="201930" indent="-252729">
                        <a:lnSpc>
                          <a:spcPts val="1100"/>
                        </a:lnSpc>
                        <a:spcBef>
                          <a:spcPts val="185"/>
                        </a:spcBef>
                      </a:pPr>
                      <a:r>
                        <a:rPr dirty="0" sz="1100" spc="-10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1º</a:t>
                      </a:r>
                      <a:r>
                        <a:rPr dirty="0" sz="1100" spc="45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00" spc="-8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Quadrimestre</a:t>
                      </a:r>
                      <a:r>
                        <a:rPr dirty="0" sz="11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0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janeiro</a:t>
                      </a:r>
                      <a:endParaRPr sz="1100">
                        <a:latin typeface="Cambria"/>
                        <a:cs typeface="Cambria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33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94.7L9,20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15/01/2025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07/02/2025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4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 spc="5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5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-3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janeiro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2705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14/02/2025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0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55"/>
                        </a:lnSpc>
                      </a:pPr>
                      <a:r>
                        <a:rPr dirty="0" sz="1050" spc="-2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07/02/2025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050" spc="-4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 spc="3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-5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Fevereiro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2705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53060"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14/02/2025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11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100.453,90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07/02/2025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6240" marR="202565" indent="-193040">
                        <a:lnSpc>
                          <a:spcPts val="1100"/>
                        </a:lnSpc>
                        <a:spcBef>
                          <a:spcPts val="210"/>
                        </a:spcBef>
                      </a:pPr>
                      <a:r>
                        <a:rPr dirty="0" sz="1000" spc="-16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1-</a:t>
                      </a:r>
                      <a:r>
                        <a:rPr dirty="0" sz="1000" spc="-1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°</a:t>
                      </a:r>
                      <a:r>
                        <a:rPr dirty="0" sz="1000" spc="5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00" spc="-4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Quadrimestre</a:t>
                      </a:r>
                      <a:r>
                        <a:rPr dirty="0" sz="1000" spc="-1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0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Fevereiro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266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39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53060"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2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16/03/2025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9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100.453,90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11/03/2025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115"/>
                        </a:lnSpc>
                        <a:spcBef>
                          <a:spcPts val="90"/>
                        </a:spcBef>
                      </a:pPr>
                      <a:r>
                        <a:rPr dirty="0" sz="1000" spc="-85">
                          <a:solidFill>
                            <a:srgbClr val="363636"/>
                          </a:solidFill>
                          <a:latin typeface="Consolas"/>
                          <a:cs typeface="Consolas"/>
                        </a:rPr>
                        <a:t>l°</a:t>
                      </a:r>
                      <a:r>
                        <a:rPr dirty="0" sz="1000" spc="-280">
                          <a:solidFill>
                            <a:srgbClr val="363636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dirty="0" sz="1000" spc="-10">
                          <a:solidFill>
                            <a:srgbClr val="212121"/>
                          </a:solidFill>
                          <a:latin typeface="Consolas"/>
                          <a:cs typeface="Consolas"/>
                        </a:rPr>
                        <a:t>Quadrimestre</a:t>
                      </a:r>
                      <a:endParaRPr sz="1000">
                        <a:latin typeface="Consolas"/>
                        <a:cs typeface="Consolas"/>
                      </a:endParaRPr>
                    </a:p>
                    <a:p>
                      <a:pPr algn="ctr" marL="3175">
                        <a:lnSpc>
                          <a:spcPts val="1175"/>
                        </a:lnSpc>
                      </a:pPr>
                      <a:r>
                        <a:rPr dirty="0" sz="10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Março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39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16/03/2025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11/03/2025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1255"/>
                        </a:lnSpc>
                      </a:pPr>
                      <a:r>
                        <a:rPr dirty="0" sz="1050" spc="-4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 spc="3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-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Março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15/04/2025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07/04/2025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255"/>
                        </a:lnSpc>
                      </a:pPr>
                      <a:r>
                        <a:rPr dirty="0" sz="1050" spc="-4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 spc="3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Abril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9530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53060">
                <a:tc>
                  <a:txBody>
                    <a:bodyPr/>
                    <a:lstStyle/>
                    <a:p>
                      <a:pPr algn="ctr" marL="158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2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15/04/2025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9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100.453,90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07/04/2025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ts val="1170"/>
                        </a:lnSpc>
                        <a:spcBef>
                          <a:spcPts val="40"/>
                        </a:spcBef>
                      </a:pPr>
                      <a:r>
                        <a:rPr dirty="0" sz="1050" spc="-20">
                          <a:solidFill>
                            <a:srgbClr val="242424"/>
                          </a:solidFill>
                          <a:latin typeface="Consolas"/>
                          <a:cs typeface="Consolas"/>
                        </a:rPr>
                        <a:t>1°Quadrimestre-</a:t>
                      </a:r>
                      <a:endParaRPr sz="1050">
                        <a:latin typeface="Consolas"/>
                        <a:cs typeface="Consolas"/>
                      </a:endParaRPr>
                    </a:p>
                    <a:p>
                      <a:pPr algn="ctr" marL="11430">
                        <a:lnSpc>
                          <a:spcPts val="1170"/>
                        </a:lnSpc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abril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4170"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1S/05/2025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37.887,68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3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12/05/2025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0" marR="153035" indent="-40005">
                        <a:lnSpc>
                          <a:spcPts val="1100"/>
                        </a:lnSpc>
                        <a:spcBef>
                          <a:spcPts val="210"/>
                        </a:spcBef>
                      </a:pPr>
                      <a:r>
                        <a:rPr dirty="0" sz="1050" spc="-5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Verbal</a:t>
                      </a:r>
                      <a:r>
                        <a:rPr dirty="0" sz="1050" spc="5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6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Adicional</a:t>
                      </a:r>
                      <a:r>
                        <a:rPr dirty="0" sz="1050" spc="5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5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50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7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Maio</a:t>
                      </a:r>
                      <a:r>
                        <a:rPr dirty="0" sz="1050" spc="3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50" spc="-2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Consumo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266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37.887,68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algn="ctr" marL="158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050" spc="-2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15/05/2025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714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1000" spc="-1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9.471,92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2032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1000" spc="-10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12/05/2025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2032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1115"/>
                        </a:lnSpc>
                        <a:spcBef>
                          <a:spcPts val="160"/>
                        </a:spcBef>
                      </a:pPr>
                      <a:r>
                        <a:rPr dirty="0" sz="1000" spc="-45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Verba</a:t>
                      </a:r>
                      <a:r>
                        <a:rPr dirty="0" sz="1000" spc="-5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40">
                          <a:solidFill>
                            <a:srgbClr val="1C1C1C"/>
                          </a:solidFill>
                          <a:latin typeface="Arial MT"/>
                          <a:cs typeface="Arial MT"/>
                        </a:rPr>
                        <a:t>Adicional</a:t>
                      </a:r>
                      <a:r>
                        <a:rPr dirty="0" sz="1000" spc="-5">
                          <a:solidFill>
                            <a:srgbClr val="1C1C1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20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Bens</a:t>
                      </a:r>
                      <a:endParaRPr sz="1000">
                        <a:latin typeface="Arial MT"/>
                        <a:cs typeface="Arial MT"/>
                      </a:endParaRPr>
                    </a:p>
                    <a:p>
                      <a:pPr algn="ctr" marL="2540">
                        <a:lnSpc>
                          <a:spcPts val="1175"/>
                        </a:lnSpc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Permanentes</a:t>
                      </a:r>
                      <a:endParaRPr sz="1050">
                        <a:latin typeface="Arial MT"/>
                        <a:cs typeface="Arial MT"/>
                      </a:endParaRPr>
                    </a:p>
                  </a:txBody>
                  <a:tcPr marL="0" marR="0" marB="0" marT="2032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9.471,92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15/05/2025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100.453,90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12/05/2025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77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>
                          <a:solidFill>
                            <a:srgbClr val="333333"/>
                          </a:solidFill>
                          <a:latin typeface="Arial MT"/>
                          <a:cs typeface="Arial MT"/>
                        </a:rPr>
                        <a:t>2º</a:t>
                      </a:r>
                      <a:r>
                        <a:rPr dirty="0" sz="1000" spc="-50">
                          <a:solidFill>
                            <a:srgbClr val="33333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35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Ouadrimestre</a:t>
                      </a:r>
                      <a:r>
                        <a:rPr dirty="0" sz="1000" spc="25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20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Maio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marL="1587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15/05/2025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3.579,22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12/05/2025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8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7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Locação</a:t>
                      </a:r>
                      <a:r>
                        <a:rPr dirty="0" sz="1000" spc="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dirty="0" sz="1000" spc="-10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2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Maio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marL="158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14/06/2025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3.579,22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10/06/2025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60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Locação</a:t>
                      </a:r>
                      <a:r>
                        <a:rPr dirty="0" sz="1000" spc="-5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dirty="0" sz="1000" spc="-6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20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junho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14/06/2025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100.453,90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B2B2B"/>
                          </a:solidFill>
                          <a:latin typeface="Arial MT"/>
                          <a:cs typeface="Arial MT"/>
                        </a:rPr>
                        <a:t>10/06/2025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5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Custos</a:t>
                      </a:r>
                      <a:r>
                        <a:rPr dirty="0" sz="1000" spc="-2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Indiretos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197485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14/07/2025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3.579,22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15/07/2025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65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Locação</a:t>
                      </a:r>
                      <a:r>
                        <a:rPr dirty="0" sz="1000" spc="10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dirty="0" sz="1000" spc="-4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julho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14/07/2025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100.453,90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15/07/2025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5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Custos</a:t>
                      </a:r>
                      <a:r>
                        <a:rPr dirty="0" sz="1000" spc="-2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Indiretos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194945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13/08/2025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100.453.90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13/08/2025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50">
                          <a:solidFill>
                            <a:srgbClr val="1C1C1C"/>
                          </a:solidFill>
                          <a:latin typeface="Arial MT"/>
                          <a:cs typeface="Arial MT"/>
                        </a:rPr>
                        <a:t>Custos</a:t>
                      </a:r>
                      <a:r>
                        <a:rPr dirty="0" sz="1000" spc="-20">
                          <a:solidFill>
                            <a:srgbClr val="1C1C1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Indiretos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13/08/2025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3.579,22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10">
                          <a:solidFill>
                            <a:srgbClr val="2F2F2F"/>
                          </a:solidFill>
                          <a:latin typeface="Arial MT"/>
                          <a:cs typeface="Arial MT"/>
                        </a:rPr>
                        <a:t>13/08/2025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 spc="-55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Locação</a:t>
                      </a:r>
                      <a:r>
                        <a:rPr dirty="0" sz="1000" spc="-5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000" spc="-10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Agosto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4170"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5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12/09/2025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100.453,90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16/09/2025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065" marR="187325" indent="-179070">
                        <a:lnSpc>
                          <a:spcPts val="1080"/>
                        </a:lnSpc>
                        <a:spcBef>
                          <a:spcPts val="180"/>
                        </a:spcBef>
                      </a:pPr>
                      <a:r>
                        <a:rPr dirty="0" sz="10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3°</a:t>
                      </a:r>
                      <a:r>
                        <a:rPr dirty="0" sz="1050" spc="2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-3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Quadrimestre </a:t>
                      </a:r>
                      <a:r>
                        <a:rPr dirty="0" sz="10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Setembro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2286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algn="ctr" marL="279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12/09/2025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16/09/2025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1255"/>
                        </a:lnSpc>
                      </a:pPr>
                      <a:r>
                        <a:rPr dirty="0" sz="1050" spc="-4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 spc="4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Setembro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5720">
                        <a:lnSpc>
                          <a:spcPts val="1230"/>
                        </a:lnSpc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3.579,22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57783" y="3122381"/>
          <a:ext cx="6416040" cy="443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6190"/>
                <a:gridCol w="944880"/>
                <a:gridCol w="1569720"/>
                <a:gridCol w="1273810"/>
              </a:tblGrid>
              <a:tr h="22479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DOCUMENTO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VIGÊNCIA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0795">
                        <a:lnSpc>
                          <a:spcPts val="1405"/>
                        </a:lnSpc>
                      </a:pPr>
                      <a:r>
                        <a:rPr dirty="0" sz="1200" spc="-10">
                          <a:solidFill>
                            <a:srgbClr val="181818"/>
                          </a:solidFill>
                          <a:latin typeface="Courier New"/>
                          <a:cs typeface="Courier New"/>
                        </a:rPr>
                        <a:t>VALORR</a:t>
                      </a:r>
                      <a:r>
                        <a:rPr dirty="0" baseline="-6944" sz="1800" spc="-15">
                          <a:solidFill>
                            <a:srgbClr val="181818"/>
                          </a:solidFill>
                          <a:latin typeface="Courier New"/>
                          <a:cs typeface="Courier New"/>
                        </a:rPr>
                        <a:t>S</a:t>
                      </a:r>
                      <a:endParaRPr baseline="-6944" sz="180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9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TERMO</a:t>
                      </a:r>
                      <a:r>
                        <a:rPr dirty="0" sz="1050" spc="3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8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DE</a:t>
                      </a:r>
                      <a:r>
                        <a:rPr dirty="0" sz="1050" spc="2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7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COLABORAÇÃO</a:t>
                      </a:r>
                      <a:r>
                        <a:rPr dirty="0" sz="1050" spc="12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n° </a:t>
                      </a:r>
                      <a:r>
                        <a:rPr dirty="0" sz="10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4824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23/12/2021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01/01/2022</a:t>
                      </a:r>
                      <a:r>
                        <a:rPr dirty="0" sz="1050" spc="9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a</a:t>
                      </a:r>
                      <a:r>
                        <a:rPr dirty="0" sz="1050" spc="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2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31/12/2026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5">
                          <a:solidFill>
                            <a:srgbClr val="242424"/>
                          </a:solidFill>
                          <a:latin typeface="Courier New"/>
                          <a:cs typeface="Courier New"/>
                        </a:rPr>
                        <a:t>1.343.116,64</a:t>
                      </a:r>
                      <a:endParaRPr sz="1050">
                        <a:latin typeface="Courier New"/>
                        <a:cs typeface="Courier New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434"/>
                      </a:solidFill>
                      <a:prstDash val="solid"/>
                    </a:lnL>
                    <a:lnR w="19050">
                      <a:solidFill>
                        <a:srgbClr val="383434"/>
                      </a:solidFill>
                      <a:prstDash val="solid"/>
                    </a:lnR>
                    <a:lnT w="19050">
                      <a:solidFill>
                        <a:srgbClr val="383434"/>
                      </a:solidFill>
                      <a:prstDash val="solid"/>
                    </a:lnT>
                    <a:lnB w="19050">
                      <a:solidFill>
                        <a:srgbClr val="3834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505150" y="9897626"/>
            <a:ext cx="412750" cy="146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00"/>
              </a:lnSpc>
            </a:pPr>
            <a:r>
              <a:rPr dirty="0" sz="950" spc="-10" i="1">
                <a:solidFill>
                  <a:srgbClr val="333333"/>
                </a:solidFill>
                <a:latin typeface="Calibri"/>
                <a:cs typeface="Calibri"/>
              </a:rPr>
              <a:t>Póg.</a:t>
            </a:r>
            <a:r>
              <a:rPr dirty="0" sz="950" spc="-5" i="1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fld id="{81D60167-4931-47E6-BA6A-407CBD079E47}" type="slidenum">
              <a:rPr dirty="0" sz="950" spc="-45" i="1">
                <a:solidFill>
                  <a:srgbClr val="2A2A2A"/>
                </a:solidFill>
                <a:latin typeface="Calibri"/>
                <a:cs typeface="Calibri"/>
              </a:rPr>
              <a:t>1</a:t>
            </a:fld>
            <a:r>
              <a:rPr dirty="0" sz="950" spc="-45" i="1">
                <a:solidFill>
                  <a:srgbClr val="2A2A2A"/>
                </a:solidFill>
                <a:latin typeface="Calibri"/>
                <a:cs typeface="Calibri"/>
              </a:rPr>
              <a:t>/5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4229" y="567098"/>
            <a:ext cx="6222365" cy="24504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24050" marR="1414780" indent="-431165">
              <a:lnSpc>
                <a:spcPct val="125899"/>
              </a:lnSpc>
              <a:spcBef>
                <a:spcPts val="100"/>
              </a:spcBef>
            </a:pPr>
            <a:r>
              <a:rPr dirty="0" sz="1000" spc="-55">
                <a:solidFill>
                  <a:srgbClr val="1F1F1F"/>
                </a:solidFill>
                <a:latin typeface="Arial MT"/>
                <a:cs typeface="Arial MT"/>
              </a:rPr>
              <a:t>DEMONSTRATIVO</a:t>
            </a:r>
            <a:r>
              <a:rPr dirty="0" sz="1000" spc="5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00" spc="-50">
                <a:solidFill>
                  <a:srgbClr val="1F1F1F"/>
                </a:solidFill>
                <a:latin typeface="Arial MT"/>
                <a:cs typeface="Arial MT"/>
              </a:rPr>
              <a:t>INTEGRAL</a:t>
            </a:r>
            <a:r>
              <a:rPr dirty="0" sz="1000" spc="45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00" spc="-30">
                <a:solidFill>
                  <a:srgbClr val="212121"/>
                </a:solidFill>
                <a:latin typeface="Arial MT"/>
                <a:cs typeface="Arial MT"/>
              </a:rPr>
              <a:t>DAS</a:t>
            </a:r>
            <a:r>
              <a:rPr dirty="0" sz="1000" spc="25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00" spc="-70">
                <a:solidFill>
                  <a:srgbClr val="1C1C1C"/>
                </a:solidFill>
                <a:latin typeface="Arial MT"/>
                <a:cs typeface="Arial MT"/>
              </a:rPr>
              <a:t>RECEITAS</a:t>
            </a:r>
            <a:r>
              <a:rPr dirty="0" sz="1000" spc="40">
                <a:solidFill>
                  <a:srgbClr val="1C1C1C"/>
                </a:solidFill>
                <a:latin typeface="Arial MT"/>
                <a:cs typeface="Arial MT"/>
              </a:rPr>
              <a:t> </a:t>
            </a:r>
            <a:r>
              <a:rPr dirty="0" sz="1000" spc="-140">
                <a:solidFill>
                  <a:srgbClr val="1D1D1D"/>
                </a:solidFill>
                <a:latin typeface="Arial MT"/>
                <a:cs typeface="Arial MT"/>
              </a:rPr>
              <a:t>E</a:t>
            </a:r>
            <a:r>
              <a:rPr dirty="0" sz="1000" spc="60">
                <a:solidFill>
                  <a:srgbClr val="1D1D1D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151515"/>
                </a:solidFill>
                <a:latin typeface="Arial MT"/>
                <a:cs typeface="Arial MT"/>
              </a:rPr>
              <a:t>DESPESAS </a:t>
            </a:r>
            <a:r>
              <a:rPr dirty="0" sz="1000" spc="-55">
                <a:solidFill>
                  <a:srgbClr val="212121"/>
                </a:solidFill>
                <a:latin typeface="Arial MT"/>
                <a:cs typeface="Arial MT"/>
              </a:rPr>
              <a:t>ANEXO</a:t>
            </a:r>
            <a:r>
              <a:rPr dirty="0" sz="1000" spc="3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282828"/>
                </a:solidFill>
                <a:latin typeface="Arial MT"/>
                <a:cs typeface="Arial MT"/>
              </a:rPr>
              <a:t>RP</a:t>
            </a:r>
            <a:r>
              <a:rPr dirty="0" sz="1000" spc="15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50">
                <a:solidFill>
                  <a:srgbClr val="262626"/>
                </a:solidFill>
                <a:latin typeface="Arial MT"/>
                <a:cs typeface="Arial MT"/>
              </a:rPr>
              <a:t>10</a:t>
            </a:r>
            <a:r>
              <a:rPr dirty="0" sz="1000" spc="-35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2D2D2D"/>
                </a:solidFill>
                <a:latin typeface="Arial MT"/>
                <a:cs typeface="Arial MT"/>
              </a:rPr>
              <a:t>-</a:t>
            </a:r>
            <a:r>
              <a:rPr dirty="0" sz="1000" spc="-25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242424"/>
                </a:solidFill>
                <a:latin typeface="Arial MT"/>
                <a:cs typeface="Arial MT"/>
              </a:rPr>
              <a:t>TERMO</a:t>
            </a:r>
            <a:r>
              <a:rPr dirty="0" sz="1000" spc="50">
                <a:solidFill>
                  <a:srgbClr val="242424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161616"/>
                </a:solidFill>
                <a:latin typeface="Arial MT"/>
                <a:cs typeface="Arial MT"/>
              </a:rPr>
              <a:t>DE</a:t>
            </a:r>
            <a:r>
              <a:rPr dirty="0" sz="100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1F1F1F"/>
                </a:solidFill>
                <a:latin typeface="Arial MT"/>
                <a:cs typeface="Arial MT"/>
              </a:rPr>
              <a:t>COLABORAÇÃO</a:t>
            </a:r>
            <a:endParaRPr sz="1000">
              <a:latin typeface="Arial MT"/>
              <a:cs typeface="Arial MT"/>
            </a:endParaRPr>
          </a:p>
          <a:p>
            <a:pPr marL="15875">
              <a:lnSpc>
                <a:spcPct val="100000"/>
              </a:lnSpc>
              <a:spcBef>
                <a:spcPts val="285"/>
              </a:spcBef>
            </a:pPr>
            <a:r>
              <a:rPr dirty="0" sz="1050" spc="-114">
                <a:solidFill>
                  <a:srgbClr val="1A1A1A"/>
                </a:solidFill>
                <a:latin typeface="Arial MT"/>
                <a:cs typeface="Arial MT"/>
              </a:rPr>
              <a:t>ÕRGÃO</a:t>
            </a:r>
            <a:r>
              <a:rPr dirty="0" sz="1050" spc="35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dirty="0" sz="1050" spc="-100">
                <a:solidFill>
                  <a:srgbClr val="1D1D1D"/>
                </a:solidFill>
                <a:latin typeface="Arial MT"/>
                <a:cs typeface="Arial MT"/>
              </a:rPr>
              <a:t>PÚBLICO</a:t>
            </a:r>
            <a:r>
              <a:rPr dirty="0" sz="1050" spc="75">
                <a:solidFill>
                  <a:srgbClr val="1D1D1D"/>
                </a:solidFill>
                <a:latin typeface="Arial MT"/>
                <a:cs typeface="Arial MT"/>
              </a:rPr>
              <a:t> </a:t>
            </a:r>
            <a:r>
              <a:rPr dirty="0" sz="1050" spc="-95">
                <a:solidFill>
                  <a:srgbClr val="212121"/>
                </a:solidFill>
                <a:latin typeface="Arial MT"/>
                <a:cs typeface="Arial MT"/>
              </a:rPr>
              <a:t>PARCEIRO:</a:t>
            </a:r>
            <a:r>
              <a:rPr dirty="0" sz="1050" spc="85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50" spc="-60">
                <a:solidFill>
                  <a:srgbClr val="232323"/>
                </a:solidFill>
                <a:latin typeface="Arial MT"/>
                <a:cs typeface="Arial MT"/>
              </a:rPr>
              <a:t>Prefeitura</a:t>
            </a:r>
            <a:r>
              <a:rPr dirty="0" sz="1050" spc="8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 spc="-100">
                <a:solidFill>
                  <a:srgbClr val="2B2B2B"/>
                </a:solidFill>
                <a:latin typeface="Arial MT"/>
                <a:cs typeface="Arial MT"/>
              </a:rPr>
              <a:t>de</a:t>
            </a:r>
            <a:r>
              <a:rPr dirty="0" sz="1050" spc="-20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dirty="0" sz="1050" spc="-10">
                <a:solidFill>
                  <a:srgbClr val="212121"/>
                </a:solidFill>
                <a:latin typeface="Arial MT"/>
                <a:cs typeface="Arial MT"/>
              </a:rPr>
              <a:t>Guarulhos</a:t>
            </a:r>
            <a:endParaRPr sz="1050">
              <a:latin typeface="Arial MT"/>
              <a:cs typeface="Arial MT"/>
            </a:endParaRPr>
          </a:p>
          <a:p>
            <a:pPr marL="15875">
              <a:lnSpc>
                <a:spcPct val="100000"/>
              </a:lnSpc>
              <a:spcBef>
                <a:spcPts val="300"/>
              </a:spcBef>
            </a:pPr>
            <a:r>
              <a:rPr dirty="0" sz="1050" spc="-90">
                <a:solidFill>
                  <a:srgbClr val="1A1A1A"/>
                </a:solidFill>
                <a:latin typeface="Arial MT"/>
                <a:cs typeface="Arial MT"/>
              </a:rPr>
              <a:t>ORGANIZAÇÃO</a:t>
            </a:r>
            <a:r>
              <a:rPr dirty="0" sz="1050" spc="85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dirty="0" sz="1050" spc="-40">
                <a:solidFill>
                  <a:srgbClr val="181818"/>
                </a:solidFill>
                <a:latin typeface="Arial MT"/>
                <a:cs typeface="Arial MT"/>
              </a:rPr>
              <a:t>DA</a:t>
            </a:r>
            <a:r>
              <a:rPr dirty="0" sz="1050" spc="50">
                <a:solidFill>
                  <a:srgbClr val="181818"/>
                </a:solidFill>
                <a:latin typeface="Arial MT"/>
                <a:cs typeface="Arial MT"/>
              </a:rPr>
              <a:t> </a:t>
            </a:r>
            <a:r>
              <a:rPr dirty="0" sz="1050" spc="-110">
                <a:solidFill>
                  <a:srgbClr val="181818"/>
                </a:solidFill>
                <a:latin typeface="Arial MT"/>
                <a:cs typeface="Arial MT"/>
              </a:rPr>
              <a:t>SOCIEDADE</a:t>
            </a:r>
            <a:r>
              <a:rPr dirty="0" sz="1050" spc="80">
                <a:solidFill>
                  <a:srgbClr val="181818"/>
                </a:solidFill>
                <a:latin typeface="Arial MT"/>
                <a:cs typeface="Arial MT"/>
              </a:rPr>
              <a:t> </a:t>
            </a:r>
            <a:r>
              <a:rPr dirty="0" sz="1050" spc="-25">
                <a:solidFill>
                  <a:srgbClr val="212121"/>
                </a:solidFill>
                <a:latin typeface="Arial MT"/>
                <a:cs typeface="Arial MT"/>
              </a:rPr>
              <a:t>CIVIL:</a:t>
            </a:r>
            <a:r>
              <a:rPr dirty="0" sz="1050" spc="45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50" spc="-165">
                <a:solidFill>
                  <a:srgbClr val="2D2D2D"/>
                </a:solidFill>
                <a:latin typeface="Arial MT"/>
                <a:cs typeface="Arial MT"/>
              </a:rPr>
              <a:t>AMAA</a:t>
            </a:r>
            <a:r>
              <a:rPr dirty="0" sz="1050" spc="35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2D2D2D"/>
                </a:solidFill>
                <a:latin typeface="Arial MT"/>
                <a:cs typeface="Arial MT"/>
              </a:rPr>
              <a:t>-</a:t>
            </a:r>
            <a:r>
              <a:rPr dirty="0" sz="1050" spc="-1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dirty="0" sz="1050" spc="-100">
                <a:solidFill>
                  <a:srgbClr val="1F1F1F"/>
                </a:solidFill>
                <a:latin typeface="Arial MT"/>
                <a:cs typeface="Arial MT"/>
              </a:rPr>
              <a:t>Associação</a:t>
            </a:r>
            <a:r>
              <a:rPr dirty="0" sz="1050" spc="5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50" spc="-105">
                <a:solidFill>
                  <a:srgbClr val="262626"/>
                </a:solidFill>
                <a:latin typeface="Arial MT"/>
                <a:cs typeface="Arial MT"/>
              </a:rPr>
              <a:t>dos</a:t>
            </a:r>
            <a:r>
              <a:rPr dirty="0" sz="1050" spc="2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dirty="0" sz="1050" spc="-90">
                <a:solidFill>
                  <a:srgbClr val="232323"/>
                </a:solidFill>
                <a:latin typeface="Arial MT"/>
                <a:cs typeface="Arial MT"/>
              </a:rPr>
              <a:t>Moradores</a:t>
            </a:r>
            <a:r>
              <a:rPr dirty="0" sz="1050" spc="2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 spc="-65">
                <a:solidFill>
                  <a:srgbClr val="1F1F1F"/>
                </a:solidFill>
                <a:latin typeface="Arial MT"/>
                <a:cs typeface="Arial MT"/>
              </a:rPr>
              <a:t>para</a:t>
            </a:r>
            <a:r>
              <a:rPr dirty="0" sz="1050" spc="4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50" spc="-90">
                <a:solidFill>
                  <a:srgbClr val="2A2A2A"/>
                </a:solidFill>
                <a:latin typeface="Arial MT"/>
                <a:cs typeface="Arial MT"/>
              </a:rPr>
              <a:t>o</a:t>
            </a:r>
            <a:r>
              <a:rPr dirty="0" sz="1050" spc="-55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dirty="0" sz="1050" spc="-65">
                <a:solidFill>
                  <a:srgbClr val="212121"/>
                </a:solidFill>
                <a:latin typeface="Arial MT"/>
                <a:cs typeface="Arial MT"/>
              </a:rPr>
              <a:t>Desenvolvimento</a:t>
            </a:r>
            <a:r>
              <a:rPr dirty="0" sz="1050" spc="1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50" spc="-100">
                <a:solidFill>
                  <a:srgbClr val="1C1C1C"/>
                </a:solidFill>
                <a:latin typeface="Arial MT"/>
                <a:cs typeface="Arial MT"/>
              </a:rPr>
              <a:t>do</a:t>
            </a:r>
            <a:r>
              <a:rPr dirty="0" sz="1050" spc="10">
                <a:solidFill>
                  <a:srgbClr val="1C1C1C"/>
                </a:solidFill>
                <a:latin typeface="Arial MT"/>
                <a:cs typeface="Arial MT"/>
              </a:rPr>
              <a:t> </a:t>
            </a:r>
            <a:r>
              <a:rPr dirty="0" sz="1050" spc="-114">
                <a:solidFill>
                  <a:srgbClr val="212121"/>
                </a:solidFill>
                <a:latin typeface="Arial MT"/>
                <a:cs typeface="Arial MT"/>
              </a:rPr>
              <a:t>Água</a:t>
            </a:r>
            <a:r>
              <a:rPr dirty="0" sz="1050" spc="45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50" spc="-90">
                <a:solidFill>
                  <a:srgbClr val="1F1F1F"/>
                </a:solidFill>
                <a:latin typeface="Arial MT"/>
                <a:cs typeface="Arial MT"/>
              </a:rPr>
              <a:t>Azul</a:t>
            </a:r>
            <a:r>
              <a:rPr dirty="0" sz="105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50" spc="-60">
                <a:solidFill>
                  <a:srgbClr val="1F1F1F"/>
                </a:solidFill>
                <a:latin typeface="Arial MT"/>
                <a:cs typeface="Arial MT"/>
              </a:rPr>
              <a:t>-</a:t>
            </a:r>
            <a:r>
              <a:rPr dirty="0" sz="1050" spc="-50">
                <a:solidFill>
                  <a:srgbClr val="1F1F1F"/>
                </a:solidFill>
                <a:latin typeface="Arial MT"/>
                <a:cs typeface="Arial MT"/>
              </a:rPr>
              <a:t>I</a:t>
            </a:r>
            <a:endParaRPr sz="1050">
              <a:latin typeface="Arial MT"/>
              <a:cs typeface="Arial MT"/>
            </a:endParaRPr>
          </a:p>
          <a:p>
            <a:pPr marL="15875">
              <a:lnSpc>
                <a:spcPct val="100000"/>
              </a:lnSpc>
              <a:spcBef>
                <a:spcPts val="300"/>
              </a:spcBef>
            </a:pPr>
            <a:r>
              <a:rPr dirty="0" sz="1000" spc="-75">
                <a:solidFill>
                  <a:srgbClr val="282828"/>
                </a:solidFill>
                <a:latin typeface="Arial MT"/>
                <a:cs typeface="Arial MT"/>
              </a:rPr>
              <a:t>CNPJ:</a:t>
            </a:r>
            <a:r>
              <a:rPr dirty="0" sz="1000" spc="114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-30">
                <a:solidFill>
                  <a:srgbClr val="1F1F1F"/>
                </a:solidFill>
                <a:latin typeface="Arial MT"/>
                <a:cs typeface="Arial MT"/>
              </a:rPr>
              <a:t>08.953.367/0004-</a:t>
            </a:r>
            <a:r>
              <a:rPr dirty="0" sz="1000" spc="-25">
                <a:solidFill>
                  <a:srgbClr val="1F1F1F"/>
                </a:solidFill>
                <a:latin typeface="Arial MT"/>
                <a:cs typeface="Arial MT"/>
              </a:rPr>
              <a:t>84</a:t>
            </a:r>
            <a:endParaRPr sz="1000">
              <a:latin typeface="Arial MT"/>
              <a:cs typeface="Arial MT"/>
            </a:endParaRPr>
          </a:p>
          <a:p>
            <a:pPr marL="15240" marR="703580" indent="-635">
              <a:lnSpc>
                <a:spcPct val="127899"/>
              </a:lnSpc>
              <a:spcBef>
                <a:spcPts val="25"/>
              </a:spcBef>
            </a:pPr>
            <a:r>
              <a:rPr dirty="0" sz="1000" spc="-85">
                <a:solidFill>
                  <a:srgbClr val="1A1A1A"/>
                </a:solidFill>
                <a:latin typeface="Arial MT"/>
                <a:cs typeface="Arial MT"/>
              </a:rPr>
              <a:t>ENDEREÇO</a:t>
            </a:r>
            <a:r>
              <a:rPr dirty="0" sz="1000" spc="15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dirty="0" sz="1000" spc="-120">
                <a:solidFill>
                  <a:srgbClr val="262626"/>
                </a:solidFill>
                <a:latin typeface="Arial MT"/>
                <a:cs typeface="Arial MT"/>
              </a:rPr>
              <a:t>E</a:t>
            </a:r>
            <a:r>
              <a:rPr dirty="0" sz="1000" spc="35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dirty="0" sz="1000" spc="-45">
                <a:solidFill>
                  <a:srgbClr val="1F1F1F"/>
                </a:solidFill>
                <a:latin typeface="Arial MT"/>
                <a:cs typeface="Arial MT"/>
              </a:rPr>
              <a:t>CEP:</a:t>
            </a:r>
            <a:r>
              <a:rPr dirty="0" sz="1000" spc="-25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00" spc="-50">
                <a:solidFill>
                  <a:srgbClr val="2B2B2B"/>
                </a:solidFill>
                <a:latin typeface="Arial MT"/>
                <a:cs typeface="Arial MT"/>
              </a:rPr>
              <a:t>Avenida</a:t>
            </a:r>
            <a:r>
              <a:rPr dirty="0" sz="1000" spc="55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dirty="0" sz="1000" spc="-40">
                <a:solidFill>
                  <a:srgbClr val="2A2A2A"/>
                </a:solidFill>
                <a:latin typeface="Arial MT"/>
                <a:cs typeface="Arial MT"/>
              </a:rPr>
              <a:t>Lydia</a:t>
            </a:r>
            <a:r>
              <a:rPr dirty="0" sz="1000" spc="35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dirty="0" sz="1000" spc="-20">
                <a:solidFill>
                  <a:srgbClr val="2D2D2D"/>
                </a:solidFill>
                <a:latin typeface="Arial MT"/>
                <a:cs typeface="Arial MT"/>
              </a:rPr>
              <a:t>de</a:t>
            </a:r>
            <a:r>
              <a:rPr dirty="0" sz="1000" spc="-25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dirty="0" sz="1000" spc="-40">
                <a:solidFill>
                  <a:srgbClr val="242424"/>
                </a:solidFill>
                <a:latin typeface="Arial MT"/>
                <a:cs typeface="Arial MT"/>
              </a:rPr>
              <a:t>jesus</a:t>
            </a:r>
            <a:r>
              <a:rPr dirty="0" sz="1000" spc="-20">
                <a:solidFill>
                  <a:srgbClr val="242424"/>
                </a:solidFill>
                <a:latin typeface="Arial MT"/>
                <a:cs typeface="Arial MT"/>
              </a:rPr>
              <a:t> </a:t>
            </a:r>
            <a:r>
              <a:rPr dirty="0" sz="1000" spc="-55">
                <a:solidFill>
                  <a:srgbClr val="282828"/>
                </a:solidFill>
                <a:latin typeface="Arial MT"/>
                <a:cs typeface="Arial MT"/>
              </a:rPr>
              <a:t>Mendonça,</a:t>
            </a:r>
            <a:r>
              <a:rPr dirty="0" sz="1000" spc="40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212121"/>
                </a:solidFill>
                <a:latin typeface="Arial MT"/>
                <a:cs typeface="Arial MT"/>
              </a:rPr>
              <a:t>1146,</a:t>
            </a:r>
            <a:r>
              <a:rPr dirty="0" sz="1000" spc="3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00" spc="-55">
                <a:solidFill>
                  <a:srgbClr val="282828"/>
                </a:solidFill>
                <a:latin typeface="Arial MT"/>
                <a:cs typeface="Arial MT"/>
              </a:rPr>
              <a:t>Água</a:t>
            </a:r>
            <a:r>
              <a:rPr dirty="0" sz="1000" spc="45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-60">
                <a:solidFill>
                  <a:srgbClr val="282828"/>
                </a:solidFill>
                <a:latin typeface="Arial MT"/>
                <a:cs typeface="Arial MT"/>
              </a:rPr>
              <a:t>Azul,</a:t>
            </a:r>
            <a:r>
              <a:rPr dirty="0" sz="1000" spc="-10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232323"/>
                </a:solidFill>
                <a:latin typeface="Arial MT"/>
                <a:cs typeface="Arial MT"/>
              </a:rPr>
              <a:t>Guarulhos/SP</a:t>
            </a:r>
            <a:r>
              <a:rPr dirty="0" sz="1000" spc="6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33333"/>
                </a:solidFill>
                <a:latin typeface="Arial MT"/>
                <a:cs typeface="Arial MT"/>
              </a:rPr>
              <a:t>-</a:t>
            </a:r>
            <a:r>
              <a:rPr dirty="0" sz="1000" spc="-5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dirty="0" sz="1000" spc="-160">
                <a:solidFill>
                  <a:srgbClr val="1F1F1F"/>
                </a:solidFill>
                <a:latin typeface="Arial MT"/>
                <a:cs typeface="Arial MT"/>
              </a:rPr>
              <a:t>CEP</a:t>
            </a:r>
            <a:r>
              <a:rPr dirty="0" sz="1000" spc="2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dirty="0" sz="1000" spc="-55">
                <a:solidFill>
                  <a:srgbClr val="1C1C1C"/>
                </a:solidFill>
                <a:latin typeface="Arial MT"/>
                <a:cs typeface="Arial MT"/>
              </a:rPr>
              <a:t>07159-</a:t>
            </a:r>
            <a:r>
              <a:rPr dirty="0" sz="1000" spc="-25">
                <a:solidFill>
                  <a:srgbClr val="1C1C1C"/>
                </a:solidFill>
                <a:latin typeface="Arial MT"/>
                <a:cs typeface="Arial MT"/>
              </a:rPr>
              <a:t>190 </a:t>
            </a:r>
            <a:r>
              <a:rPr dirty="0" sz="1000" spc="-45">
                <a:solidFill>
                  <a:srgbClr val="1A1A1A"/>
                </a:solidFill>
                <a:latin typeface="Arial MT"/>
                <a:cs typeface="Arial MT"/>
              </a:rPr>
              <a:t>RESPONSÁVEL(IS)</a:t>
            </a:r>
            <a:r>
              <a:rPr dirty="0" sz="1000" spc="-20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dirty="0" sz="1000" spc="-50">
                <a:solidFill>
                  <a:srgbClr val="262626"/>
                </a:solidFill>
                <a:latin typeface="Arial MT"/>
                <a:cs typeface="Arial MT"/>
              </a:rPr>
              <a:t>PELA</a:t>
            </a:r>
            <a:r>
              <a:rPr dirty="0" sz="1000" spc="15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dirty="0" sz="1000" spc="-35">
                <a:solidFill>
                  <a:srgbClr val="282828"/>
                </a:solidFill>
                <a:latin typeface="Arial MT"/>
                <a:cs typeface="Arial MT"/>
              </a:rPr>
              <a:t>OSC:</a:t>
            </a:r>
            <a:r>
              <a:rPr dirty="0" sz="1000" spc="-5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dirty="0" sz="1000" spc="-35">
                <a:solidFill>
                  <a:srgbClr val="2B2B2B"/>
                </a:solidFill>
                <a:latin typeface="Arial MT"/>
                <a:cs typeface="Arial MT"/>
              </a:rPr>
              <a:t>Antonio </a:t>
            </a:r>
            <a:r>
              <a:rPr dirty="0" sz="1000" spc="-70">
                <a:solidFill>
                  <a:srgbClr val="212121"/>
                </a:solidFill>
                <a:latin typeface="Arial MT"/>
                <a:cs typeface="Arial MT"/>
              </a:rPr>
              <a:t>Gomes</a:t>
            </a:r>
            <a:r>
              <a:rPr dirty="0" sz="100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2A2A2A"/>
                </a:solidFill>
                <a:latin typeface="Arial MT"/>
                <a:cs typeface="Arial MT"/>
              </a:rPr>
              <a:t>da</a:t>
            </a:r>
            <a:r>
              <a:rPr dirty="0" sz="1000" spc="-15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282828"/>
                </a:solidFill>
                <a:latin typeface="Arial MT"/>
                <a:cs typeface="Arial MT"/>
              </a:rPr>
              <a:t>Silva</a:t>
            </a:r>
            <a:endParaRPr sz="1000">
              <a:latin typeface="Arial MT"/>
              <a:cs typeface="Arial MT"/>
            </a:endParaRPr>
          </a:p>
          <a:p>
            <a:pPr marL="15875">
              <a:lnSpc>
                <a:spcPct val="100000"/>
              </a:lnSpc>
              <a:spcBef>
                <a:spcPts val="310"/>
              </a:spcBef>
            </a:pPr>
            <a:r>
              <a:rPr dirty="0" sz="1000" spc="-35">
                <a:solidFill>
                  <a:srgbClr val="232323"/>
                </a:solidFill>
                <a:latin typeface="Arial MT"/>
                <a:cs typeface="Arial MT"/>
              </a:rPr>
              <a:t>CPF:</a:t>
            </a:r>
            <a:r>
              <a:rPr dirty="0" sz="1000" spc="5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00" spc="-40">
                <a:solidFill>
                  <a:srgbClr val="282828"/>
                </a:solidFill>
                <a:latin typeface="Arial MT"/>
                <a:cs typeface="Arial MT"/>
              </a:rPr>
              <a:t>878.648.008-</a:t>
            </a:r>
            <a:r>
              <a:rPr dirty="0" sz="1000" spc="-25">
                <a:solidFill>
                  <a:srgbClr val="282828"/>
                </a:solidFill>
                <a:latin typeface="Arial MT"/>
                <a:cs typeface="Arial MT"/>
              </a:rPr>
              <a:t>15</a:t>
            </a:r>
            <a:endParaRPr sz="1000">
              <a:latin typeface="Arial MT"/>
              <a:cs typeface="Arial MT"/>
            </a:endParaRPr>
          </a:p>
          <a:p>
            <a:pPr marL="13970" marR="86995" indent="2540">
              <a:lnSpc>
                <a:spcPct val="81400"/>
              </a:lnSpc>
              <a:spcBef>
                <a:spcPts val="545"/>
              </a:spcBef>
            </a:pPr>
            <a:r>
              <a:rPr dirty="0" sz="1050" b="1">
                <a:solidFill>
                  <a:srgbClr val="1C1C1C"/>
                </a:solidFill>
                <a:latin typeface="Calibri"/>
                <a:cs typeface="Calibri"/>
              </a:rPr>
              <a:t>OBJETO</a:t>
            </a:r>
            <a:r>
              <a:rPr dirty="0" sz="1050" spc="50" b="1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212121"/>
                </a:solidFill>
                <a:latin typeface="Calibri"/>
                <a:cs typeface="Calibri"/>
              </a:rPr>
              <a:t>DA</a:t>
            </a:r>
            <a:r>
              <a:rPr dirty="0" sz="1050" spc="25" b="1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C1C1C"/>
                </a:solidFill>
                <a:latin typeface="Calibri"/>
                <a:cs typeface="Calibri"/>
              </a:rPr>
              <a:t>PARCERIA:</a:t>
            </a:r>
            <a:r>
              <a:rPr dirty="0" sz="1050" spc="60" b="1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dirty="0" sz="1050" spc="-30">
                <a:solidFill>
                  <a:srgbClr val="212121"/>
                </a:solidFill>
                <a:latin typeface="Calibri"/>
                <a:cs typeface="Calibri"/>
              </a:rPr>
              <a:t>Atendimento</a:t>
            </a:r>
            <a:r>
              <a:rPr dirty="0" sz="1050" spc="9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62626"/>
                </a:solidFill>
                <a:latin typeface="Calibri"/>
                <a:cs typeface="Calibri"/>
              </a:rPr>
              <a:t>de</a:t>
            </a:r>
            <a:r>
              <a:rPr dirty="0" sz="1050" spc="-1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62626"/>
                </a:solidFill>
                <a:latin typeface="Calibri"/>
                <a:cs typeface="Calibri"/>
              </a:rPr>
              <a:t>crianças</a:t>
            </a:r>
            <a:r>
              <a:rPr dirty="0" sz="1050" spc="7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F2F2F"/>
                </a:solidFill>
                <a:latin typeface="Calibri"/>
                <a:cs typeface="Calibri"/>
              </a:rPr>
              <a:t>em</a:t>
            </a:r>
            <a:r>
              <a:rPr dirty="0" sz="1050" spc="15">
                <a:solidFill>
                  <a:srgbClr val="2F2F2F"/>
                </a:solidFill>
                <a:latin typeface="Calibri"/>
                <a:cs typeface="Calibri"/>
              </a:rPr>
              <a:t> </a:t>
            </a:r>
            <a:r>
              <a:rPr dirty="0" sz="1050" spc="-30">
                <a:solidFill>
                  <a:srgbClr val="282828"/>
                </a:solidFill>
                <a:latin typeface="Calibri"/>
                <a:cs typeface="Calibri"/>
              </a:rPr>
              <a:t>período</a:t>
            </a:r>
            <a:r>
              <a:rPr dirty="0" sz="1050" spc="35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212121"/>
                </a:solidFill>
                <a:latin typeface="Calibri"/>
                <a:cs typeface="Calibri"/>
              </a:rPr>
              <a:t>integral</a:t>
            </a:r>
            <a:r>
              <a:rPr dirty="0" sz="1050" spc="10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424242"/>
                </a:solidFill>
                <a:latin typeface="Calibri"/>
                <a:cs typeface="Calibri"/>
              </a:rPr>
              <a:t>,</a:t>
            </a:r>
            <a:r>
              <a:rPr dirty="0" sz="1050" spc="2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42424"/>
                </a:solidFill>
                <a:latin typeface="Calibri"/>
                <a:cs typeface="Calibri"/>
              </a:rPr>
              <a:t>na</a:t>
            </a:r>
            <a:r>
              <a:rPr dirty="0" sz="1050" spc="1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D1D1D"/>
                </a:solidFill>
                <a:latin typeface="Calibri"/>
                <a:cs typeface="Calibri"/>
              </a:rPr>
              <a:t>faixa</a:t>
            </a:r>
            <a:r>
              <a:rPr dirty="0" sz="1050" spc="25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242424"/>
                </a:solidFill>
                <a:latin typeface="Calibri"/>
                <a:cs typeface="Calibri"/>
              </a:rPr>
              <a:t>etária</a:t>
            </a:r>
            <a:r>
              <a:rPr dirty="0" sz="1050" spc="5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62626"/>
                </a:solidFill>
                <a:latin typeface="Calibri"/>
                <a:cs typeface="Calibri"/>
              </a:rPr>
              <a:t>de</a:t>
            </a:r>
            <a:r>
              <a:rPr dirty="0" sz="1050" spc="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333333"/>
                </a:solidFill>
                <a:latin typeface="Calibri"/>
                <a:cs typeface="Calibri"/>
              </a:rPr>
              <a:t>3</a:t>
            </a:r>
            <a:r>
              <a:rPr dirty="0" sz="1050" spc="1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262626"/>
                </a:solidFill>
                <a:latin typeface="Calibri"/>
                <a:cs typeface="Calibri"/>
              </a:rPr>
              <a:t>anos</a:t>
            </a:r>
            <a:r>
              <a:rPr dirty="0" sz="1050" spc="1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82828"/>
                </a:solidFill>
                <a:latin typeface="Calibri"/>
                <a:cs typeface="Calibri"/>
              </a:rPr>
              <a:t>e</a:t>
            </a:r>
            <a:r>
              <a:rPr dirty="0" sz="1050" spc="5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32323"/>
                </a:solidFill>
                <a:latin typeface="Calibri"/>
                <a:cs typeface="Calibri"/>
              </a:rPr>
              <a:t>11</a:t>
            </a:r>
            <a:r>
              <a:rPr dirty="0" sz="1050" spc="2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A2A2A"/>
                </a:solidFill>
                <a:latin typeface="Calibri"/>
                <a:cs typeface="Calibri"/>
              </a:rPr>
              <a:t>meses</a:t>
            </a:r>
            <a:r>
              <a:rPr dirty="0" sz="1050" spc="2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050" spc="-25">
                <a:solidFill>
                  <a:srgbClr val="262626"/>
                </a:solidFill>
                <a:latin typeface="Calibri"/>
                <a:cs typeface="Calibri"/>
              </a:rPr>
              <a:t>por </a:t>
            </a:r>
            <a:r>
              <a:rPr dirty="0" sz="1150" spc="-80">
                <a:solidFill>
                  <a:srgbClr val="1C1C1C"/>
                </a:solidFill>
                <a:latin typeface="Calibri"/>
                <a:cs typeface="Calibri"/>
              </a:rPr>
              <a:t>meio</a:t>
            </a:r>
            <a:r>
              <a:rPr dirty="0" sz="1150" spc="1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dirty="0" sz="1150" spc="-80">
                <a:solidFill>
                  <a:srgbClr val="262626"/>
                </a:solidFill>
                <a:latin typeface="Calibri"/>
                <a:cs typeface="Calibri"/>
              </a:rPr>
              <a:t>de</a:t>
            </a:r>
            <a:r>
              <a:rPr dirty="0" sz="1150" spc="-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60">
                <a:solidFill>
                  <a:srgbClr val="232323"/>
                </a:solidFill>
                <a:latin typeface="Calibri"/>
                <a:cs typeface="Calibri"/>
              </a:rPr>
              <a:t>unidades</a:t>
            </a:r>
            <a:r>
              <a:rPr dirty="0" sz="1150" spc="-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55">
                <a:solidFill>
                  <a:srgbClr val="242424"/>
                </a:solidFill>
                <a:latin typeface="Calibri"/>
                <a:cs typeface="Calibri"/>
              </a:rPr>
              <a:t>escolares,</a:t>
            </a:r>
            <a:r>
              <a:rPr dirty="0" sz="1150" spc="-1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150" spc="-60">
                <a:solidFill>
                  <a:srgbClr val="2A2A2A"/>
                </a:solidFill>
                <a:latin typeface="Calibri"/>
                <a:cs typeface="Calibri"/>
              </a:rPr>
              <a:t>segundo</a:t>
            </a:r>
            <a:r>
              <a:rPr dirty="0" sz="1150" spc="6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50" spc="-30">
                <a:solidFill>
                  <a:srgbClr val="282828"/>
                </a:solidFill>
                <a:latin typeface="Calibri"/>
                <a:cs typeface="Calibri"/>
              </a:rPr>
              <a:t>as</a:t>
            </a:r>
            <a:r>
              <a:rPr dirty="0" sz="1150" spc="-2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150" spc="-55">
                <a:solidFill>
                  <a:srgbClr val="262626"/>
                </a:solidFill>
                <a:latin typeface="Calibri"/>
                <a:cs typeface="Calibri"/>
              </a:rPr>
              <a:t>diretrizes</a:t>
            </a:r>
            <a:r>
              <a:rPr dirty="0" sz="1150" spc="3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50">
                <a:solidFill>
                  <a:srgbClr val="262626"/>
                </a:solidFill>
                <a:latin typeface="Calibri"/>
                <a:cs typeface="Calibri"/>
              </a:rPr>
              <a:t>técnicas</a:t>
            </a:r>
            <a:r>
              <a:rPr dirty="0" sz="1150" spc="4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2D2D2D"/>
                </a:solidFill>
                <a:latin typeface="Calibri"/>
                <a:cs typeface="Calibri"/>
              </a:rPr>
              <a:t>da</a:t>
            </a:r>
            <a:r>
              <a:rPr dirty="0" sz="1150" spc="-15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1150" spc="-50">
                <a:solidFill>
                  <a:srgbClr val="1F1F1F"/>
                </a:solidFill>
                <a:latin typeface="Calibri"/>
                <a:cs typeface="Calibri"/>
              </a:rPr>
              <a:t>Secretaria</a:t>
            </a:r>
            <a:r>
              <a:rPr dirty="0" sz="1150" spc="1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1150" spc="-65">
                <a:solidFill>
                  <a:srgbClr val="1F1F1F"/>
                </a:solidFill>
                <a:latin typeface="Calibri"/>
                <a:cs typeface="Calibri"/>
              </a:rPr>
              <a:t>de</a:t>
            </a:r>
            <a:r>
              <a:rPr dirty="0" sz="1150" spc="-2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1150" spc="-60">
                <a:solidFill>
                  <a:srgbClr val="1D1D1D"/>
                </a:solidFill>
                <a:latin typeface="Calibri"/>
                <a:cs typeface="Calibri"/>
              </a:rPr>
              <a:t>Educação</a:t>
            </a:r>
            <a:r>
              <a:rPr dirty="0" sz="1150" spc="4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313131"/>
                </a:solidFill>
                <a:latin typeface="Calibri"/>
                <a:cs typeface="Calibri"/>
              </a:rPr>
              <a:t>e</a:t>
            </a:r>
            <a:r>
              <a:rPr dirty="0" sz="1150" spc="-15">
                <a:solidFill>
                  <a:srgbClr val="313131"/>
                </a:solidFill>
                <a:latin typeface="Calibri"/>
                <a:cs typeface="Calibri"/>
              </a:rPr>
              <a:t> </a:t>
            </a:r>
            <a:r>
              <a:rPr dirty="0" sz="1150" spc="-80">
                <a:solidFill>
                  <a:srgbClr val="262626"/>
                </a:solidFill>
                <a:latin typeface="Calibri"/>
                <a:cs typeface="Calibri"/>
              </a:rPr>
              <a:t>de</a:t>
            </a:r>
            <a:r>
              <a:rPr dirty="0" sz="115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85">
                <a:solidFill>
                  <a:srgbClr val="1F1F1F"/>
                </a:solidFill>
                <a:latin typeface="Calibri"/>
                <a:cs typeface="Calibri"/>
              </a:rPr>
              <a:t>acordo</a:t>
            </a:r>
            <a:r>
              <a:rPr dirty="0" sz="1150" spc="3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1150" spc="-85">
                <a:solidFill>
                  <a:srgbClr val="242424"/>
                </a:solidFill>
                <a:latin typeface="Calibri"/>
                <a:cs typeface="Calibri"/>
              </a:rPr>
              <a:t>com</a:t>
            </a:r>
            <a:r>
              <a:rPr dirty="0" sz="1150" spc="1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150" spc="-120">
                <a:solidFill>
                  <a:srgbClr val="2A2A2A"/>
                </a:solidFill>
                <a:latin typeface="Calibri"/>
                <a:cs typeface="Calibri"/>
              </a:rPr>
              <a:t>o</a:t>
            </a:r>
            <a:r>
              <a:rPr dirty="0" sz="1150" spc="-1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50" spc="-75">
                <a:solidFill>
                  <a:srgbClr val="1D1D1D"/>
                </a:solidFill>
                <a:latin typeface="Calibri"/>
                <a:cs typeface="Calibri"/>
              </a:rPr>
              <a:t>plano</a:t>
            </a:r>
            <a:r>
              <a:rPr dirty="0" sz="1150" spc="3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212121"/>
                </a:solidFill>
                <a:latin typeface="Calibri"/>
                <a:cs typeface="Calibri"/>
              </a:rPr>
              <a:t>de </a:t>
            </a:r>
            <a:r>
              <a:rPr dirty="0" sz="1150" spc="-65">
                <a:solidFill>
                  <a:srgbClr val="232323"/>
                </a:solidFill>
                <a:latin typeface="Calibri"/>
                <a:cs typeface="Calibri"/>
              </a:rPr>
              <a:t>trabalho</a:t>
            </a:r>
            <a:r>
              <a:rPr dirty="0" sz="1150" spc="2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262626"/>
                </a:solidFill>
                <a:latin typeface="Calibri"/>
                <a:cs typeface="Calibri"/>
              </a:rPr>
              <a:t>aprovado.</a:t>
            </a: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75"/>
              </a:spcBef>
            </a:pPr>
            <a:r>
              <a:rPr dirty="0" sz="1050" spc="-45" b="1">
                <a:solidFill>
                  <a:srgbClr val="232323"/>
                </a:solidFill>
                <a:latin typeface="Cambria"/>
                <a:cs typeface="Cambria"/>
              </a:rPr>
              <a:t>EXERCÍCIO:</a:t>
            </a:r>
            <a:r>
              <a:rPr dirty="0" sz="1050" spc="130" b="1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1050" spc="-60">
                <a:solidFill>
                  <a:srgbClr val="2A2A2A"/>
                </a:solidFill>
                <a:latin typeface="Cambria"/>
                <a:cs typeface="Cambria"/>
              </a:rPr>
              <a:t>2025</a:t>
            </a:r>
            <a:r>
              <a:rPr dirty="0" sz="1050" spc="5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050">
                <a:solidFill>
                  <a:srgbClr val="3B3B3B"/>
                </a:solidFill>
                <a:latin typeface="Cambria"/>
                <a:cs typeface="Cambria"/>
              </a:rPr>
              <a:t>-</a:t>
            </a:r>
            <a:r>
              <a:rPr dirty="0" sz="1050" spc="10">
                <a:solidFill>
                  <a:srgbClr val="3B3B3B"/>
                </a:solidFill>
                <a:latin typeface="Cambria"/>
                <a:cs typeface="Cambria"/>
              </a:rPr>
              <a:t> </a:t>
            </a:r>
            <a:r>
              <a:rPr dirty="0" sz="1050" spc="-10">
                <a:solidFill>
                  <a:srgbClr val="2B2B2B"/>
                </a:solidFill>
                <a:latin typeface="Cambria"/>
                <a:cs typeface="Cambria"/>
              </a:rPr>
              <a:t>Anual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" b="1">
                <a:solidFill>
                  <a:srgbClr val="212121"/>
                </a:solidFill>
                <a:latin typeface="Cambria"/>
                <a:cs typeface="Cambria"/>
              </a:rPr>
              <a:t>ORIGEM</a:t>
            </a:r>
            <a:r>
              <a:rPr dirty="0" sz="1000" spc="155" b="1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000" b="1">
                <a:solidFill>
                  <a:srgbClr val="242424"/>
                </a:solidFill>
                <a:latin typeface="Cambria"/>
                <a:cs typeface="Cambria"/>
              </a:rPr>
              <a:t>DOS</a:t>
            </a:r>
            <a:r>
              <a:rPr dirty="0" sz="1000" spc="155" b="1">
                <a:solidFill>
                  <a:srgbClr val="242424"/>
                </a:solidFill>
                <a:latin typeface="Cambria"/>
                <a:cs typeface="Cambria"/>
              </a:rPr>
              <a:t> </a:t>
            </a:r>
            <a:r>
              <a:rPr dirty="0" sz="1000" b="1">
                <a:solidFill>
                  <a:srgbClr val="262626"/>
                </a:solidFill>
                <a:latin typeface="Cambria"/>
                <a:cs typeface="Cambria"/>
              </a:rPr>
              <a:t>RECURSOS:</a:t>
            </a:r>
            <a:r>
              <a:rPr dirty="0" sz="1000" spc="165" b="1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1000" spc="-10">
                <a:solidFill>
                  <a:srgbClr val="232323"/>
                </a:solidFill>
                <a:latin typeface="Cambria"/>
                <a:cs typeface="Cambria"/>
              </a:rPr>
              <a:t>Municipal</a:t>
            </a:r>
            <a:endParaRPr sz="1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544250" y="9842962"/>
            <a:ext cx="408940" cy="15938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313131"/>
                </a:solidFill>
                <a:latin typeface="Cambria"/>
                <a:cs typeface="Cambria"/>
              </a:rPr>
              <a:t>Påg.</a:t>
            </a:r>
            <a:r>
              <a:rPr dirty="0" sz="900" spc="-5" i="1">
                <a:solidFill>
                  <a:srgbClr val="313131"/>
                </a:solidFill>
                <a:latin typeface="Cambria"/>
                <a:cs typeface="Cambria"/>
              </a:rPr>
              <a:t> </a:t>
            </a:r>
            <a:fld id="{81D60167-4931-47E6-BA6A-407CBD079E47}" type="slidenum">
              <a:rPr dirty="0" sz="900" spc="-50">
                <a:solidFill>
                  <a:srgbClr val="262626"/>
                </a:solidFill>
                <a:latin typeface="Cambria"/>
                <a:cs typeface="Cambria"/>
              </a:rPr>
              <a:t>2</a:t>
            </a:fld>
            <a:r>
              <a:rPr dirty="0" sz="900" spc="-50">
                <a:solidFill>
                  <a:srgbClr val="262626"/>
                </a:solidFill>
                <a:latin typeface="Cambria"/>
                <a:cs typeface="Cambria"/>
              </a:rPr>
              <a:t>/5</a:t>
            </a:r>
            <a:endParaRPr sz="900">
              <a:latin typeface="Cambria"/>
              <a:cs typeface="Cambria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82168" y="575737"/>
          <a:ext cx="6425565" cy="3893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3810"/>
                <a:gridCol w="1258569"/>
                <a:gridCol w="1252220"/>
                <a:gridCol w="1270635"/>
                <a:gridCol w="1276985"/>
              </a:tblGrid>
              <a:tr h="349885"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15/09/2025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9.471,92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16/09/2025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1170"/>
                        </a:lnSpc>
                        <a:spcBef>
                          <a:spcPts val="40"/>
                        </a:spcBef>
                      </a:pPr>
                      <a:r>
                        <a:rPr dirty="0" sz="1050" spc="-5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Verba</a:t>
                      </a:r>
                      <a:r>
                        <a:rPr dirty="0" sz="1050" spc="55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6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Adicional</a:t>
                      </a:r>
                      <a:r>
                        <a:rPr dirty="0" sz="1050" spc="4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2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Bern</a:t>
                      </a:r>
                      <a:endParaRPr sz="1050">
                        <a:latin typeface="Cambria"/>
                        <a:cs typeface="Cambria"/>
                      </a:endParaRPr>
                    </a:p>
                    <a:p>
                      <a:pPr algn="ctr" marL="5715">
                        <a:lnSpc>
                          <a:spcPts val="1230"/>
                        </a:lnSpc>
                      </a:pPr>
                      <a:r>
                        <a:rPr dirty="0" sz="110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Permanente</a:t>
                      </a:r>
                      <a:endParaRPr sz="11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38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9.471,92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25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15/09/2025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9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0">
                          <a:solidFill>
                            <a:srgbClr val="262626"/>
                          </a:solidFill>
                          <a:latin typeface="Consolas"/>
                          <a:cs typeface="Consolas"/>
                        </a:rPr>
                        <a:t>37.887,68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5">
                          <a:solidFill>
                            <a:srgbClr val="2B2B2B"/>
                          </a:solidFill>
                          <a:latin typeface="Consolas"/>
                          <a:cs typeface="Consolas"/>
                        </a:rPr>
                        <a:t>l6f09/2025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5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Verba</a:t>
                      </a:r>
                      <a:r>
                        <a:rPr dirty="0" sz="1050" spc="3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Adicional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508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37.887,68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12/10/2025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3.579,22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1710/2025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4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5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Outubro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19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4170"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2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12/10/2025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73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3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100.453,90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25">
                          <a:solidFill>
                            <a:srgbClr val="2B2B2B"/>
                          </a:solidFill>
                          <a:latin typeface="Consolas"/>
                          <a:cs typeface="Consolas"/>
                        </a:rPr>
                        <a:t>17fl0/2025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20"/>
                        </a:lnSpc>
                        <a:spcBef>
                          <a:spcPts val="40"/>
                        </a:spcBef>
                      </a:pPr>
                      <a:r>
                        <a:rPr dirty="0" sz="1050" spc="-13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3+</a:t>
                      </a:r>
                      <a:r>
                        <a:rPr dirty="0" sz="1050" spc="4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Ouadrimestre</a:t>
                      </a:r>
                      <a:endParaRPr sz="1050">
                        <a:latin typeface="Cambria"/>
                        <a:cs typeface="Cambria"/>
                      </a:endParaRPr>
                    </a:p>
                    <a:p>
                      <a:pPr algn="ctr" marL="10160">
                        <a:lnSpc>
                          <a:spcPts val="1160"/>
                        </a:lnSpc>
                      </a:pPr>
                      <a:r>
                        <a:rPr dirty="0" sz="100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Outubro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94.719.20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050" spc="-25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11/11/2025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714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00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00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18/11/2025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00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Locação</a:t>
                      </a:r>
                      <a:r>
                        <a:rPr dirty="0" sz="1000" spc="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0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-</a:t>
                      </a:r>
                      <a:r>
                        <a:rPr dirty="0" sz="1000" spc="-2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0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Novembro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0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3.579,22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714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4170">
                <a:tc>
                  <a:txBody>
                    <a:bodyPr/>
                    <a:lstStyle/>
                    <a:p>
                      <a:pPr algn="ctr" marL="4445">
                        <a:lnSpc>
                          <a:spcPts val="1255"/>
                        </a:lnSpc>
                      </a:pPr>
                      <a:r>
                        <a:rPr dirty="0" sz="1050" spc="-2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11/11/2025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100.453,90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255"/>
                        </a:lnSpc>
                      </a:pPr>
                      <a:r>
                        <a:rPr dirty="0" sz="1050" spc="-1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18/11/2025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7665" marR="190500" indent="-160655">
                        <a:lnSpc>
                          <a:spcPts val="1130"/>
                        </a:lnSpc>
                        <a:spcBef>
                          <a:spcPts val="140"/>
                        </a:spcBef>
                      </a:pPr>
                      <a:r>
                        <a:rPr dirty="0" sz="105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3º</a:t>
                      </a:r>
                      <a:r>
                        <a:rPr dirty="0" sz="1050" spc="-45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-3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Quadrimestre </a:t>
                      </a:r>
                      <a:r>
                        <a:rPr dirty="0" sz="10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Novembro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2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11/12/2025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3.579,22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50" spc="-10">
                          <a:solidFill>
                            <a:srgbClr val="313131"/>
                          </a:solidFill>
                          <a:latin typeface="Calibri"/>
                          <a:cs typeface="Calibri"/>
                        </a:rPr>
                        <a:t>16/12/2025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3380" marR="198755" indent="-172720">
                        <a:lnSpc>
                          <a:spcPct val="80000"/>
                        </a:lnSpc>
                        <a:spcBef>
                          <a:spcPts val="290"/>
                        </a:spcBef>
                      </a:pPr>
                      <a:r>
                        <a:rPr dirty="0" sz="1150" spc="-9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3º</a:t>
                      </a:r>
                      <a:r>
                        <a:rPr dirty="0" sz="1150" spc="3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50" spc="-10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üuadrimestre</a:t>
                      </a:r>
                      <a:r>
                        <a:rPr dirty="0" sz="11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Dezembro</a:t>
                      </a:r>
                      <a:endParaRPr sz="1150">
                        <a:latin typeface="Cambria"/>
                        <a:cs typeface="Cambria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050" spc="-1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3.579,22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39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11/12/2025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100.453,90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0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16/12/2025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190" marR="196850" indent="-175895">
                        <a:lnSpc>
                          <a:spcPts val="1130"/>
                        </a:lnSpc>
                        <a:spcBef>
                          <a:spcPts val="140"/>
                        </a:spcBef>
                      </a:pPr>
                      <a:r>
                        <a:rPr dirty="0" sz="1100" spc="-5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3º</a:t>
                      </a:r>
                      <a:r>
                        <a:rPr dirty="0" sz="1100" spc="-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00" spc="-8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üuadrimestre</a:t>
                      </a:r>
                      <a:r>
                        <a:rPr dirty="0" sz="11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10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Dezembro</a:t>
                      </a:r>
                      <a:endParaRPr sz="11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94.719,20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5900">
                <a:tc gridSpan="4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(A)</a:t>
                      </a:r>
                      <a:r>
                        <a:rPr dirty="0" sz="1050" spc="14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1050" spc="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Saldo</a:t>
                      </a:r>
                      <a:r>
                        <a:rPr dirty="0" sz="1050" spc="9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dirty="0" sz="1050" spc="6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1050" spc="1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Anterior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232.978,57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7010">
                <a:tc gridSpan="4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00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(B)</a:t>
                      </a:r>
                      <a:r>
                        <a:rPr dirty="0" sz="1000" spc="215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9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REPASSES</a:t>
                      </a:r>
                      <a:r>
                        <a:rPr dirty="0" sz="1000" spc="1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PÚBLICOS</a:t>
                      </a:r>
                      <a:r>
                        <a:rPr dirty="0" sz="1000" spc="13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1000" spc="8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EXERCíClO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4610">
                        <a:lnSpc>
                          <a:spcPts val="1255"/>
                        </a:lnSpc>
                      </a:pPr>
                      <a:r>
                        <a:rPr dirty="0" sz="1050" spc="-60">
                          <a:solidFill>
                            <a:srgbClr val="212121"/>
                          </a:solidFill>
                          <a:latin typeface="Consolas"/>
                          <a:cs typeface="Consolas"/>
                        </a:rPr>
                        <a:t>1.274.300,24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00660">
                <a:tc gridSpan="4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000" spc="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(C)</a:t>
                      </a:r>
                      <a:r>
                        <a:rPr dirty="0" sz="1000" spc="10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RECEITAS</a:t>
                      </a:r>
                      <a:r>
                        <a:rPr dirty="0" sz="1000" spc="19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COIL</a:t>
                      </a:r>
                      <a:r>
                        <a:rPr dirty="0" sz="1000" spc="14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APLICAÇÕES</a:t>
                      </a:r>
                      <a:r>
                        <a:rPr dirty="0" sz="1000" spc="19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FINANCEIRAS</a:t>
                      </a:r>
                      <a:r>
                        <a:rPr dirty="0" sz="1000" spc="16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DOS</a:t>
                      </a:r>
                      <a:r>
                        <a:rPr dirty="0" sz="1000" spc="9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REPASSES</a:t>
                      </a:r>
                      <a:r>
                        <a:rPr dirty="0" sz="1000" spc="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PÚBLICOS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2069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050" spc="-25">
                          <a:solidFill>
                            <a:srgbClr val="1D1D1D"/>
                          </a:solidFill>
                          <a:latin typeface="Consolas"/>
                          <a:cs typeface="Consolas"/>
                        </a:rPr>
                        <a:t>18.587,89</a:t>
                      </a:r>
                      <a:endParaRPr sz="1050">
                        <a:latin typeface="Consolas"/>
                        <a:cs typeface="Consolas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2725">
                <a:tc gridSpan="4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1000" spc="55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(D)</a:t>
                      </a:r>
                      <a:r>
                        <a:rPr dirty="0" sz="1000" spc="1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OUTRAS</a:t>
                      </a:r>
                      <a:r>
                        <a:rPr dirty="0" sz="1000" spc="12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RECEITAS</a:t>
                      </a:r>
                      <a:r>
                        <a:rPr dirty="0" sz="1000" spc="14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DECORRENTES</a:t>
                      </a:r>
                      <a:r>
                        <a:rPr dirty="0" sz="1000" spc="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dirty="0" sz="1000" spc="3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EXECUÇÃO</a:t>
                      </a:r>
                      <a:r>
                        <a:rPr dirty="0" sz="1000" spc="9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dirty="0" sz="1000" spc="3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AjUSTE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032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950" spc="-2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667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2725">
                <a:tc gridSpan="4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00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(E)</a:t>
                      </a:r>
                      <a:r>
                        <a:rPr dirty="0" sz="1000" spc="13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1000" spc="10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1000" spc="10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RECURSOS</a:t>
                      </a:r>
                      <a:r>
                        <a:rPr dirty="0" sz="1000" spc="12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PÚBLICOS</a:t>
                      </a:r>
                      <a:r>
                        <a:rPr dirty="0" sz="1000" spc="15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(A</a:t>
                      </a:r>
                      <a:r>
                        <a:rPr dirty="0" sz="1000" spc="1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000" spc="13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dirty="0" sz="1000" spc="15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000" spc="14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1000" spc="1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000" spc="13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39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-1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1.525.866,70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12725">
                <a:tc gridSpan="4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050" spc="6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(P)</a:t>
                      </a:r>
                      <a:r>
                        <a:rPr dirty="0" sz="1050" spc="10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RECURSOS</a:t>
                      </a:r>
                      <a:r>
                        <a:rPr dirty="0" sz="1050" spc="3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PRÓPRIOS</a:t>
                      </a:r>
                      <a:r>
                        <a:rPr dirty="0" sz="1050" spc="26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dirty="0" sz="1050" spc="18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ENTIDADE</a:t>
                      </a:r>
                      <a:r>
                        <a:rPr dirty="0" sz="1050" spc="2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PARCEIRA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93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601,12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  <a:tr h="224790">
                <a:tc gridSpan="4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00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(G)</a:t>
                      </a:r>
                      <a:r>
                        <a:rPr dirty="0" sz="1000" spc="18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1000" spc="1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DOS</a:t>
                      </a:r>
                      <a:r>
                        <a:rPr dirty="0" sz="1000" spc="9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RECURSOS</a:t>
                      </a:r>
                      <a:r>
                        <a:rPr dirty="0" sz="1000" spc="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DISPONÍVEIS</a:t>
                      </a:r>
                      <a:r>
                        <a:rPr dirty="0" sz="1000" spc="1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1000" spc="6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1000" spc="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(E</a:t>
                      </a:r>
                      <a:r>
                        <a:rPr dirty="0" sz="1000" spc="17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70">
                          <a:solidFill>
                            <a:srgbClr val="333333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000" spc="140">
                          <a:solidFill>
                            <a:srgbClr val="33333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F)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050" spc="-1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1.526.467.82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83838"/>
                      </a:solidFill>
                      <a:prstDash val="solid"/>
                    </a:lnL>
                    <a:lnR w="19050">
                      <a:solidFill>
                        <a:srgbClr val="383838"/>
                      </a:solidFill>
                      <a:prstDash val="solid"/>
                    </a:lnR>
                    <a:lnT w="1905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8383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618181" y="4547754"/>
            <a:ext cx="6294120" cy="48387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algn="just" marL="13970" marR="5080" indent="-1905">
              <a:lnSpc>
                <a:spcPct val="80800"/>
              </a:lnSpc>
              <a:spcBef>
                <a:spcPts val="365"/>
              </a:spcBef>
            </a:pPr>
            <a:r>
              <a:rPr dirty="0" sz="1150">
                <a:solidFill>
                  <a:srgbClr val="282828"/>
                </a:solidFill>
                <a:latin typeface="Cambria"/>
                <a:cs typeface="Cambria"/>
              </a:rPr>
              <a:t>0(s)</a:t>
            </a:r>
            <a:r>
              <a:rPr dirty="0" sz="1150" spc="15">
                <a:solidFill>
                  <a:srgbClr val="282828"/>
                </a:solidFill>
                <a:latin typeface="Cambria"/>
                <a:cs typeface="Cambria"/>
              </a:rPr>
              <a:t> </a:t>
            </a:r>
            <a:r>
              <a:rPr dirty="0" sz="1150" spc="-35">
                <a:solidFill>
                  <a:srgbClr val="212121"/>
                </a:solidFill>
                <a:latin typeface="Cambria"/>
                <a:cs typeface="Cambria"/>
              </a:rPr>
              <a:t>signatário(s),</a:t>
            </a:r>
            <a:r>
              <a:rPr dirty="0" sz="1150" spc="75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150">
                <a:solidFill>
                  <a:srgbClr val="313131"/>
                </a:solidFill>
                <a:latin typeface="Cambria"/>
                <a:cs typeface="Cambria"/>
              </a:rPr>
              <a:t>na</a:t>
            </a:r>
            <a:r>
              <a:rPr dirty="0" sz="1150" spc="55">
                <a:solidFill>
                  <a:srgbClr val="313131"/>
                </a:solidFill>
                <a:latin typeface="Cambria"/>
                <a:cs typeface="Cambria"/>
              </a:rPr>
              <a:t> </a:t>
            </a:r>
            <a:r>
              <a:rPr dirty="0" sz="1150" spc="-35">
                <a:solidFill>
                  <a:srgbClr val="212121"/>
                </a:solidFill>
                <a:latin typeface="Cambria"/>
                <a:cs typeface="Cambria"/>
              </a:rPr>
              <a:t>qualidade</a:t>
            </a:r>
            <a:r>
              <a:rPr dirty="0" sz="1150" spc="60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150">
                <a:solidFill>
                  <a:srgbClr val="262626"/>
                </a:solidFill>
                <a:latin typeface="Cambria"/>
                <a:cs typeface="Cambria"/>
              </a:rPr>
              <a:t>de</a:t>
            </a:r>
            <a:r>
              <a:rPr dirty="0" sz="1150" spc="35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1150" spc="-45">
                <a:solidFill>
                  <a:srgbClr val="2A2A2A"/>
                </a:solidFill>
                <a:latin typeface="Cambria"/>
                <a:cs typeface="Cambria"/>
              </a:rPr>
              <a:t>representante(s)</a:t>
            </a:r>
            <a:r>
              <a:rPr dirty="0" sz="1150" spc="20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150" spc="-10">
                <a:solidFill>
                  <a:srgbClr val="2B2B2B"/>
                </a:solidFill>
                <a:latin typeface="Cambria"/>
                <a:cs typeface="Cambria"/>
              </a:rPr>
              <a:t>da(o)</a:t>
            </a:r>
            <a:r>
              <a:rPr dirty="0" sz="1150" spc="60">
                <a:solidFill>
                  <a:srgbClr val="2B2B2B"/>
                </a:solidFill>
                <a:latin typeface="Cambria"/>
                <a:cs typeface="Cambria"/>
              </a:rPr>
              <a:t> </a:t>
            </a:r>
            <a:r>
              <a:rPr dirty="0" sz="1150" spc="-60" b="1">
                <a:solidFill>
                  <a:srgbClr val="232323"/>
                </a:solidFill>
                <a:latin typeface="Cambria"/>
                <a:cs typeface="Cambria"/>
              </a:rPr>
              <a:t>AMAA</a:t>
            </a:r>
            <a:r>
              <a:rPr dirty="0" sz="1150" spc="60" b="1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1150">
                <a:solidFill>
                  <a:srgbClr val="2A2A2A"/>
                </a:solidFill>
                <a:latin typeface="Cambria"/>
                <a:cs typeface="Cambria"/>
              </a:rPr>
              <a:t>-</a:t>
            </a:r>
            <a:r>
              <a:rPr dirty="0" sz="1150" spc="30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150" spc="-10" b="1">
                <a:solidFill>
                  <a:srgbClr val="1C1C1C"/>
                </a:solidFill>
                <a:latin typeface="Cambria"/>
                <a:cs typeface="Cambria"/>
              </a:rPr>
              <a:t>Associaşão</a:t>
            </a:r>
            <a:r>
              <a:rPr dirty="0" sz="1150" spc="65" b="1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1150" b="1">
                <a:solidFill>
                  <a:srgbClr val="212121"/>
                </a:solidFill>
                <a:latin typeface="Cambria"/>
                <a:cs typeface="Cambria"/>
              </a:rPr>
              <a:t>dos</a:t>
            </a:r>
            <a:r>
              <a:rPr dirty="0" sz="1150" spc="50" b="1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150" spc="-30" b="1">
                <a:solidFill>
                  <a:srgbClr val="1C1C1C"/>
                </a:solidFill>
                <a:latin typeface="Cambria"/>
                <a:cs typeface="Cambria"/>
              </a:rPr>
              <a:t>Moradores</a:t>
            </a:r>
            <a:r>
              <a:rPr dirty="0" sz="1150" spc="114" b="1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1150" b="1">
                <a:solidFill>
                  <a:srgbClr val="1C1C1C"/>
                </a:solidFill>
                <a:latin typeface="Cambria"/>
                <a:cs typeface="Cambria"/>
              </a:rPr>
              <a:t>para</a:t>
            </a:r>
            <a:r>
              <a:rPr dirty="0" sz="1150" spc="60" b="1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1150" spc="5">
                <a:solidFill>
                  <a:srgbClr val="242424"/>
                </a:solidFill>
                <a:latin typeface="Cambria"/>
                <a:cs typeface="Cambria"/>
              </a:rPr>
              <a:t>o </a:t>
            </a:r>
            <a:r>
              <a:rPr dirty="0" sz="1150" spc="-75" b="1">
                <a:solidFill>
                  <a:srgbClr val="1C1C1C"/>
                </a:solidFill>
                <a:latin typeface="Cambria"/>
                <a:cs typeface="Cambria"/>
              </a:rPr>
              <a:t>Desenvolvimento</a:t>
            </a:r>
            <a:r>
              <a:rPr dirty="0" sz="1150" spc="10" b="1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1150" b="1">
                <a:solidFill>
                  <a:srgbClr val="232323"/>
                </a:solidFill>
                <a:latin typeface="Cambria"/>
                <a:cs typeface="Cambria"/>
              </a:rPr>
              <a:t>do</a:t>
            </a:r>
            <a:r>
              <a:rPr dirty="0" sz="1150" spc="-40" b="1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1150" spc="-35" b="1">
                <a:solidFill>
                  <a:srgbClr val="232323"/>
                </a:solidFill>
                <a:latin typeface="Cambria"/>
                <a:cs typeface="Cambria"/>
              </a:rPr>
              <a:t>Água</a:t>
            </a:r>
            <a:r>
              <a:rPr dirty="0" sz="1150" spc="50" b="1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1150" spc="-65" b="1">
                <a:solidFill>
                  <a:srgbClr val="262626"/>
                </a:solidFill>
                <a:latin typeface="Cambria"/>
                <a:cs typeface="Cambria"/>
              </a:rPr>
              <a:t>Azul</a:t>
            </a:r>
            <a:r>
              <a:rPr dirty="0" sz="1150" spc="45" b="1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1150" spc="-65" b="1">
                <a:solidFill>
                  <a:srgbClr val="282828"/>
                </a:solidFill>
                <a:latin typeface="Cambria"/>
                <a:cs typeface="Cambria"/>
              </a:rPr>
              <a:t>-</a:t>
            </a:r>
            <a:r>
              <a:rPr dirty="0" sz="1150" b="1">
                <a:solidFill>
                  <a:srgbClr val="282828"/>
                </a:solidFill>
                <a:latin typeface="Cambria"/>
                <a:cs typeface="Cambria"/>
              </a:rPr>
              <a:t>I,</a:t>
            </a:r>
            <a:r>
              <a:rPr dirty="0" sz="1150" spc="55" b="1">
                <a:solidFill>
                  <a:srgbClr val="282828"/>
                </a:solidFill>
                <a:latin typeface="Cambria"/>
                <a:cs typeface="Cambria"/>
              </a:rPr>
              <a:t> </a:t>
            </a:r>
            <a:r>
              <a:rPr dirty="0" sz="1150" spc="-90">
                <a:solidFill>
                  <a:srgbClr val="242424"/>
                </a:solidFill>
                <a:latin typeface="Cambria"/>
                <a:cs typeface="Cambria"/>
              </a:rPr>
              <a:t>vem</a:t>
            </a:r>
            <a:r>
              <a:rPr dirty="0" sz="1150" spc="40">
                <a:solidFill>
                  <a:srgbClr val="242424"/>
                </a:solidFill>
                <a:latin typeface="Cambria"/>
                <a:cs typeface="Cambria"/>
              </a:rPr>
              <a:t> </a:t>
            </a:r>
            <a:r>
              <a:rPr dirty="0" sz="1150" spc="-80">
                <a:solidFill>
                  <a:srgbClr val="2D2D2D"/>
                </a:solidFill>
                <a:latin typeface="Cambria"/>
                <a:cs typeface="Cambria"/>
              </a:rPr>
              <a:t>indicar,</a:t>
            </a:r>
            <a:r>
              <a:rPr dirty="0" sz="1150" spc="55">
                <a:solidFill>
                  <a:srgbClr val="2D2D2D"/>
                </a:solidFill>
                <a:latin typeface="Cambria"/>
                <a:cs typeface="Cambria"/>
              </a:rPr>
              <a:t> </a:t>
            </a:r>
            <a:r>
              <a:rPr dirty="0" sz="1150" spc="-90">
                <a:solidFill>
                  <a:srgbClr val="343434"/>
                </a:solidFill>
                <a:latin typeface="Cambria"/>
                <a:cs typeface="Cambria"/>
              </a:rPr>
              <a:t>na</a:t>
            </a:r>
            <a:r>
              <a:rPr dirty="0" sz="1150" spc="30">
                <a:solidFill>
                  <a:srgbClr val="343434"/>
                </a:solidFill>
                <a:latin typeface="Cambria"/>
                <a:cs typeface="Cambria"/>
              </a:rPr>
              <a:t> </a:t>
            </a:r>
            <a:r>
              <a:rPr dirty="0" sz="1150" spc="-90">
                <a:solidFill>
                  <a:srgbClr val="2A2A2A"/>
                </a:solidFill>
                <a:latin typeface="Cambria"/>
                <a:cs typeface="Cambria"/>
              </a:rPr>
              <a:t>forma</a:t>
            </a:r>
            <a:r>
              <a:rPr dirty="0" sz="1150" spc="50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150" spc="-70">
                <a:solidFill>
                  <a:srgbClr val="262626"/>
                </a:solidFill>
                <a:latin typeface="Cambria"/>
                <a:cs typeface="Cambria"/>
              </a:rPr>
              <a:t>abaixo</a:t>
            </a:r>
            <a:r>
              <a:rPr dirty="0" sz="1150" spc="15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1150" spc="-60">
                <a:solidFill>
                  <a:srgbClr val="212121"/>
                </a:solidFill>
                <a:latin typeface="Cambria"/>
                <a:cs typeface="Cambria"/>
              </a:rPr>
              <a:t>detalhada,</a:t>
            </a:r>
            <a:r>
              <a:rPr dirty="0" sz="1150" spc="55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150" spc="-10">
                <a:solidFill>
                  <a:srgbClr val="2A2A2A"/>
                </a:solidFill>
                <a:latin typeface="Cambria"/>
                <a:cs typeface="Cambria"/>
              </a:rPr>
              <a:t>as</a:t>
            </a:r>
            <a:r>
              <a:rPr dirty="0" sz="1150" spc="-5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150" spc="-60">
                <a:solidFill>
                  <a:srgbClr val="161616"/>
                </a:solidFill>
                <a:latin typeface="Cambria"/>
                <a:cs typeface="Cambria"/>
              </a:rPr>
              <a:t>despesas</a:t>
            </a:r>
            <a:r>
              <a:rPr dirty="0" sz="1150" spc="50">
                <a:solidFill>
                  <a:srgbClr val="161616"/>
                </a:solidFill>
                <a:latin typeface="Cambria"/>
                <a:cs typeface="Cambria"/>
              </a:rPr>
              <a:t> </a:t>
            </a:r>
            <a:r>
              <a:rPr dirty="0" sz="1150" spc="-100">
                <a:solidFill>
                  <a:srgbClr val="1F1F1F"/>
                </a:solidFill>
                <a:latin typeface="Cambria"/>
                <a:cs typeface="Cambria"/>
              </a:rPr>
              <a:t>incorridas</a:t>
            </a:r>
            <a:r>
              <a:rPr dirty="0" sz="1150" spc="40">
                <a:solidFill>
                  <a:srgbClr val="1F1F1F"/>
                </a:solidFill>
                <a:latin typeface="Cambria"/>
                <a:cs typeface="Cambria"/>
              </a:rPr>
              <a:t> </a:t>
            </a:r>
            <a:r>
              <a:rPr dirty="0" sz="1150">
                <a:solidFill>
                  <a:srgbClr val="2D2D2D"/>
                </a:solidFill>
                <a:latin typeface="Cambria"/>
                <a:cs typeface="Cambria"/>
              </a:rPr>
              <a:t>e</a:t>
            </a:r>
            <a:r>
              <a:rPr dirty="0" sz="1150" spc="5">
                <a:solidFill>
                  <a:srgbClr val="2D2D2D"/>
                </a:solidFill>
                <a:latin typeface="Cambria"/>
                <a:cs typeface="Cambria"/>
              </a:rPr>
              <a:t> </a:t>
            </a:r>
            <a:r>
              <a:rPr dirty="0" sz="1150" spc="-50">
                <a:solidFill>
                  <a:srgbClr val="1D1D1D"/>
                </a:solidFill>
                <a:latin typeface="Cambria"/>
                <a:cs typeface="Cambria"/>
              </a:rPr>
              <a:t>pagas</a:t>
            </a:r>
            <a:r>
              <a:rPr dirty="0" sz="1150" spc="20">
                <a:solidFill>
                  <a:srgbClr val="1D1D1D"/>
                </a:solidFill>
                <a:latin typeface="Cambria"/>
                <a:cs typeface="Cambria"/>
              </a:rPr>
              <a:t> </a:t>
            </a:r>
            <a:r>
              <a:rPr dirty="0" sz="1150" spc="-25">
                <a:solidFill>
                  <a:srgbClr val="232323"/>
                </a:solidFill>
                <a:latin typeface="Cambria"/>
                <a:cs typeface="Cambria"/>
              </a:rPr>
              <a:t>no </a:t>
            </a:r>
            <a:r>
              <a:rPr dirty="0" sz="1150" spc="-114">
                <a:solidFill>
                  <a:srgbClr val="242424"/>
                </a:solidFill>
                <a:latin typeface="Cambria"/>
                <a:cs typeface="Cambria"/>
              </a:rPr>
              <a:t>exercício/2025</a:t>
            </a:r>
            <a:r>
              <a:rPr dirty="0" sz="1150" spc="45">
                <a:solidFill>
                  <a:srgbClr val="242424"/>
                </a:solidFill>
                <a:latin typeface="Cambria"/>
                <a:cs typeface="Cambria"/>
              </a:rPr>
              <a:t> </a:t>
            </a:r>
            <a:r>
              <a:rPr dirty="0" sz="1150" spc="-145">
                <a:solidFill>
                  <a:srgbClr val="1D1D1D"/>
                </a:solidFill>
                <a:latin typeface="Cambria"/>
                <a:cs typeface="Cambria"/>
              </a:rPr>
              <a:t>bem</a:t>
            </a:r>
            <a:r>
              <a:rPr dirty="0" sz="1150" spc="80">
                <a:solidFill>
                  <a:srgbClr val="1D1D1D"/>
                </a:solidFill>
                <a:latin typeface="Cambria"/>
                <a:cs typeface="Cambria"/>
              </a:rPr>
              <a:t> </a:t>
            </a:r>
            <a:r>
              <a:rPr dirty="0" sz="1150" spc="-130">
                <a:solidFill>
                  <a:srgbClr val="313131"/>
                </a:solidFill>
                <a:latin typeface="Cambria"/>
                <a:cs typeface="Cambria"/>
              </a:rPr>
              <a:t>como</a:t>
            </a:r>
            <a:r>
              <a:rPr dirty="0" sz="1150" spc="70">
                <a:solidFill>
                  <a:srgbClr val="313131"/>
                </a:solidFill>
                <a:latin typeface="Cambria"/>
                <a:cs typeface="Cambria"/>
              </a:rPr>
              <a:t> </a:t>
            </a:r>
            <a:r>
              <a:rPr dirty="0" sz="1150" spc="-70">
                <a:solidFill>
                  <a:srgbClr val="333333"/>
                </a:solidFill>
                <a:latin typeface="Cambria"/>
                <a:cs typeface="Cambria"/>
              </a:rPr>
              <a:t>as</a:t>
            </a:r>
            <a:r>
              <a:rPr dirty="0" sz="1150" spc="-10">
                <a:solidFill>
                  <a:srgbClr val="333333"/>
                </a:solidFill>
                <a:latin typeface="Cambria"/>
                <a:cs typeface="Cambria"/>
              </a:rPr>
              <a:t> </a:t>
            </a:r>
            <a:r>
              <a:rPr dirty="0" sz="1150" spc="-75">
                <a:solidFill>
                  <a:srgbClr val="262626"/>
                </a:solidFill>
                <a:latin typeface="Cambria"/>
                <a:cs typeface="Cambria"/>
              </a:rPr>
              <a:t>despesas</a:t>
            </a:r>
            <a:r>
              <a:rPr dirty="0" sz="1150" spc="45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1150">
                <a:solidFill>
                  <a:srgbClr val="2D2D2D"/>
                </a:solidFill>
                <a:latin typeface="Cambria"/>
                <a:cs typeface="Cambria"/>
              </a:rPr>
              <a:t>a</a:t>
            </a:r>
            <a:r>
              <a:rPr dirty="0" sz="1150" spc="75">
                <a:solidFill>
                  <a:srgbClr val="2D2D2D"/>
                </a:solidFill>
                <a:latin typeface="Cambria"/>
                <a:cs typeface="Cambria"/>
              </a:rPr>
              <a:t> </a:t>
            </a:r>
            <a:r>
              <a:rPr dirty="0" sz="1150" spc="-85">
                <a:solidFill>
                  <a:srgbClr val="2B2B2B"/>
                </a:solidFill>
                <a:latin typeface="Cambria"/>
                <a:cs typeface="Cambria"/>
              </a:rPr>
              <a:t>pagar</a:t>
            </a:r>
            <a:r>
              <a:rPr dirty="0" sz="1150" spc="40">
                <a:solidFill>
                  <a:srgbClr val="2B2B2B"/>
                </a:solidFill>
                <a:latin typeface="Cambria"/>
                <a:cs typeface="Cambria"/>
              </a:rPr>
              <a:t> </a:t>
            </a:r>
            <a:r>
              <a:rPr dirty="0" sz="1150" spc="-135">
                <a:solidFill>
                  <a:srgbClr val="313131"/>
                </a:solidFill>
                <a:latin typeface="Cambria"/>
                <a:cs typeface="Cambria"/>
              </a:rPr>
              <a:t>no</a:t>
            </a:r>
            <a:r>
              <a:rPr dirty="0" sz="1150" spc="5">
                <a:solidFill>
                  <a:srgbClr val="313131"/>
                </a:solidFill>
                <a:latin typeface="Cambria"/>
                <a:cs typeface="Cambria"/>
              </a:rPr>
              <a:t> </a:t>
            </a:r>
            <a:r>
              <a:rPr dirty="0" sz="1150" spc="-85">
                <a:solidFill>
                  <a:srgbClr val="2A2A2A"/>
                </a:solidFill>
                <a:latin typeface="Cambria"/>
                <a:cs typeface="Cambria"/>
              </a:rPr>
              <a:t>exercício</a:t>
            </a:r>
            <a:r>
              <a:rPr dirty="0" sz="1150" spc="50">
                <a:solidFill>
                  <a:srgbClr val="2A2A2A"/>
                </a:solidFill>
                <a:latin typeface="Cambria"/>
                <a:cs typeface="Cambria"/>
              </a:rPr>
              <a:t> </a:t>
            </a:r>
            <a:r>
              <a:rPr dirty="0" sz="1150" spc="-10">
                <a:solidFill>
                  <a:srgbClr val="282828"/>
                </a:solidFill>
                <a:latin typeface="Cambria"/>
                <a:cs typeface="Cambria"/>
              </a:rPr>
              <a:t>seguinte.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pc="-10"/>
              <a:t>Pág.</a:t>
            </a:r>
            <a:r>
              <a:rPr dirty="0" spc="-40"/>
              <a:t> </a:t>
            </a:r>
            <a:fld id="{81D60167-4931-47E6-BA6A-407CBD079E47}" type="slidenum">
              <a:rPr dirty="0" spc="-70">
                <a:solidFill>
                  <a:srgbClr val="282828"/>
                </a:solidFill>
              </a:rPr>
              <a:t>3</a:t>
            </a:fld>
            <a:r>
              <a:rPr dirty="0" spc="-70">
                <a:solidFill>
                  <a:srgbClr val="282828"/>
                </a:solidFill>
              </a:rPr>
              <a:t>/5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85216" y="1002208"/>
          <a:ext cx="6428740" cy="867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7470"/>
                <a:gridCol w="975359"/>
                <a:gridCol w="1063625"/>
                <a:gridCol w="981075"/>
                <a:gridCol w="835025"/>
                <a:gridCol w="1133475"/>
              </a:tblGrid>
              <a:tr h="212725">
                <a:tc gridSpan="6"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50" spc="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DEMONSTRATIVO</a:t>
                      </a:r>
                      <a:r>
                        <a:rPr dirty="0" sz="950" spc="22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DAS</a:t>
                      </a:r>
                      <a:r>
                        <a:rPr dirty="0" sz="950" spc="195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DESPESAS</a:t>
                      </a:r>
                      <a:r>
                        <a:rPr dirty="0" sz="950" spc="2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INCORRIDAS</a:t>
                      </a:r>
                      <a:r>
                        <a:rPr dirty="0" sz="950" spc="204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950" spc="10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095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44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44805" marR="259715" indent="-62865">
                        <a:lnSpc>
                          <a:spcPct val="87300"/>
                        </a:lnSpc>
                      </a:pP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CATEGORIA</a:t>
                      </a:r>
                      <a:r>
                        <a:rPr dirty="0" sz="950" spc="2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FINALIDADE</a:t>
                      </a:r>
                      <a:r>
                        <a:rPr dirty="0" sz="950" spc="50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dirty="0" sz="950" spc="4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DESPESA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26034" marR="11430" indent="-17780">
                        <a:lnSpc>
                          <a:spcPts val="980"/>
                        </a:lnSpc>
                      </a:pPr>
                      <a:r>
                        <a:rPr dirty="0" sz="950" spc="4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CONTABILIZADAS NESTE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 marR="17780">
                        <a:lnSpc>
                          <a:spcPts val="1080"/>
                        </a:lnSpc>
                      </a:pPr>
                      <a:r>
                        <a:rPr dirty="0" baseline="2923" sz="142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baseline="2923" sz="1425" spc="569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J)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4930" marR="59690" indent="-13335">
                        <a:lnSpc>
                          <a:spcPct val="87000"/>
                        </a:lnSpc>
                        <a:spcBef>
                          <a:spcPts val="12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dirty="0" sz="950" spc="-3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EXERCÍCIOS 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ANTERIORES</a:t>
                      </a:r>
                      <a:r>
                        <a:rPr dirty="0" sz="950" spc="3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229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baseline="2923" sz="142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baseline="2923" sz="1425" spc="494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J)</a:t>
                      </a:r>
                      <a:r>
                        <a:rPr dirty="0" sz="950" spc="50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(H)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9209" marR="22860" indent="-6985">
                        <a:lnSpc>
                          <a:spcPct val="87300"/>
                        </a:lnSpc>
                        <a:spcBef>
                          <a:spcPts val="114"/>
                        </a:spcBef>
                      </a:pP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 spc="-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NESTE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 marL="2540">
                        <a:lnSpc>
                          <a:spcPts val="915"/>
                        </a:lnSpc>
                      </a:pP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34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 marL="85725" marR="83820" indent="5715">
                        <a:lnSpc>
                          <a:spcPct val="86300"/>
                        </a:lnSpc>
                        <a:spcBef>
                          <a:spcPts val="90"/>
                        </a:spcBef>
                      </a:pP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204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baseline="2923" sz="142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baseline="2923" sz="1425" spc="494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S)</a:t>
                      </a:r>
                      <a:r>
                        <a:rPr dirty="0" sz="950" spc="50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(I)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8419" marR="46990" indent="1270">
                        <a:lnSpc>
                          <a:spcPct val="86800"/>
                        </a:lnSpc>
                        <a:spcBef>
                          <a:spcPts val="580"/>
                        </a:spcBef>
                      </a:pP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950" spc="18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3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185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sz="950" spc="-10">
                          <a:solidFill>
                            <a:srgbClr val="181818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500">
                          <a:solidFill>
                            <a:srgbClr val="18181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(R$)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 marL="4445">
                        <a:lnSpc>
                          <a:spcPts val="985"/>
                        </a:lnSpc>
                      </a:pPr>
                      <a:r>
                        <a:rPr dirty="0" sz="950" spc="5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(j=H+I)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7790" marR="102235" indent="-10160">
                        <a:lnSpc>
                          <a:spcPct val="86700"/>
                        </a:lnSpc>
                        <a:spcBef>
                          <a:spcPts val="580"/>
                        </a:spcBef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NESTE</a:t>
                      </a:r>
                      <a:r>
                        <a:rPr dirty="0" sz="950" spc="225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EXERCÍCIO </a:t>
                      </a:r>
                      <a:r>
                        <a:rPr dirty="0" sz="9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950" spc="8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181818"/>
                          </a:solidFill>
                          <a:latin typeface="Calibri"/>
                          <a:cs typeface="Calibri"/>
                        </a:rPr>
                        <a:t>PAGAR</a:t>
                      </a:r>
                      <a:r>
                        <a:rPr dirty="0" sz="950" spc="135">
                          <a:solidFill>
                            <a:srgbClr val="18181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EPI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PERÍODOS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SEGUINTES</a:t>
                      </a:r>
                      <a:r>
                        <a:rPr dirty="0" sz="950" spc="30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(R$)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7366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4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Água</a:t>
                      </a:r>
                      <a:r>
                        <a:rPr dirty="0" sz="950" spc="5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>
                          <a:solidFill>
                            <a:srgbClr val="444444"/>
                          </a:solidFill>
                          <a:latin typeface="Cambria"/>
                          <a:cs typeface="Cambria"/>
                        </a:rPr>
                        <a:t>e 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Esgoto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onsolas"/>
                          <a:cs typeface="Consolas"/>
                        </a:rPr>
                        <a:t>9.858,39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090"/>
                        </a:lnSpc>
                      </a:pPr>
                      <a:r>
                        <a:rPr dirty="0" sz="950" spc="-20">
                          <a:solidFill>
                            <a:srgbClr val="424242"/>
                          </a:solidFill>
                          <a:latin typeface="Calibri"/>
                          <a:cs typeface="Calibri"/>
                        </a:rPr>
                        <a:t>0,00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9209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9.858,39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ts val="1040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9.858,39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0">
                        <a:lnSpc>
                          <a:spcPts val="1019"/>
                        </a:lnSpc>
                      </a:pPr>
                      <a:r>
                        <a:rPr dirty="0" sz="950" spc="-2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3690">
                <a:tc>
                  <a:txBody>
                    <a:bodyPr/>
                    <a:lstStyle/>
                    <a:p>
                      <a:pPr marL="49530">
                        <a:lnSpc>
                          <a:spcPts val="1035"/>
                        </a:lnSpc>
                        <a:spcBef>
                          <a:spcPts val="90"/>
                        </a:spcBef>
                      </a:pPr>
                      <a:r>
                        <a:rPr dirty="0" sz="950" spc="-5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Assessoria</a:t>
                      </a:r>
                      <a:r>
                        <a:rPr dirty="0" sz="950" spc="8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Contábil</a:t>
                      </a:r>
                      <a:endParaRPr sz="950">
                        <a:latin typeface="Cambria"/>
                        <a:cs typeface="Cambria"/>
                      </a:endParaRPr>
                    </a:p>
                    <a:p>
                      <a:pPr marL="43815">
                        <a:lnSpc>
                          <a:spcPts val="1155"/>
                        </a:lnSpc>
                      </a:pPr>
                      <a:r>
                        <a:rPr dirty="0" sz="1050" spc="-10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jurídica</a:t>
                      </a:r>
                      <a:r>
                        <a:rPr dirty="0" sz="1050" spc="1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1050" spc="-2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Pj</a:t>
                      </a:r>
                      <a:endParaRPr sz="10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9.702,00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667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9.702,00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9.702,00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50" spc="-20">
                          <a:solidFill>
                            <a:srgbClr val="232323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5461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5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Assistência</a:t>
                      </a:r>
                      <a:r>
                        <a:rPr dirty="0" sz="950" spc="4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4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Técnica</a:t>
                      </a:r>
                      <a:r>
                        <a:rPr dirty="0" sz="950" spc="10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9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PÇ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145,00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1.145,00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1.145,00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ts val="1090"/>
                        </a:lnSpc>
                      </a:pPr>
                      <a:r>
                        <a:rPr dirty="0" sz="950" spc="-2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 marL="48260" marR="219075" indent="3810">
                        <a:lnSpc>
                          <a:spcPts val="980"/>
                        </a:lnSpc>
                        <a:spcBef>
                          <a:spcPts val="400"/>
                        </a:spcBef>
                      </a:pPr>
                      <a:r>
                        <a:rPr dirty="0" sz="950" spc="-6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Auxiliar</a:t>
                      </a:r>
                      <a:r>
                        <a:rPr dirty="0" sz="950" spc="4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Administrativo</a:t>
                      </a:r>
                      <a:r>
                        <a:rPr dirty="0" sz="95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(folha)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08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dirty="0" sz="950" spc="-1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32.604,35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50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950" spc="-20">
                          <a:solidFill>
                            <a:srgbClr val="3F3F3F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19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32.604,35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32.604,35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619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50" spc="-6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Auxiliar</a:t>
                      </a:r>
                      <a:r>
                        <a:rPr dirty="0" sz="950" spc="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de</a:t>
                      </a:r>
                      <a:r>
                        <a:rPr dirty="0" sz="950" spc="-2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Cozinha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(folha)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095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22.579,39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20">
                          <a:solidFill>
                            <a:srgbClr val="3F3F3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22.579,39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22.579,39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9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5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000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950" spc="-6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Auxiliar</a:t>
                      </a:r>
                      <a:r>
                        <a:rPr dirty="0" sz="950" spc="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de</a:t>
                      </a:r>
                      <a:r>
                        <a:rPr dirty="0" sz="950" spc="-5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Limpeza</a:t>
                      </a:r>
                      <a:r>
                        <a:rPr dirty="0" sz="950" spc="1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(folha)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667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46.640,89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413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2095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46.640,89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46.640,89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92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2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48895" marR="636270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dirty="0" sz="950" spc="-4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Colchões</a:t>
                      </a:r>
                      <a:r>
                        <a:rPr dirty="0" sz="950" spc="4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e/ou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Colchonetes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984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1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4.750,00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4.750,00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4.750,00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461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92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onsolas"/>
                          <a:cs typeface="Consolas"/>
                        </a:rPr>
                        <a:t>0,00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514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52069" marR="183515" indent="-1905">
                        <a:lnSpc>
                          <a:spcPts val="960"/>
                        </a:lnSpc>
                        <a:spcBef>
                          <a:spcPts val="225"/>
                        </a:spcBef>
                      </a:pPr>
                      <a:r>
                        <a:rPr dirty="0" sz="950" spc="-3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Contribuição</a:t>
                      </a:r>
                      <a:r>
                        <a:rPr dirty="0" sz="950" spc="6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3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Bem</a:t>
                      </a:r>
                      <a:r>
                        <a:rPr dirty="0" sz="950" spc="-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Estar Social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10" b="1">
                          <a:solidFill>
                            <a:srgbClr val="363636"/>
                          </a:solidFill>
                          <a:latin typeface="Courier New"/>
                          <a:cs typeface="Courier New"/>
                        </a:rPr>
                        <a:t>1925,00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20">
                          <a:solidFill>
                            <a:srgbClr val="383838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1.925,00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1.925,00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461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50" spc="-20">
                          <a:solidFill>
                            <a:srgbClr val="2B2B2B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514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52069" marR="123189" indent="1270">
                        <a:lnSpc>
                          <a:spcPts val="1010"/>
                        </a:lnSpc>
                        <a:spcBef>
                          <a:spcPts val="185"/>
                        </a:spcBef>
                      </a:pPr>
                      <a:r>
                        <a:rPr dirty="0" sz="950" spc="-85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Coordenador</a:t>
                      </a:r>
                      <a:r>
                        <a:rPr dirty="0" sz="950" spc="114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9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Pedagógico</a:t>
                      </a:r>
                      <a:r>
                        <a:rPr dirty="0" sz="95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(folha)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43.837,91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313131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43.837,91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43.837,91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461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5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Cozinheirota)</a:t>
                      </a:r>
                      <a:r>
                        <a:rPr dirty="0" sz="950" spc="1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(folha)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9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5">
                          <a:solidFill>
                            <a:srgbClr val="2D2D2D"/>
                          </a:solidFill>
                          <a:latin typeface="Consolas"/>
                          <a:cs typeface="Consolas"/>
                        </a:rPr>
                        <a:t>25.154,82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25.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154,82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25.154,82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940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282828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45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Décimo</a:t>
                      </a:r>
                      <a:r>
                        <a:rPr dirty="0" sz="950" spc="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Terceiro</a:t>
                      </a:r>
                      <a:r>
                        <a:rPr dirty="0" sz="950" spc="4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Salário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24.214,90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24.214,90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24.214,90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04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282828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49530" marR="47625">
                        <a:lnSpc>
                          <a:spcPts val="1010"/>
                        </a:lnSpc>
                        <a:spcBef>
                          <a:spcPts val="185"/>
                        </a:spcBef>
                      </a:pPr>
                      <a:r>
                        <a:rPr dirty="0" sz="950" spc="-75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Dedetização</a:t>
                      </a:r>
                      <a:r>
                        <a:rPr dirty="0" sz="950" spc="45">
                          <a:solidFill>
                            <a:srgbClr val="242424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30">
                          <a:solidFill>
                            <a:srgbClr val="3F3F3F"/>
                          </a:solidFill>
                          <a:latin typeface="Arial MT"/>
                          <a:cs typeface="Arial MT"/>
                        </a:rPr>
                        <a:t>e</a:t>
                      </a:r>
                      <a:r>
                        <a:rPr dirty="0" sz="950" spc="10">
                          <a:solidFill>
                            <a:srgbClr val="3F3F3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65">
                          <a:solidFill>
                            <a:srgbClr val="2F2F2F"/>
                          </a:solidFill>
                          <a:latin typeface="Arial MT"/>
                          <a:cs typeface="Arial MT"/>
                        </a:rPr>
                        <a:t>Controle</a:t>
                      </a:r>
                      <a:r>
                        <a:rPr dirty="0" sz="950" spc="35">
                          <a:solidFill>
                            <a:srgbClr val="2F2F2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45">
                          <a:solidFill>
                            <a:srgbClr val="383838"/>
                          </a:solidFill>
                          <a:latin typeface="Arial MT"/>
                          <a:cs typeface="Arial MT"/>
                        </a:rPr>
                        <a:t>de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Pragas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460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900,00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667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900,00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667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9OO,OO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5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Diretor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80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Pedagógico</a:t>
                      </a:r>
                      <a:r>
                        <a:rPr dirty="0" sz="950" spc="65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313131"/>
                          </a:solidFill>
                          <a:latin typeface="Arial MT"/>
                          <a:cs typeface="Arial MT"/>
                        </a:rPr>
                        <a:t>(folha)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39.647,93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39.647,93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39.647,93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70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Empréstimos</a:t>
                      </a:r>
                      <a:r>
                        <a:rPr dirty="0" sz="950" spc="45">
                          <a:solidFill>
                            <a:srgbClr val="21212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35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(consignado)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3.242,90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63636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3.242,90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3.242,90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82828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49530">
                        <a:lnSpc>
                          <a:spcPts val="1135"/>
                        </a:lnSpc>
                      </a:pPr>
                      <a:r>
                        <a:rPr dirty="0" sz="950" spc="-8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Energia</a:t>
                      </a:r>
                      <a:r>
                        <a:rPr dirty="0" sz="950" spc="60">
                          <a:solidFill>
                            <a:srgbClr val="2A2A2A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Elétrica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7.690,08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343434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7.690,08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7.690,08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48895" marR="309245" indent="2540">
                        <a:lnSpc>
                          <a:spcPts val="980"/>
                        </a:lnSpc>
                        <a:spcBef>
                          <a:spcPts val="185"/>
                        </a:spcBef>
                      </a:pPr>
                      <a:r>
                        <a:rPr dirty="0" sz="950" spc="-4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Exames</a:t>
                      </a:r>
                      <a:r>
                        <a:rPr dirty="0" sz="950" spc="1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Admissional,</a:t>
                      </a:r>
                      <a:r>
                        <a:rPr dirty="0" sz="950" spc="50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Demissional</a:t>
                      </a:r>
                      <a:r>
                        <a:rPr dirty="0" sz="950" spc="7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5">
                          <a:solidFill>
                            <a:srgbClr val="3D3D3D"/>
                          </a:solidFill>
                          <a:latin typeface="Cambria"/>
                          <a:cs typeface="Cambria"/>
                        </a:rPr>
                        <a:t>ou</a:t>
                      </a:r>
                      <a:r>
                        <a:rPr dirty="0" sz="950" spc="-10">
                          <a:solidFill>
                            <a:srgbClr val="3D3D3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Ocupacional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dirty="0" sz="950" spc="-20">
                          <a:solidFill>
                            <a:srgbClr val="313131"/>
                          </a:solidFill>
                          <a:latin typeface="Consolas"/>
                          <a:cs typeface="Consolas"/>
                        </a:rPr>
                        <a:t>3.165.57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1276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276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dirty="0" sz="950" spc="-1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3.</a:t>
                      </a:r>
                      <a:r>
                        <a:rPr dirty="0" sz="950" spc="-1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165,57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276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3.165,57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2446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2763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52069" marR="440690">
                        <a:lnSpc>
                          <a:spcPts val="960"/>
                        </a:lnSpc>
                        <a:spcBef>
                          <a:spcPts val="180"/>
                        </a:spcBef>
                      </a:pPr>
                      <a:r>
                        <a:rPr dirty="0" sz="950" spc="-45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Exames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Clínicos</a:t>
                      </a:r>
                      <a:r>
                        <a:rPr dirty="0" sz="950" spc="15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e</a:t>
                      </a:r>
                      <a:r>
                        <a:rPr dirty="0" sz="950" spc="50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Laboratoriais</a:t>
                      </a:r>
                      <a:r>
                        <a:rPr dirty="0" sz="950" spc="105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9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PÇ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286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7.471,00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onsolas"/>
                          <a:cs typeface="Consolas"/>
                        </a:rPr>
                        <a:t>0,00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onsolas"/>
                          <a:cs typeface="Consolas"/>
                        </a:rPr>
                        <a:t>7.471,00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24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7.471,00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marL="51435" marR="35560">
                        <a:lnSpc>
                          <a:spcPts val="1010"/>
                        </a:lnSpc>
                        <a:spcBef>
                          <a:spcPts val="259"/>
                        </a:spcBef>
                      </a:pPr>
                      <a:r>
                        <a:rPr dirty="0" sz="950" spc="-2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Ftrias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5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Pecúnia</a:t>
                      </a:r>
                      <a:r>
                        <a:rPr dirty="0" sz="950" spc="55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e</a:t>
                      </a:r>
                      <a:r>
                        <a:rPr dirty="0" sz="950" spc="-2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2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1/3</a:t>
                      </a:r>
                      <a:r>
                        <a:rPr dirty="0" sz="950" spc="65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5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Férias</a:t>
                      </a: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(folha)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33019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14.588,67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14.588,67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14.588,67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87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marL="48895">
                        <a:lnSpc>
                          <a:spcPts val="1135"/>
                        </a:lnSpc>
                      </a:pP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FGTS </a:t>
                      </a:r>
                      <a:r>
                        <a:rPr dirty="0" sz="9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950" spc="-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4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Fundo</a:t>
                      </a:r>
                      <a:r>
                        <a:rPr dirty="0" sz="950" spc="1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-25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333333"/>
                          </a:solidFill>
                          <a:latin typeface="Calibri"/>
                          <a:cs typeface="Calibri"/>
                        </a:rPr>
                        <a:t>Garantia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53.326,34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53.326,34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53.326,34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libri"/>
                          <a:cs typeface="Calibri"/>
                        </a:rPr>
                        <a:t>Financeira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97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D3D3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9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Gàs</a:t>
                      </a:r>
                      <a:r>
                        <a:rPr dirty="0" sz="950" spc="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(GLP)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24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5.859,00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5.859,00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2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5.859,00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88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marL="53975">
                        <a:lnSpc>
                          <a:spcPts val="1135"/>
                        </a:lnSpc>
                      </a:pPr>
                      <a:r>
                        <a:rPr dirty="0" sz="950" spc="-3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GRRF/FGTS</a:t>
                      </a:r>
                      <a:r>
                        <a:rPr dirty="0" sz="950" spc="2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Rescisão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16.353,55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16.353,55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16.353,55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marL="48895" marR="464184" indent="2540">
                        <a:lnSpc>
                          <a:spcPts val="980"/>
                        </a:lnSpc>
                        <a:spcBef>
                          <a:spcPts val="210"/>
                        </a:spcBef>
                      </a:pPr>
                      <a:r>
                        <a:rPr dirty="0" sz="950" spc="-6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Imposto</a:t>
                      </a:r>
                      <a:r>
                        <a:rPr dirty="0" sz="950" spc="2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Predial</a:t>
                      </a:r>
                      <a:r>
                        <a:rPr dirty="0" sz="950" spc="5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e</a:t>
                      </a:r>
                      <a:r>
                        <a:rPr dirty="0" sz="950" spc="50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5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Territorial</a:t>
                      </a:r>
                      <a:r>
                        <a:rPr dirty="0" sz="950" spc="8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7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Urbano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667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3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160,95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23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160,95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23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160,95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239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48895">
                        <a:lnSpc>
                          <a:spcPts val="1090"/>
                        </a:lnSpc>
                      </a:pPr>
                      <a:r>
                        <a:rPr dirty="0" sz="950" spc="-2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Impostos</a:t>
                      </a:r>
                      <a:r>
                        <a:rPr dirty="0" sz="950" spc="2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50" spc="-35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Taxas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onsolas"/>
                          <a:cs typeface="Consolas"/>
                        </a:rPr>
                        <a:t>91,02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9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2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63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91,02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090"/>
                        </a:lnSpc>
                      </a:pPr>
                      <a:r>
                        <a:rPr dirty="0" sz="950" spc="-10" b="1">
                          <a:solidFill>
                            <a:srgbClr val="212121"/>
                          </a:solidFill>
                          <a:latin typeface="Courier New"/>
                          <a:cs typeface="Courier New"/>
                        </a:rPr>
                        <a:t>91,02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48895">
                        <a:lnSpc>
                          <a:spcPts val="1065"/>
                        </a:lnSpc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Impressoras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ts val="1065"/>
                        </a:lnSpc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2.564,10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78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2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63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780">
                        <a:lnSpc>
                          <a:spcPct val="100000"/>
                        </a:lnSpc>
                      </a:pPr>
                      <a:r>
                        <a:rPr dirty="0" sz="900" spc="-3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2.564,</a:t>
                      </a:r>
                      <a:r>
                        <a:rPr dirty="0" sz="900" spc="-6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00" spc="-25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10</a:t>
                      </a:r>
                      <a:endParaRPr sz="9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ts val="1055"/>
                        </a:lnSpc>
                      </a:pPr>
                      <a:r>
                        <a:rPr dirty="0" sz="90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2.564,10</a:t>
                      </a:r>
                      <a:endParaRPr sz="9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800" spc="-2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800">
                        <a:latin typeface="Cambria"/>
                        <a:cs typeface="Cambria"/>
                      </a:endParaRPr>
                    </a:p>
                  </a:txBody>
                  <a:tcPr marL="0" marR="0" marB="0" marT="127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49530" marR="567055" indent="-1905">
                        <a:lnSpc>
                          <a:spcPts val="960"/>
                        </a:lnSpc>
                        <a:spcBef>
                          <a:spcPts val="200"/>
                        </a:spcBef>
                      </a:pPr>
                      <a:r>
                        <a:rPr dirty="0" sz="950" spc="-145">
                          <a:solidFill>
                            <a:srgbClr val="2B2B2B"/>
                          </a:solidFill>
                          <a:latin typeface="Arial MT"/>
                          <a:cs typeface="Arial MT"/>
                        </a:rPr>
                        <a:t>INSS</a:t>
                      </a:r>
                      <a:r>
                        <a:rPr dirty="0" sz="950" spc="20">
                          <a:solidFill>
                            <a:srgbClr val="2B2B2B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75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Patronal</a:t>
                      </a:r>
                      <a:r>
                        <a:rPr dirty="0" sz="950" spc="65">
                          <a:solidFill>
                            <a:srgbClr val="2D2D2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60">
                          <a:solidFill>
                            <a:srgbClr val="2F2F2F"/>
                          </a:solidFill>
                          <a:latin typeface="Arial MT"/>
                          <a:cs typeface="Arial MT"/>
                        </a:rPr>
                        <a:t>e </a:t>
                      </a:r>
                      <a:r>
                        <a:rPr dirty="0" sz="950" spc="-10">
                          <a:solidFill>
                            <a:srgbClr val="1F1F1F"/>
                          </a:solidFill>
                          <a:latin typeface="Arial MT"/>
                          <a:cs typeface="Arial MT"/>
                        </a:rPr>
                        <a:t>Empregados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254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200.098,66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20">
                          <a:solidFill>
                            <a:srgbClr val="3D3D3D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200.098,66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200.098,66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048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950" spc="-2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marL="45720">
                        <a:lnSpc>
                          <a:spcPts val="1115"/>
                        </a:lnSpc>
                      </a:pP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INSS</a:t>
                      </a:r>
                      <a:r>
                        <a:rPr dirty="0" sz="950" spc="3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sl</a:t>
                      </a:r>
                      <a:r>
                        <a:rPr dirty="0" sz="950" spc="3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45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13*</a:t>
                      </a:r>
                      <a:r>
                        <a:rPr dirty="0" sz="950" spc="-5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Salário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14.720,91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14.720,91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14.720,91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04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242424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45720">
                        <a:lnSpc>
                          <a:spcPts val="1135"/>
                        </a:lnSpc>
                      </a:pP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IRRF</a:t>
                      </a:r>
                      <a:r>
                        <a:rPr dirty="0" sz="950" spc="-1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45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s/</a:t>
                      </a:r>
                      <a:r>
                        <a:rPr dirty="0" sz="950" spc="-1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333333"/>
                          </a:solidFill>
                          <a:latin typeface="Calibri"/>
                          <a:cs typeface="Calibri"/>
                        </a:rPr>
                        <a:t>Proventos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6.654,90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6.654,90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6.654,90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4572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libri"/>
                          <a:cs typeface="Calibri"/>
                        </a:rPr>
                        <a:t>Locação</a:t>
                      </a:r>
                      <a:r>
                        <a:rPr dirty="0" sz="950" spc="15">
                          <a:solidFill>
                            <a:srgbClr val="31313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50">
                          <a:solidFill>
                            <a:srgbClr val="3F3F3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-30">
                          <a:solidFill>
                            <a:srgbClr val="3F3F3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Imóvel</a:t>
                      </a:r>
                      <a:r>
                        <a:rPr dirty="0" sz="950" spc="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363636"/>
                          </a:solidFill>
                          <a:latin typeface="Calibri"/>
                          <a:cs typeface="Calibri"/>
                        </a:rPr>
                        <a:t>PF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41.150,64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050">
                        <a:lnSpc>
                          <a:spcPts val="1090"/>
                        </a:lnSpc>
                      </a:pPr>
                      <a:r>
                        <a:rPr dirty="0" sz="950" spc="-2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41.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150,64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41.150,64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619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82828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52069" marR="156845">
                        <a:lnSpc>
                          <a:spcPts val="960"/>
                        </a:lnSpc>
                        <a:spcBef>
                          <a:spcPts val="155"/>
                        </a:spcBef>
                      </a:pPr>
                      <a:r>
                        <a:rPr dirty="0" sz="950" spc="-6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Manutenção</a:t>
                      </a:r>
                      <a:r>
                        <a:rPr dirty="0" sz="950" spc="6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da</a:t>
                      </a:r>
                      <a:r>
                        <a:rPr dirty="0" sz="950" spc="45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Unidade</a:t>
                      </a:r>
                      <a:r>
                        <a:rPr dirty="0" sz="950" spc="50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6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Escolar</a:t>
                      </a:r>
                      <a:r>
                        <a:rPr dirty="0" sz="950" spc="4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2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Pj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1968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78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52.</a:t>
                      </a:r>
                      <a:r>
                        <a:rPr dirty="0" sz="950" spc="-10">
                          <a:solidFill>
                            <a:srgbClr val="333333"/>
                          </a:solidFill>
                          <a:latin typeface="Cambria"/>
                          <a:cs typeface="Cambria"/>
                        </a:rPr>
                        <a:t>710,00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20">
                          <a:solidFill>
                            <a:srgbClr val="313131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52.710,00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52.710,00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619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50" spc="-20">
                          <a:solidFill>
                            <a:srgbClr val="1F1F1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667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52705" marR="76835" indent="1905">
                        <a:lnSpc>
                          <a:spcPts val="940"/>
                        </a:lnSpc>
                        <a:spcBef>
                          <a:spcPts val="195"/>
                        </a:spcBef>
                      </a:pPr>
                      <a:r>
                        <a:rPr dirty="0" sz="950" spc="-6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Manutenção</a:t>
                      </a:r>
                      <a:r>
                        <a:rPr dirty="0" sz="950" spc="55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>
                          <a:solidFill>
                            <a:srgbClr val="3B3B3B"/>
                          </a:solidFill>
                          <a:latin typeface="Cambria"/>
                          <a:cs typeface="Cambria"/>
                        </a:rPr>
                        <a:t>de </a:t>
                      </a:r>
                      <a:r>
                        <a:rPr dirty="0" sz="950" spc="-55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Softwares</a:t>
                      </a:r>
                      <a:r>
                        <a:rPr dirty="0" sz="95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e</a:t>
                      </a:r>
                      <a:r>
                        <a:rPr dirty="0" sz="950" spc="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Hardwares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2476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onsolas"/>
                          <a:cs typeface="Consolas"/>
                        </a:rPr>
                        <a:t>363,02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5715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20">
                          <a:solidFill>
                            <a:srgbClr val="3F3F3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363,02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363,02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onsolas"/>
                          <a:cs typeface="Consolas"/>
                        </a:rPr>
                        <a:t>0,00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3B3B3B"/>
                      </a:solidFill>
                      <a:prstDash val="solid"/>
                    </a:lnL>
                    <a:lnR w="19050">
                      <a:solidFill>
                        <a:srgbClr val="3B3B3B"/>
                      </a:solidFill>
                      <a:prstDash val="solid"/>
                    </a:lnR>
                    <a:lnT w="19050">
                      <a:solidFill>
                        <a:srgbClr val="3B3B3B"/>
                      </a:solidFill>
                      <a:prstDash val="solid"/>
                    </a:lnT>
                    <a:lnB w="19050">
                      <a:solidFill>
                        <a:srgbClr val="3B3B3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085317" y="493093"/>
            <a:ext cx="3341370" cy="42418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dirty="0" sz="1050">
                <a:solidFill>
                  <a:srgbClr val="1F1F1F"/>
                </a:solidFill>
                <a:latin typeface="Calibri"/>
                <a:cs typeface="Calibri"/>
              </a:rPr>
              <a:t>DEMONSTRATIVO</a:t>
            </a:r>
            <a:r>
              <a:rPr dirty="0" sz="1050" spc="35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42424"/>
                </a:solidFill>
                <a:latin typeface="Calibri"/>
                <a:cs typeface="Calibri"/>
              </a:rPr>
              <a:t>INTEGRAL</a:t>
            </a:r>
            <a:r>
              <a:rPr dirty="0" sz="1050" spc="365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282828"/>
                </a:solidFill>
                <a:latin typeface="Calibri"/>
                <a:cs typeface="Calibri"/>
              </a:rPr>
              <a:t>DAS</a:t>
            </a:r>
            <a:r>
              <a:rPr dirty="0" sz="1050" spc="285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1F1F"/>
                </a:solidFill>
                <a:latin typeface="Calibri"/>
                <a:cs typeface="Calibri"/>
              </a:rPr>
              <a:t>RECEITAS</a:t>
            </a:r>
            <a:r>
              <a:rPr dirty="0" sz="1050" spc="33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1050" spc="50">
                <a:solidFill>
                  <a:srgbClr val="1D1D1D"/>
                </a:solidFill>
                <a:latin typeface="Calibri"/>
                <a:cs typeface="Calibri"/>
              </a:rPr>
              <a:t>E</a:t>
            </a:r>
            <a:r>
              <a:rPr dirty="0" sz="1050" spc="245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1050" spc="45">
                <a:solidFill>
                  <a:srgbClr val="1D1D1D"/>
                </a:solidFill>
                <a:latin typeface="Calibri"/>
                <a:cs typeface="Calibri"/>
              </a:rPr>
              <a:t>DESPESAS</a:t>
            </a:r>
            <a:endParaRPr sz="1050">
              <a:latin typeface="Calibri"/>
              <a:cs typeface="Calibri"/>
            </a:endParaRPr>
          </a:p>
          <a:p>
            <a:pPr algn="ctr" marL="5715">
              <a:lnSpc>
                <a:spcPct val="100000"/>
              </a:lnSpc>
              <a:spcBef>
                <a:spcPts val="355"/>
              </a:spcBef>
            </a:pPr>
            <a:r>
              <a:rPr dirty="0" sz="950" spc="80">
                <a:solidFill>
                  <a:srgbClr val="262626"/>
                </a:solidFill>
                <a:latin typeface="Calibri"/>
                <a:cs typeface="Calibri"/>
              </a:rPr>
              <a:t>TERMO</a:t>
            </a:r>
            <a:r>
              <a:rPr dirty="0" sz="950" spc="7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950" spc="70">
                <a:solidFill>
                  <a:srgbClr val="2B2B2B"/>
                </a:solidFill>
                <a:latin typeface="Calibri"/>
                <a:cs typeface="Calibri"/>
              </a:rPr>
              <a:t>DE</a:t>
            </a:r>
            <a:r>
              <a:rPr dirty="0" sz="950" spc="150">
                <a:solidFill>
                  <a:srgbClr val="2B2B2B"/>
                </a:solidFill>
                <a:latin typeface="Calibri"/>
                <a:cs typeface="Calibri"/>
              </a:rPr>
              <a:t> </a:t>
            </a:r>
            <a:r>
              <a:rPr dirty="0" sz="950" spc="75">
                <a:solidFill>
                  <a:srgbClr val="232323"/>
                </a:solidFill>
                <a:latin typeface="Calibri"/>
                <a:cs typeface="Calibri"/>
              </a:rPr>
              <a:t>COLABORAÇÃO</a:t>
            </a:r>
            <a:endParaRPr sz="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2271" y="9263574"/>
            <a:ext cx="2377439" cy="1492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3367" y="7978066"/>
            <a:ext cx="2453639" cy="14012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386328" y="8858426"/>
            <a:ext cx="3462654" cy="307975"/>
            <a:chOff x="3386328" y="8858426"/>
            <a:chExt cx="3462654" cy="307975"/>
          </a:xfrm>
        </p:grpSpPr>
        <p:sp>
          <p:nvSpPr>
            <p:cNvPr id="5" name="object 5"/>
            <p:cNvSpPr/>
            <p:nvPr/>
          </p:nvSpPr>
          <p:spPr>
            <a:xfrm>
              <a:off x="4468368" y="9152387"/>
              <a:ext cx="2380615" cy="0"/>
            </a:xfrm>
            <a:custGeom>
              <a:avLst/>
              <a:gdLst/>
              <a:ahLst/>
              <a:cxnLst/>
              <a:rect l="l" t="t" r="r" b="b"/>
              <a:pathLst>
                <a:path w="2380615" h="0">
                  <a:moveTo>
                    <a:pt x="0" y="0"/>
                  </a:moveTo>
                  <a:lnTo>
                    <a:pt x="2380488" y="0"/>
                  </a:lnTo>
                </a:path>
              </a:pathLst>
            </a:custGeom>
            <a:ln w="9138">
              <a:solidFill>
                <a:srgbClr val="48484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6328" y="8858426"/>
              <a:ext cx="3453383" cy="307668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15695" y="578783"/>
          <a:ext cx="6419215" cy="5763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9055"/>
                <a:gridCol w="987425"/>
                <a:gridCol w="1057274"/>
                <a:gridCol w="981075"/>
                <a:gridCol w="850264"/>
                <a:gridCol w="1127760"/>
              </a:tblGrid>
              <a:tr h="20066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50" spc="-80" b="1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DEI</a:t>
                      </a:r>
                      <a:r>
                        <a:rPr dirty="0" sz="950" spc="125" b="1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75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ONSTRATIVO</a:t>
                      </a:r>
                      <a:r>
                        <a:rPr dirty="0" sz="950" spc="10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60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DAS</a:t>
                      </a:r>
                      <a:r>
                        <a:rPr dirty="0" sz="950" spc="45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5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DESPESAS</a:t>
                      </a:r>
                      <a:r>
                        <a:rPr dirty="0" sz="950" spc="6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85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INCORRIDAS</a:t>
                      </a:r>
                      <a:r>
                        <a:rPr dirty="0" sz="950" spc="135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0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dirty="0" sz="950" spc="4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0">
                          <a:solidFill>
                            <a:srgbClr val="1C1C1C"/>
                          </a:solidFill>
                          <a:latin typeface="Times New Roman"/>
                          <a:cs typeface="Times New Roman"/>
                        </a:rPr>
                        <a:t>EXERCÍCIO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14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46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41630" marR="248920" indent="-66040">
                        <a:lnSpc>
                          <a:spcPts val="980"/>
                        </a:lnSpc>
                      </a:pPr>
                      <a:r>
                        <a:rPr dirty="0" sz="95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CATEGORIA</a:t>
                      </a:r>
                      <a:r>
                        <a:rPr dirty="0" sz="950" spc="24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FINALIDADE</a:t>
                      </a:r>
                      <a:r>
                        <a:rPr dirty="0" sz="950" spc="50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dirty="0" sz="950" spc="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DESPESA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13144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41275" marR="17145" indent="-14604">
                        <a:lnSpc>
                          <a:spcPct val="89100"/>
                        </a:lnSpc>
                      </a:pPr>
                      <a:r>
                        <a:rPr dirty="0" sz="9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NESTE</a:t>
                      </a:r>
                      <a:r>
                        <a:rPr dirty="0" sz="950" spc="50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baseline="2923" sz="1425" spc="1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baseline="2923" sz="1425" spc="494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J)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622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8105" marR="50800" indent="-13335">
                        <a:lnSpc>
                          <a:spcPct val="86300"/>
                        </a:lnSpc>
                        <a:spcBef>
                          <a:spcPts val="175"/>
                        </a:spcBef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DESPESAS CONTABILIZADAS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EXERCÍCIOS 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ANTERIORES</a:t>
                      </a:r>
                      <a:r>
                        <a:rPr dirty="0" sz="950" spc="37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229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baseline="2923" sz="1425" spc="15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EXERCíClO</a:t>
                      </a:r>
                      <a:r>
                        <a:rPr dirty="0" baseline="2923" sz="1425" spc="450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SS</a:t>
                      </a:r>
                      <a:r>
                        <a:rPr dirty="0" sz="950" spc="50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(H)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0" marR="13970" indent="-1905">
                        <a:lnSpc>
                          <a:spcPts val="980"/>
                        </a:lnSpc>
                        <a:spcBef>
                          <a:spcPts val="185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NESTE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just" marL="91440" marR="64135" indent="81915">
                        <a:lnSpc>
                          <a:spcPts val="980"/>
                        </a:lnSpc>
                        <a:spcBef>
                          <a:spcPts val="10"/>
                        </a:spcBef>
                      </a:pP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34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18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3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(R$)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985"/>
                        </a:lnSpc>
                      </a:pPr>
                      <a:r>
                        <a:rPr dirty="0" sz="950" spc="-2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ílj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4135" marR="50165" indent="3810">
                        <a:lnSpc>
                          <a:spcPct val="87300"/>
                        </a:lnSpc>
                        <a:spcBef>
                          <a:spcPts val="690"/>
                        </a:spcBef>
                      </a:pP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950" spc="2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DESPESAS </a:t>
                      </a:r>
                      <a:r>
                        <a:rPr dirty="0" sz="95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229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NESTE </a:t>
                      </a:r>
                      <a:r>
                        <a:rPr dirty="0" sz="950" spc="-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50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J)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algn="ctr" marL="8255">
                        <a:lnSpc>
                          <a:spcPts val="935"/>
                        </a:lnSpc>
                      </a:pPr>
                      <a:r>
                        <a:rPr dirty="0" sz="950" spc="4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(}=H+I)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1440" marR="102235" indent="-3810">
                        <a:lnSpc>
                          <a:spcPct val="87100"/>
                        </a:lnSpc>
                        <a:spcBef>
                          <a:spcPts val="695"/>
                        </a:spcBef>
                      </a:pPr>
                      <a:r>
                        <a:rPr dirty="0" sz="95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DESPESAS </a:t>
                      </a:r>
                      <a:r>
                        <a:rPr dirty="0" sz="950" spc="-1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CONTABILIZADAS </a:t>
                      </a:r>
                      <a:r>
                        <a:rPr dirty="0" sz="950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NESTE</a:t>
                      </a:r>
                      <a:r>
                        <a:rPr dirty="0" sz="950" spc="245">
                          <a:solidFill>
                            <a:srgbClr val="1C1C1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EXERCÍCIO </a:t>
                      </a: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950" spc="7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PAGAR</a:t>
                      </a:r>
                      <a:r>
                        <a:rPr dirty="0" sz="950" spc="114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EPI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PERÍODOS </a:t>
                      </a:r>
                      <a:r>
                        <a:rPr dirty="0" baseline="2923" sz="14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SEGUINTES</a:t>
                      </a:r>
                      <a:r>
                        <a:rPr dirty="0" baseline="2923" sz="1425" spc="4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923" sz="1425" spc="-3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(R</a:t>
                      </a:r>
                      <a:r>
                        <a:rPr dirty="0" sz="950" spc="-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8826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37465">
                        <a:lnSpc>
                          <a:spcPts val="1065"/>
                        </a:lnSpc>
                      </a:pPr>
                      <a:r>
                        <a:rPr dirty="0" sz="950" spc="-45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Nateriais</a:t>
                      </a:r>
                      <a:r>
                        <a:rPr dirty="0" sz="950" spc="2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85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50" spc="-40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2B2B2B"/>
                          </a:solidFill>
                          <a:latin typeface="Arial MT"/>
                          <a:cs typeface="Arial MT"/>
                        </a:rPr>
                        <a:t>Expediente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115">
                        <a:lnSpc>
                          <a:spcPts val="1065"/>
                        </a:lnSpc>
                      </a:pPr>
                      <a:r>
                        <a:rPr dirty="0" sz="950" spc="-25">
                          <a:solidFill>
                            <a:srgbClr val="2A2A2A"/>
                          </a:solidFill>
                          <a:latin typeface="Consolas"/>
                          <a:cs typeface="Consolas"/>
                        </a:rPr>
                        <a:t>22.219,04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ts val="1090"/>
                        </a:lnSpc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540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A2A2A"/>
                          </a:solidFill>
                          <a:latin typeface="Times New Roman"/>
                          <a:cs typeface="Times New Roman"/>
                        </a:rPr>
                        <a:t>22.219,04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0640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22.219,04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20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41275">
                        <a:lnSpc>
                          <a:spcPts val="1090"/>
                        </a:lnSpc>
                      </a:pPr>
                      <a:r>
                        <a:rPr dirty="0" sz="950" spc="-55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Materiais</a:t>
                      </a:r>
                      <a:r>
                        <a:rPr dirty="0" sz="950" spc="10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85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50" spc="-45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Higiene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5875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Courier New"/>
                          <a:cs typeface="Courier New"/>
                        </a:rPr>
                        <a:t>26750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2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10">
                          <a:solidFill>
                            <a:srgbClr val="2A2A2A"/>
                          </a:solidFill>
                          <a:latin typeface="Times New Roman"/>
                          <a:cs typeface="Times New Roman"/>
                        </a:rPr>
                        <a:t>267,50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10">
                          <a:solidFill>
                            <a:srgbClr val="2A2A2A"/>
                          </a:solidFill>
                          <a:latin typeface="Times New Roman"/>
                          <a:cs typeface="Times New Roman"/>
                        </a:rPr>
                        <a:t>267,50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93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00" spc="-20">
                          <a:solidFill>
                            <a:srgbClr val="242424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38100">
                        <a:lnSpc>
                          <a:spcPts val="1135"/>
                        </a:lnSpc>
                      </a:pPr>
                      <a:r>
                        <a:rPr dirty="0" sz="950" spc="-55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Materiais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80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50" spc="-10">
                          <a:solidFill>
                            <a:srgbClr val="36363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Limpeza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ts val="1135"/>
                        </a:lnSpc>
                      </a:pPr>
                      <a:r>
                        <a:rPr dirty="0" sz="950" spc="-70">
                          <a:solidFill>
                            <a:srgbClr val="2B2B2B"/>
                          </a:solidFill>
                          <a:latin typeface="Courier New"/>
                          <a:cs typeface="Courier New"/>
                        </a:rPr>
                        <a:t>15.844,78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7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15.844,78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15.844,78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 spc="-2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2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36830" marR="109855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Nateriais</a:t>
                      </a:r>
                      <a:r>
                        <a:rPr dirty="0" sz="950" spc="-1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-35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4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Manutenção</a:t>
                      </a:r>
                      <a:r>
                        <a:rPr dirty="0" sz="9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Predial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67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1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25.844,37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2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00" spc="-10">
                          <a:solidFill>
                            <a:srgbClr val="2A2A2A"/>
                          </a:solidFill>
                          <a:latin typeface="Times New Roman"/>
                          <a:cs typeface="Times New Roman"/>
                        </a:rPr>
                        <a:t>25.844,37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7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00" spc="-1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25.844,37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7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00" spc="-2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7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marL="38100">
                        <a:lnSpc>
                          <a:spcPts val="1075"/>
                        </a:lnSpc>
                        <a:spcBef>
                          <a:spcPts val="9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Arial MT"/>
                          <a:cs typeface="Arial MT"/>
                        </a:rPr>
                        <a:t>Materiais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39370">
                        <a:lnSpc>
                          <a:spcPts val="1015"/>
                        </a:lnSpc>
                      </a:pPr>
                      <a:r>
                        <a:rPr dirty="0" sz="900" spc="-10">
                          <a:solidFill>
                            <a:srgbClr val="282828"/>
                          </a:solidFill>
                          <a:latin typeface="Arial MT"/>
                          <a:cs typeface="Arial MT"/>
                        </a:rPr>
                        <a:t>pedagógicos/brinquedos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30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10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4.670,27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dirty="0" sz="850" spc="-2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50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00" spc="-10">
                          <a:solidFill>
                            <a:srgbClr val="313131"/>
                          </a:solidFill>
                          <a:latin typeface="Cambria"/>
                          <a:cs typeface="Cambria"/>
                        </a:rPr>
                        <a:t>4.670,27</a:t>
                      </a:r>
                      <a:endParaRPr sz="900">
                        <a:latin typeface="Cambria"/>
                        <a:cs typeface="Cambria"/>
                      </a:endParaRPr>
                    </a:p>
                  </a:txBody>
                  <a:tcPr marL="0" marR="0" marB="0" marT="787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048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900">
                          <a:solidFill>
                            <a:srgbClr val="242424"/>
                          </a:solidFill>
                          <a:latin typeface="Times New Roman"/>
                          <a:cs typeface="Times New Roman"/>
                        </a:rPr>
                        <a:t>4.670,2</a:t>
                      </a:r>
                      <a:r>
                        <a:rPr dirty="0" sz="900" spc="-90">
                          <a:solidFill>
                            <a:srgbClr val="24242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0">
                          <a:solidFill>
                            <a:srgbClr val="3D3D3D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7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850" spc="-2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26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76530">
                <a:tc>
                  <a:txBody>
                    <a:bodyPr/>
                    <a:lstStyle/>
                    <a:p>
                      <a:pPr marL="36830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Nesa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313131"/>
                          </a:solidFill>
                          <a:latin typeface="Times New Roman"/>
                          <a:cs typeface="Times New Roman"/>
                        </a:rPr>
                        <a:t>4.962,00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1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5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4.962,00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1206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50" spc="-10">
                          <a:solidFill>
                            <a:srgbClr val="262626"/>
                          </a:solidFill>
                          <a:latin typeface="Cambria"/>
                          <a:cs typeface="Cambria"/>
                        </a:rPr>
                        <a:t>4.962,00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1206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5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Pis</a:t>
                      </a:r>
                      <a:r>
                        <a:rPr dirty="0" sz="950" spc="-3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45">
                          <a:solidFill>
                            <a:srgbClr val="3D3D3D"/>
                          </a:solidFill>
                          <a:latin typeface="Calibri"/>
                          <a:cs typeface="Calibri"/>
                        </a:rPr>
                        <a:t>s/</a:t>
                      </a:r>
                      <a:r>
                        <a:rPr dirty="0" sz="950" spc="-5">
                          <a:solidFill>
                            <a:srgbClr val="3D3D3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r>
                        <a:rPr dirty="0" sz="950" spc="-15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333333"/>
                          </a:solidFill>
                          <a:latin typeface="Calibri"/>
                          <a:cs typeface="Calibri"/>
                        </a:rPr>
                        <a:t>Salário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473,75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20">
                          <a:solidFill>
                            <a:srgbClr val="3D3D3D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473,75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onsolas"/>
                          <a:cs typeface="Consolas"/>
                        </a:rPr>
                        <a:t>473.75</a:t>
                      </a:r>
                      <a:endParaRPr sz="950">
                        <a:latin typeface="Consolas"/>
                        <a:cs typeface="Consolas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50" spc="-20">
                          <a:solidFill>
                            <a:srgbClr val="262626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1143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PIS</a:t>
                      </a:r>
                      <a:r>
                        <a:rPr dirty="0" sz="950" spc="-3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30">
                          <a:solidFill>
                            <a:srgbClr val="3F3F3F"/>
                          </a:solidFill>
                          <a:latin typeface="Calibri"/>
                          <a:cs typeface="Calibri"/>
                        </a:rPr>
                        <a:t>s/</a:t>
                      </a:r>
                      <a:r>
                        <a:rPr dirty="0" sz="950" spc="10">
                          <a:solidFill>
                            <a:srgbClr val="3F3F3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Salários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6.211,10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20">
                          <a:solidFill>
                            <a:srgbClr val="3D3D3D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 spc="-25">
                          <a:solidFill>
                            <a:srgbClr val="2A2A2A"/>
                          </a:solidFill>
                          <a:latin typeface="Courier New"/>
                          <a:cs typeface="Courier New"/>
                        </a:rPr>
                        <a:t>6.2ll,l0</a:t>
                      </a:r>
                      <a:endParaRPr sz="900">
                        <a:latin typeface="Courier New"/>
                        <a:cs typeface="Courier New"/>
                      </a:endParaRPr>
                    </a:p>
                  </a:txBody>
                  <a:tcPr marL="0" marR="0" marB="0" marT="152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 spc="-20">
                          <a:solidFill>
                            <a:srgbClr val="262626"/>
                          </a:solidFill>
                          <a:latin typeface="Courier New"/>
                          <a:cs typeface="Courier New"/>
                        </a:rPr>
                        <a:t>6.2ll,l0</a:t>
                      </a:r>
                      <a:endParaRPr sz="900">
                        <a:latin typeface="Courier New"/>
                        <a:cs typeface="Courier New"/>
                      </a:endParaRPr>
                    </a:p>
                  </a:txBody>
                  <a:tcPr marL="0" marR="0" marB="0" marT="152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93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50" spc="-20">
                          <a:solidFill>
                            <a:srgbClr val="343434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marL="36830">
                        <a:lnSpc>
                          <a:spcPts val="1115"/>
                        </a:lnSpc>
                      </a:pPr>
                      <a:r>
                        <a:rPr dirty="0" sz="950" spc="-25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Professor(a)</a:t>
                      </a:r>
                      <a:r>
                        <a:rPr dirty="0" sz="950" spc="45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(folha)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>
                          <a:solidFill>
                            <a:srgbClr val="363636"/>
                          </a:solidFill>
                          <a:latin typeface="Times New Roman"/>
                          <a:cs typeface="Times New Roman"/>
                        </a:rPr>
                        <a:t>338.</a:t>
                      </a:r>
                      <a:r>
                        <a:rPr dirty="0" sz="900" spc="-120">
                          <a:solidFill>
                            <a:srgbClr val="36363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200,05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>
                          <a:solidFill>
                            <a:srgbClr val="2B2B2B"/>
                          </a:solidFill>
                          <a:latin typeface="Cambria"/>
                          <a:cs typeface="Cambria"/>
                        </a:rPr>
                        <a:t>338.</a:t>
                      </a:r>
                      <a:r>
                        <a:rPr dirty="0" sz="900" spc="-10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200,05</a:t>
                      </a:r>
                      <a:endParaRPr sz="90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338.200,05</a:t>
                      </a:r>
                      <a:endParaRPr sz="90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9370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32323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marL="34290" marR="283210" indent="10160">
                        <a:lnSpc>
                          <a:spcPts val="980"/>
                        </a:lnSpc>
                        <a:spcBef>
                          <a:spcPts val="235"/>
                        </a:spcBef>
                      </a:pPr>
                      <a:r>
                        <a:rPr dirty="0" sz="950" spc="-30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Rescisão</a:t>
                      </a:r>
                      <a:r>
                        <a:rPr dirty="0" sz="950" spc="25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30">
                          <a:solidFill>
                            <a:srgbClr val="242424"/>
                          </a:solidFill>
                          <a:latin typeface="Times New Roman"/>
                          <a:cs typeface="Times New Roman"/>
                        </a:rPr>
                        <a:t>Contratual</a:t>
                      </a:r>
                      <a:r>
                        <a:rPr dirty="0" sz="950" spc="65">
                          <a:solidFill>
                            <a:srgbClr val="24242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950" spc="50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TRCT</a:t>
                      </a:r>
                      <a:r>
                        <a:rPr dirty="0" sz="950" spc="4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(folha)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984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85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1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36.088,77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900" spc="-20">
                          <a:solidFill>
                            <a:srgbClr val="3D3D3D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36.088,77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23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36.088,77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23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850" spc="-2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255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36830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Serviços</a:t>
                      </a:r>
                      <a:r>
                        <a:rPr dirty="0" sz="950" spc="1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Gráficos</a:t>
                      </a:r>
                      <a:r>
                        <a:rPr dirty="0" sz="950" spc="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Pj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</a:pPr>
                      <a:r>
                        <a:rPr dirty="0" sz="900" spc="-1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560,00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20">
                          <a:solidFill>
                            <a:srgbClr val="424242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225">
                        <a:lnSpc>
                          <a:spcPts val="1090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Courier New"/>
                          <a:cs typeface="Courier New"/>
                        </a:rPr>
                        <a:t>560,00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61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10" b="1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560,00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6830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2F2F2F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36830">
                        <a:lnSpc>
                          <a:spcPts val="1135"/>
                        </a:lnSpc>
                      </a:pP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Taxas</a:t>
                      </a:r>
                      <a:r>
                        <a:rPr dirty="0" sz="950" spc="3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Nunicipais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1.040,59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2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1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1.040,59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 b="1">
                          <a:solidFill>
                            <a:srgbClr val="1C1C1C"/>
                          </a:solidFill>
                          <a:latin typeface="Times New Roman"/>
                          <a:cs typeface="Times New Roman"/>
                        </a:rPr>
                        <a:t>1.040,59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9370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A2A2A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Telefone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00" spc="-10" b="1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4.966,39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900" spc="-2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06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00" spc="-1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4.966,39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00" spc="-10">
                          <a:solidFill>
                            <a:srgbClr val="262626"/>
                          </a:solidFill>
                          <a:latin typeface="Times New Roman"/>
                          <a:cs typeface="Times New Roman"/>
                        </a:rPr>
                        <a:t>4.966,39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9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20">
                          <a:solidFill>
                            <a:srgbClr val="1D1D1D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marL="36830">
                        <a:lnSpc>
                          <a:spcPts val="1135"/>
                        </a:lnSpc>
                      </a:pPr>
                      <a:r>
                        <a:rPr dirty="0" sz="950" spc="-1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Uniformes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5400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507,58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00" spc="-20">
                          <a:solidFill>
                            <a:srgbClr val="3D3D3D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 spc="-10">
                          <a:solidFill>
                            <a:srgbClr val="383838"/>
                          </a:solidFill>
                          <a:latin typeface="Times New Roman"/>
                          <a:cs typeface="Times New Roman"/>
                        </a:rPr>
                        <a:t>507,58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115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507,58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2545">
                        <a:lnSpc>
                          <a:spcPts val="1115"/>
                        </a:lnSpc>
                      </a:pPr>
                      <a:r>
                        <a:rPr dirty="0" sz="950" spc="-20">
                          <a:solidFill>
                            <a:srgbClr val="2D2D2D"/>
                          </a:solidFill>
                          <a:latin typeface="Courier New"/>
                          <a:cs typeface="Courier New"/>
                        </a:rPr>
                        <a:t>0,00</a:t>
                      </a:r>
                      <a:endParaRPr sz="9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313690">
                <a:tc>
                  <a:txBody>
                    <a:bodyPr/>
                    <a:lstStyle/>
                    <a:p>
                      <a:pPr marL="45085" marR="476250" indent="-5715">
                        <a:lnSpc>
                          <a:spcPts val="1030"/>
                        </a:lnSpc>
                        <a:spcBef>
                          <a:spcPts val="120"/>
                        </a:spcBef>
                      </a:pPr>
                      <a:r>
                        <a:rPr dirty="0" sz="950" spc="-45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Vale</a:t>
                      </a:r>
                      <a:r>
                        <a:rPr dirty="0" sz="950" spc="-15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45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Alimentação</a:t>
                      </a:r>
                      <a:r>
                        <a:rPr dirty="0" sz="950" spc="-1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(empregados)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2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900" spc="-10">
                          <a:solidFill>
                            <a:srgbClr val="363636"/>
                          </a:solidFill>
                          <a:latin typeface="Times New Roman"/>
                          <a:cs typeface="Times New Roman"/>
                        </a:rPr>
                        <a:t>47.380,00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667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651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850" spc="-20">
                          <a:solidFill>
                            <a:srgbClr val="363636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850" spc="-10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47.380,00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302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30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850" spc="-10">
                          <a:solidFill>
                            <a:srgbClr val="2D2D2D"/>
                          </a:solidFill>
                          <a:latin typeface="Times New Roman"/>
                          <a:cs typeface="Times New Roman"/>
                        </a:rPr>
                        <a:t>47.380,00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302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850" spc="-2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302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03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1.202.408,08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33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20">
                          <a:solidFill>
                            <a:srgbClr val="2B2B2B"/>
                          </a:solidFill>
                          <a:latin typeface="Calibri"/>
                          <a:cs typeface="Calibri"/>
                        </a:rPr>
                        <a:t>0,00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349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1.202.408,08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-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1.202.408,08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925">
                        <a:lnSpc>
                          <a:spcPts val="1135"/>
                        </a:lnSpc>
                      </a:pPr>
                      <a:r>
                        <a:rPr dirty="0" sz="950" spc="-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0,00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5420">
                <a:tc gridSpan="5">
                  <a:txBody>
                    <a:bodyPr/>
                    <a:lstStyle/>
                    <a:p>
                      <a:pPr marL="1685925">
                        <a:lnSpc>
                          <a:spcPts val="1135"/>
                        </a:lnSpc>
                      </a:pPr>
                      <a:r>
                        <a:rPr dirty="0" sz="950" spc="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DEPIONSTRATIVO</a:t>
                      </a:r>
                      <a:r>
                        <a:rPr dirty="0" sz="950" spc="-1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dirty="0" sz="950" spc="9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SALDO</a:t>
                      </a:r>
                      <a:r>
                        <a:rPr dirty="0" sz="950" spc="6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FINANCEIRO</a:t>
                      </a:r>
                      <a:r>
                        <a:rPr dirty="0" sz="950" spc="14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950" spc="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91770">
                <a:tc gridSpan="5"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950" spc="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(G)</a:t>
                      </a:r>
                      <a:r>
                        <a:rPr dirty="0" sz="950" spc="9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950" spc="185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950" spc="10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RECURSOS</a:t>
                      </a:r>
                      <a:r>
                        <a:rPr dirty="0" sz="950" spc="225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DISPONÍVEIS</a:t>
                      </a:r>
                      <a:r>
                        <a:rPr dirty="0" sz="950" spc="24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1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950" spc="10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1D1D1D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2069">
                        <a:lnSpc>
                          <a:spcPts val="1115"/>
                        </a:lnSpc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1.526.467,82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2245">
                <a:tc gridSpan="5">
                  <a:txBody>
                    <a:bodyPr/>
                    <a:lstStyle/>
                    <a:p>
                      <a:pPr marL="45085">
                        <a:lnSpc>
                          <a:spcPts val="1135"/>
                        </a:lnSpc>
                      </a:pPr>
                      <a:r>
                        <a:rPr dirty="0" sz="950" spc="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(K)</a:t>
                      </a:r>
                      <a:r>
                        <a:rPr dirty="0" sz="950" spc="15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DESPESAS</a:t>
                      </a:r>
                      <a:r>
                        <a:rPr dirty="0" sz="950" spc="14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PAGAS</a:t>
                      </a:r>
                      <a:r>
                        <a:rPr dirty="0" sz="950" spc="15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950" spc="55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8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(H</a:t>
                      </a:r>
                      <a:r>
                        <a:rPr dirty="0" sz="950" spc="15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383838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950" spc="140">
                          <a:solidFill>
                            <a:srgbClr val="38383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950" spc="18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950" spc="114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juros</a:t>
                      </a:r>
                      <a:r>
                        <a:rPr dirty="0" sz="950" spc="9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50" spc="6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2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Plulta</a:t>
                      </a:r>
                      <a:r>
                        <a:rPr dirty="0" sz="950" spc="4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*)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8100">
                        <a:lnSpc>
                          <a:spcPts val="1055"/>
                        </a:lnSpc>
                      </a:pPr>
                      <a:r>
                        <a:rPr dirty="0" sz="900" spc="-1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1.202.408,08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5420">
                <a:tc gridSpan="5"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(L)</a:t>
                      </a:r>
                      <a:r>
                        <a:rPr dirty="0" sz="950" spc="32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RECURSO</a:t>
                      </a:r>
                      <a:r>
                        <a:rPr dirty="0" sz="950" spc="1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PÚBLICOS</a:t>
                      </a:r>
                      <a:r>
                        <a:rPr dirty="0" sz="950" spc="19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NÃO</a:t>
                      </a:r>
                      <a:r>
                        <a:rPr dirty="0" sz="950" spc="14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APLICADO</a:t>
                      </a:r>
                      <a:r>
                        <a:rPr dirty="0" sz="950" spc="204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(G</a:t>
                      </a:r>
                      <a:r>
                        <a:rPr dirty="0" sz="950" spc="105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950" spc="130">
                          <a:solidFill>
                            <a:srgbClr val="3434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K)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1275">
                        <a:lnSpc>
                          <a:spcPts val="1065"/>
                        </a:lnSpc>
                      </a:pPr>
                      <a:r>
                        <a:rPr dirty="0" sz="950" spc="-10">
                          <a:solidFill>
                            <a:srgbClr val="282828"/>
                          </a:solidFill>
                          <a:latin typeface="Times New Roman"/>
                          <a:cs typeface="Times New Roman"/>
                        </a:rPr>
                        <a:t>324.059,74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185420">
                <a:tc gridSpan="5"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50" spc="95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(II)</a:t>
                      </a:r>
                      <a:r>
                        <a:rPr dirty="0" sz="950" spc="7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VALOR</a:t>
                      </a:r>
                      <a:r>
                        <a:rPr dirty="0" sz="950" spc="12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DEVOLVIDO</a:t>
                      </a:r>
                      <a:r>
                        <a:rPr dirty="0" sz="950" spc="18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AO</a:t>
                      </a:r>
                      <a:r>
                        <a:rPr dirty="0" sz="950" spc="9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ÓRGÃO</a:t>
                      </a:r>
                      <a:r>
                        <a:rPr dirty="0" sz="950" spc="13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0">
                          <a:solidFill>
                            <a:srgbClr val="2D2D2D"/>
                          </a:solidFill>
                          <a:latin typeface="Calibri"/>
                          <a:cs typeface="Calibri"/>
                        </a:rPr>
                        <a:t>PÚBLICO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3020">
                        <a:lnSpc>
                          <a:spcPts val="1065"/>
                        </a:lnSpc>
                      </a:pPr>
                      <a:r>
                        <a:rPr dirty="0" sz="950" spc="-2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0,00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  <a:tr h="200660">
                <a:tc gridSpan="5">
                  <a:txBody>
                    <a:bodyPr/>
                    <a:lstStyle/>
                    <a:p>
                      <a:pPr marL="41910">
                        <a:lnSpc>
                          <a:spcPts val="1135"/>
                        </a:lnSpc>
                      </a:pP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VALOR</a:t>
                      </a:r>
                      <a:r>
                        <a:rPr dirty="0" sz="950" spc="175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AUTORIZADO</a:t>
                      </a:r>
                      <a:r>
                        <a:rPr dirty="0" sz="950" spc="2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PARA</a:t>
                      </a:r>
                      <a:r>
                        <a:rPr dirty="0" sz="950" spc="180">
                          <a:solidFill>
                            <a:srgbClr val="2A2A2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APLICAÇÃO</a:t>
                      </a:r>
                      <a:r>
                        <a:rPr dirty="0" sz="950" spc="250">
                          <a:solidFill>
                            <a:srgbClr val="24242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950" spc="14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EXERCÍCIO</a:t>
                      </a:r>
                      <a:r>
                        <a:rPr dirty="0" sz="950" spc="235">
                          <a:solidFill>
                            <a:srgbClr val="23232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SEGUINTE</a:t>
                      </a:r>
                      <a:r>
                        <a:rPr dirty="0" sz="950" spc="17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(L</a:t>
                      </a:r>
                      <a:r>
                        <a:rPr dirty="0" sz="950" spc="260">
                          <a:solidFill>
                            <a:srgbClr val="2828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950" spc="125">
                          <a:solidFill>
                            <a:srgbClr val="2F2F2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">
                          <a:solidFill>
                            <a:srgbClr val="262626"/>
                          </a:solidFill>
                          <a:latin typeface="Calibri"/>
                          <a:cs typeface="Calibri"/>
                        </a:rPr>
                        <a:t>II)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1275">
                        <a:lnSpc>
                          <a:spcPts val="1065"/>
                        </a:lnSpc>
                      </a:pPr>
                      <a:r>
                        <a:rPr dirty="0" sz="950" spc="-10">
                          <a:solidFill>
                            <a:srgbClr val="232323"/>
                          </a:solidFill>
                          <a:latin typeface="Times New Roman"/>
                          <a:cs typeface="Times New Roman"/>
                        </a:rPr>
                        <a:t>324.059,74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3B383B"/>
                      </a:solidFill>
                      <a:prstDash val="solid"/>
                    </a:lnL>
                    <a:lnR w="9525">
                      <a:solidFill>
                        <a:srgbClr val="3B383B"/>
                      </a:solidFill>
                      <a:prstDash val="solid"/>
                    </a:lnR>
                    <a:lnT w="9525">
                      <a:solidFill>
                        <a:srgbClr val="3B383B"/>
                      </a:solidFill>
                      <a:prstDash val="solid"/>
                    </a:lnT>
                    <a:lnB w="9525">
                      <a:solidFill>
                        <a:srgbClr val="3B383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77353" y="6330051"/>
            <a:ext cx="6430010" cy="2113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73025">
              <a:lnSpc>
                <a:spcPct val="100000"/>
              </a:lnSpc>
              <a:spcBef>
                <a:spcPts val="100"/>
              </a:spcBef>
            </a:pPr>
            <a:r>
              <a:rPr dirty="0" sz="1100" spc="-45">
                <a:solidFill>
                  <a:srgbClr val="2D2D2D"/>
                </a:solidFill>
                <a:latin typeface="Calibri"/>
                <a:cs typeface="Calibri"/>
              </a:rPr>
              <a:t>*</a:t>
            </a:r>
            <a:r>
              <a:rPr dirty="0" sz="1100" spc="-65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1100" spc="-30">
                <a:solidFill>
                  <a:srgbClr val="212121"/>
                </a:solidFill>
                <a:latin typeface="Calibri"/>
                <a:cs typeface="Calibri"/>
              </a:rPr>
              <a:t>Total</a:t>
            </a:r>
            <a:r>
              <a:rPr dirty="0" sz="1100" spc="-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100" spc="-30">
                <a:solidFill>
                  <a:srgbClr val="2D2D2D"/>
                </a:solidFill>
                <a:latin typeface="Calibri"/>
                <a:cs typeface="Calibri"/>
              </a:rPr>
              <a:t>juros</a:t>
            </a:r>
            <a:r>
              <a:rPr dirty="0" sz="1100" spc="-15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313131"/>
                </a:solidFill>
                <a:latin typeface="Calibri"/>
                <a:cs typeface="Calibri"/>
              </a:rPr>
              <a:t>e</a:t>
            </a:r>
            <a:r>
              <a:rPr dirty="0" sz="1100" spc="-35">
                <a:solidFill>
                  <a:srgbClr val="313131"/>
                </a:solidFill>
                <a:latin typeface="Calibri"/>
                <a:cs typeface="Calibri"/>
              </a:rPr>
              <a:t> </a:t>
            </a:r>
            <a:r>
              <a:rPr dirty="0" sz="1100" spc="-75">
                <a:solidFill>
                  <a:srgbClr val="313131"/>
                </a:solidFill>
                <a:latin typeface="Calibri"/>
                <a:cs typeface="Calibri"/>
              </a:rPr>
              <a:t>Multa</a:t>
            </a:r>
            <a:r>
              <a:rPr dirty="0" sz="1100" spc="10">
                <a:solidFill>
                  <a:srgbClr val="31313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F2F2F"/>
                </a:solidFill>
                <a:latin typeface="Calibri"/>
                <a:cs typeface="Calibri"/>
              </a:rPr>
              <a:t>R$ </a:t>
            </a:r>
            <a:r>
              <a:rPr dirty="0" sz="1100" spc="-20">
                <a:solidFill>
                  <a:srgbClr val="333333"/>
                </a:solidFill>
                <a:latin typeface="Calibri"/>
                <a:cs typeface="Calibri"/>
              </a:rPr>
              <a:t>0,00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Calibri"/>
              <a:cs typeface="Calibri"/>
            </a:endParaRPr>
          </a:p>
          <a:p>
            <a:pPr algn="just" marL="76200" marR="68580" indent="1270">
              <a:lnSpc>
                <a:spcPct val="84300"/>
              </a:lnSpc>
            </a:pPr>
            <a:r>
              <a:rPr dirty="0" sz="1150" spc="-55">
                <a:solidFill>
                  <a:srgbClr val="262626"/>
                </a:solidFill>
                <a:latin typeface="Calibri"/>
                <a:cs typeface="Calibri"/>
              </a:rPr>
              <a:t>Declaro(amos),</a:t>
            </a:r>
            <a:r>
              <a:rPr dirty="0" sz="1150" spc="-1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30">
                <a:solidFill>
                  <a:srgbClr val="282828"/>
                </a:solidFill>
                <a:latin typeface="Calibri"/>
                <a:cs typeface="Calibri"/>
              </a:rPr>
              <a:t>na </a:t>
            </a:r>
            <a:r>
              <a:rPr dirty="0" sz="1150" spc="-55">
                <a:solidFill>
                  <a:srgbClr val="282828"/>
                </a:solidFill>
                <a:latin typeface="Calibri"/>
                <a:cs typeface="Calibri"/>
              </a:rPr>
              <a:t>qualidade</a:t>
            </a:r>
            <a:r>
              <a:rPr dirty="0" sz="1150" spc="3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150" spc="-50">
                <a:solidFill>
                  <a:srgbClr val="262626"/>
                </a:solidFill>
                <a:latin typeface="Calibri"/>
                <a:cs typeface="Calibri"/>
              </a:rPr>
              <a:t>de</a:t>
            </a:r>
            <a:r>
              <a:rPr dirty="0" sz="1150" spc="-1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40">
                <a:solidFill>
                  <a:srgbClr val="282828"/>
                </a:solidFill>
                <a:latin typeface="Calibri"/>
                <a:cs typeface="Calibri"/>
              </a:rPr>
              <a:t>responsávellis)</a:t>
            </a:r>
            <a:r>
              <a:rPr dirty="0" sz="1150" spc="-15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150" spc="-30">
                <a:solidFill>
                  <a:srgbClr val="2D2D2D"/>
                </a:solidFill>
                <a:latin typeface="Calibri"/>
                <a:cs typeface="Calibri"/>
              </a:rPr>
              <a:t>pela</a:t>
            </a:r>
            <a:r>
              <a:rPr dirty="0" sz="1150" spc="25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1150" spc="-65">
                <a:solidFill>
                  <a:srgbClr val="232323"/>
                </a:solidFill>
                <a:latin typeface="Calibri"/>
                <a:cs typeface="Calibri"/>
              </a:rPr>
              <a:t>entidade</a:t>
            </a:r>
            <a:r>
              <a:rPr dirty="0" sz="1150" spc="3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50">
                <a:solidFill>
                  <a:srgbClr val="262626"/>
                </a:solidFill>
                <a:latin typeface="Calibri"/>
                <a:cs typeface="Calibri"/>
              </a:rPr>
              <a:t>supra</a:t>
            </a:r>
            <a:r>
              <a:rPr dirty="0" sz="1150" spc="1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45">
                <a:solidFill>
                  <a:srgbClr val="1D1D1D"/>
                </a:solidFill>
                <a:latin typeface="Calibri"/>
                <a:cs typeface="Calibri"/>
              </a:rPr>
              <a:t>epigrafada,</a:t>
            </a:r>
            <a:r>
              <a:rPr dirty="0" sz="1150" spc="9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1150" spc="-70">
                <a:solidFill>
                  <a:srgbClr val="232323"/>
                </a:solidFill>
                <a:latin typeface="Calibri"/>
                <a:cs typeface="Calibri"/>
              </a:rPr>
              <a:t>sob</a:t>
            </a:r>
            <a:r>
              <a:rPr dirty="0" sz="1150" spc="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D2D2D"/>
                </a:solidFill>
                <a:latin typeface="Calibri"/>
                <a:cs typeface="Calibri"/>
              </a:rPr>
              <a:t>as</a:t>
            </a:r>
            <a:r>
              <a:rPr dirty="0" sz="1150" spc="-20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1150" spc="-55">
                <a:solidFill>
                  <a:srgbClr val="232323"/>
                </a:solidFill>
                <a:latin typeface="Calibri"/>
                <a:cs typeface="Calibri"/>
              </a:rPr>
              <a:t>penas</a:t>
            </a:r>
            <a:r>
              <a:rPr dirty="0" sz="1150" spc="1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30">
                <a:solidFill>
                  <a:srgbClr val="232323"/>
                </a:solidFill>
                <a:latin typeface="Calibri"/>
                <a:cs typeface="Calibri"/>
              </a:rPr>
              <a:t>da</a:t>
            </a:r>
            <a:r>
              <a:rPr dirty="0" sz="1150" spc="-1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262626"/>
                </a:solidFill>
                <a:latin typeface="Calibri"/>
                <a:cs typeface="Calibri"/>
              </a:rPr>
              <a:t>Lei,</a:t>
            </a:r>
            <a:r>
              <a:rPr dirty="0" sz="1150" spc="-1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 spc="-70">
                <a:solidFill>
                  <a:srgbClr val="242424"/>
                </a:solidFill>
                <a:latin typeface="Calibri"/>
                <a:cs typeface="Calibri"/>
              </a:rPr>
              <a:t>que</a:t>
            </a:r>
            <a:r>
              <a:rPr dirty="0" sz="1150" spc="5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dirty="0" sz="1150" spc="-1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1C1C1C"/>
                </a:solidFill>
                <a:latin typeface="Calibri"/>
                <a:cs typeface="Calibri"/>
              </a:rPr>
              <a:t>despesa </a:t>
            </a:r>
            <a:r>
              <a:rPr dirty="0" sz="1150" spc="-40">
                <a:solidFill>
                  <a:srgbClr val="232323"/>
                </a:solidFill>
                <a:latin typeface="Calibri"/>
                <a:cs typeface="Calibri"/>
              </a:rPr>
              <a:t>relacionada,</a:t>
            </a:r>
            <a:r>
              <a:rPr dirty="0" sz="1150" spc="4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45">
                <a:solidFill>
                  <a:srgbClr val="262626"/>
                </a:solidFill>
                <a:latin typeface="Calibri"/>
                <a:cs typeface="Calibri"/>
              </a:rPr>
              <a:t>comprova</a:t>
            </a:r>
            <a:r>
              <a:rPr dirty="0" sz="1150" spc="5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82828"/>
                </a:solidFill>
                <a:latin typeface="Calibri"/>
                <a:cs typeface="Calibri"/>
              </a:rPr>
              <a:t>a</a:t>
            </a:r>
            <a:r>
              <a:rPr dirty="0" sz="1150" spc="-25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F2F2F"/>
                </a:solidFill>
                <a:latin typeface="Calibri"/>
                <a:cs typeface="Calibri"/>
              </a:rPr>
              <a:t>exata</a:t>
            </a:r>
            <a:r>
              <a:rPr dirty="0" sz="1150" spc="15">
                <a:solidFill>
                  <a:srgbClr val="2F2F2F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2A2A2A"/>
                </a:solidFill>
                <a:latin typeface="Calibri"/>
                <a:cs typeface="Calibri"/>
              </a:rPr>
              <a:t>aplicação</a:t>
            </a:r>
            <a:r>
              <a:rPr dirty="0" sz="1150" spc="5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333333"/>
                </a:solidFill>
                <a:latin typeface="Calibri"/>
                <a:cs typeface="Calibri"/>
              </a:rPr>
              <a:t>dos </a:t>
            </a:r>
            <a:r>
              <a:rPr dirty="0" sz="1150" spc="-35">
                <a:solidFill>
                  <a:srgbClr val="212121"/>
                </a:solidFill>
                <a:latin typeface="Calibri"/>
                <a:cs typeface="Calibri"/>
              </a:rPr>
              <a:t>recursos</a:t>
            </a:r>
            <a:r>
              <a:rPr dirty="0" sz="1150" spc="1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150" spc="-35">
                <a:solidFill>
                  <a:srgbClr val="262626"/>
                </a:solidFill>
                <a:latin typeface="Calibri"/>
                <a:cs typeface="Calibri"/>
              </a:rPr>
              <a:t>recebidos</a:t>
            </a:r>
            <a:r>
              <a:rPr dirty="0" sz="1150" spc="2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62626"/>
                </a:solidFill>
                <a:latin typeface="Calibri"/>
                <a:cs typeface="Calibri"/>
              </a:rPr>
              <a:t>para</a:t>
            </a:r>
            <a:r>
              <a:rPr dirty="0" sz="1150" spc="5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313131"/>
                </a:solidFill>
                <a:latin typeface="Calibri"/>
                <a:cs typeface="Calibri"/>
              </a:rPr>
              <a:t>os</a:t>
            </a:r>
            <a:r>
              <a:rPr dirty="0" sz="1150" spc="10">
                <a:solidFill>
                  <a:srgbClr val="31313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2A2A2A"/>
                </a:solidFill>
                <a:latin typeface="Calibri"/>
                <a:cs typeface="Calibri"/>
              </a:rPr>
              <a:t>fins</a:t>
            </a:r>
            <a:r>
              <a:rPr dirty="0" sz="1150" spc="-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50" spc="-35">
                <a:solidFill>
                  <a:srgbClr val="232323"/>
                </a:solidFill>
                <a:latin typeface="Calibri"/>
                <a:cs typeface="Calibri"/>
              </a:rPr>
              <a:t>indicados,</a:t>
            </a:r>
            <a:r>
              <a:rPr dirty="0" sz="1150" spc="4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65">
                <a:solidFill>
                  <a:srgbClr val="212121"/>
                </a:solidFill>
                <a:latin typeface="Calibri"/>
                <a:cs typeface="Calibri"/>
              </a:rPr>
              <a:t>conforme</a:t>
            </a:r>
            <a:r>
              <a:rPr dirty="0" sz="1150" spc="2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1150" spc="-35">
                <a:solidFill>
                  <a:srgbClr val="232323"/>
                </a:solidFill>
                <a:latin typeface="Calibri"/>
                <a:cs typeface="Calibri"/>
              </a:rPr>
              <a:t>programa</a:t>
            </a:r>
            <a:r>
              <a:rPr dirty="0" sz="1150" spc="5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232323"/>
                </a:solidFill>
                <a:latin typeface="Calibri"/>
                <a:cs typeface="Calibri"/>
              </a:rPr>
              <a:t>de </a:t>
            </a:r>
            <a:r>
              <a:rPr dirty="0" baseline="4830" sz="1725" spc="-82">
                <a:solidFill>
                  <a:srgbClr val="282828"/>
                </a:solidFill>
                <a:latin typeface="Calibri"/>
                <a:cs typeface="Calibri"/>
              </a:rPr>
              <a:t>trabalho</a:t>
            </a:r>
            <a:r>
              <a:rPr dirty="0" baseline="4830" sz="1725" spc="12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baseline="4830" sz="1725" spc="-97">
                <a:solidFill>
                  <a:srgbClr val="1F1F1F"/>
                </a:solidFill>
                <a:latin typeface="Calibri"/>
                <a:cs typeface="Calibri"/>
              </a:rPr>
              <a:t>aprovado,</a:t>
            </a:r>
            <a:r>
              <a:rPr dirty="0" baseline="4830" sz="1725" spc="22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baseline="4830" sz="1725" spc="-112">
                <a:solidFill>
                  <a:srgbClr val="1F1F1F"/>
                </a:solidFill>
                <a:latin typeface="Calibri"/>
                <a:cs typeface="Calibri"/>
              </a:rPr>
              <a:t>proposto</a:t>
            </a:r>
            <a:r>
              <a:rPr dirty="0" baseline="4830" sz="1725" spc="24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baseline="4830" sz="1725" spc="-15">
                <a:solidFill>
                  <a:srgbClr val="333333"/>
                </a:solidFill>
                <a:latin typeface="Calibri"/>
                <a:cs typeface="Calibri"/>
              </a:rPr>
              <a:t>ao</a:t>
            </a:r>
            <a:r>
              <a:rPr dirty="0" baseline="4830" sz="1725" spc="104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baseline="4830" sz="1725" spc="-52">
                <a:solidFill>
                  <a:srgbClr val="2A2A2A"/>
                </a:solidFill>
                <a:latin typeface="Calibri"/>
                <a:cs typeface="Calibri"/>
              </a:rPr>
              <a:t>Or</a:t>
            </a:r>
            <a:r>
              <a:rPr dirty="0" sz="1150" spc="-35">
                <a:solidFill>
                  <a:srgbClr val="2A2A2A"/>
                </a:solidFill>
                <a:latin typeface="Calibri"/>
                <a:cs typeface="Calibri"/>
              </a:rPr>
              <a:t>9</a:t>
            </a:r>
            <a:r>
              <a:rPr dirty="0" baseline="4830" sz="1725" spc="-52">
                <a:solidFill>
                  <a:srgbClr val="2A2A2A"/>
                </a:solidFill>
                <a:latin typeface="Calibri"/>
                <a:cs typeface="Calibri"/>
              </a:rPr>
              <a:t>ão</a:t>
            </a:r>
            <a:r>
              <a:rPr dirty="0" baseline="4830" sz="1725" spc="-44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baseline="4830" sz="1725" spc="-82">
                <a:solidFill>
                  <a:srgbClr val="2D2D2D"/>
                </a:solidFill>
                <a:latin typeface="Calibri"/>
                <a:cs typeface="Calibri"/>
              </a:rPr>
              <a:t>Público</a:t>
            </a:r>
            <a:r>
              <a:rPr dirty="0" baseline="4830" sz="1725" spc="135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baseline="4830" sz="1725" spc="-15">
                <a:solidFill>
                  <a:srgbClr val="232323"/>
                </a:solidFill>
                <a:latin typeface="Calibri"/>
                <a:cs typeface="Calibri"/>
              </a:rPr>
              <a:t>Parceiro.</a:t>
            </a:r>
            <a:endParaRPr baseline="4830" sz="1725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150">
              <a:latin typeface="Calibri"/>
              <a:cs typeface="Calibri"/>
            </a:endParaRPr>
          </a:p>
          <a:p>
            <a:pPr algn="ctr" marL="6350">
              <a:lnSpc>
                <a:spcPct val="100000"/>
              </a:lnSpc>
            </a:pPr>
            <a:r>
              <a:rPr dirty="0" sz="1100" spc="-40">
                <a:solidFill>
                  <a:srgbClr val="2A2A2A"/>
                </a:solidFill>
                <a:latin typeface="Calibri"/>
                <a:cs typeface="Calibri"/>
              </a:rPr>
              <a:t>Guarulhos,</a:t>
            </a:r>
            <a:r>
              <a:rPr dirty="0" sz="1100" spc="5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1100" spc="-45">
                <a:solidFill>
                  <a:srgbClr val="313131"/>
                </a:solidFill>
                <a:latin typeface="Calibri"/>
                <a:cs typeface="Calibri"/>
              </a:rPr>
              <a:t>08</a:t>
            </a:r>
            <a:r>
              <a:rPr dirty="0" sz="1100" spc="-5">
                <a:solidFill>
                  <a:srgbClr val="313131"/>
                </a:solidFill>
                <a:latin typeface="Calibri"/>
                <a:cs typeface="Calibri"/>
              </a:rPr>
              <a:t> </a:t>
            </a:r>
            <a:r>
              <a:rPr dirty="0" sz="1100" spc="-20">
                <a:solidFill>
                  <a:srgbClr val="343434"/>
                </a:solidFill>
                <a:latin typeface="Calibri"/>
                <a:cs typeface="Calibri"/>
              </a:rPr>
              <a:t>de</a:t>
            </a:r>
            <a:r>
              <a:rPr dirty="0" sz="1100" spc="-25">
                <a:solidFill>
                  <a:srgbClr val="343434"/>
                </a:solidFill>
                <a:latin typeface="Calibri"/>
                <a:cs typeface="Calibri"/>
              </a:rPr>
              <a:t> </a:t>
            </a:r>
            <a:r>
              <a:rPr dirty="0" sz="1100" spc="-100">
                <a:solidFill>
                  <a:srgbClr val="232323"/>
                </a:solidFill>
                <a:latin typeface="Calibri"/>
                <a:cs typeface="Calibri"/>
              </a:rPr>
              <a:t>Maio</a:t>
            </a:r>
            <a:r>
              <a:rPr dirty="0" sz="1100" spc="4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343434"/>
                </a:solidFill>
                <a:latin typeface="Calibri"/>
                <a:cs typeface="Calibri"/>
              </a:rPr>
              <a:t>de</a:t>
            </a:r>
            <a:r>
              <a:rPr dirty="0" sz="1100" spc="-40">
                <a:solidFill>
                  <a:srgbClr val="343434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2D2D2D"/>
                </a:solidFill>
                <a:latin typeface="Calibri"/>
                <a:cs typeface="Calibri"/>
              </a:rPr>
              <a:t>2026.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70"/>
              </a:spcBef>
            </a:pPr>
            <a:endParaRPr sz="1100">
              <a:latin typeface="Calibri"/>
              <a:cs typeface="Calibri"/>
            </a:endParaRPr>
          </a:p>
          <a:p>
            <a:pPr algn="ctr" marL="2540">
              <a:lnSpc>
                <a:spcPts val="1240"/>
              </a:lnSpc>
            </a:pPr>
            <a:r>
              <a:rPr dirty="0" sz="1150" spc="-45" b="1">
                <a:solidFill>
                  <a:srgbClr val="2A2A2A"/>
                </a:solidFill>
                <a:latin typeface="Times New Roman"/>
                <a:cs typeface="Times New Roman"/>
              </a:rPr>
              <a:t>Antonio</a:t>
            </a:r>
            <a:r>
              <a:rPr dirty="0" sz="1150" spc="-30" b="1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dirty="0" sz="1150" spc="-35" b="1">
                <a:solidFill>
                  <a:srgbClr val="282828"/>
                </a:solidFill>
                <a:latin typeface="Times New Roman"/>
                <a:cs typeface="Times New Roman"/>
              </a:rPr>
              <a:t>Vomes</a:t>
            </a:r>
            <a:r>
              <a:rPr dirty="0" sz="1150" spc="-25" b="1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dirty="0" sz="1150" b="1">
                <a:solidFill>
                  <a:srgbClr val="262626"/>
                </a:solidFill>
                <a:latin typeface="Times New Roman"/>
                <a:cs typeface="Times New Roman"/>
              </a:rPr>
              <a:t>da</a:t>
            </a:r>
            <a:r>
              <a:rPr dirty="0" sz="1150" spc="-30" b="1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dirty="0" sz="1150" spc="-10" b="1">
                <a:solidFill>
                  <a:srgbClr val="2F2F2F"/>
                </a:solidFill>
                <a:latin typeface="Times New Roman"/>
                <a:cs typeface="Times New Roman"/>
              </a:rPr>
              <a:t>Silva</a:t>
            </a:r>
            <a:endParaRPr sz="1150">
              <a:latin typeface="Times New Roman"/>
              <a:cs typeface="Times New Roman"/>
            </a:endParaRPr>
          </a:p>
          <a:p>
            <a:pPr algn="ctr" marL="10160">
              <a:lnSpc>
                <a:spcPts val="1240"/>
              </a:lnSpc>
            </a:pPr>
            <a:r>
              <a:rPr dirty="0" sz="1150" spc="-10">
                <a:solidFill>
                  <a:srgbClr val="333333"/>
                </a:solidFill>
                <a:latin typeface="Times New Roman"/>
                <a:cs typeface="Times New Roman"/>
              </a:rPr>
              <a:t>Presidente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992" y="8583497"/>
            <a:ext cx="1783714" cy="10858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dirty="0" sz="950" spc="55" b="1">
                <a:solidFill>
                  <a:srgbClr val="262626"/>
                </a:solidFill>
                <a:latin typeface="Times New Roman"/>
                <a:cs typeface="Times New Roman"/>
              </a:rPr>
              <a:t>Conselho</a:t>
            </a:r>
            <a:r>
              <a:rPr dirty="0" sz="950" spc="170" b="1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dirty="0" sz="950" spc="-10" b="1">
                <a:solidFill>
                  <a:srgbClr val="282828"/>
                </a:solidFill>
                <a:latin typeface="Times New Roman"/>
                <a:cs typeface="Times New Roman"/>
              </a:rPr>
              <a:t>Fiscal:</a:t>
            </a:r>
            <a:endParaRPr sz="950">
              <a:latin typeface="Times New Roman"/>
              <a:cs typeface="Times New Roman"/>
            </a:endParaRPr>
          </a:p>
          <a:p>
            <a:pPr marL="18415">
              <a:lnSpc>
                <a:spcPct val="100000"/>
              </a:lnSpc>
              <a:spcBef>
                <a:spcPts val="370"/>
              </a:spcBef>
            </a:pPr>
            <a:r>
              <a:rPr dirty="0" sz="950" spc="-20" b="1">
                <a:solidFill>
                  <a:srgbClr val="282828"/>
                </a:solidFill>
                <a:latin typeface="Times New Roman"/>
                <a:cs typeface="Times New Roman"/>
              </a:rPr>
              <a:t>Nome</a:t>
            </a:r>
            <a:endParaRPr sz="95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spcBef>
                <a:spcPts val="200"/>
              </a:spcBef>
            </a:pPr>
            <a:r>
              <a:rPr dirty="0" sz="1100" spc="-70">
                <a:solidFill>
                  <a:srgbClr val="282828"/>
                </a:solidFill>
                <a:latin typeface="Times New Roman"/>
                <a:cs typeface="Times New Roman"/>
              </a:rPr>
              <a:t>Mauro</a:t>
            </a:r>
            <a:r>
              <a:rPr dirty="0" sz="1100" spc="35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dirty="0" sz="1100" spc="-45">
                <a:solidFill>
                  <a:srgbClr val="282828"/>
                </a:solidFill>
                <a:latin typeface="Times New Roman"/>
                <a:cs typeface="Times New Roman"/>
              </a:rPr>
              <a:t>Ferreira</a:t>
            </a:r>
            <a:r>
              <a:rPr dirty="0" sz="1100" spc="7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42424"/>
                </a:solidFill>
                <a:latin typeface="Times New Roman"/>
                <a:cs typeface="Times New Roman"/>
              </a:rPr>
              <a:t>de</a:t>
            </a:r>
            <a:r>
              <a:rPr dirty="0" sz="1100" spc="10">
                <a:solidFill>
                  <a:srgbClr val="242424"/>
                </a:solidFill>
                <a:latin typeface="Times New Roman"/>
                <a:cs typeface="Times New Roman"/>
              </a:rPr>
              <a:t> </a:t>
            </a:r>
            <a:r>
              <a:rPr dirty="0" sz="1100" spc="-35">
                <a:solidFill>
                  <a:srgbClr val="2F2F2F"/>
                </a:solidFill>
                <a:latin typeface="Times New Roman"/>
                <a:cs typeface="Times New Roman"/>
              </a:rPr>
              <a:t>Freitas</a:t>
            </a:r>
            <a:r>
              <a:rPr dirty="0" sz="1100" spc="5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dirty="0" sz="1100" spc="-45">
                <a:solidFill>
                  <a:srgbClr val="2B2B2B"/>
                </a:solidFill>
                <a:latin typeface="Times New Roman"/>
                <a:cs typeface="Times New Roman"/>
              </a:rPr>
              <a:t>Martins</a:t>
            </a:r>
            <a:endParaRPr sz="1100">
              <a:latin typeface="Times New Roman"/>
              <a:cs typeface="Times New Roman"/>
            </a:endParaRPr>
          </a:p>
          <a:p>
            <a:pPr marL="12700" marR="389255" indent="14604">
              <a:lnSpc>
                <a:spcPts val="1920"/>
              </a:lnSpc>
              <a:spcBef>
                <a:spcPts val="65"/>
              </a:spcBef>
            </a:pPr>
            <a:r>
              <a:rPr dirty="0" sz="950">
                <a:solidFill>
                  <a:srgbClr val="2F2F2F"/>
                </a:solidFill>
                <a:latin typeface="Times New Roman"/>
                <a:cs typeface="Times New Roman"/>
              </a:rPr>
              <a:t>Natalia</a:t>
            </a:r>
            <a:r>
              <a:rPr dirty="0" sz="950" spc="125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dirty="0" sz="950" spc="-10">
                <a:solidFill>
                  <a:srgbClr val="2B2B2B"/>
                </a:solidFill>
                <a:latin typeface="Times New Roman"/>
                <a:cs typeface="Times New Roman"/>
              </a:rPr>
              <a:t>Maria</a:t>
            </a:r>
            <a:r>
              <a:rPr dirty="0" sz="950" spc="100">
                <a:solidFill>
                  <a:srgbClr val="2B2B2B"/>
                </a:solidFill>
                <a:latin typeface="Times New Roman"/>
                <a:cs typeface="Times New Roman"/>
              </a:rPr>
              <a:t> </a:t>
            </a:r>
            <a:r>
              <a:rPr dirty="0" sz="950">
                <a:solidFill>
                  <a:srgbClr val="2A2A2A"/>
                </a:solidFill>
                <a:latin typeface="Times New Roman"/>
                <a:cs typeface="Times New Roman"/>
              </a:rPr>
              <a:t>da</a:t>
            </a:r>
            <a:r>
              <a:rPr dirty="0" sz="950" spc="70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dirty="0" sz="950" spc="-10">
                <a:solidFill>
                  <a:srgbClr val="363636"/>
                </a:solidFill>
                <a:latin typeface="Times New Roman"/>
                <a:cs typeface="Times New Roman"/>
              </a:rPr>
              <a:t>Coceição </a:t>
            </a:r>
            <a:r>
              <a:rPr dirty="0" sz="950">
                <a:solidFill>
                  <a:srgbClr val="2F2F2F"/>
                </a:solidFill>
                <a:latin typeface="Times New Roman"/>
                <a:cs typeface="Times New Roman"/>
              </a:rPr>
              <a:t>Sonia</a:t>
            </a:r>
            <a:r>
              <a:rPr dirty="0" sz="950" spc="145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dirty="0" sz="950" spc="-10">
                <a:solidFill>
                  <a:srgbClr val="343434"/>
                </a:solidFill>
                <a:latin typeface="Times New Roman"/>
                <a:cs typeface="Times New Roman"/>
              </a:rPr>
              <a:t>Maria</a:t>
            </a:r>
            <a:r>
              <a:rPr dirty="0" sz="950" spc="155">
                <a:solidFill>
                  <a:srgbClr val="343434"/>
                </a:solidFill>
                <a:latin typeface="Times New Roman"/>
                <a:cs typeface="Times New Roman"/>
              </a:rPr>
              <a:t> </a:t>
            </a:r>
            <a:r>
              <a:rPr dirty="0" sz="950" spc="-20">
                <a:solidFill>
                  <a:srgbClr val="282828"/>
                </a:solidFill>
                <a:latin typeface="Times New Roman"/>
                <a:cs typeface="Times New Roman"/>
              </a:rPr>
              <a:t>Dias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71743" y="9249097"/>
            <a:ext cx="866775" cy="414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>
                <a:solidFill>
                  <a:srgbClr val="282828"/>
                </a:solidFill>
                <a:latin typeface="Times New Roman"/>
                <a:cs typeface="Times New Roman"/>
              </a:rPr>
              <a:t>433.516.114-</a:t>
            </a:r>
            <a:r>
              <a:rPr dirty="0" sz="950" spc="-25">
                <a:solidFill>
                  <a:srgbClr val="282828"/>
                </a:solidFill>
                <a:latin typeface="Times New Roman"/>
                <a:cs typeface="Times New Roman"/>
              </a:rPr>
              <a:t>04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950">
                <a:solidFill>
                  <a:srgbClr val="2F2F2F"/>
                </a:solidFill>
                <a:latin typeface="Times New Roman"/>
                <a:cs typeface="Times New Roman"/>
              </a:rPr>
              <a:t>079.244.228-</a:t>
            </a:r>
            <a:r>
              <a:rPr dirty="0" sz="950" spc="-25">
                <a:solidFill>
                  <a:srgbClr val="2F2F2F"/>
                </a:solidFill>
                <a:latin typeface="Times New Roman"/>
                <a:cs typeface="Times New Roman"/>
              </a:rPr>
              <a:t>89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63976" y="9827880"/>
            <a:ext cx="99695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i="1">
                <a:solidFill>
                  <a:srgbClr val="8593BA"/>
                </a:solidFill>
                <a:latin typeface="Times New Roman"/>
                <a:cs typeface="Times New Roman"/>
              </a:rPr>
              <a:t>“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1656" y="9827880"/>
            <a:ext cx="99695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i="1">
                <a:solidFill>
                  <a:srgbClr val="9EACCA"/>
                </a:solidFill>
                <a:latin typeface="Times New Roman"/>
                <a:cs typeface="Times New Roman"/>
              </a:rPr>
              <a:t>“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67770" y="9827880"/>
            <a:ext cx="401955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55" i="1">
                <a:solidFill>
                  <a:srgbClr val="333333"/>
                </a:solidFill>
                <a:latin typeface="Times New Roman"/>
                <a:cs typeface="Times New Roman"/>
              </a:rPr>
              <a:t>Póg.</a:t>
            </a:r>
            <a:r>
              <a:rPr dirty="0" sz="950" spc="10" i="1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dirty="0" sz="950" spc="-60" i="1">
                <a:solidFill>
                  <a:srgbClr val="2D2D2D"/>
                </a:solidFill>
                <a:latin typeface="Times New Roman"/>
                <a:cs typeface="Times New Roman"/>
              </a:rPr>
              <a:t>4y5</a:t>
            </a:r>
            <a:endParaRPr sz="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67855" y="9918513"/>
            <a:ext cx="381000" cy="10661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67174" y="558974"/>
            <a:ext cx="21450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1F1F1F"/>
                </a:solidFill>
                <a:latin typeface="Calibri"/>
                <a:cs typeface="Calibri"/>
              </a:rPr>
              <a:t>Proposta:</a:t>
            </a:r>
            <a:r>
              <a:rPr dirty="0" sz="800" spc="14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1D1D1D"/>
                </a:solidFill>
                <a:latin typeface="Calibri"/>
                <a:cs typeface="Calibri"/>
              </a:rPr>
              <a:t>0005/2025</a:t>
            </a:r>
            <a:r>
              <a:rPr dirty="0" sz="800" spc="15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A2A2A"/>
                </a:solidFill>
                <a:latin typeface="Calibri"/>
                <a:cs typeface="Calibri"/>
              </a:rPr>
              <a:t>-</a:t>
            </a:r>
            <a:r>
              <a:rPr dirty="0" sz="800" spc="95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01/01/2025</a:t>
            </a:r>
            <a:r>
              <a:rPr dirty="0" sz="800" spc="17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82828"/>
                </a:solidFill>
                <a:latin typeface="Calibri"/>
                <a:cs typeface="Calibri"/>
              </a:rPr>
              <a:t>a</a:t>
            </a:r>
            <a:r>
              <a:rPr dirty="0" sz="800" spc="6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B2B2B"/>
                </a:solidFill>
                <a:latin typeface="Calibri"/>
                <a:cs typeface="Calibri"/>
              </a:rPr>
              <a:t>3</a:t>
            </a:r>
            <a:r>
              <a:rPr dirty="0" sz="800" spc="-10">
                <a:solidFill>
                  <a:srgbClr val="1D1D1D"/>
                </a:solidFill>
                <a:latin typeface="Calibri"/>
                <a:cs typeface="Calibri"/>
              </a:rPr>
              <a:t>1/12/2025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2026-06-10T13:18:29Z</dcterms:created>
  <dcterms:modified xsi:type="dcterms:W3CDTF">2026-06-10T13:18:29Z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2026-05-13T00:00:00Z</vt:filetime>
  </property>
  <property fmtid="{D5CDD505-2E9C-101B-9397-08002B2CF9AE}" pid="4" name="Creator">
    <vt:lpwstr>Scanner System</vt:lpwstr>
  </property>
  <property fmtid="{D5CDD505-2E9C-101B-9397-08002B2CF9AE}" pid="5" name="LastSaved">
    <vt:filetime>2026-06-10T00:00:00Z</vt:filetime>
  </property>
  <property fmtid="{D5CDD505-2E9C-101B-9397-08002B2CF9AE}" pid="6" name="Producer">
    <vt:lpwstr>Scanner System Image Conversion</vt:lpwstr>
  </property>
</Properties>
</file>