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jpg" ContentType="image/jpg"/>
  <Default Extension="png" ContentType="image/png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50" b="0" i="1">
                <a:solidFill>
                  <a:srgbClr val="2D2D2D"/>
                </a:solidFill>
                <a:latin typeface="Arial"/>
                <a:cs typeface="Arial"/>
              </a:defRPr>
            </a:lvl1pPr>
          </a:lstStyle>
          <a:p>
            <a:pPr>
              <a:lnSpc>
                <a:spcPts val="975"/>
              </a:lnSpc>
            </a:pPr>
            <a:r>
              <a:rPr dirty="0" sz="900">
                <a:solidFill>
                  <a:srgbClr val="2F2F2F"/>
                </a:solidFill>
                <a:latin typeface="Calibri"/>
                <a:cs typeface="Calibri"/>
              </a:rPr>
              <a:t>Pág.</a:t>
            </a:r>
            <a:r>
              <a:rPr dirty="0" sz="900" spc="1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fld id="{81D60167-4931-47E6-BA6A-407CBD079E47}" type="slidenum">
              <a:rPr dirty="0" sz="900" spc="-25">
                <a:solidFill>
                  <a:srgbClr val="1F1F1F"/>
                </a:solidFill>
                <a:latin typeface="Calibri"/>
                <a:cs typeface="Calibri"/>
              </a:rPr>
              <a:t>#</a:t>
            </a:fld>
            <a:r>
              <a:rPr dirty="0" sz="900" spc="-25">
                <a:solidFill>
                  <a:srgbClr val="1F1F1F"/>
                </a:solidFill>
                <a:latin typeface="Calibri"/>
                <a:cs typeface="Calibri"/>
              </a:rPr>
              <a:t>/5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50" b="0" i="1">
                <a:solidFill>
                  <a:srgbClr val="2D2D2D"/>
                </a:solidFill>
                <a:latin typeface="Arial"/>
                <a:cs typeface="Arial"/>
              </a:defRPr>
            </a:lvl1pPr>
          </a:lstStyle>
          <a:p>
            <a:pPr>
              <a:lnSpc>
                <a:spcPts val="975"/>
              </a:lnSpc>
            </a:pPr>
            <a:r>
              <a:rPr dirty="0" sz="900">
                <a:solidFill>
                  <a:srgbClr val="2F2F2F"/>
                </a:solidFill>
                <a:latin typeface="Calibri"/>
                <a:cs typeface="Calibri"/>
              </a:rPr>
              <a:t>Pág.</a:t>
            </a:r>
            <a:r>
              <a:rPr dirty="0" sz="900" spc="1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fld id="{81D60167-4931-47E6-BA6A-407CBD079E47}" type="slidenum">
              <a:rPr dirty="0" sz="900" spc="-25">
                <a:solidFill>
                  <a:srgbClr val="1F1F1F"/>
                </a:solidFill>
                <a:latin typeface="Calibri"/>
                <a:cs typeface="Calibri"/>
              </a:rPr>
              <a:t>#</a:t>
            </a:fld>
            <a:r>
              <a:rPr dirty="0" sz="900" spc="-25">
                <a:solidFill>
                  <a:srgbClr val="1F1F1F"/>
                </a:solidFill>
                <a:latin typeface="Calibri"/>
                <a:cs typeface="Calibri"/>
              </a:rPr>
              <a:t>/5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50" b="0" i="1">
                <a:solidFill>
                  <a:srgbClr val="2D2D2D"/>
                </a:solidFill>
                <a:latin typeface="Arial"/>
                <a:cs typeface="Arial"/>
              </a:defRPr>
            </a:lvl1pPr>
          </a:lstStyle>
          <a:p>
            <a:pPr>
              <a:lnSpc>
                <a:spcPts val="975"/>
              </a:lnSpc>
            </a:pPr>
            <a:r>
              <a:rPr dirty="0" sz="900">
                <a:solidFill>
                  <a:srgbClr val="2F2F2F"/>
                </a:solidFill>
                <a:latin typeface="Calibri"/>
                <a:cs typeface="Calibri"/>
              </a:rPr>
              <a:t>Pág.</a:t>
            </a:r>
            <a:r>
              <a:rPr dirty="0" sz="900" spc="1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fld id="{81D60167-4931-47E6-BA6A-407CBD079E47}" type="slidenum">
              <a:rPr dirty="0" sz="900" spc="-25">
                <a:solidFill>
                  <a:srgbClr val="1F1F1F"/>
                </a:solidFill>
                <a:latin typeface="Calibri"/>
                <a:cs typeface="Calibri"/>
              </a:rPr>
              <a:t>#</a:t>
            </a:fld>
            <a:r>
              <a:rPr dirty="0" sz="900" spc="-25">
                <a:solidFill>
                  <a:srgbClr val="1F1F1F"/>
                </a:solidFill>
                <a:latin typeface="Calibri"/>
                <a:cs typeface="Calibri"/>
              </a:rPr>
              <a:t>/5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50" b="0" i="1">
                <a:solidFill>
                  <a:srgbClr val="2D2D2D"/>
                </a:solidFill>
                <a:latin typeface="Arial"/>
                <a:cs typeface="Arial"/>
              </a:defRPr>
            </a:lvl1pPr>
          </a:lstStyle>
          <a:p>
            <a:pPr>
              <a:lnSpc>
                <a:spcPts val="975"/>
              </a:lnSpc>
            </a:pPr>
            <a:r>
              <a:rPr dirty="0" sz="900">
                <a:solidFill>
                  <a:srgbClr val="2F2F2F"/>
                </a:solidFill>
                <a:latin typeface="Calibri"/>
                <a:cs typeface="Calibri"/>
              </a:rPr>
              <a:t>Pág.</a:t>
            </a:r>
            <a:r>
              <a:rPr dirty="0" sz="900" spc="1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fld id="{81D60167-4931-47E6-BA6A-407CBD079E47}" type="slidenum">
              <a:rPr dirty="0" sz="900" spc="-25">
                <a:solidFill>
                  <a:srgbClr val="1F1F1F"/>
                </a:solidFill>
                <a:latin typeface="Calibri"/>
                <a:cs typeface="Calibri"/>
              </a:rPr>
              <a:t>#</a:t>
            </a:fld>
            <a:r>
              <a:rPr dirty="0" sz="900" spc="-25">
                <a:solidFill>
                  <a:srgbClr val="1F1F1F"/>
                </a:solidFill>
                <a:latin typeface="Calibri"/>
                <a:cs typeface="Calibri"/>
              </a:rPr>
              <a:t>/5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50" b="0" i="1">
                <a:solidFill>
                  <a:srgbClr val="2D2D2D"/>
                </a:solidFill>
                <a:latin typeface="Arial"/>
                <a:cs typeface="Arial"/>
              </a:defRPr>
            </a:lvl1pPr>
          </a:lstStyle>
          <a:p>
            <a:pPr>
              <a:lnSpc>
                <a:spcPts val="975"/>
              </a:lnSpc>
            </a:pPr>
            <a:r>
              <a:rPr dirty="0" sz="900">
                <a:solidFill>
                  <a:srgbClr val="2F2F2F"/>
                </a:solidFill>
                <a:latin typeface="Calibri"/>
                <a:cs typeface="Calibri"/>
              </a:rPr>
              <a:t>Pág.</a:t>
            </a:r>
            <a:r>
              <a:rPr dirty="0" sz="900" spc="1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fld id="{81D60167-4931-47E6-BA6A-407CBD079E47}" type="slidenum">
              <a:rPr dirty="0" sz="900" spc="-25">
                <a:solidFill>
                  <a:srgbClr val="1F1F1F"/>
                </a:solidFill>
                <a:latin typeface="Calibri"/>
                <a:cs typeface="Calibri"/>
              </a:rPr>
              <a:t>#</a:t>
            </a:fld>
            <a:r>
              <a:rPr dirty="0" sz="900" spc="-25">
                <a:solidFill>
                  <a:srgbClr val="1F1F1F"/>
                </a:solidFill>
                <a:latin typeface="Calibri"/>
                <a:cs typeface="Calibri"/>
              </a:rPr>
              <a:t>/5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60672" y="9839390"/>
            <a:ext cx="405765" cy="163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50" b="0" i="1">
                <a:solidFill>
                  <a:srgbClr val="2D2D2D"/>
                </a:solidFill>
                <a:latin typeface="Arial"/>
                <a:cs typeface="Arial"/>
              </a:defRPr>
            </a:lvl1pPr>
          </a:lstStyle>
          <a:p>
            <a:pPr>
              <a:lnSpc>
                <a:spcPts val="975"/>
              </a:lnSpc>
            </a:pPr>
            <a:r>
              <a:rPr dirty="0" sz="900">
                <a:solidFill>
                  <a:srgbClr val="2F2F2F"/>
                </a:solidFill>
                <a:latin typeface="Calibri"/>
                <a:cs typeface="Calibri"/>
              </a:rPr>
              <a:t>Pág.</a:t>
            </a:r>
            <a:r>
              <a:rPr dirty="0" sz="900" spc="1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fld id="{81D60167-4931-47E6-BA6A-407CBD079E47}" type="slidenum">
              <a:rPr dirty="0" sz="900" spc="-25">
                <a:solidFill>
                  <a:srgbClr val="1F1F1F"/>
                </a:solidFill>
                <a:latin typeface="Calibri"/>
                <a:cs typeface="Calibri"/>
              </a:rPr>
              <a:t>#</a:t>
            </a:fld>
            <a:r>
              <a:rPr dirty="0" sz="900" spc="-25">
                <a:solidFill>
                  <a:srgbClr val="1F1F1F"/>
                </a:solidFill>
                <a:latin typeface="Calibri"/>
                <a:cs typeface="Calibri"/>
              </a:rPr>
              <a:t>/5</a:t>
            </a:r>
            <a:endParaRPr sz="900">
              <a:latin typeface="Calibri"/>
              <a:cs typeface="Calibri"/>
            </a:endParaRP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60313" y="3719322"/>
          <a:ext cx="6432550" cy="57473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5080"/>
                <a:gridCol w="1263015"/>
                <a:gridCol w="1263014"/>
                <a:gridCol w="1257300"/>
                <a:gridCol w="1283969"/>
              </a:tblGrid>
              <a:tr h="224790">
                <a:tc gridSpan="5"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DEMONSTRATIVO</a:t>
                      </a:r>
                      <a:r>
                        <a:rPr dirty="0" sz="1050" spc="3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50" spc="29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RECURSOS</a:t>
                      </a:r>
                      <a:r>
                        <a:rPr dirty="0" sz="1050" spc="380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>
                          <a:solidFill>
                            <a:srgbClr val="151515"/>
                          </a:solidFill>
                          <a:latin typeface="Calibri"/>
                          <a:cs typeface="Calibri"/>
                        </a:rPr>
                        <a:t>DISPONÍVEIS</a:t>
                      </a:r>
                      <a:r>
                        <a:rPr dirty="0" sz="1050" spc="465">
                          <a:solidFill>
                            <a:srgbClr val="15151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050" spc="19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1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EXERCÍCIO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2425">
                <a:tc>
                  <a:txBody>
                    <a:bodyPr/>
                    <a:lstStyle/>
                    <a:p>
                      <a:pPr marL="132080" marR="113664" indent="41275">
                        <a:lnSpc>
                          <a:spcPts val="1120"/>
                        </a:lnSpc>
                        <a:spcBef>
                          <a:spcPts val="200"/>
                        </a:spcBef>
                      </a:pPr>
                      <a:r>
                        <a:rPr dirty="0" sz="105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dirty="0" sz="1050" spc="15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10">
                          <a:solidFill>
                            <a:srgbClr val="131313"/>
                          </a:solidFill>
                          <a:latin typeface="Calibri"/>
                          <a:cs typeface="Calibri"/>
                        </a:rPr>
                        <a:t>PREVISTA </a:t>
                      </a:r>
                      <a:r>
                        <a:rPr dirty="0" sz="1050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050" spc="170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050" spc="90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50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REPASSE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4490" marR="25400" indent="311150">
                        <a:lnSpc>
                          <a:spcPts val="1120"/>
                        </a:lnSpc>
                        <a:spcBef>
                          <a:spcPts val="175"/>
                        </a:spcBef>
                      </a:pPr>
                      <a:r>
                        <a:rPr dirty="0" sz="1000" spc="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VALORES </a:t>
                      </a:r>
                      <a:r>
                        <a:rPr dirty="0" sz="1000" spc="75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PREVISTOS</a:t>
                      </a:r>
                      <a:r>
                        <a:rPr dirty="0" sz="1000" spc="18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55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R$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222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050" spc="-55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DATA</a:t>
                      </a:r>
                      <a:r>
                        <a:rPr dirty="0" sz="1050" spc="30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10" b="1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DO</a:t>
                      </a:r>
                      <a:r>
                        <a:rPr dirty="0" sz="1050" spc="-20" b="1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10" b="1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REPASSE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7493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050" spc="-135" b="1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N•-</a:t>
                      </a:r>
                      <a:r>
                        <a:rPr dirty="0" sz="1050" spc="75" b="1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b="1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DOC.</a:t>
                      </a:r>
                      <a:r>
                        <a:rPr dirty="0" sz="1050" spc="35" b="1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10" b="1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CRÉDITO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7493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0665" marR="50800" indent="441325">
                        <a:lnSpc>
                          <a:spcPts val="1090"/>
                        </a:lnSpc>
                        <a:spcBef>
                          <a:spcPts val="220"/>
                        </a:spcBef>
                      </a:pPr>
                      <a:r>
                        <a:rPr dirty="0" sz="1050" spc="-45" b="1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VALORES</a:t>
                      </a:r>
                      <a:r>
                        <a:rPr dirty="0" sz="1050" spc="500" b="1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30" b="1">
                          <a:solidFill>
                            <a:srgbClr val="161616"/>
                          </a:solidFill>
                          <a:latin typeface="Cambria"/>
                          <a:cs typeface="Cambria"/>
                        </a:rPr>
                        <a:t>REPASSADOS</a:t>
                      </a:r>
                      <a:r>
                        <a:rPr dirty="0" sz="1050" spc="150" b="1">
                          <a:solidFill>
                            <a:srgbClr val="16161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35" b="1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R$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2794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50" spc="-30">
                          <a:solidFill>
                            <a:srgbClr val="232323"/>
                          </a:solidFill>
                          <a:latin typeface="Consolas"/>
                          <a:cs typeface="Consolas"/>
                        </a:rPr>
                        <a:t>15/01/2025</a:t>
                      </a:r>
                      <a:endParaRPr sz="1050">
                        <a:latin typeface="Consolas"/>
                        <a:cs typeface="Consolas"/>
                      </a:endParaRPr>
                    </a:p>
                  </a:txBody>
                  <a:tcPr marL="0" marR="0" marB="0" marT="317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5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100.453,90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317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50" spc="-2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07/02/2025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317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0" marR="191770" indent="-253365">
                        <a:lnSpc>
                          <a:spcPts val="1070"/>
                        </a:lnSpc>
                        <a:spcBef>
                          <a:spcPts val="219"/>
                        </a:spcBef>
                      </a:pPr>
                      <a:r>
                        <a:rPr dirty="0" sz="100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1º</a:t>
                      </a:r>
                      <a:r>
                        <a:rPr dirty="0" sz="1000" spc="-2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 spc="-35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Quadrimestre</a:t>
                      </a:r>
                      <a:r>
                        <a:rPr dirty="0" sz="100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 spc="-1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janeiro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27939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50" spc="-10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94.719,20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317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50" spc="-2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15/01/2025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3.579,22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-2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07/02/2025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100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Locação</a:t>
                      </a:r>
                      <a:r>
                        <a:rPr dirty="0" sz="1000" spc="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-</a:t>
                      </a:r>
                      <a:r>
                        <a:rPr dirty="0" sz="1000" spc="-55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janeiro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270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3.579,22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381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10185">
                <a:tc>
                  <a:txBody>
                    <a:bodyPr/>
                    <a:lstStyle/>
                    <a:p>
                      <a:pPr algn="ctr" marL="158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00" spc="-1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l4/02f2025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90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50" spc="-1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3.579,22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50" spc="-20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07/02/2025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000" spc="-10">
                          <a:solidFill>
                            <a:srgbClr val="1D1D1D"/>
                          </a:solidFill>
                          <a:latin typeface="Cambria"/>
                          <a:cs typeface="Cambria"/>
                        </a:rPr>
                        <a:t>Locação</a:t>
                      </a:r>
                      <a:r>
                        <a:rPr dirty="0" sz="1000" spc="35">
                          <a:solidFill>
                            <a:srgbClr val="1D1D1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-</a:t>
                      </a:r>
                      <a:r>
                        <a:rPr dirty="0" sz="1000" spc="5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 spc="-1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fevereiro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651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3.579,22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333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00" spc="-1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14/02/2025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714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1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100.453,90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825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2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07/02/2025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825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1225"/>
                        </a:lnSpc>
                        <a:spcBef>
                          <a:spcPts val="40"/>
                        </a:spcBef>
                      </a:pPr>
                      <a:r>
                        <a:rPr dirty="0" sz="105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1-</a:t>
                      </a:r>
                      <a:r>
                        <a:rPr dirty="0" sz="1050" spc="15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10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Quadrimestre</a:t>
                      </a:r>
                      <a:endParaRPr sz="1050">
                        <a:latin typeface="Cambria"/>
                        <a:cs typeface="Cambria"/>
                      </a:endParaRPr>
                    </a:p>
                    <a:p>
                      <a:pPr algn="ctr" marL="635">
                        <a:lnSpc>
                          <a:spcPts val="1165"/>
                        </a:lnSpc>
                      </a:pPr>
                      <a:r>
                        <a:rPr dirty="0" sz="1000" spc="-1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Fevereiro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508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950" spc="-10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94.719,20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778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050" spc="-75">
                          <a:solidFill>
                            <a:srgbClr val="1F1F1F"/>
                          </a:solidFill>
                          <a:latin typeface="Courier New"/>
                          <a:cs typeface="Courier New"/>
                        </a:rPr>
                        <a:t>16/03/2025</a:t>
                      </a:r>
                      <a:endParaRPr sz="1050">
                        <a:latin typeface="Courier New"/>
                        <a:cs typeface="Courier New"/>
                      </a:endParaRPr>
                    </a:p>
                  </a:txBody>
                  <a:tcPr marL="0" marR="0" marB="0" marT="1651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05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100.453,90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079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050" spc="-2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11/03/2023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079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884" marR="196215" indent="-281940">
                        <a:lnSpc>
                          <a:spcPts val="1090"/>
                        </a:lnSpc>
                        <a:spcBef>
                          <a:spcPts val="244"/>
                        </a:spcBef>
                      </a:pPr>
                      <a:r>
                        <a:rPr dirty="0" sz="1000" spc="-85">
                          <a:solidFill>
                            <a:srgbClr val="363636"/>
                          </a:solidFill>
                          <a:latin typeface="Cambria"/>
                          <a:cs typeface="Cambria"/>
                        </a:rPr>
                        <a:t>1+</a:t>
                      </a:r>
                      <a:r>
                        <a:rPr dirty="0" sz="1000" spc="30">
                          <a:solidFill>
                            <a:srgbClr val="36363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 spc="-4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Quadrimestre</a:t>
                      </a:r>
                      <a:r>
                        <a:rPr dirty="0" sz="1000" spc="-1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 spc="-1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Março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31114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00" spc="-10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94.719,20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206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marL="11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-2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16/03/2025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714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50" spc="-1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3.579,22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50" spc="-10">
                          <a:solidFill>
                            <a:srgbClr val="2A2A2A"/>
                          </a:solidFill>
                          <a:latin typeface="Calibri"/>
                          <a:cs typeface="Calibri"/>
                        </a:rPr>
                        <a:t>11/03/2025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50" spc="-45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Locação</a:t>
                      </a:r>
                      <a:r>
                        <a:rPr dirty="0" sz="1050" spc="5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-</a:t>
                      </a:r>
                      <a:r>
                        <a:rPr dirty="0" sz="1050" spc="-1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1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Março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50" spc="-10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3.579,22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841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10185">
                <a:tc>
                  <a:txBody>
                    <a:bodyPr/>
                    <a:lstStyle/>
                    <a:p>
                      <a:pPr algn="ctr" marL="1143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-2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15/04/2025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10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3.579,22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1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07/04/2025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Locação</a:t>
                      </a:r>
                      <a:r>
                        <a:rPr dirty="0" sz="1000" spc="30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-</a:t>
                      </a:r>
                      <a:r>
                        <a:rPr dirty="0" sz="1000" spc="-15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 spc="-2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Abril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698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ts val="1245"/>
                        </a:lnSpc>
                      </a:pPr>
                      <a:r>
                        <a:rPr dirty="0" sz="1050" spc="-10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3.579,22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50" spc="-25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15/04/2025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100.453,90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07/04/2025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ts val="1190"/>
                        </a:lnSpc>
                        <a:spcBef>
                          <a:spcPts val="35"/>
                        </a:spcBef>
                      </a:pPr>
                      <a:r>
                        <a:rPr dirty="0" sz="1050" spc="-17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1°-</a:t>
                      </a:r>
                      <a:r>
                        <a:rPr dirty="0" sz="1050" spc="75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55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Quadrimestre</a:t>
                      </a:r>
                      <a:r>
                        <a:rPr dirty="0" sz="1050" spc="13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5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-</a:t>
                      </a:r>
                      <a:endParaRPr sz="1050">
                        <a:latin typeface="Cambria"/>
                        <a:cs typeface="Cambria"/>
                      </a:endParaRPr>
                    </a:p>
                    <a:p>
                      <a:pPr algn="ctr" marL="6985">
                        <a:lnSpc>
                          <a:spcPts val="1130"/>
                        </a:lnSpc>
                      </a:pPr>
                      <a:r>
                        <a:rPr dirty="0" sz="1000" spc="-1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abril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444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ts val="1250"/>
                        </a:lnSpc>
                      </a:pPr>
                      <a:r>
                        <a:rPr dirty="0" sz="1050" spc="-1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94.719,20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algn="ctr" marL="171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-2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15/05/2025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587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5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37.887,68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50" spc="-2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12/05/2025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ts val="1200"/>
                        </a:lnSpc>
                        <a:spcBef>
                          <a:spcPts val="60"/>
                        </a:spcBef>
                      </a:pPr>
                      <a:r>
                        <a:rPr dirty="0" sz="1050" spc="-5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Verbal</a:t>
                      </a:r>
                      <a:r>
                        <a:rPr dirty="0" sz="1050" spc="45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65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Adicional</a:t>
                      </a:r>
                      <a:r>
                        <a:rPr dirty="0" sz="1050" spc="55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5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-</a:t>
                      </a:r>
                      <a:endParaRPr sz="1050">
                        <a:latin typeface="Cambria"/>
                        <a:cs typeface="Cambria"/>
                      </a:endParaRPr>
                    </a:p>
                    <a:p>
                      <a:pPr marL="215265">
                        <a:lnSpc>
                          <a:spcPts val="1140"/>
                        </a:lnSpc>
                      </a:pPr>
                      <a:r>
                        <a:rPr dirty="0" sz="1000" spc="-35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Maio</a:t>
                      </a:r>
                      <a:r>
                        <a:rPr dirty="0" sz="1000" spc="15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-</a:t>
                      </a:r>
                      <a:r>
                        <a:rPr dirty="0" sz="1000" spc="-1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 spc="-10">
                          <a:solidFill>
                            <a:srgbClr val="151515"/>
                          </a:solidFill>
                          <a:latin typeface="Cambria"/>
                          <a:cs typeface="Cambria"/>
                        </a:rPr>
                        <a:t>Consumo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762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spc="-1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37.887,68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762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algn="ctr" marL="171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50" spc="-20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15/05/2025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333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0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9.471,92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1079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0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12/05/2025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1079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7020" marR="59690" indent="-207010">
                        <a:lnSpc>
                          <a:spcPts val="1070"/>
                        </a:lnSpc>
                        <a:spcBef>
                          <a:spcPts val="280"/>
                        </a:spcBef>
                      </a:pPr>
                      <a:r>
                        <a:rPr dirty="0" sz="1050" spc="-9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Verba</a:t>
                      </a:r>
                      <a:r>
                        <a:rPr dirty="0" sz="1050" spc="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6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Adicional</a:t>
                      </a:r>
                      <a:r>
                        <a:rPr dirty="0" sz="10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1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Bens</a:t>
                      </a:r>
                      <a:r>
                        <a:rPr dirty="0" sz="10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Permanentes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3556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1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9.471,92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508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10185">
                <a:tc>
                  <a:txBody>
                    <a:bodyPr/>
                    <a:lstStyle/>
                    <a:p>
                      <a:pPr algn="ctr" marL="209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1050" spc="-25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15/05/2025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397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100.453,90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825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12/05/2025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825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71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2º</a:t>
                      </a:r>
                      <a:r>
                        <a:rPr dirty="0" sz="10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7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Ouadrimestre</a:t>
                      </a:r>
                      <a:r>
                        <a:rPr dirty="0" sz="1050" spc="7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Maio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825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50" spc="-1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94.719,20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ctr" marL="190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0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15/05/2025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778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3.579,22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12/05/2025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50" spc="-10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Locação</a:t>
                      </a:r>
                      <a:r>
                        <a:rPr dirty="0" sz="1050" spc="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105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Maio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50" spc="-1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3.579,22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marL="171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-2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14/06/2025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587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10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3.579,22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1270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10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10/06/2025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1270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9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1050" spc="-10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Locação</a:t>
                      </a:r>
                      <a:r>
                        <a:rPr dirty="0" sz="1050" spc="6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7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1050" spc="-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junho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1270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3.579,22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ctr" marL="209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spc="-25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14/06/2025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762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100.453,90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444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10/06/2025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444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9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Custos</a:t>
                      </a:r>
                      <a:r>
                        <a:rPr dirty="0" sz="1050" spc="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Indiretos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444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94.719,20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 marL="209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-25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14/07/2025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714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10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3.579,22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1397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10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15/07/2025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1397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84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1050" spc="-10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Locação</a:t>
                      </a:r>
                      <a:r>
                        <a:rPr dirty="0" sz="1050" spc="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1050" spc="-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julho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1397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3.579,22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ctr" marL="234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1000" spc="-1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14/07/2025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270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100.453,90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317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15/07/2025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317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50" spc="-9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Custos</a:t>
                      </a:r>
                      <a:r>
                        <a:rPr dirty="0" sz="1050" spc="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Indiretos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317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50" spc="-1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94.719,20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01295">
                <a:tc>
                  <a:txBody>
                    <a:bodyPr/>
                    <a:lstStyle/>
                    <a:p>
                      <a:pPr algn="ctr" marL="190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13/08/2025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333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100.453,90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698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13/08/2025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698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50" spc="-9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Custos</a:t>
                      </a:r>
                      <a:r>
                        <a:rPr dirty="0" sz="1050" spc="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Indiretos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698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solidFill>
                            <a:srgbClr val="131313"/>
                          </a:solidFill>
                          <a:latin typeface="Cambria"/>
                          <a:cs typeface="Cambria"/>
                        </a:rPr>
                        <a:t>94.719,20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333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algn="ctr" marL="234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0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13/08/2025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778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9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3.579.22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413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9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13/08/2025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413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95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Locação</a:t>
                      </a:r>
                      <a:r>
                        <a:rPr dirty="0" sz="95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Agosto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413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00" spc="-1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3.579,22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778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337820">
                <a:tc>
                  <a:txBody>
                    <a:bodyPr/>
                    <a:lstStyle/>
                    <a:p>
                      <a:pPr algn="ctr" marL="2095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50" spc="-25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12/09/2025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-10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100.453,90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-1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16/09/2025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ts val="1240"/>
                        </a:lnSpc>
                        <a:spcBef>
                          <a:spcPts val="50"/>
                        </a:spcBef>
                      </a:pPr>
                      <a:r>
                        <a:rPr dirty="0" sz="1050" spc="-70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3*</a:t>
                      </a:r>
                      <a:r>
                        <a:rPr dirty="0" sz="1050" spc="-5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1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Quadrimestre</a:t>
                      </a:r>
                      <a:endParaRPr sz="1050">
                        <a:latin typeface="Calibri"/>
                        <a:cs typeface="Calibri"/>
                      </a:endParaRPr>
                    </a:p>
                    <a:p>
                      <a:pPr algn="ctr" marL="19685">
                        <a:lnSpc>
                          <a:spcPts val="1060"/>
                        </a:lnSpc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Setembro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950" spc="-1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94.719,20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90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algn="ctr" marL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-25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12/09/2025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587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50" spc="-10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3.579,22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50" spc="-25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16/09/2025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71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50" spc="-45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Locação</a:t>
                      </a:r>
                      <a:r>
                        <a:rPr dirty="0" sz="1050" spc="35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1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Setembro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12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95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3.579,22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032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60313" y="3117504"/>
          <a:ext cx="6417945" cy="443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1745"/>
                <a:gridCol w="948690"/>
                <a:gridCol w="1568450"/>
                <a:gridCol w="1277619"/>
              </a:tblGrid>
              <a:tr h="233679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50" spc="-1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DOCUPIENTO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8415">
                    <a:lnL w="19050">
                      <a:solidFill>
                        <a:srgbClr val="383434"/>
                      </a:solidFill>
                      <a:prstDash val="solid"/>
                    </a:lnL>
                    <a:lnR w="19050">
                      <a:solidFill>
                        <a:srgbClr val="383434"/>
                      </a:solidFill>
                      <a:prstDash val="solid"/>
                    </a:lnR>
                    <a:lnT w="19050">
                      <a:solidFill>
                        <a:srgbClr val="383434"/>
                      </a:solidFill>
                      <a:prstDash val="solid"/>
                    </a:lnT>
                    <a:lnB w="19050">
                      <a:solidFill>
                        <a:srgbClr val="38343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50" spc="-2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8415">
                    <a:lnL w="19050">
                      <a:solidFill>
                        <a:srgbClr val="383434"/>
                      </a:solidFill>
                      <a:prstDash val="solid"/>
                    </a:lnL>
                    <a:lnR w="19050">
                      <a:solidFill>
                        <a:srgbClr val="383434"/>
                      </a:solidFill>
                      <a:prstDash val="solid"/>
                    </a:lnR>
                    <a:lnT w="19050">
                      <a:solidFill>
                        <a:srgbClr val="383434"/>
                      </a:solidFill>
                      <a:prstDash val="solid"/>
                    </a:lnT>
                    <a:lnB w="19050">
                      <a:solidFill>
                        <a:srgbClr val="38343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50" spc="-10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VIGÊNCIA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8415">
                    <a:lnL w="19050">
                      <a:solidFill>
                        <a:srgbClr val="383434"/>
                      </a:solidFill>
                      <a:prstDash val="solid"/>
                    </a:lnL>
                    <a:lnR w="19050">
                      <a:solidFill>
                        <a:srgbClr val="383434"/>
                      </a:solidFill>
                      <a:prstDash val="solid"/>
                    </a:lnR>
                    <a:lnT w="19050">
                      <a:solidFill>
                        <a:srgbClr val="383434"/>
                      </a:solidFill>
                      <a:prstDash val="solid"/>
                    </a:lnT>
                    <a:lnB w="19050">
                      <a:solidFill>
                        <a:srgbClr val="38343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50" spc="35">
                          <a:solidFill>
                            <a:srgbClr val="161616"/>
                          </a:solidFill>
                          <a:latin typeface="Courier New"/>
                          <a:cs typeface="Courier New"/>
                        </a:rPr>
                        <a:t>VALORR</a:t>
                      </a:r>
                      <a:r>
                        <a:rPr dirty="0" baseline="-7936" sz="1575" spc="52">
                          <a:solidFill>
                            <a:srgbClr val="161616"/>
                          </a:solidFill>
                          <a:latin typeface="Courier New"/>
                          <a:cs typeface="Courier New"/>
                        </a:rPr>
                        <a:t>S</a:t>
                      </a:r>
                      <a:endParaRPr baseline="-7936" sz="1575">
                        <a:latin typeface="Courier New"/>
                        <a:cs typeface="Courier New"/>
                      </a:endParaRPr>
                    </a:p>
                  </a:txBody>
                  <a:tcPr marL="0" marR="0" marB="0" marT="18415">
                    <a:lnL w="19050">
                      <a:solidFill>
                        <a:srgbClr val="383434"/>
                      </a:solidFill>
                      <a:prstDash val="solid"/>
                    </a:lnL>
                    <a:lnR w="19050">
                      <a:solidFill>
                        <a:srgbClr val="383434"/>
                      </a:solidFill>
                      <a:prstDash val="solid"/>
                    </a:lnR>
                    <a:lnT w="19050">
                      <a:solidFill>
                        <a:srgbClr val="383434"/>
                      </a:solidFill>
                      <a:prstDash val="solid"/>
                    </a:lnT>
                    <a:lnB w="19050">
                      <a:solidFill>
                        <a:srgbClr val="383434"/>
                      </a:solidFill>
                      <a:prstDash val="solid"/>
                    </a:lnB>
                  </a:tcPr>
                </a:tc>
              </a:tr>
              <a:tr h="210185">
                <a:tc>
                  <a:txBody>
                    <a:bodyPr/>
                    <a:lstStyle/>
                    <a:p>
                      <a:pPr marL="47625">
                        <a:lnSpc>
                          <a:spcPts val="1245"/>
                        </a:lnSpc>
                      </a:pPr>
                      <a:r>
                        <a:rPr dirty="0" sz="1050" spc="-65">
                          <a:solidFill>
                            <a:srgbClr val="1D1D1D"/>
                          </a:solidFill>
                          <a:latin typeface="Cambria"/>
                          <a:cs typeface="Cambria"/>
                        </a:rPr>
                        <a:t>TERNO</a:t>
                      </a:r>
                      <a:r>
                        <a:rPr dirty="0" sz="1050" spc="15">
                          <a:solidFill>
                            <a:srgbClr val="1D1D1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65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sz="1050" spc="20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7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COLABORAÇÃO</a:t>
                      </a:r>
                      <a:r>
                        <a:rPr dirty="0" sz="1050" spc="8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n° </a:t>
                      </a:r>
                      <a:r>
                        <a:rPr dirty="0" sz="1050" spc="-20">
                          <a:solidFill>
                            <a:srgbClr val="1D1D1D"/>
                          </a:solidFill>
                          <a:latin typeface="Cambria"/>
                          <a:cs typeface="Cambria"/>
                        </a:rPr>
                        <a:t>4824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383434"/>
                      </a:solidFill>
                      <a:prstDash val="solid"/>
                    </a:lnL>
                    <a:lnR w="19050">
                      <a:solidFill>
                        <a:srgbClr val="383434"/>
                      </a:solidFill>
                      <a:prstDash val="solid"/>
                    </a:lnR>
                    <a:lnT w="19050">
                      <a:solidFill>
                        <a:srgbClr val="383434"/>
                      </a:solidFill>
                      <a:prstDash val="solid"/>
                    </a:lnT>
                    <a:lnB w="19050">
                      <a:solidFill>
                        <a:srgbClr val="38343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1245"/>
                        </a:lnSpc>
                      </a:pPr>
                      <a:r>
                        <a:rPr dirty="0" sz="1050" spc="-10">
                          <a:solidFill>
                            <a:srgbClr val="2A2A2A"/>
                          </a:solidFill>
                          <a:latin typeface="Calibri"/>
                          <a:cs typeface="Calibri"/>
                        </a:rPr>
                        <a:t>23/12/2021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383434"/>
                      </a:solidFill>
                      <a:prstDash val="solid"/>
                    </a:lnL>
                    <a:lnR w="19050">
                      <a:solidFill>
                        <a:srgbClr val="383434"/>
                      </a:solidFill>
                      <a:prstDash val="solid"/>
                    </a:lnR>
                    <a:lnT w="19050">
                      <a:solidFill>
                        <a:srgbClr val="383434"/>
                      </a:solidFill>
                      <a:prstDash val="solid"/>
                    </a:lnT>
                    <a:lnB w="19050">
                      <a:solidFill>
                        <a:srgbClr val="38343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5"/>
                        </a:lnSpc>
                      </a:pPr>
                      <a:r>
                        <a:rPr dirty="0" sz="1050" spc="-45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01/01/2022</a:t>
                      </a:r>
                      <a:r>
                        <a:rPr dirty="0" sz="1050" spc="13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>
                          <a:solidFill>
                            <a:srgbClr val="333333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50" spc="15">
                          <a:solidFill>
                            <a:srgbClr val="33333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1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31/12/2026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9050">
                      <a:solidFill>
                        <a:srgbClr val="383434"/>
                      </a:solidFill>
                      <a:prstDash val="solid"/>
                    </a:lnL>
                    <a:lnR w="19050">
                      <a:solidFill>
                        <a:srgbClr val="383434"/>
                      </a:solidFill>
                      <a:prstDash val="solid"/>
                    </a:lnR>
                    <a:lnT w="19050">
                      <a:solidFill>
                        <a:srgbClr val="383434"/>
                      </a:solidFill>
                      <a:prstDash val="solid"/>
                    </a:lnT>
                    <a:lnB w="19050">
                      <a:solidFill>
                        <a:srgbClr val="38343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50" spc="-95">
                          <a:solidFill>
                            <a:srgbClr val="181818"/>
                          </a:solidFill>
                          <a:latin typeface="Courier New"/>
                          <a:cs typeface="Courier New"/>
                        </a:rPr>
                        <a:t>1.343.116,64</a:t>
                      </a:r>
                      <a:endParaRPr sz="1050">
                        <a:latin typeface="Courier New"/>
                        <a:cs typeface="Courier New"/>
                      </a:endParaRPr>
                    </a:p>
                  </a:txBody>
                  <a:tcPr marL="0" marR="0" marB="0" marT="1270">
                    <a:lnL w="19050">
                      <a:solidFill>
                        <a:srgbClr val="383434"/>
                      </a:solidFill>
                      <a:prstDash val="solid"/>
                    </a:lnL>
                    <a:lnR w="19050">
                      <a:solidFill>
                        <a:srgbClr val="383434"/>
                      </a:solidFill>
                      <a:prstDash val="solid"/>
                    </a:lnR>
                    <a:lnT w="19050">
                      <a:solidFill>
                        <a:srgbClr val="383434"/>
                      </a:solidFill>
                      <a:prstDash val="solid"/>
                    </a:lnT>
                    <a:lnB w="19050">
                      <a:solidFill>
                        <a:srgbClr val="38343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6505658" y="9896554"/>
            <a:ext cx="412115" cy="1428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75"/>
              </a:lnSpc>
            </a:pPr>
            <a:r>
              <a:rPr dirty="0" sz="900" i="1">
                <a:solidFill>
                  <a:srgbClr val="262626"/>
                </a:solidFill>
                <a:latin typeface="Calibri"/>
                <a:cs typeface="Calibri"/>
              </a:rPr>
              <a:t>Póg.</a:t>
            </a:r>
            <a:r>
              <a:rPr dirty="0" sz="900" spc="5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fld id="{81D60167-4931-47E6-BA6A-407CBD079E47}" type="slidenum">
              <a:rPr dirty="0" sz="900" spc="-25" i="1">
                <a:solidFill>
                  <a:srgbClr val="333333"/>
                </a:solidFill>
                <a:latin typeface="Calibri"/>
                <a:cs typeface="Calibri"/>
              </a:rPr>
              <a:t>1</a:t>
            </a:fld>
            <a:r>
              <a:rPr dirty="0" sz="900" spc="-25" i="1">
                <a:solidFill>
                  <a:srgbClr val="333333"/>
                </a:solidFill>
                <a:latin typeface="Calibri"/>
                <a:cs typeface="Calibri"/>
              </a:rPr>
              <a:t>/5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83381" y="570366"/>
            <a:ext cx="6217285" cy="2449195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algn="ctr" marL="84455">
              <a:lnSpc>
                <a:spcPct val="100000"/>
              </a:lnSpc>
              <a:spcBef>
                <a:spcPts val="345"/>
              </a:spcBef>
            </a:pPr>
            <a:r>
              <a:rPr dirty="0" sz="1050" spc="-60" b="1">
                <a:solidFill>
                  <a:srgbClr val="181818"/>
                </a:solidFill>
                <a:latin typeface="Cambria"/>
                <a:cs typeface="Cambria"/>
              </a:rPr>
              <a:t>DEMONSTRATIVO</a:t>
            </a:r>
            <a:r>
              <a:rPr dirty="0" sz="1050" spc="165" b="1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050" spc="-25">
                <a:solidFill>
                  <a:srgbClr val="1C1C1C"/>
                </a:solidFill>
                <a:latin typeface="Cambria"/>
                <a:cs typeface="Cambria"/>
              </a:rPr>
              <a:t>INTEGRAL</a:t>
            </a:r>
            <a:r>
              <a:rPr dirty="0" sz="1050" spc="9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050" spc="-10" b="1">
                <a:solidFill>
                  <a:srgbClr val="1C1C1C"/>
                </a:solidFill>
                <a:latin typeface="Cambria"/>
                <a:cs typeface="Cambria"/>
              </a:rPr>
              <a:t>DAS</a:t>
            </a:r>
            <a:r>
              <a:rPr dirty="0" sz="1050" spc="55" b="1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050" spc="-20">
                <a:solidFill>
                  <a:srgbClr val="1F1F1F"/>
                </a:solidFill>
                <a:latin typeface="Cambria"/>
                <a:cs typeface="Cambria"/>
              </a:rPr>
              <a:t>RECEITAS</a:t>
            </a:r>
            <a:r>
              <a:rPr dirty="0" sz="1050" spc="6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050">
                <a:solidFill>
                  <a:srgbClr val="1F1F1F"/>
                </a:solidFill>
                <a:latin typeface="Cambria"/>
                <a:cs typeface="Cambria"/>
              </a:rPr>
              <a:t>E</a:t>
            </a:r>
            <a:r>
              <a:rPr dirty="0" sz="1050" spc="4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Cambria"/>
                <a:cs typeface="Cambria"/>
              </a:rPr>
              <a:t>DESPESAS</a:t>
            </a:r>
            <a:endParaRPr sz="1050">
              <a:latin typeface="Cambria"/>
              <a:cs typeface="Cambria"/>
            </a:endParaRPr>
          </a:p>
          <a:p>
            <a:pPr algn="ctr" marL="87630">
              <a:lnSpc>
                <a:spcPct val="100000"/>
              </a:lnSpc>
              <a:spcBef>
                <a:spcPts val="250"/>
              </a:spcBef>
            </a:pPr>
            <a:r>
              <a:rPr dirty="0" sz="1050" spc="-30" b="1">
                <a:solidFill>
                  <a:srgbClr val="212121"/>
                </a:solidFill>
                <a:latin typeface="Cambria"/>
                <a:cs typeface="Cambria"/>
              </a:rPr>
              <a:t>ANEXO</a:t>
            </a:r>
            <a:r>
              <a:rPr dirty="0" sz="1050" spc="70" b="1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050">
                <a:solidFill>
                  <a:srgbClr val="1A1A1A"/>
                </a:solidFill>
                <a:latin typeface="Cambria"/>
                <a:cs typeface="Cambria"/>
              </a:rPr>
              <a:t>RP</a:t>
            </a:r>
            <a:r>
              <a:rPr dirty="0" sz="1050" spc="2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050">
                <a:solidFill>
                  <a:srgbClr val="1F1F1F"/>
                </a:solidFill>
                <a:latin typeface="Cambria"/>
                <a:cs typeface="Cambria"/>
              </a:rPr>
              <a:t>10</a:t>
            </a:r>
            <a:r>
              <a:rPr dirty="0" sz="1050" spc="-3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050">
                <a:solidFill>
                  <a:srgbClr val="282828"/>
                </a:solidFill>
                <a:latin typeface="Cambria"/>
                <a:cs typeface="Cambria"/>
              </a:rPr>
              <a:t>-</a:t>
            </a:r>
            <a:r>
              <a:rPr dirty="0" sz="1050" spc="-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050" spc="-25">
                <a:solidFill>
                  <a:srgbClr val="232323"/>
                </a:solidFill>
                <a:latin typeface="Cambria"/>
                <a:cs typeface="Cambria"/>
              </a:rPr>
              <a:t>TERI3O</a:t>
            </a:r>
            <a:r>
              <a:rPr dirty="0" sz="1050" spc="4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050">
                <a:solidFill>
                  <a:srgbClr val="161616"/>
                </a:solidFill>
                <a:latin typeface="Cambria"/>
                <a:cs typeface="Cambria"/>
              </a:rPr>
              <a:t>DE</a:t>
            </a:r>
            <a:r>
              <a:rPr dirty="0" sz="1050" spc="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050" spc="-10" b="1">
                <a:solidFill>
                  <a:srgbClr val="1F1F1F"/>
                </a:solidFill>
                <a:latin typeface="Cambria"/>
                <a:cs typeface="Cambria"/>
              </a:rPr>
              <a:t>COLABORAÇÃO</a:t>
            </a:r>
            <a:endParaRPr sz="1050">
              <a:latin typeface="Cambria"/>
              <a:cs typeface="Cambria"/>
            </a:endParaRPr>
          </a:p>
          <a:p>
            <a:pPr marL="15240">
              <a:lnSpc>
                <a:spcPct val="100000"/>
              </a:lnSpc>
              <a:spcBef>
                <a:spcPts val="270"/>
              </a:spcBef>
            </a:pPr>
            <a:r>
              <a:rPr dirty="0" sz="1050" spc="-25" b="1">
                <a:solidFill>
                  <a:srgbClr val="1D1D1D"/>
                </a:solidFill>
                <a:latin typeface="Cambria"/>
                <a:cs typeface="Cambria"/>
              </a:rPr>
              <a:t>ÓRGÃO</a:t>
            </a:r>
            <a:r>
              <a:rPr dirty="0" sz="1050" spc="45" b="1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050" spc="-50" b="1">
                <a:solidFill>
                  <a:srgbClr val="161616"/>
                </a:solidFill>
                <a:latin typeface="Cambria"/>
                <a:cs typeface="Cambria"/>
              </a:rPr>
              <a:t>PÚBLICO</a:t>
            </a:r>
            <a:r>
              <a:rPr dirty="0" sz="1050" spc="80" b="1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050" spc="-40" b="1">
                <a:solidFill>
                  <a:srgbClr val="1F1F1F"/>
                </a:solidFill>
                <a:latin typeface="Cambria"/>
                <a:cs typeface="Cambria"/>
              </a:rPr>
              <a:t>PARCEIRO:</a:t>
            </a:r>
            <a:r>
              <a:rPr dirty="0" sz="1050" spc="45" b="1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050" spc="-60">
                <a:solidFill>
                  <a:srgbClr val="262626"/>
                </a:solidFill>
                <a:latin typeface="Cambria"/>
                <a:cs typeface="Cambria"/>
              </a:rPr>
              <a:t>Prefeitura</a:t>
            </a:r>
            <a:r>
              <a:rPr dirty="0" sz="1050" spc="10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050">
                <a:solidFill>
                  <a:srgbClr val="2D2D2D"/>
                </a:solidFill>
                <a:latin typeface="Cambria"/>
                <a:cs typeface="Cambria"/>
              </a:rPr>
              <a:t>de</a:t>
            </a:r>
            <a:r>
              <a:rPr dirty="0" sz="1050" spc="-3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050" spc="-10">
                <a:solidFill>
                  <a:srgbClr val="1D1D1D"/>
                </a:solidFill>
                <a:latin typeface="Cambria"/>
                <a:cs typeface="Cambria"/>
              </a:rPr>
              <a:t>Guarulhos</a:t>
            </a:r>
            <a:endParaRPr sz="1050">
              <a:latin typeface="Cambria"/>
              <a:cs typeface="Cambria"/>
            </a:endParaRPr>
          </a:p>
          <a:p>
            <a:pPr marL="14604" marR="5080" indent="635">
              <a:lnSpc>
                <a:spcPct val="119800"/>
              </a:lnSpc>
              <a:spcBef>
                <a:spcPts val="45"/>
              </a:spcBef>
            </a:pPr>
            <a:r>
              <a:rPr dirty="0" sz="1050" spc="-40" b="1">
                <a:solidFill>
                  <a:srgbClr val="1C1C1C"/>
                </a:solidFill>
                <a:latin typeface="Cambria"/>
                <a:cs typeface="Cambria"/>
              </a:rPr>
              <a:t>ORGANIZAÇÃO</a:t>
            </a:r>
            <a:r>
              <a:rPr dirty="0" sz="1050" spc="95" b="1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050" spc="-20" b="1">
                <a:solidFill>
                  <a:srgbClr val="131313"/>
                </a:solidFill>
                <a:latin typeface="Cambria"/>
                <a:cs typeface="Cambria"/>
              </a:rPr>
              <a:t>DA</a:t>
            </a:r>
            <a:r>
              <a:rPr dirty="0" sz="1050" spc="60" b="1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050" spc="-40" b="1">
                <a:solidFill>
                  <a:srgbClr val="151515"/>
                </a:solidFill>
                <a:latin typeface="Cambria"/>
                <a:cs typeface="Cambria"/>
              </a:rPr>
              <a:t>SOCIEDADE</a:t>
            </a:r>
            <a:r>
              <a:rPr dirty="0" sz="1050" spc="80" b="1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050" spc="-20" b="1">
                <a:solidFill>
                  <a:srgbClr val="181818"/>
                </a:solidFill>
                <a:latin typeface="Cambria"/>
                <a:cs typeface="Cambria"/>
              </a:rPr>
              <a:t>CIVIL:</a:t>
            </a:r>
            <a:r>
              <a:rPr dirty="0" sz="1050" spc="60" b="1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050" spc="-110">
                <a:solidFill>
                  <a:srgbClr val="212121"/>
                </a:solidFill>
                <a:latin typeface="Cambria"/>
                <a:cs typeface="Cambria"/>
              </a:rPr>
              <a:t>AMAA</a:t>
            </a:r>
            <a:r>
              <a:rPr dirty="0" sz="1050" spc="5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050">
                <a:solidFill>
                  <a:srgbClr val="2A2A2A"/>
                </a:solidFill>
                <a:latin typeface="Cambria"/>
                <a:cs typeface="Cambria"/>
              </a:rPr>
              <a:t>-</a:t>
            </a:r>
            <a:r>
              <a:rPr dirty="0" sz="1050" spc="1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050" spc="-45">
                <a:solidFill>
                  <a:srgbClr val="1A1A1A"/>
                </a:solidFill>
                <a:latin typeface="Cambria"/>
                <a:cs typeface="Cambria"/>
              </a:rPr>
              <a:t>Associação</a:t>
            </a:r>
            <a:r>
              <a:rPr dirty="0" sz="1050" spc="4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050" spc="-20">
                <a:solidFill>
                  <a:srgbClr val="242424"/>
                </a:solidFill>
                <a:latin typeface="Cambria"/>
                <a:cs typeface="Cambria"/>
              </a:rPr>
              <a:t>dos</a:t>
            </a:r>
            <a:r>
              <a:rPr dirty="0" sz="1050" spc="3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050" spc="-50">
                <a:solidFill>
                  <a:srgbClr val="151515"/>
                </a:solidFill>
                <a:latin typeface="Cambria"/>
                <a:cs typeface="Cambria"/>
              </a:rPr>
              <a:t>Noradores</a:t>
            </a:r>
            <a:r>
              <a:rPr dirty="0" sz="1050" spc="45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050" spc="-50">
                <a:solidFill>
                  <a:srgbClr val="1A1A1A"/>
                </a:solidFill>
                <a:latin typeface="Cambria"/>
                <a:cs typeface="Cambria"/>
              </a:rPr>
              <a:t>para</a:t>
            </a:r>
            <a:r>
              <a:rPr dirty="0" sz="1050" spc="5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050">
                <a:solidFill>
                  <a:srgbClr val="212121"/>
                </a:solidFill>
                <a:latin typeface="Cambria"/>
                <a:cs typeface="Cambria"/>
              </a:rPr>
              <a:t>o</a:t>
            </a:r>
            <a:r>
              <a:rPr dirty="0" sz="1050" spc="-4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050" spc="-50">
                <a:solidFill>
                  <a:srgbClr val="1A1A1A"/>
                </a:solidFill>
                <a:latin typeface="Cambria"/>
                <a:cs typeface="Cambria"/>
              </a:rPr>
              <a:t>Desenvolvimento</a:t>
            </a:r>
            <a:r>
              <a:rPr dirty="0" sz="1050" spc="-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050" spc="-20">
                <a:solidFill>
                  <a:srgbClr val="262626"/>
                </a:solidFill>
                <a:latin typeface="Cambria"/>
                <a:cs typeface="Cambria"/>
              </a:rPr>
              <a:t>do</a:t>
            </a:r>
            <a:r>
              <a:rPr dirty="0" sz="105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050" spc="-45">
                <a:solidFill>
                  <a:srgbClr val="1F1F1F"/>
                </a:solidFill>
                <a:latin typeface="Cambria"/>
                <a:cs typeface="Cambria"/>
              </a:rPr>
              <a:t>Água</a:t>
            </a:r>
            <a:r>
              <a:rPr dirty="0" sz="1050" spc="6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050" spc="-70">
                <a:solidFill>
                  <a:srgbClr val="181818"/>
                </a:solidFill>
                <a:latin typeface="Cambria"/>
                <a:cs typeface="Cambria"/>
              </a:rPr>
              <a:t>Azul</a:t>
            </a:r>
            <a:r>
              <a:rPr dirty="0" sz="1050" spc="1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050" spc="-90">
                <a:solidFill>
                  <a:srgbClr val="212121"/>
                </a:solidFill>
                <a:latin typeface="Cambria"/>
                <a:cs typeface="Cambria"/>
              </a:rPr>
              <a:t>-</a:t>
            </a:r>
            <a:r>
              <a:rPr dirty="0" sz="1050" spc="-50">
                <a:solidFill>
                  <a:srgbClr val="212121"/>
                </a:solidFill>
                <a:latin typeface="Cambria"/>
                <a:cs typeface="Cambria"/>
              </a:rPr>
              <a:t>I</a:t>
            </a:r>
            <a:r>
              <a:rPr dirty="0" sz="105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050">
                <a:solidFill>
                  <a:srgbClr val="232323"/>
                </a:solidFill>
                <a:latin typeface="Cambria"/>
                <a:cs typeface="Cambria"/>
              </a:rPr>
              <a:t>CNP}:</a:t>
            </a:r>
            <a:r>
              <a:rPr dirty="0" sz="1050" spc="10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050" spc="-70">
                <a:solidFill>
                  <a:srgbClr val="1F1F1F"/>
                </a:solidFill>
                <a:latin typeface="Cambria"/>
                <a:cs typeface="Cambria"/>
              </a:rPr>
              <a:t>08.953.367/0004-</a:t>
            </a:r>
            <a:r>
              <a:rPr dirty="0" sz="1050" spc="-25">
                <a:solidFill>
                  <a:srgbClr val="1F1F1F"/>
                </a:solidFill>
                <a:latin typeface="Cambria"/>
                <a:cs typeface="Cambria"/>
              </a:rPr>
              <a:t>84</a:t>
            </a:r>
            <a:endParaRPr sz="1050">
              <a:latin typeface="Cambria"/>
              <a:cs typeface="Cambria"/>
            </a:endParaRPr>
          </a:p>
          <a:p>
            <a:pPr marL="17145">
              <a:lnSpc>
                <a:spcPct val="100000"/>
              </a:lnSpc>
              <a:spcBef>
                <a:spcPts val="295"/>
              </a:spcBef>
            </a:pPr>
            <a:r>
              <a:rPr dirty="0" sz="1050" spc="-10">
                <a:solidFill>
                  <a:srgbClr val="161616"/>
                </a:solidFill>
                <a:latin typeface="Cambria"/>
                <a:cs typeface="Cambria"/>
              </a:rPr>
              <a:t>ENDEREÇO</a:t>
            </a:r>
            <a:r>
              <a:rPr dirty="0" sz="1050" spc="5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050">
                <a:solidFill>
                  <a:srgbClr val="242424"/>
                </a:solidFill>
                <a:latin typeface="Cambria"/>
                <a:cs typeface="Cambria"/>
              </a:rPr>
              <a:t>E</a:t>
            </a:r>
            <a:r>
              <a:rPr dirty="0" sz="1050" spc="-1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050">
                <a:solidFill>
                  <a:srgbClr val="1A1A1A"/>
                </a:solidFill>
                <a:latin typeface="Cambria"/>
                <a:cs typeface="Cambria"/>
              </a:rPr>
              <a:t>CEP:</a:t>
            </a:r>
            <a:r>
              <a:rPr dirty="0" sz="1050" spc="4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050" spc="-60">
                <a:solidFill>
                  <a:srgbClr val="1F1F1F"/>
                </a:solidFill>
                <a:latin typeface="Cambria"/>
                <a:cs typeface="Cambria"/>
              </a:rPr>
              <a:t>Avenida</a:t>
            </a:r>
            <a:r>
              <a:rPr dirty="0" sz="1050" spc="10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050" spc="-65">
                <a:solidFill>
                  <a:srgbClr val="242424"/>
                </a:solidFill>
                <a:latin typeface="Cambria"/>
                <a:cs typeface="Cambria"/>
              </a:rPr>
              <a:t>Lydia</a:t>
            </a:r>
            <a:r>
              <a:rPr dirty="0" sz="1050" spc="5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050" spc="-10">
                <a:solidFill>
                  <a:srgbClr val="242424"/>
                </a:solidFill>
                <a:latin typeface="Cambria"/>
                <a:cs typeface="Cambria"/>
              </a:rPr>
              <a:t>de</a:t>
            </a:r>
            <a:r>
              <a:rPr dirty="0" sz="1050" spc="-35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050">
                <a:solidFill>
                  <a:srgbClr val="262626"/>
                </a:solidFill>
                <a:latin typeface="Cambria"/>
                <a:cs typeface="Cambria"/>
              </a:rPr>
              <a:t>jesus</a:t>
            </a:r>
            <a:r>
              <a:rPr dirty="0" sz="1050" spc="1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050" spc="-50">
                <a:solidFill>
                  <a:srgbClr val="282828"/>
                </a:solidFill>
                <a:latin typeface="Cambria"/>
                <a:cs typeface="Cambria"/>
              </a:rPr>
              <a:t>Mendonça,</a:t>
            </a:r>
            <a:r>
              <a:rPr dirty="0" sz="1050" spc="8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050" spc="-45">
                <a:solidFill>
                  <a:srgbClr val="212121"/>
                </a:solidFill>
                <a:latin typeface="Cambria"/>
                <a:cs typeface="Cambria"/>
              </a:rPr>
              <a:t>1146,</a:t>
            </a:r>
            <a:r>
              <a:rPr dirty="0" sz="1050" spc="8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050" spc="-45">
                <a:solidFill>
                  <a:srgbClr val="1F1F1F"/>
                </a:solidFill>
                <a:latin typeface="Cambria"/>
                <a:cs typeface="Cambria"/>
              </a:rPr>
              <a:t>Água</a:t>
            </a:r>
            <a:r>
              <a:rPr dirty="0" sz="1050" spc="7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050" spc="-50">
                <a:solidFill>
                  <a:srgbClr val="2A2A2A"/>
                </a:solidFill>
                <a:latin typeface="Cambria"/>
                <a:cs typeface="Cambria"/>
              </a:rPr>
              <a:t>Azul,</a:t>
            </a:r>
            <a:r>
              <a:rPr dirty="0" sz="1050" spc="1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050" spc="-70">
                <a:solidFill>
                  <a:srgbClr val="212121"/>
                </a:solidFill>
                <a:latin typeface="Cambria"/>
                <a:cs typeface="Cambria"/>
              </a:rPr>
              <a:t>Guarulhos/SP</a:t>
            </a:r>
            <a:r>
              <a:rPr dirty="0" sz="1050" spc="7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050">
                <a:solidFill>
                  <a:srgbClr val="2D2D2D"/>
                </a:solidFill>
                <a:latin typeface="Cambria"/>
                <a:cs typeface="Cambria"/>
              </a:rPr>
              <a:t>-</a:t>
            </a:r>
            <a:r>
              <a:rPr dirty="0" sz="1050" spc="-5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050" spc="-55">
                <a:solidFill>
                  <a:srgbClr val="212121"/>
                </a:solidFill>
                <a:latin typeface="Cambria"/>
                <a:cs typeface="Cambria"/>
              </a:rPr>
              <a:t>CEP</a:t>
            </a:r>
            <a:r>
              <a:rPr dirty="0" sz="1050" spc="1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050" spc="-85">
                <a:solidFill>
                  <a:srgbClr val="1A1A1A"/>
                </a:solidFill>
                <a:latin typeface="Cambria"/>
                <a:cs typeface="Cambria"/>
              </a:rPr>
              <a:t>07159-</a:t>
            </a:r>
            <a:r>
              <a:rPr dirty="0" sz="1050" spc="-25">
                <a:solidFill>
                  <a:srgbClr val="1A1A1A"/>
                </a:solidFill>
                <a:latin typeface="Cambria"/>
                <a:cs typeface="Cambria"/>
              </a:rPr>
              <a:t>190</a:t>
            </a:r>
            <a:endParaRPr sz="1050">
              <a:latin typeface="Cambria"/>
              <a:cs typeface="Cambria"/>
            </a:endParaRPr>
          </a:p>
          <a:p>
            <a:pPr marL="18415">
              <a:lnSpc>
                <a:spcPct val="100000"/>
              </a:lnSpc>
              <a:spcBef>
                <a:spcPts val="270"/>
              </a:spcBef>
            </a:pPr>
            <a:r>
              <a:rPr dirty="0" sz="1050" spc="-30" b="1">
                <a:solidFill>
                  <a:srgbClr val="1A1A1A"/>
                </a:solidFill>
                <a:latin typeface="Cambria"/>
                <a:cs typeface="Cambria"/>
              </a:rPr>
              <a:t>RESPONSÁVEL(IS)</a:t>
            </a:r>
            <a:r>
              <a:rPr dirty="0" sz="1050" spc="40" b="1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050" spc="-20">
                <a:solidFill>
                  <a:srgbClr val="262626"/>
                </a:solidFill>
                <a:latin typeface="Cambria"/>
                <a:cs typeface="Cambria"/>
              </a:rPr>
              <a:t>PELA</a:t>
            </a:r>
            <a:r>
              <a:rPr dirty="0" sz="1050" spc="9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050" b="1">
                <a:solidFill>
                  <a:srgbClr val="232323"/>
                </a:solidFill>
                <a:latin typeface="Cambria"/>
                <a:cs typeface="Cambria"/>
              </a:rPr>
              <a:t>OSC:</a:t>
            </a:r>
            <a:r>
              <a:rPr dirty="0" sz="1050" spc="75" b="1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050" spc="-75">
                <a:solidFill>
                  <a:srgbClr val="313131"/>
                </a:solidFill>
                <a:latin typeface="Cambria"/>
                <a:cs typeface="Cambria"/>
              </a:rPr>
              <a:t>Antonio</a:t>
            </a:r>
            <a:r>
              <a:rPr dirty="0" sz="1050" spc="3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050" spc="-25">
                <a:solidFill>
                  <a:srgbClr val="2B2B2B"/>
                </a:solidFill>
                <a:latin typeface="Cambria"/>
                <a:cs typeface="Cambria"/>
              </a:rPr>
              <a:t>Gomes</a:t>
            </a:r>
            <a:r>
              <a:rPr dirty="0" sz="1050" spc="30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Cambria"/>
                <a:cs typeface="Cambria"/>
              </a:rPr>
              <a:t>da</a:t>
            </a:r>
            <a:r>
              <a:rPr dirty="0" sz="1050" spc="7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050" spc="-10">
                <a:solidFill>
                  <a:srgbClr val="1C1C1C"/>
                </a:solidFill>
                <a:latin typeface="Cambria"/>
                <a:cs typeface="Cambria"/>
              </a:rPr>
              <a:t>Silva</a:t>
            </a:r>
            <a:endParaRPr sz="1050">
              <a:latin typeface="Cambria"/>
              <a:cs typeface="Cambria"/>
            </a:endParaRPr>
          </a:p>
          <a:p>
            <a:pPr marL="15240">
              <a:lnSpc>
                <a:spcPct val="100000"/>
              </a:lnSpc>
              <a:spcBef>
                <a:spcPts val="250"/>
              </a:spcBef>
            </a:pPr>
            <a:r>
              <a:rPr dirty="0" sz="1050" b="1">
                <a:solidFill>
                  <a:srgbClr val="212121"/>
                </a:solidFill>
                <a:latin typeface="Cambria"/>
                <a:cs typeface="Cambria"/>
              </a:rPr>
              <a:t>CPF:</a:t>
            </a:r>
            <a:r>
              <a:rPr dirty="0" sz="1050" spc="135" b="1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050" spc="-60">
                <a:solidFill>
                  <a:srgbClr val="1C1C1C"/>
                </a:solidFill>
                <a:latin typeface="Cambria"/>
                <a:cs typeface="Cambria"/>
              </a:rPr>
              <a:t>878.648.008-</a:t>
            </a:r>
            <a:r>
              <a:rPr dirty="0" sz="1050" spc="-25">
                <a:solidFill>
                  <a:srgbClr val="1C1C1C"/>
                </a:solidFill>
                <a:latin typeface="Cambria"/>
                <a:cs typeface="Cambria"/>
              </a:rPr>
              <a:t>15</a:t>
            </a:r>
            <a:endParaRPr sz="1050">
              <a:latin typeface="Cambria"/>
              <a:cs typeface="Cambria"/>
            </a:endParaRPr>
          </a:p>
          <a:p>
            <a:pPr marL="14604" marR="79375" indent="1905">
              <a:lnSpc>
                <a:spcPct val="87700"/>
              </a:lnSpc>
              <a:spcBef>
                <a:spcPts val="470"/>
              </a:spcBef>
            </a:pPr>
            <a:r>
              <a:rPr dirty="0" sz="1050" b="1">
                <a:solidFill>
                  <a:srgbClr val="131313"/>
                </a:solidFill>
                <a:latin typeface="Calibri"/>
                <a:cs typeface="Calibri"/>
              </a:rPr>
              <a:t>OBJETO</a:t>
            </a:r>
            <a:r>
              <a:rPr dirty="0" sz="1050" spc="65" b="1">
                <a:solidFill>
                  <a:srgbClr val="131313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232323"/>
                </a:solidFill>
                <a:latin typeface="Calibri"/>
                <a:cs typeface="Calibri"/>
              </a:rPr>
              <a:t>DA</a:t>
            </a:r>
            <a:r>
              <a:rPr dirty="0" sz="1050" spc="20" b="1">
                <a:solidFill>
                  <a:srgbClr val="232323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1C1C1C"/>
                </a:solidFill>
                <a:latin typeface="Calibri"/>
                <a:cs typeface="Calibri"/>
              </a:rPr>
              <a:t>PARCERIA:</a:t>
            </a:r>
            <a:r>
              <a:rPr dirty="0" sz="1050" spc="65" b="1">
                <a:solidFill>
                  <a:srgbClr val="1C1C1C"/>
                </a:solidFill>
                <a:latin typeface="Calibri"/>
                <a:cs typeface="Calibri"/>
              </a:rPr>
              <a:t> </a:t>
            </a:r>
            <a:r>
              <a:rPr dirty="0" sz="1050" spc="-35">
                <a:solidFill>
                  <a:srgbClr val="262626"/>
                </a:solidFill>
                <a:latin typeface="Calibri"/>
                <a:cs typeface="Calibri"/>
              </a:rPr>
              <a:t>Atendimento</a:t>
            </a:r>
            <a:r>
              <a:rPr dirty="0" sz="1050" spc="11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62626"/>
                </a:solidFill>
                <a:latin typeface="Calibri"/>
                <a:cs typeface="Calibri"/>
              </a:rPr>
              <a:t>de</a:t>
            </a:r>
            <a:r>
              <a:rPr dirty="0" sz="1050" spc="-1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12121"/>
                </a:solidFill>
                <a:latin typeface="Calibri"/>
                <a:cs typeface="Calibri"/>
              </a:rPr>
              <a:t>crianças</a:t>
            </a:r>
            <a:r>
              <a:rPr dirty="0" sz="1050" spc="45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82828"/>
                </a:solidFill>
                <a:latin typeface="Calibri"/>
                <a:cs typeface="Calibri"/>
              </a:rPr>
              <a:t>em</a:t>
            </a:r>
            <a:r>
              <a:rPr dirty="0" sz="1050" spc="25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1050" spc="-30">
                <a:solidFill>
                  <a:srgbClr val="232323"/>
                </a:solidFill>
                <a:latin typeface="Calibri"/>
                <a:cs typeface="Calibri"/>
              </a:rPr>
              <a:t>período</a:t>
            </a:r>
            <a:r>
              <a:rPr dirty="0" sz="1050" spc="55">
                <a:solidFill>
                  <a:srgbClr val="232323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242424"/>
                </a:solidFill>
                <a:latin typeface="Calibri"/>
                <a:cs typeface="Calibri"/>
              </a:rPr>
              <a:t>integral</a:t>
            </a:r>
            <a:r>
              <a:rPr dirty="0" sz="1050" spc="80">
                <a:solidFill>
                  <a:srgbClr val="242424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343434"/>
                </a:solidFill>
                <a:latin typeface="Calibri"/>
                <a:cs typeface="Calibri"/>
              </a:rPr>
              <a:t>,</a:t>
            </a:r>
            <a:r>
              <a:rPr dirty="0" sz="1050" spc="1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3B3B3B"/>
                </a:solidFill>
                <a:latin typeface="Calibri"/>
                <a:cs typeface="Calibri"/>
              </a:rPr>
              <a:t>na</a:t>
            </a:r>
            <a:r>
              <a:rPr dirty="0" sz="1050" spc="25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1A1A1A"/>
                </a:solidFill>
                <a:latin typeface="Calibri"/>
                <a:cs typeface="Calibri"/>
              </a:rPr>
              <a:t>faixa</a:t>
            </a:r>
            <a:r>
              <a:rPr dirty="0" sz="1050" spc="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Calibri"/>
                <a:cs typeface="Calibri"/>
              </a:rPr>
              <a:t>etária</a:t>
            </a:r>
            <a:r>
              <a:rPr dirty="0" sz="1050" spc="15">
                <a:solidFill>
                  <a:srgbClr val="161616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42424"/>
                </a:solidFill>
                <a:latin typeface="Calibri"/>
                <a:cs typeface="Calibri"/>
              </a:rPr>
              <a:t>de </a:t>
            </a:r>
            <a:r>
              <a:rPr dirty="0" sz="1050">
                <a:solidFill>
                  <a:srgbClr val="212121"/>
                </a:solidFill>
                <a:latin typeface="Calibri"/>
                <a:cs typeface="Calibri"/>
              </a:rPr>
              <a:t>3</a:t>
            </a:r>
            <a:r>
              <a:rPr dirty="0" sz="1050" spc="5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1D1D1D"/>
                </a:solidFill>
                <a:latin typeface="Calibri"/>
                <a:cs typeface="Calibri"/>
              </a:rPr>
              <a:t>anos</a:t>
            </a:r>
            <a:r>
              <a:rPr dirty="0" sz="1050" spc="5">
                <a:solidFill>
                  <a:srgbClr val="1D1D1D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313131"/>
                </a:solidFill>
                <a:latin typeface="Calibri"/>
                <a:cs typeface="Calibri"/>
              </a:rPr>
              <a:t>e</a:t>
            </a:r>
            <a:r>
              <a:rPr dirty="0" sz="1050" spc="1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1A1A1A"/>
                </a:solidFill>
                <a:latin typeface="Calibri"/>
                <a:cs typeface="Calibri"/>
              </a:rPr>
              <a:t>11</a:t>
            </a:r>
            <a:r>
              <a:rPr dirty="0" sz="105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A2A2A"/>
                </a:solidFill>
                <a:latin typeface="Calibri"/>
                <a:cs typeface="Calibri"/>
              </a:rPr>
              <a:t>meses</a:t>
            </a:r>
            <a:r>
              <a:rPr dirty="0" sz="1050" spc="35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1050" spc="-25">
                <a:solidFill>
                  <a:srgbClr val="232323"/>
                </a:solidFill>
                <a:latin typeface="Calibri"/>
                <a:cs typeface="Calibri"/>
              </a:rPr>
              <a:t>por </a:t>
            </a:r>
            <a:r>
              <a:rPr dirty="0" sz="1050" spc="-10">
                <a:solidFill>
                  <a:srgbClr val="212121"/>
                </a:solidFill>
                <a:latin typeface="Calibri"/>
                <a:cs typeface="Calibri"/>
              </a:rPr>
              <a:t>meio</a:t>
            </a:r>
            <a:r>
              <a:rPr dirty="0" sz="1050" spc="1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A2A2A"/>
                </a:solidFill>
                <a:latin typeface="Calibri"/>
                <a:cs typeface="Calibri"/>
              </a:rPr>
              <a:t>de</a:t>
            </a:r>
            <a:r>
              <a:rPr dirty="0" sz="1050" spc="-20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1050" spc="-20">
                <a:solidFill>
                  <a:srgbClr val="212121"/>
                </a:solidFill>
                <a:latin typeface="Calibri"/>
                <a:cs typeface="Calibri"/>
              </a:rPr>
              <a:t>unidades</a:t>
            </a:r>
            <a:r>
              <a:rPr dirty="0" sz="1050" spc="35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1D1D1D"/>
                </a:solidFill>
                <a:latin typeface="Calibri"/>
                <a:cs typeface="Calibri"/>
              </a:rPr>
              <a:t>escolares,</a:t>
            </a:r>
            <a:r>
              <a:rPr dirty="0" sz="1050" spc="50">
                <a:solidFill>
                  <a:srgbClr val="1D1D1D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Calibri"/>
                <a:cs typeface="Calibri"/>
              </a:rPr>
              <a:t>segundo</a:t>
            </a:r>
            <a:r>
              <a:rPr dirty="0" sz="1050" spc="45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42424"/>
                </a:solidFill>
                <a:latin typeface="Calibri"/>
                <a:cs typeface="Calibri"/>
              </a:rPr>
              <a:t>as</a:t>
            </a:r>
            <a:r>
              <a:rPr dirty="0" sz="1050" spc="-15">
                <a:solidFill>
                  <a:srgbClr val="242424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181818"/>
                </a:solidFill>
                <a:latin typeface="Calibri"/>
                <a:cs typeface="Calibri"/>
              </a:rPr>
              <a:t>diretrizes</a:t>
            </a:r>
            <a:r>
              <a:rPr dirty="0" sz="1050">
                <a:solidFill>
                  <a:srgbClr val="181818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262626"/>
                </a:solidFill>
                <a:latin typeface="Calibri"/>
                <a:cs typeface="Calibri"/>
              </a:rPr>
              <a:t>técnicas</a:t>
            </a:r>
            <a:r>
              <a:rPr dirty="0" sz="1050" spc="2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62626"/>
                </a:solidFill>
                <a:latin typeface="Calibri"/>
                <a:cs typeface="Calibri"/>
              </a:rPr>
              <a:t>da </a:t>
            </a:r>
            <a:r>
              <a:rPr dirty="0" sz="1050" spc="-10">
                <a:solidFill>
                  <a:srgbClr val="1F1F1F"/>
                </a:solidFill>
                <a:latin typeface="Calibri"/>
                <a:cs typeface="Calibri"/>
              </a:rPr>
              <a:t>Secretaria</a:t>
            </a:r>
            <a:r>
              <a:rPr dirty="0" sz="1050" spc="15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62626"/>
                </a:solidFill>
                <a:latin typeface="Calibri"/>
                <a:cs typeface="Calibri"/>
              </a:rPr>
              <a:t>de</a:t>
            </a:r>
            <a:r>
              <a:rPr dirty="0" sz="1050" spc="-5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Calibri"/>
                <a:cs typeface="Calibri"/>
              </a:rPr>
              <a:t>Educação</a:t>
            </a:r>
            <a:r>
              <a:rPr dirty="0" sz="1050" spc="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42424"/>
                </a:solidFill>
                <a:latin typeface="Calibri"/>
                <a:cs typeface="Calibri"/>
              </a:rPr>
              <a:t>e</a:t>
            </a:r>
            <a:r>
              <a:rPr dirty="0" sz="1050" spc="-30">
                <a:solidFill>
                  <a:srgbClr val="242424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82828"/>
                </a:solidFill>
                <a:latin typeface="Calibri"/>
                <a:cs typeface="Calibri"/>
              </a:rPr>
              <a:t>de</a:t>
            </a:r>
            <a:r>
              <a:rPr dirty="0" sz="1050" spc="-15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1050" spc="-20">
                <a:solidFill>
                  <a:srgbClr val="181818"/>
                </a:solidFill>
                <a:latin typeface="Calibri"/>
                <a:cs typeface="Calibri"/>
              </a:rPr>
              <a:t>acordo</a:t>
            </a:r>
            <a:r>
              <a:rPr dirty="0" sz="1050">
                <a:solidFill>
                  <a:srgbClr val="181818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262626"/>
                </a:solidFill>
                <a:latin typeface="Calibri"/>
                <a:cs typeface="Calibri"/>
              </a:rPr>
              <a:t>com</a:t>
            </a:r>
            <a:r>
              <a:rPr dirty="0" sz="1050" spc="-25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313131"/>
                </a:solidFill>
                <a:latin typeface="Calibri"/>
                <a:cs typeface="Calibri"/>
              </a:rPr>
              <a:t>o</a:t>
            </a:r>
            <a:r>
              <a:rPr dirty="0" sz="1050" spc="-2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1050" spc="-20">
                <a:solidFill>
                  <a:srgbClr val="131313"/>
                </a:solidFill>
                <a:latin typeface="Calibri"/>
                <a:cs typeface="Calibri"/>
              </a:rPr>
              <a:t>plano</a:t>
            </a:r>
            <a:r>
              <a:rPr dirty="0" sz="1050" spc="45">
                <a:solidFill>
                  <a:srgbClr val="131313"/>
                </a:solidFill>
                <a:latin typeface="Calibri"/>
                <a:cs typeface="Calibri"/>
              </a:rPr>
              <a:t> </a:t>
            </a:r>
            <a:r>
              <a:rPr dirty="0" sz="1050" spc="-25">
                <a:solidFill>
                  <a:srgbClr val="1D1D1D"/>
                </a:solidFill>
                <a:latin typeface="Calibri"/>
                <a:cs typeface="Calibri"/>
              </a:rPr>
              <a:t>de </a:t>
            </a:r>
            <a:r>
              <a:rPr dirty="0" sz="1050" spc="-20">
                <a:solidFill>
                  <a:srgbClr val="1F1F1F"/>
                </a:solidFill>
                <a:latin typeface="Calibri"/>
                <a:cs typeface="Calibri"/>
              </a:rPr>
              <a:t>trabalho</a:t>
            </a:r>
            <a:r>
              <a:rPr dirty="0" sz="1050" spc="30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282828"/>
                </a:solidFill>
                <a:latin typeface="Calibri"/>
                <a:cs typeface="Calibri"/>
              </a:rPr>
              <a:t>aprovado.</a:t>
            </a:r>
            <a:endParaRPr sz="105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  <a:spcBef>
                <a:spcPts val="320"/>
              </a:spcBef>
            </a:pPr>
            <a:r>
              <a:rPr dirty="0" sz="1050">
                <a:solidFill>
                  <a:srgbClr val="1C1C1C"/>
                </a:solidFill>
                <a:latin typeface="Calibri"/>
                <a:cs typeface="Calibri"/>
              </a:rPr>
              <a:t>EXERCÍCIO:</a:t>
            </a:r>
            <a:r>
              <a:rPr dirty="0" sz="1050" spc="225">
                <a:solidFill>
                  <a:srgbClr val="1C1C1C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282828"/>
                </a:solidFill>
                <a:latin typeface="Calibri"/>
                <a:cs typeface="Calibri"/>
              </a:rPr>
              <a:t>2025</a:t>
            </a:r>
            <a:r>
              <a:rPr dirty="0" sz="1050" spc="14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363636"/>
                </a:solidFill>
                <a:latin typeface="Calibri"/>
                <a:cs typeface="Calibri"/>
              </a:rPr>
              <a:t>-</a:t>
            </a:r>
            <a:r>
              <a:rPr dirty="0" sz="1050" spc="11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282828"/>
                </a:solidFill>
                <a:latin typeface="Calibri"/>
                <a:cs typeface="Calibri"/>
              </a:rPr>
              <a:t>Anual</a:t>
            </a:r>
            <a:endParaRPr sz="1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sz="1050" spc="-55" b="1">
                <a:solidFill>
                  <a:srgbClr val="1F1F1F"/>
                </a:solidFill>
                <a:latin typeface="Cambria"/>
                <a:cs typeface="Cambria"/>
              </a:rPr>
              <a:t>ORIGEPI</a:t>
            </a:r>
            <a:r>
              <a:rPr dirty="0" sz="1050" spc="60" b="1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050" b="1">
                <a:solidFill>
                  <a:srgbClr val="1C1C1C"/>
                </a:solidFill>
                <a:latin typeface="Cambria"/>
                <a:cs typeface="Cambria"/>
              </a:rPr>
              <a:t>DOS</a:t>
            </a:r>
            <a:r>
              <a:rPr dirty="0" sz="1050" spc="65" b="1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050" spc="-20" b="1">
                <a:solidFill>
                  <a:srgbClr val="1D1D1D"/>
                </a:solidFill>
                <a:latin typeface="Cambria"/>
                <a:cs typeface="Cambria"/>
              </a:rPr>
              <a:t>RECURSOS:</a:t>
            </a:r>
            <a:r>
              <a:rPr dirty="0" sz="1050" spc="60" b="1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050" spc="-10">
                <a:solidFill>
                  <a:srgbClr val="212121"/>
                </a:solidFill>
                <a:latin typeface="Cambria"/>
                <a:cs typeface="Cambria"/>
              </a:rPr>
              <a:t>Municipal</a:t>
            </a:r>
            <a:endParaRPr sz="10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975"/>
              </a:lnSpc>
            </a:pPr>
            <a:r>
              <a:rPr dirty="0" sz="900">
                <a:solidFill>
                  <a:srgbClr val="2F2F2F"/>
                </a:solidFill>
                <a:latin typeface="Calibri"/>
                <a:cs typeface="Calibri"/>
              </a:rPr>
              <a:t>Pág.</a:t>
            </a:r>
            <a:r>
              <a:rPr dirty="0" sz="900" spc="1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fld id="{81D60167-4931-47E6-BA6A-407CBD079E47}" type="slidenum">
              <a:rPr dirty="0" sz="900" spc="-25">
                <a:solidFill>
                  <a:srgbClr val="1F1F1F"/>
                </a:solidFill>
                <a:latin typeface="Calibri"/>
                <a:cs typeface="Calibri"/>
              </a:rPr>
              <a:t>2</a:t>
            </a:fld>
            <a:r>
              <a:rPr dirty="0" sz="900" spc="-25">
                <a:solidFill>
                  <a:srgbClr val="1F1F1F"/>
                </a:solidFill>
                <a:latin typeface="Calibri"/>
                <a:cs typeface="Calibri"/>
              </a:rPr>
              <a:t>/5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86995" y="573863"/>
          <a:ext cx="6420485" cy="38950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68730"/>
                <a:gridCol w="1256665"/>
                <a:gridCol w="1259839"/>
                <a:gridCol w="1268730"/>
                <a:gridCol w="1274445"/>
              </a:tblGrid>
              <a:tr h="355600"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spc="-10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15/09/2025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spc="-10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9.471,92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spc="-1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16/09/2025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6230" marR="73660" indent="-224790">
                        <a:lnSpc>
                          <a:spcPts val="1140"/>
                        </a:lnSpc>
                        <a:spcBef>
                          <a:spcPts val="200"/>
                        </a:spcBef>
                      </a:pPr>
                      <a:r>
                        <a:rPr dirty="0" sz="1050" spc="-1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Verba</a:t>
                      </a:r>
                      <a:r>
                        <a:rPr dirty="0" sz="1050" spc="2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3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Adicional</a:t>
                      </a:r>
                      <a:r>
                        <a:rPr dirty="0" sz="1050" spc="-5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25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Bem </a:t>
                      </a:r>
                      <a:r>
                        <a:rPr dirty="0" sz="1050" spc="-1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Permanente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50" spc="-10" b="1">
                          <a:solidFill>
                            <a:srgbClr val="1C1C1C"/>
                          </a:solidFill>
                          <a:latin typeface="Times New Roman"/>
                          <a:cs typeface="Times New Roman"/>
                        </a:rPr>
                        <a:t>9.471,92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1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15/09/2025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37.887,68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508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1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l6/09f2025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508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spc="-1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Verba</a:t>
                      </a:r>
                      <a:r>
                        <a:rPr dirty="0" sz="1050" spc="-15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1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Adicional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050" spc="-1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37.887,68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079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50" spc="-25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12/10/2025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50" spc="-1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3.579,22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50" spc="-25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17/10/2025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Locação</a:t>
                      </a:r>
                      <a:r>
                        <a:rPr dirty="0" sz="10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Outubro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3.579,22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-25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12/10/2025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-1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100.453,90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-2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17/10/2025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Bef>
                          <a:spcPts val="50"/>
                        </a:spcBef>
                      </a:pPr>
                      <a:r>
                        <a:rPr dirty="0" sz="1050" spc="-60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3+</a:t>
                      </a:r>
                      <a:r>
                        <a:rPr dirty="0" sz="1050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1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Quadrimestre</a:t>
                      </a:r>
                      <a:endParaRPr sz="1050">
                        <a:latin typeface="Calibri"/>
                        <a:cs typeface="Calibri"/>
                      </a:endParaRPr>
                    </a:p>
                    <a:p>
                      <a:pPr algn="ctr" marL="5080">
                        <a:lnSpc>
                          <a:spcPts val="1120"/>
                        </a:lnSpc>
                      </a:pPr>
                      <a:r>
                        <a:rPr dirty="0" sz="950" spc="-1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Outubro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50" spc="-1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94.719,20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-25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11/11/2025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-10">
                          <a:solidFill>
                            <a:srgbClr val="232323"/>
                          </a:solidFill>
                          <a:latin typeface="Consolas"/>
                          <a:cs typeface="Consolas"/>
                        </a:rPr>
                        <a:t>3.579,22</a:t>
                      </a:r>
                      <a:endParaRPr sz="1050">
                        <a:latin typeface="Consolas"/>
                        <a:cs typeface="Consolas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-30">
                          <a:solidFill>
                            <a:srgbClr val="242424"/>
                          </a:solidFill>
                          <a:latin typeface="Consolas"/>
                          <a:cs typeface="Consolas"/>
                        </a:rPr>
                        <a:t>18/11/2025</a:t>
                      </a:r>
                      <a:endParaRPr sz="1050">
                        <a:latin typeface="Consolas"/>
                        <a:cs typeface="Consolas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-110">
                          <a:solidFill>
                            <a:srgbClr val="232323"/>
                          </a:solidFill>
                          <a:latin typeface="Consolas"/>
                          <a:cs typeface="Consolas"/>
                        </a:rPr>
                        <a:t>Locaçâo</a:t>
                      </a:r>
                      <a:r>
                        <a:rPr dirty="0" sz="1050" spc="-260">
                          <a:solidFill>
                            <a:srgbClr val="232323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1050" spc="-185">
                          <a:solidFill>
                            <a:srgbClr val="282828"/>
                          </a:solidFill>
                          <a:latin typeface="Consolas"/>
                          <a:cs typeface="Consolas"/>
                        </a:rPr>
                        <a:t>-</a:t>
                      </a:r>
                      <a:r>
                        <a:rPr dirty="0" sz="1050" spc="-305">
                          <a:solidFill>
                            <a:srgbClr val="282828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1050" spc="-10">
                          <a:solidFill>
                            <a:srgbClr val="1C1C1C"/>
                          </a:solidFill>
                          <a:latin typeface="Consolas"/>
                          <a:cs typeface="Consolas"/>
                        </a:rPr>
                        <a:t>Novembro</a:t>
                      </a:r>
                      <a:endParaRPr sz="1050">
                        <a:latin typeface="Consolas"/>
                        <a:cs typeface="Consolas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-10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3.579,22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50" spc="-2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11/11/2025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27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1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100.453,90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18/11/2025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Bef>
                          <a:spcPts val="30"/>
                        </a:spcBef>
                      </a:pPr>
                      <a:r>
                        <a:rPr dirty="0" sz="1050">
                          <a:solidFill>
                            <a:srgbClr val="333333"/>
                          </a:solidFill>
                          <a:latin typeface="Calibri"/>
                          <a:cs typeface="Calibri"/>
                        </a:rPr>
                        <a:t>3º</a:t>
                      </a:r>
                      <a:r>
                        <a:rPr dirty="0" sz="1050" spc="-45">
                          <a:solidFill>
                            <a:srgbClr val="33333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1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Quadrimestre</a:t>
                      </a:r>
                      <a:endParaRPr sz="1050">
                        <a:latin typeface="Calibri"/>
                        <a:cs typeface="Calibri"/>
                      </a:endParaRPr>
                    </a:p>
                    <a:p>
                      <a:pPr algn="ctr" marL="4445">
                        <a:lnSpc>
                          <a:spcPts val="1120"/>
                        </a:lnSpc>
                      </a:pPr>
                      <a:r>
                        <a:rPr dirty="0" sz="950" spc="-10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Novembro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1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94.719,20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1050" spc="-25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11/12/2025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270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50" spc="-1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3.579,22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50" spc="-10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16/12/2025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6395" marR="196215" indent="-168275">
                        <a:lnSpc>
                          <a:spcPts val="1140"/>
                        </a:lnSpc>
                        <a:spcBef>
                          <a:spcPts val="215"/>
                        </a:spcBef>
                      </a:pPr>
                      <a:r>
                        <a:rPr dirty="0" sz="105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3º</a:t>
                      </a:r>
                      <a:r>
                        <a:rPr dirty="0" sz="1050" spc="-25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35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Quadrimestre </a:t>
                      </a:r>
                      <a:r>
                        <a:rPr dirty="0" sz="1050" spc="-1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Dezembro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2730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10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3.579,22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270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364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-10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11/1212025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905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-1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100.453,90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-1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16/12/2025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solidFill>
                            <a:srgbClr val="313131"/>
                          </a:solidFill>
                          <a:latin typeface="Calibri"/>
                          <a:cs typeface="Calibri"/>
                        </a:rPr>
                        <a:t>3º</a:t>
                      </a:r>
                      <a:r>
                        <a:rPr dirty="0" sz="1050" spc="-45">
                          <a:solidFill>
                            <a:srgbClr val="31313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1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Quadrimestre</a:t>
                      </a:r>
                      <a:endParaRPr sz="1050">
                        <a:latin typeface="Calibri"/>
                        <a:cs typeface="Calibri"/>
                      </a:endParaRPr>
                    </a:p>
                    <a:p>
                      <a:pPr algn="ctr" marL="6350">
                        <a:lnSpc>
                          <a:spcPts val="1120"/>
                        </a:lnSpc>
                      </a:pPr>
                      <a:r>
                        <a:rPr dirty="0" sz="950" spc="-1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Dezembro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94.719,20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587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13360">
                <a:tc gridSpan="4"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50" spc="1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(A)</a:t>
                      </a:r>
                      <a:r>
                        <a:rPr dirty="0" sz="1050" spc="32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161616"/>
                          </a:solidFill>
                          <a:latin typeface="Calibri"/>
                          <a:cs typeface="Calibri"/>
                        </a:rPr>
                        <a:t>Saldo</a:t>
                      </a:r>
                      <a:r>
                        <a:rPr dirty="0" sz="1050" spc="120">
                          <a:solidFill>
                            <a:srgbClr val="16161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55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50" spc="125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Exercício</a:t>
                      </a:r>
                      <a:r>
                        <a:rPr dirty="0" sz="1050" spc="19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Anterior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50" spc="-1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232.978,57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10185">
                <a:tc gridSpan="4"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(B)</a:t>
                      </a:r>
                      <a:r>
                        <a:rPr dirty="0" sz="1050" spc="245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REPASSES</a:t>
                      </a:r>
                      <a:r>
                        <a:rPr dirty="0" sz="1050" spc="2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PÚBLICOS</a:t>
                      </a:r>
                      <a:r>
                        <a:rPr dirty="0" sz="1050" spc="254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050" spc="11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EXERCÍCIO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50" spc="-1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1.274.300,24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198120">
                <a:tc gridSpan="4"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50" spc="10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(C)</a:t>
                      </a:r>
                      <a:r>
                        <a:rPr dirty="0" sz="1050" spc="200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RECEITAS</a:t>
                      </a:r>
                      <a:r>
                        <a:rPr dirty="0" sz="1050" spc="250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050" spc="17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151515"/>
                          </a:solidFill>
                          <a:latin typeface="Calibri"/>
                          <a:cs typeface="Calibri"/>
                        </a:rPr>
                        <a:t>APLICAÇÕES</a:t>
                      </a:r>
                      <a:r>
                        <a:rPr dirty="0" sz="1050" spc="285">
                          <a:solidFill>
                            <a:srgbClr val="15151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FINANCEIRAS</a:t>
                      </a:r>
                      <a:r>
                        <a:rPr dirty="0" sz="1050" spc="28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50" spc="1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6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REPASSES</a:t>
                      </a:r>
                      <a:r>
                        <a:rPr dirty="0" sz="1050" spc="21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PÚBLICOS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50" spc="-25">
                          <a:solidFill>
                            <a:srgbClr val="161616"/>
                          </a:solidFill>
                          <a:latin typeface="Consolas"/>
                          <a:cs typeface="Consolas"/>
                        </a:rPr>
                        <a:t>18.b87,89</a:t>
                      </a:r>
                      <a:endParaRPr sz="1050">
                        <a:latin typeface="Consolas"/>
                        <a:cs typeface="Consolas"/>
                      </a:endParaRPr>
                    </a:p>
                  </a:txBody>
                  <a:tcPr marL="0" marR="0" marB="0" marT="254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15900">
                <a:tc gridSpan="4"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050" spc="5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(D›</a:t>
                      </a:r>
                      <a:r>
                        <a:rPr dirty="0" sz="1050" spc="14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OUTRAS</a:t>
                      </a:r>
                      <a:r>
                        <a:rPr dirty="0" sz="1050" spc="335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RECEITAS</a:t>
                      </a:r>
                      <a:r>
                        <a:rPr dirty="0" sz="1050" spc="335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DECORRENTES</a:t>
                      </a:r>
                      <a:r>
                        <a:rPr dirty="0" sz="1050" spc="430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50" spc="114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EXECUÇÃO</a:t>
                      </a:r>
                      <a:r>
                        <a:rPr dirty="0" sz="1050" spc="305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50" spc="204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1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A}USTE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524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050" spc="-2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0,00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524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13360">
                <a:tc gridSpan="4"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050" spc="1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(E)</a:t>
                      </a:r>
                      <a:r>
                        <a:rPr dirty="0" sz="1050" spc="235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050" spc="170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50" spc="155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RECURSOS</a:t>
                      </a:r>
                      <a:r>
                        <a:rPr dirty="0" sz="1050" spc="204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PÚBLICOS</a:t>
                      </a:r>
                      <a:r>
                        <a:rPr dirty="0" sz="1050" spc="225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(A</a:t>
                      </a:r>
                      <a:r>
                        <a:rPr dirty="0" sz="1050" spc="200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dirty="0" sz="1050" spc="185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dirty="0" sz="1050" spc="220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dirty="0" sz="1050" spc="175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dirty="0" sz="1050" spc="215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dirty="0" sz="1050" spc="180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25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D)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spc="-10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1.525.866,70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10185">
                <a:tc gridSpan="4"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10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(F)</a:t>
                      </a:r>
                      <a:r>
                        <a:rPr dirty="0" sz="1050" spc="330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151515"/>
                          </a:solidFill>
                          <a:latin typeface="Calibri"/>
                          <a:cs typeface="Calibri"/>
                        </a:rPr>
                        <a:t>RECURSOS</a:t>
                      </a:r>
                      <a:r>
                        <a:rPr dirty="0" sz="1050" spc="310">
                          <a:solidFill>
                            <a:srgbClr val="151515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PRÓPRIOS</a:t>
                      </a:r>
                      <a:r>
                        <a:rPr dirty="0" sz="1050" spc="254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50" spc="18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1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ENTIDADE</a:t>
                      </a:r>
                      <a:r>
                        <a:rPr dirty="0" sz="1050" spc="225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1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PARCEIRA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1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601,12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  <a:tr h="222250">
                <a:tc gridSpan="4"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50" spc="2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(G)</a:t>
                      </a:r>
                      <a:r>
                        <a:rPr dirty="0" sz="1050" spc="19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2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050" spc="195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2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50" spc="105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20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RECURSOS</a:t>
                      </a:r>
                      <a:r>
                        <a:rPr dirty="0" sz="1050" spc="210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DISPONÍVEIS</a:t>
                      </a:r>
                      <a:r>
                        <a:rPr dirty="0" sz="1050" spc="2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2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050" spc="9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EXERCÍCIO</a:t>
                      </a:r>
                      <a:r>
                        <a:rPr dirty="0" sz="1050" spc="229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2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(E</a:t>
                      </a:r>
                      <a:r>
                        <a:rPr dirty="0" sz="1050" spc="24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20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dirty="0" sz="1050" spc="170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50" spc="-25">
                          <a:solidFill>
                            <a:srgbClr val="2B2B2B"/>
                          </a:solidFill>
                          <a:latin typeface="Calibri"/>
                          <a:cs typeface="Calibri"/>
                        </a:rPr>
                        <a:t>F)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50" spc="-1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1.526.467,82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19050">
                      <a:solidFill>
                        <a:srgbClr val="383838"/>
                      </a:solidFill>
                      <a:prstDash val="solid"/>
                    </a:lnL>
                    <a:lnR w="19050">
                      <a:solidFill>
                        <a:srgbClr val="383838"/>
                      </a:solidFill>
                      <a:prstDash val="solid"/>
                    </a:lnR>
                    <a:lnT w="19050">
                      <a:solidFill>
                        <a:srgbClr val="383838"/>
                      </a:solidFill>
                      <a:prstDash val="solid"/>
                    </a:lnT>
                    <a:lnB w="19050">
                      <a:solidFill>
                        <a:srgbClr val="38383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619971" y="4559628"/>
            <a:ext cx="6287770" cy="47244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algn="just" marL="12700" marR="5080">
              <a:lnSpc>
                <a:spcPct val="88600"/>
              </a:lnSpc>
              <a:spcBef>
                <a:spcPts val="260"/>
              </a:spcBef>
            </a:pPr>
            <a:r>
              <a:rPr dirty="0" sz="1050" spc="10">
                <a:solidFill>
                  <a:srgbClr val="212121"/>
                </a:solidFill>
                <a:latin typeface="Calibri"/>
                <a:cs typeface="Calibri"/>
              </a:rPr>
              <a:t>O(s)</a:t>
            </a:r>
            <a:r>
              <a:rPr dirty="0" sz="1050" spc="29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dirty="0" sz="1050" spc="10">
                <a:solidFill>
                  <a:srgbClr val="232323"/>
                </a:solidFill>
                <a:latin typeface="Calibri"/>
                <a:cs typeface="Calibri"/>
              </a:rPr>
              <a:t>signatáriots),</a:t>
            </a:r>
            <a:r>
              <a:rPr dirty="0" sz="1050" spc="204">
                <a:solidFill>
                  <a:srgbClr val="232323"/>
                </a:solidFill>
                <a:latin typeface="Calibri"/>
                <a:cs typeface="Calibri"/>
              </a:rPr>
              <a:t> </a:t>
            </a:r>
            <a:r>
              <a:rPr dirty="0" sz="1050" spc="10">
                <a:solidFill>
                  <a:srgbClr val="2F2F2F"/>
                </a:solidFill>
                <a:latin typeface="Calibri"/>
                <a:cs typeface="Calibri"/>
              </a:rPr>
              <a:t>na</a:t>
            </a:r>
            <a:r>
              <a:rPr dirty="0" sz="1050" spc="26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1050" spc="10">
                <a:solidFill>
                  <a:srgbClr val="232323"/>
                </a:solidFill>
                <a:latin typeface="Calibri"/>
                <a:cs typeface="Calibri"/>
              </a:rPr>
              <a:t>qualidade</a:t>
            </a:r>
            <a:r>
              <a:rPr dirty="0" sz="1050" spc="340">
                <a:solidFill>
                  <a:srgbClr val="232323"/>
                </a:solidFill>
                <a:latin typeface="Calibri"/>
                <a:cs typeface="Calibri"/>
              </a:rPr>
              <a:t> </a:t>
            </a:r>
            <a:r>
              <a:rPr dirty="0" sz="1050" spc="10">
                <a:solidFill>
                  <a:srgbClr val="2B2B2B"/>
                </a:solidFill>
                <a:latin typeface="Calibri"/>
                <a:cs typeface="Calibri"/>
              </a:rPr>
              <a:t>de</a:t>
            </a:r>
            <a:r>
              <a:rPr dirty="0" sz="1050" spc="235">
                <a:solidFill>
                  <a:srgbClr val="2B2B2B"/>
                </a:solidFill>
                <a:latin typeface="Calibri"/>
                <a:cs typeface="Calibri"/>
              </a:rPr>
              <a:t> </a:t>
            </a:r>
            <a:r>
              <a:rPr dirty="0" sz="1050" spc="10">
                <a:solidFill>
                  <a:srgbClr val="1D1D1D"/>
                </a:solidFill>
                <a:latin typeface="Calibri"/>
                <a:cs typeface="Calibri"/>
              </a:rPr>
              <a:t>representante(s)</a:t>
            </a:r>
            <a:r>
              <a:rPr dirty="0" sz="1050" spc="260">
                <a:solidFill>
                  <a:srgbClr val="1D1D1D"/>
                </a:solidFill>
                <a:latin typeface="Calibri"/>
                <a:cs typeface="Calibri"/>
              </a:rPr>
              <a:t> </a:t>
            </a:r>
            <a:r>
              <a:rPr dirty="0" sz="1050" spc="10">
                <a:solidFill>
                  <a:srgbClr val="232323"/>
                </a:solidFill>
                <a:latin typeface="Calibri"/>
                <a:cs typeface="Calibri"/>
              </a:rPr>
              <a:t>da(o)</a:t>
            </a:r>
            <a:r>
              <a:rPr dirty="0" sz="1050" spc="325">
                <a:solidFill>
                  <a:srgbClr val="232323"/>
                </a:solidFill>
                <a:latin typeface="Calibri"/>
                <a:cs typeface="Calibri"/>
              </a:rPr>
              <a:t> </a:t>
            </a:r>
            <a:r>
              <a:rPr dirty="0" sz="1050" spc="10" b="1">
                <a:solidFill>
                  <a:srgbClr val="1F1F1F"/>
                </a:solidFill>
                <a:latin typeface="Calibri"/>
                <a:cs typeface="Calibri"/>
              </a:rPr>
              <a:t>AMAA</a:t>
            </a:r>
            <a:r>
              <a:rPr dirty="0" sz="1050" spc="340" b="1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dirty="0" sz="1050" spc="10">
                <a:solidFill>
                  <a:srgbClr val="242424"/>
                </a:solidFill>
                <a:latin typeface="Calibri"/>
                <a:cs typeface="Calibri"/>
              </a:rPr>
              <a:t>-</a:t>
            </a:r>
            <a:r>
              <a:rPr dirty="0" sz="1050" spc="310">
                <a:solidFill>
                  <a:srgbClr val="242424"/>
                </a:solidFill>
                <a:latin typeface="Calibri"/>
                <a:cs typeface="Calibri"/>
              </a:rPr>
              <a:t> </a:t>
            </a:r>
            <a:r>
              <a:rPr dirty="0" sz="1050" spc="60" b="1">
                <a:solidFill>
                  <a:srgbClr val="181818"/>
                </a:solidFill>
                <a:latin typeface="Calibri"/>
                <a:cs typeface="Calibri"/>
              </a:rPr>
              <a:t>Associação</a:t>
            </a:r>
            <a:r>
              <a:rPr dirty="0" sz="1050" spc="370" b="1">
                <a:solidFill>
                  <a:srgbClr val="181818"/>
                </a:solidFill>
                <a:latin typeface="Calibri"/>
                <a:cs typeface="Calibri"/>
              </a:rPr>
              <a:t> </a:t>
            </a:r>
            <a:r>
              <a:rPr dirty="0" sz="1050" spc="50" b="1">
                <a:solidFill>
                  <a:srgbClr val="1C1C1C"/>
                </a:solidFill>
                <a:latin typeface="Calibri"/>
                <a:cs typeface="Calibri"/>
              </a:rPr>
              <a:t>dos</a:t>
            </a:r>
            <a:r>
              <a:rPr dirty="0" sz="1050" spc="310" b="1">
                <a:solidFill>
                  <a:srgbClr val="1C1C1C"/>
                </a:solidFill>
                <a:latin typeface="Calibri"/>
                <a:cs typeface="Calibri"/>
              </a:rPr>
              <a:t> </a:t>
            </a:r>
            <a:r>
              <a:rPr dirty="0" sz="1050" spc="50" b="1">
                <a:solidFill>
                  <a:srgbClr val="1A1A1A"/>
                </a:solidFill>
                <a:latin typeface="Calibri"/>
                <a:cs typeface="Calibri"/>
              </a:rPr>
              <a:t>moradores</a:t>
            </a:r>
            <a:r>
              <a:rPr dirty="0" sz="1050" spc="360" b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050" spc="60" b="1">
                <a:solidFill>
                  <a:srgbClr val="131313"/>
                </a:solidFill>
                <a:latin typeface="Calibri"/>
                <a:cs typeface="Calibri"/>
              </a:rPr>
              <a:t>para</a:t>
            </a:r>
            <a:r>
              <a:rPr dirty="0" sz="1050" spc="325" b="1">
                <a:solidFill>
                  <a:srgbClr val="131313"/>
                </a:solidFill>
                <a:latin typeface="Calibri"/>
                <a:cs typeface="Calibri"/>
              </a:rPr>
              <a:t> </a:t>
            </a:r>
            <a:r>
              <a:rPr dirty="0" sz="1050" spc="5" b="1">
                <a:solidFill>
                  <a:srgbClr val="131313"/>
                </a:solidFill>
                <a:latin typeface="Calibri"/>
                <a:cs typeface="Calibri"/>
              </a:rPr>
              <a:t>o </a:t>
            </a:r>
            <a:r>
              <a:rPr dirty="0" sz="1050" b="1">
                <a:solidFill>
                  <a:srgbClr val="181818"/>
                </a:solidFill>
                <a:latin typeface="Calibri"/>
                <a:cs typeface="Calibri"/>
              </a:rPr>
              <a:t>Desenvolvimento</a:t>
            </a:r>
            <a:r>
              <a:rPr dirty="0" sz="1050" spc="70" b="1">
                <a:solidFill>
                  <a:srgbClr val="181818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282828"/>
                </a:solidFill>
                <a:latin typeface="Calibri"/>
                <a:cs typeface="Calibri"/>
              </a:rPr>
              <a:t>do</a:t>
            </a:r>
            <a:r>
              <a:rPr dirty="0" sz="1050" spc="140" b="1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1050" spc="55" b="1">
                <a:solidFill>
                  <a:srgbClr val="232323"/>
                </a:solidFill>
                <a:latin typeface="Calibri"/>
                <a:cs typeface="Calibri"/>
              </a:rPr>
              <a:t>Água</a:t>
            </a:r>
            <a:r>
              <a:rPr dirty="0" sz="1050" spc="140" b="1">
                <a:solidFill>
                  <a:srgbClr val="232323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1C1C1C"/>
                </a:solidFill>
                <a:latin typeface="Calibri"/>
                <a:cs typeface="Calibri"/>
              </a:rPr>
              <a:t>Azul</a:t>
            </a:r>
            <a:r>
              <a:rPr dirty="0" sz="1050" spc="145" b="1">
                <a:solidFill>
                  <a:srgbClr val="1C1C1C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232323"/>
                </a:solidFill>
                <a:latin typeface="Calibri"/>
                <a:cs typeface="Calibri"/>
              </a:rPr>
              <a:t>-I,</a:t>
            </a:r>
            <a:r>
              <a:rPr dirty="0" sz="1050" spc="135" b="1">
                <a:solidFill>
                  <a:srgbClr val="232323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82828"/>
                </a:solidFill>
                <a:latin typeface="Calibri"/>
                <a:cs typeface="Calibri"/>
              </a:rPr>
              <a:t>vem</a:t>
            </a:r>
            <a:r>
              <a:rPr dirty="0" sz="1050" spc="105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62626"/>
                </a:solidFill>
                <a:latin typeface="Calibri"/>
                <a:cs typeface="Calibri"/>
              </a:rPr>
              <a:t>indicar,</a:t>
            </a:r>
            <a:r>
              <a:rPr dirty="0" sz="1050" spc="105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A2A2A"/>
                </a:solidFill>
                <a:latin typeface="Calibri"/>
                <a:cs typeface="Calibri"/>
              </a:rPr>
              <a:t>na</a:t>
            </a:r>
            <a:r>
              <a:rPr dirty="0" sz="1050" spc="105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A2A2A"/>
                </a:solidFill>
                <a:latin typeface="Calibri"/>
                <a:cs typeface="Calibri"/>
              </a:rPr>
              <a:t>forma</a:t>
            </a:r>
            <a:r>
              <a:rPr dirty="0" sz="1050" spc="110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12121"/>
                </a:solidFill>
                <a:latin typeface="Calibri"/>
                <a:cs typeface="Calibri"/>
              </a:rPr>
              <a:t>abaixo</a:t>
            </a:r>
            <a:r>
              <a:rPr dirty="0" sz="1050" spc="145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1F1F1F"/>
                </a:solidFill>
                <a:latin typeface="Calibri"/>
                <a:cs typeface="Calibri"/>
              </a:rPr>
              <a:t>detalhada,</a:t>
            </a:r>
            <a:r>
              <a:rPr dirty="0" sz="1050" spc="175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B2B2B"/>
                </a:solidFill>
                <a:latin typeface="Calibri"/>
                <a:cs typeface="Calibri"/>
              </a:rPr>
              <a:t>as</a:t>
            </a:r>
            <a:r>
              <a:rPr dirty="0" sz="1050" spc="90">
                <a:solidFill>
                  <a:srgbClr val="2B2B2B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151515"/>
                </a:solidFill>
                <a:latin typeface="Calibri"/>
                <a:cs typeface="Calibri"/>
              </a:rPr>
              <a:t>despesas</a:t>
            </a:r>
            <a:r>
              <a:rPr dirty="0" sz="1050" spc="195">
                <a:solidFill>
                  <a:srgbClr val="151515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12121"/>
                </a:solidFill>
                <a:latin typeface="Calibri"/>
                <a:cs typeface="Calibri"/>
              </a:rPr>
              <a:t>incorridas</a:t>
            </a:r>
            <a:r>
              <a:rPr dirty="0" sz="1050" spc="19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464646"/>
                </a:solidFill>
                <a:latin typeface="Calibri"/>
                <a:cs typeface="Calibri"/>
              </a:rPr>
              <a:t>e</a:t>
            </a:r>
            <a:r>
              <a:rPr dirty="0" sz="1050" spc="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1D1D1D"/>
                </a:solidFill>
                <a:latin typeface="Calibri"/>
                <a:cs typeface="Calibri"/>
              </a:rPr>
              <a:t>pagas</a:t>
            </a:r>
            <a:r>
              <a:rPr dirty="0" sz="1050" spc="125">
                <a:solidFill>
                  <a:srgbClr val="1D1D1D"/>
                </a:solidFill>
                <a:latin typeface="Calibri"/>
                <a:cs typeface="Calibri"/>
              </a:rPr>
              <a:t> </a:t>
            </a:r>
            <a:r>
              <a:rPr dirty="0" sz="1050" spc="-25">
                <a:solidFill>
                  <a:srgbClr val="3D3D3D"/>
                </a:solidFill>
                <a:latin typeface="Calibri"/>
                <a:cs typeface="Calibri"/>
              </a:rPr>
              <a:t>no </a:t>
            </a:r>
            <a:r>
              <a:rPr dirty="0" sz="1050" spc="-25">
                <a:solidFill>
                  <a:srgbClr val="1F1F1F"/>
                </a:solidFill>
                <a:latin typeface="Calibri"/>
                <a:cs typeface="Calibri"/>
              </a:rPr>
              <a:t>exercício/2025</a:t>
            </a:r>
            <a:r>
              <a:rPr dirty="0" sz="1050" spc="20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343434"/>
                </a:solidFill>
                <a:latin typeface="Calibri"/>
                <a:cs typeface="Calibri"/>
              </a:rPr>
              <a:t>bem</a:t>
            </a:r>
            <a:r>
              <a:rPr dirty="0" sz="1050" spc="1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1050" spc="-25">
                <a:solidFill>
                  <a:srgbClr val="2B2B2B"/>
                </a:solidFill>
                <a:latin typeface="Calibri"/>
                <a:cs typeface="Calibri"/>
              </a:rPr>
              <a:t>como</a:t>
            </a:r>
            <a:r>
              <a:rPr dirty="0" sz="1050" spc="25">
                <a:solidFill>
                  <a:srgbClr val="2B2B2B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343434"/>
                </a:solidFill>
                <a:latin typeface="Calibri"/>
                <a:cs typeface="Calibri"/>
              </a:rPr>
              <a:t>as</a:t>
            </a:r>
            <a:r>
              <a:rPr dirty="0" sz="1050" spc="-1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A2A2A"/>
                </a:solidFill>
                <a:latin typeface="Calibri"/>
                <a:cs typeface="Calibri"/>
              </a:rPr>
              <a:t>despesas</a:t>
            </a:r>
            <a:r>
              <a:rPr dirty="0" sz="1050" spc="30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A2A2A"/>
                </a:solidFill>
                <a:latin typeface="Calibri"/>
                <a:cs typeface="Calibri"/>
              </a:rPr>
              <a:t>a</a:t>
            </a:r>
            <a:r>
              <a:rPr dirty="0" sz="1050" spc="-45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2F2F2F"/>
                </a:solidFill>
                <a:latin typeface="Calibri"/>
                <a:cs typeface="Calibri"/>
              </a:rPr>
              <a:t>pagar</a:t>
            </a:r>
            <a:r>
              <a:rPr dirty="0" sz="1050" spc="-1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343434"/>
                </a:solidFill>
                <a:latin typeface="Calibri"/>
                <a:cs typeface="Calibri"/>
              </a:rPr>
              <a:t>no</a:t>
            </a:r>
            <a:r>
              <a:rPr dirty="0" sz="1050" spc="-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2B2B2B"/>
                </a:solidFill>
                <a:latin typeface="Calibri"/>
                <a:cs typeface="Calibri"/>
              </a:rPr>
              <a:t>exercício</a:t>
            </a:r>
            <a:r>
              <a:rPr dirty="0" sz="1050" spc="35">
                <a:solidFill>
                  <a:srgbClr val="2B2B2B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1A1A1A"/>
                </a:solidFill>
                <a:latin typeface="Calibri"/>
                <a:cs typeface="Calibri"/>
              </a:rPr>
              <a:t>seguinte.</a:t>
            </a:r>
            <a:endParaRPr sz="1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/>
          <p:nvPr/>
        </p:nvSpPr>
        <p:spPr>
          <a:xfrm>
            <a:off x="6533000" y="9820254"/>
            <a:ext cx="405130" cy="16319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z="900" i="1">
                <a:solidFill>
                  <a:srgbClr val="212121"/>
                </a:solidFill>
                <a:latin typeface="Cambria"/>
                <a:cs typeface="Cambria"/>
              </a:rPr>
              <a:t>Póg.</a:t>
            </a:r>
            <a:r>
              <a:rPr dirty="0" sz="900" spc="20" i="1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fld id="{81D60167-4931-47E6-BA6A-407CBD079E47}" type="slidenum">
              <a:rPr dirty="0" sz="900" spc="-60" i="1">
                <a:solidFill>
                  <a:srgbClr val="2D2D2D"/>
                </a:solidFill>
                <a:latin typeface="Cambria"/>
                <a:cs typeface="Cambria"/>
              </a:rPr>
              <a:t>3</a:t>
            </a:fld>
            <a:r>
              <a:rPr dirty="0" sz="900" spc="-60" i="1">
                <a:solidFill>
                  <a:srgbClr val="2D2D2D"/>
                </a:solidFill>
                <a:latin typeface="Cambria"/>
                <a:cs typeface="Cambria"/>
              </a:rPr>
              <a:t>/5</a:t>
            </a:r>
            <a:endParaRPr sz="900">
              <a:latin typeface="Cambria"/>
              <a:cs typeface="Cambria"/>
            </a:endParaRPr>
          </a:p>
        </p:txBody>
      </p:sp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89959" y="997803"/>
          <a:ext cx="6430010" cy="86753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7310"/>
                <a:gridCol w="990600"/>
                <a:gridCol w="1058544"/>
                <a:gridCol w="981710"/>
                <a:gridCol w="836294"/>
                <a:gridCol w="1136014"/>
              </a:tblGrid>
              <a:tr h="210185">
                <a:tc gridSpan="6"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900" spc="-30" b="1">
                          <a:solidFill>
                            <a:srgbClr val="1D1D1D"/>
                          </a:solidFill>
                          <a:latin typeface="Cambria"/>
                          <a:cs typeface="Cambria"/>
                        </a:rPr>
                        <a:t>DEMONSTRATIVO</a:t>
                      </a:r>
                      <a:r>
                        <a:rPr dirty="0" sz="900" spc="145" b="1">
                          <a:solidFill>
                            <a:srgbClr val="1D1D1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b="1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DAS</a:t>
                      </a:r>
                      <a:r>
                        <a:rPr dirty="0" sz="900" spc="85" b="1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DESPESAS</a:t>
                      </a:r>
                      <a:r>
                        <a:rPr dirty="0" sz="900" spc="140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5" b="1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INCORRIDAS</a:t>
                      </a:r>
                      <a:r>
                        <a:rPr dirty="0" sz="900" spc="150" b="1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b="1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NO</a:t>
                      </a:r>
                      <a:r>
                        <a:rPr dirty="0" sz="900" spc="70" b="1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161616"/>
                          </a:solidFill>
                          <a:latin typeface="Cambria"/>
                          <a:cs typeface="Cambria"/>
                        </a:rPr>
                        <a:t>EXERCÍCIO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3111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42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47345" marR="263525" indent="-72390">
                        <a:lnSpc>
                          <a:spcPct val="90100"/>
                        </a:lnSpc>
                      </a:pPr>
                      <a:r>
                        <a:rPr dirty="0" sz="900" spc="-25" b="1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CATEGORIA</a:t>
                      </a:r>
                      <a:r>
                        <a:rPr dirty="0" sz="900" spc="70" b="1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5" b="1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OU</a:t>
                      </a:r>
                      <a:r>
                        <a:rPr dirty="0" sz="900" spc="500" b="1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161616"/>
                          </a:solidFill>
                          <a:latin typeface="Cambria"/>
                          <a:cs typeface="Cambria"/>
                        </a:rPr>
                        <a:t>FINALIDADE</a:t>
                      </a:r>
                      <a:r>
                        <a:rPr dirty="0" sz="900" spc="500" b="1">
                          <a:solidFill>
                            <a:srgbClr val="16161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70" b="1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DA</a:t>
                      </a:r>
                      <a:r>
                        <a:rPr dirty="0" sz="950" spc="20" b="1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10" b="1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DESPESA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30480" marR="22860" indent="-16510">
                        <a:lnSpc>
                          <a:spcPts val="980"/>
                        </a:lnSpc>
                        <a:spcBef>
                          <a:spcPts val="5"/>
                        </a:spcBef>
                      </a:pPr>
                      <a:r>
                        <a:rPr dirty="0" sz="900" spc="60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DESPESAS </a:t>
                      </a:r>
                      <a:r>
                        <a:rPr dirty="0" sz="900" spc="5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CONTABILIZADAS </a:t>
                      </a:r>
                      <a:r>
                        <a:rPr dirty="0" sz="900" spc="55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NESTE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019"/>
                        </a:lnSpc>
                      </a:pPr>
                      <a:r>
                        <a:rPr dirty="0" sz="900" spc="55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EXERCÍCIO</a:t>
                      </a:r>
                      <a:r>
                        <a:rPr dirty="0" sz="900" spc="11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45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(RS)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8699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7945" marR="64769" indent="-7620">
                        <a:lnSpc>
                          <a:spcPct val="91700"/>
                        </a:lnSpc>
                        <a:spcBef>
                          <a:spcPts val="165"/>
                        </a:spcBef>
                      </a:pPr>
                      <a:r>
                        <a:rPr dirty="0" sz="900" spc="-10" b="1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DESPESAS</a:t>
                      </a:r>
                      <a:r>
                        <a:rPr dirty="0" sz="900" spc="500" b="1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5" b="1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CONTABILIZADAS</a:t>
                      </a:r>
                      <a:r>
                        <a:rPr dirty="0" sz="900" spc="500" b="1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5" b="1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EM</a:t>
                      </a:r>
                      <a:r>
                        <a:rPr dirty="0" sz="900" spc="10" b="1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EXERCÍCIOS</a:t>
                      </a:r>
                      <a:r>
                        <a:rPr dirty="0" sz="900" spc="500" b="1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30" b="1">
                          <a:solidFill>
                            <a:srgbClr val="1D1D1D"/>
                          </a:solidFill>
                          <a:latin typeface="Cambria"/>
                          <a:cs typeface="Cambria"/>
                        </a:rPr>
                        <a:t>ANTERIORES</a:t>
                      </a:r>
                      <a:r>
                        <a:rPr dirty="0" sz="900" spc="135" b="1">
                          <a:solidFill>
                            <a:srgbClr val="1D1D1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50" b="1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E</a:t>
                      </a:r>
                      <a:r>
                        <a:rPr dirty="0" sz="900" spc="500" b="1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PAGAS</a:t>
                      </a:r>
                      <a:r>
                        <a:rPr dirty="0" sz="900" spc="80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0" b="1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NESTE</a:t>
                      </a:r>
                      <a:endParaRPr sz="900">
                        <a:latin typeface="Cambria"/>
                        <a:cs typeface="Cambria"/>
                      </a:endParaRPr>
                    </a:p>
                    <a:p>
                      <a:pPr algn="ctr" marR="5080">
                        <a:lnSpc>
                          <a:spcPts val="840"/>
                        </a:lnSpc>
                      </a:pPr>
                      <a:r>
                        <a:rPr dirty="0" baseline="3086" sz="1350" spc="-30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EXERCÍCIO</a:t>
                      </a:r>
                      <a:r>
                        <a:rPr dirty="0" baseline="3086" sz="1350" spc="165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3086" sz="1350" spc="-30" b="1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{R</a:t>
                      </a:r>
                      <a:r>
                        <a:rPr dirty="0" sz="900" spc="-20" b="1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J)</a:t>
                      </a:r>
                      <a:endParaRPr sz="900">
                        <a:latin typeface="Cambria"/>
                        <a:cs typeface="Cambria"/>
                      </a:endParaRPr>
                    </a:p>
                    <a:p>
                      <a:pPr algn="ctr" marR="3175">
                        <a:lnSpc>
                          <a:spcPts val="1290"/>
                        </a:lnSpc>
                      </a:pPr>
                      <a:r>
                        <a:rPr dirty="0" sz="1250" spc="-25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(H)</a:t>
                      </a:r>
                      <a:endParaRPr sz="1250">
                        <a:latin typeface="Cambria"/>
                        <a:cs typeface="Cambria"/>
                      </a:endParaRPr>
                    </a:p>
                  </a:txBody>
                  <a:tcPr marL="0" marR="0" marB="0" marT="2095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6670" marR="29209" indent="-1905">
                        <a:lnSpc>
                          <a:spcPct val="92200"/>
                        </a:lnSpc>
                        <a:spcBef>
                          <a:spcPts val="160"/>
                        </a:spcBef>
                      </a:pPr>
                      <a:r>
                        <a:rPr dirty="0" sz="900" spc="-10" b="1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DESPESAS</a:t>
                      </a:r>
                      <a:r>
                        <a:rPr dirty="0" sz="900" spc="500" b="1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5" b="1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CONTABILIZADAS</a:t>
                      </a:r>
                      <a:r>
                        <a:rPr dirty="0" sz="900" spc="500" b="1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NESTE</a:t>
                      </a:r>
                      <a:endParaRPr sz="900">
                        <a:latin typeface="Cambria"/>
                        <a:cs typeface="Cambria"/>
                      </a:endParaRPr>
                    </a:p>
                    <a:p>
                      <a:pPr algn="ctr" marL="1270">
                        <a:lnSpc>
                          <a:spcPts val="925"/>
                        </a:lnSpc>
                      </a:pPr>
                      <a:r>
                        <a:rPr dirty="0" sz="900" spc="-20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EXERCÍCIO</a:t>
                      </a:r>
                      <a:r>
                        <a:rPr dirty="0" sz="900" spc="100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50" b="1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E</a:t>
                      </a:r>
                      <a:endParaRPr sz="900">
                        <a:latin typeface="Cambria"/>
                        <a:cs typeface="Cambria"/>
                      </a:endParaRPr>
                    </a:p>
                    <a:p>
                      <a:pPr algn="ctr" marL="85725" marR="74930" indent="-10795">
                        <a:lnSpc>
                          <a:spcPts val="1010"/>
                        </a:lnSpc>
                        <a:spcBef>
                          <a:spcPts val="55"/>
                        </a:spcBef>
                      </a:pPr>
                      <a:r>
                        <a:rPr dirty="0" sz="900" b="1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PAGAS</a:t>
                      </a:r>
                      <a:r>
                        <a:rPr dirty="0" sz="900" spc="55" b="1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NESTE</a:t>
                      </a:r>
                      <a:r>
                        <a:rPr dirty="0" sz="900" spc="500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0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EXERCÍCIO</a:t>
                      </a:r>
                      <a:r>
                        <a:rPr dirty="0" sz="900" spc="45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0" b="1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(R$)</a:t>
                      </a:r>
                      <a:endParaRPr sz="900">
                        <a:latin typeface="Cambria"/>
                        <a:cs typeface="Cambria"/>
                      </a:endParaRPr>
                    </a:p>
                    <a:p>
                      <a:pPr algn="ctr">
                        <a:lnSpc>
                          <a:spcPts val="1095"/>
                        </a:lnSpc>
                      </a:pPr>
                      <a:r>
                        <a:rPr dirty="0" sz="1250" spc="-25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‹!›</a:t>
                      </a:r>
                      <a:endParaRPr sz="1250">
                        <a:latin typeface="Cambria"/>
                        <a:cs typeface="Cambria"/>
                      </a:endParaRPr>
                    </a:p>
                  </a:txBody>
                  <a:tcPr marL="0" marR="0" marB="0" marT="2032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785" marR="51435" indent="-1905">
                        <a:lnSpc>
                          <a:spcPct val="91700"/>
                        </a:lnSpc>
                        <a:spcBef>
                          <a:spcPts val="600"/>
                        </a:spcBef>
                      </a:pPr>
                      <a:r>
                        <a:rPr dirty="0" sz="90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900" spc="31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25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900" spc="-10" b="1">
                          <a:solidFill>
                            <a:srgbClr val="131313"/>
                          </a:solidFill>
                          <a:latin typeface="Cambria"/>
                          <a:cs typeface="Cambria"/>
                        </a:rPr>
                        <a:t>DESPESAS</a:t>
                      </a:r>
                      <a:r>
                        <a:rPr dirty="0" sz="900" spc="500" b="1">
                          <a:solidFill>
                            <a:srgbClr val="13131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b="1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PAGAS</a:t>
                      </a:r>
                      <a:r>
                        <a:rPr dirty="0" sz="900" spc="55" b="1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30" b="1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NESTE</a:t>
                      </a:r>
                      <a:r>
                        <a:rPr dirty="0" sz="900" spc="500" b="1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EXERCÍCIO</a:t>
                      </a:r>
                      <a:r>
                        <a:rPr dirty="0" sz="900" spc="500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0" b="1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(R$)</a:t>
                      </a:r>
                      <a:endParaRPr sz="900">
                        <a:latin typeface="Cambria"/>
                        <a:cs typeface="Cambria"/>
                      </a:endParaRPr>
                    </a:p>
                    <a:p>
                      <a:pPr algn="ctr">
                        <a:lnSpc>
                          <a:spcPts val="985"/>
                        </a:lnSpc>
                      </a:pPr>
                      <a:r>
                        <a:rPr dirty="0" sz="900" b="1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(]-</a:t>
                      </a:r>
                      <a:r>
                        <a:rPr dirty="0" sz="900" spc="-20" b="1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H+I)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620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6520" marR="108585" indent="-8890">
                        <a:lnSpc>
                          <a:spcPct val="91600"/>
                        </a:lnSpc>
                        <a:spcBef>
                          <a:spcPts val="605"/>
                        </a:spcBef>
                      </a:pPr>
                      <a:r>
                        <a:rPr dirty="0" sz="900" spc="60">
                          <a:solidFill>
                            <a:srgbClr val="181818"/>
                          </a:solidFill>
                          <a:latin typeface="Calibri"/>
                          <a:cs typeface="Calibri"/>
                        </a:rPr>
                        <a:t>DESPESAS </a:t>
                      </a:r>
                      <a:r>
                        <a:rPr dirty="0" sz="900" spc="-20" b="1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CONTABILIZADAS</a:t>
                      </a:r>
                      <a:r>
                        <a:rPr dirty="0" sz="900" spc="500" b="1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NESTE</a:t>
                      </a:r>
                      <a:r>
                        <a:rPr dirty="0" sz="900" spc="15" b="1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0" b="1">
                          <a:solidFill>
                            <a:srgbClr val="161616"/>
                          </a:solidFill>
                          <a:latin typeface="Cambria"/>
                          <a:cs typeface="Cambria"/>
                        </a:rPr>
                        <a:t>EXERCÍCIO</a:t>
                      </a:r>
                      <a:r>
                        <a:rPr dirty="0" sz="900" spc="500" b="1">
                          <a:solidFill>
                            <a:srgbClr val="16161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b="1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A</a:t>
                      </a:r>
                      <a:r>
                        <a:rPr dirty="0" sz="900" spc="10" b="1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PAGAR</a:t>
                      </a:r>
                      <a:r>
                        <a:rPr dirty="0" sz="900" spc="50" b="1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5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EM</a:t>
                      </a:r>
                      <a:r>
                        <a:rPr dirty="0" sz="900" spc="500" b="1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PERÍODOS</a:t>
                      </a:r>
                      <a:r>
                        <a:rPr dirty="0" sz="900" spc="500" b="1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SEGUINTES</a:t>
                      </a:r>
                      <a:r>
                        <a:rPr dirty="0" sz="900" spc="50" b="1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0" b="1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(RS)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683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86690"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Água</a:t>
                      </a:r>
                      <a:r>
                        <a:rPr dirty="0" sz="900" spc="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4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Esgoto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00" spc="-10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9.858,39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2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1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9.858,39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10">
                          <a:solidFill>
                            <a:srgbClr val="212121"/>
                          </a:solidFill>
                          <a:latin typeface="Consolas"/>
                          <a:cs typeface="Consolas"/>
                        </a:rPr>
                        <a:t>9.858,39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B="0" marT="63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1275">
                        <a:lnSpc>
                          <a:spcPts val="1065"/>
                        </a:lnSpc>
                      </a:pPr>
                      <a:r>
                        <a:rPr dirty="0" sz="900" spc="-2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marL="46990">
                        <a:lnSpc>
                          <a:spcPts val="980"/>
                        </a:lnSpc>
                        <a:spcBef>
                          <a:spcPts val="195"/>
                        </a:spcBef>
                      </a:pPr>
                      <a:r>
                        <a:rPr dirty="0" sz="900" spc="-35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Assessoria</a:t>
                      </a:r>
                      <a:r>
                        <a:rPr dirty="0" sz="900" spc="90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Contábil</a:t>
                      </a:r>
                      <a:endParaRPr sz="900">
                        <a:latin typeface="Cambria"/>
                        <a:cs typeface="Cambria"/>
                      </a:endParaRPr>
                    </a:p>
                    <a:p>
                      <a:pPr marL="38735">
                        <a:lnSpc>
                          <a:spcPts val="1105"/>
                        </a:lnSpc>
                      </a:pPr>
                      <a:r>
                        <a:rPr dirty="0" sz="1050" spc="-95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jurídica</a:t>
                      </a:r>
                      <a:r>
                        <a:rPr dirty="0" sz="1050" spc="45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25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Pj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900" spc="-10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9.702,00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810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20">
                          <a:solidFill>
                            <a:srgbClr val="363636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493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900" spc="-10">
                          <a:solidFill>
                            <a:srgbClr val="212121"/>
                          </a:solidFill>
                          <a:latin typeface="Consolas"/>
                          <a:cs typeface="Consolas"/>
                        </a:rPr>
                        <a:t>9.702,00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B="0" marT="7239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00" spc="-1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9.702,00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 spc="-20">
                          <a:solidFill>
                            <a:srgbClr val="1D1D1D"/>
                          </a:solidFill>
                          <a:latin typeface="Consolas"/>
                          <a:cs typeface="Consolas"/>
                        </a:rPr>
                        <a:t>O,OO</a:t>
                      </a:r>
                      <a:endParaRPr sz="1000">
                        <a:latin typeface="Consolas"/>
                        <a:cs typeface="Consolas"/>
                      </a:endParaRPr>
                    </a:p>
                  </a:txBody>
                  <a:tcPr marL="0" marR="0" marB="0" marT="5397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201295"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900" spc="-30">
                          <a:solidFill>
                            <a:srgbClr val="1D1D1D"/>
                          </a:solidFill>
                          <a:latin typeface="Cambria"/>
                          <a:cs typeface="Cambria"/>
                        </a:rPr>
                        <a:t>Assistencia</a:t>
                      </a:r>
                      <a:r>
                        <a:rPr dirty="0" sz="900" spc="40">
                          <a:solidFill>
                            <a:srgbClr val="1D1D1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0">
                          <a:solidFill>
                            <a:srgbClr val="161616"/>
                          </a:solidFill>
                          <a:latin typeface="Cambria"/>
                          <a:cs typeface="Cambria"/>
                        </a:rPr>
                        <a:t>Técnica</a:t>
                      </a:r>
                      <a:r>
                        <a:rPr dirty="0" sz="900" spc="90">
                          <a:solidFill>
                            <a:srgbClr val="16161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5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PÇ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900" spc="-10">
                          <a:solidFill>
                            <a:srgbClr val="282828"/>
                          </a:solidFill>
                          <a:latin typeface="Consolas"/>
                          <a:cs typeface="Consolas"/>
                        </a:rPr>
                        <a:t>1.145,00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B="0" marT="3111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2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540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spc="-1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1.145,00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900" spc="-30" b="1">
                          <a:solidFill>
                            <a:srgbClr val="1F1F1F"/>
                          </a:solidFill>
                          <a:latin typeface="Courier New"/>
                          <a:cs typeface="Courier New"/>
                        </a:rPr>
                        <a:t>1.145,00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1714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00" spc="-20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marL="45085" marR="215900" indent="3810">
                        <a:lnSpc>
                          <a:spcPts val="980"/>
                        </a:lnSpc>
                        <a:spcBef>
                          <a:spcPts val="305"/>
                        </a:spcBef>
                      </a:pPr>
                      <a:r>
                        <a:rPr dirty="0" sz="900" spc="-45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Auxiliar</a:t>
                      </a:r>
                      <a:r>
                        <a:rPr dirty="0" sz="900" spc="55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35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Administrativo</a:t>
                      </a:r>
                      <a:r>
                        <a:rPr dirty="0" sz="900" spc="50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(folha)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3873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32.604,35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937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900" spc="-20">
                          <a:solidFill>
                            <a:srgbClr val="3B3B3B"/>
                          </a:solidFill>
                          <a:latin typeface="Calibri"/>
                          <a:cs typeface="Calibri"/>
                        </a:rPr>
                        <a:t>0,00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7429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900" spc="-10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32.604,35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858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900" spc="-1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32.604,35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858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900" spc="-2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032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spc="-45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Auxiliar</a:t>
                      </a:r>
                      <a:r>
                        <a:rPr dirty="0" sz="900" spc="3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sz="900" spc="-5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3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Cozinha</a:t>
                      </a:r>
                      <a:r>
                        <a:rPr dirty="0" sz="900" spc="4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(folhas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095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00" spc="-1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22.579,39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841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900" spc="-2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270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10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22.579,39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98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1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22.579,39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98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ts val="1075"/>
                        </a:lnSpc>
                      </a:pPr>
                      <a:r>
                        <a:rPr dirty="0" sz="900" spc="-2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80340"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900" spc="-4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Auxiliar</a:t>
                      </a:r>
                      <a:r>
                        <a:rPr dirty="0" sz="900" spc="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sz="900" spc="-1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3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Limpeza</a:t>
                      </a:r>
                      <a:r>
                        <a:rPr dirty="0" sz="900" spc="1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(folha)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349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46.640,89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778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20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524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46.640,89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952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46.640,89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952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900" spc="-2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27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322580">
                <a:tc>
                  <a:txBody>
                    <a:bodyPr/>
                    <a:lstStyle/>
                    <a:p>
                      <a:pPr marL="48895" marR="633095" indent="-3175">
                        <a:lnSpc>
                          <a:spcPts val="960"/>
                        </a:lnSpc>
                        <a:spcBef>
                          <a:spcPts val="380"/>
                        </a:spcBef>
                      </a:pPr>
                      <a:r>
                        <a:rPr dirty="0" sz="90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Colchões</a:t>
                      </a:r>
                      <a:r>
                        <a:rPr dirty="0" sz="900" spc="-25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85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e/ou</a:t>
                      </a:r>
                      <a:r>
                        <a:rPr dirty="0" sz="900" spc="500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Colchonetes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900" spc="-1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4.750,00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445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900" spc="-2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445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dirty="0" sz="90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4.750,00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191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900" spc="-1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4.750,00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620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900" spc="-20">
                          <a:solidFill>
                            <a:srgbClr val="262626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7048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pPr marL="43180">
                        <a:lnSpc>
                          <a:spcPts val="994"/>
                        </a:lnSpc>
                        <a:spcBef>
                          <a:spcPts val="135"/>
                        </a:spcBef>
                      </a:pPr>
                      <a:r>
                        <a:rPr dirty="0" sz="900" spc="-35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Contribuição</a:t>
                      </a:r>
                      <a:r>
                        <a:rPr dirty="0" sz="900" spc="95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Bem</a:t>
                      </a:r>
                      <a:r>
                        <a:rPr dirty="0" sz="900" spc="25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Estar</a:t>
                      </a:r>
                      <a:endParaRPr sz="900">
                        <a:latin typeface="Cambria"/>
                        <a:cs typeface="Cambria"/>
                      </a:endParaRPr>
                    </a:p>
                    <a:p>
                      <a:pPr marL="45720">
                        <a:lnSpc>
                          <a:spcPts val="1055"/>
                        </a:lnSpc>
                      </a:pPr>
                      <a:r>
                        <a:rPr dirty="0" sz="950" spc="-1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Social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714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00" spc="-10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1.925,00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900" spc="-20">
                          <a:solidFill>
                            <a:srgbClr val="313131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6731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900" spc="-10">
                          <a:solidFill>
                            <a:srgbClr val="242424"/>
                          </a:solidFill>
                          <a:latin typeface="Consolas"/>
                          <a:cs typeface="Consolas"/>
                        </a:rPr>
                        <a:t>1.925,00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B="0" marT="6731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dirty="0" sz="900" spc="-30">
                          <a:solidFill>
                            <a:srgbClr val="232323"/>
                          </a:solidFill>
                          <a:latin typeface="Courier New"/>
                          <a:cs typeface="Courier New"/>
                        </a:rPr>
                        <a:t>l.92ô,OO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6413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900" spc="-20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0,00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59054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pPr marL="48260" marR="119380" indent="-1905">
                        <a:lnSpc>
                          <a:spcPts val="980"/>
                        </a:lnSpc>
                        <a:spcBef>
                          <a:spcPts val="300"/>
                        </a:spcBef>
                      </a:pPr>
                      <a:r>
                        <a:rPr dirty="0" sz="90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Coordenador</a:t>
                      </a:r>
                      <a:r>
                        <a:rPr dirty="0" sz="900" spc="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Pedagógico</a:t>
                      </a:r>
                      <a:r>
                        <a:rPr dirty="0" sz="9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(folha)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dirty="0" sz="900" spc="-10">
                          <a:solidFill>
                            <a:srgbClr val="282828"/>
                          </a:solidFill>
                          <a:latin typeface="Consolas"/>
                          <a:cs typeface="Consolas"/>
                        </a:rPr>
                        <a:t>43.837,91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B="0" marT="8191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dirty="0" sz="900" spc="-20">
                          <a:solidFill>
                            <a:srgbClr val="2D2D2D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7874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43.837,91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620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43.837,91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620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900" spc="-2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366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80340"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Cozinheiro(a)</a:t>
                      </a:r>
                      <a:r>
                        <a:rPr dirty="0" sz="900" spc="11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(folha)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50" spc="-75">
                          <a:solidFill>
                            <a:srgbClr val="282828"/>
                          </a:solidFill>
                          <a:latin typeface="Courier New"/>
                          <a:cs typeface="Courier New"/>
                        </a:rPr>
                        <a:t>25.184,82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825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solidFill>
                            <a:srgbClr val="363636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206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25.154,82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25.154,82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2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Décimo</a:t>
                      </a:r>
                      <a:r>
                        <a:rPr dirty="0" sz="900" spc="45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Terceiro</a:t>
                      </a:r>
                      <a:r>
                        <a:rPr dirty="0" sz="900" spc="50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Salário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50" spc="-75">
                          <a:solidFill>
                            <a:srgbClr val="232323"/>
                          </a:solidFill>
                          <a:latin typeface="Courier New"/>
                          <a:cs typeface="Courier New"/>
                        </a:rPr>
                        <a:t>24.214,90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1651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900" spc="-2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032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90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24.214,90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714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900" spc="-1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24.214,90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714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900" spc="-20">
                          <a:solidFill>
                            <a:srgbClr val="1D1D1D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714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43815">
                        <a:lnSpc>
                          <a:spcPts val="1005"/>
                        </a:lnSpc>
                        <a:spcBef>
                          <a:spcPts val="105"/>
                        </a:spcBef>
                      </a:pPr>
                      <a:r>
                        <a:rPr dirty="0" sz="90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Dedetização</a:t>
                      </a:r>
                      <a:r>
                        <a:rPr dirty="0" sz="900" spc="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Controle</a:t>
                      </a:r>
                      <a:r>
                        <a:rPr dirty="0" sz="900" spc="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45720">
                        <a:lnSpc>
                          <a:spcPts val="1065"/>
                        </a:lnSpc>
                      </a:pPr>
                      <a:r>
                        <a:rPr dirty="0" sz="9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Pragas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1333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900" spc="-1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900,00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429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900" spc="-20">
                          <a:solidFill>
                            <a:srgbClr val="3A3A3A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175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900" spc="-1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900,00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175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900" spc="-1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900,00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858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900" spc="-2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858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Diretor</a:t>
                      </a:r>
                      <a:r>
                        <a:rPr dirty="0" sz="900" spc="-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Pedagógico</a:t>
                      </a:r>
                      <a:r>
                        <a:rPr dirty="0" sz="900" spc="7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(folha)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39.647,93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62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2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62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39.647,93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62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39.647,93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62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0">
                          <a:solidFill>
                            <a:srgbClr val="333333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508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00" spc="-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Empréstimos</a:t>
                      </a:r>
                      <a:r>
                        <a:rPr dirty="0" sz="900" spc="6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(consignado)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3.242,90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270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900" spc="-20">
                          <a:solidFill>
                            <a:srgbClr val="343434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270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900" spc="-1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3.242,90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270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900" spc="-10">
                          <a:solidFill>
                            <a:srgbClr val="1D1D1D"/>
                          </a:solidFill>
                          <a:latin typeface="Cambria"/>
                          <a:cs typeface="Cambria"/>
                        </a:rPr>
                        <a:t>3.242,90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270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2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68910"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Energia</a:t>
                      </a:r>
                      <a:r>
                        <a:rPr dirty="0" sz="900" spc="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Elétrica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900" spc="-1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7.690,08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317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0">
                          <a:solidFill>
                            <a:srgbClr val="3A3A3A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3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900" spc="-10">
                          <a:solidFill>
                            <a:srgbClr val="161616"/>
                          </a:solidFill>
                          <a:latin typeface="Cambria"/>
                          <a:cs typeface="Cambria"/>
                        </a:rPr>
                        <a:t>7.690,08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317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900" spc="-10">
                          <a:solidFill>
                            <a:srgbClr val="1A1A1A"/>
                          </a:solidFill>
                          <a:latin typeface="Cambria"/>
                          <a:cs typeface="Cambria"/>
                        </a:rPr>
                        <a:t>7.690,08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317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3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450215">
                <a:tc>
                  <a:txBody>
                    <a:bodyPr/>
                    <a:lstStyle/>
                    <a:p>
                      <a:pPr marL="45720" marR="304165" indent="2540">
                        <a:lnSpc>
                          <a:spcPts val="980"/>
                        </a:lnSpc>
                        <a:spcBef>
                          <a:spcPts val="280"/>
                        </a:spcBef>
                      </a:pPr>
                      <a:r>
                        <a:rPr dirty="0" sz="900" spc="-1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Exames</a:t>
                      </a:r>
                      <a:r>
                        <a:rPr dirty="0" sz="900" spc="35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45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Admissional,</a:t>
                      </a:r>
                      <a:r>
                        <a:rPr dirty="0" sz="900" spc="50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35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Demissional</a:t>
                      </a:r>
                      <a:r>
                        <a:rPr dirty="0" sz="900" spc="9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5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ou</a:t>
                      </a:r>
                      <a:r>
                        <a:rPr dirty="0" sz="900" spc="50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Ocupacional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3556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23495">
                        <a:lnSpc>
                          <a:spcPct val="100000"/>
                        </a:lnSpc>
                      </a:pPr>
                      <a:r>
                        <a:rPr dirty="0" sz="900" spc="-25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3.</a:t>
                      </a:r>
                      <a:r>
                        <a:rPr dirty="0" sz="900" spc="-25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165,</a:t>
                      </a:r>
                      <a:r>
                        <a:rPr dirty="0" sz="900" spc="-8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5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S7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7145">
                        <a:lnSpc>
                          <a:spcPct val="100000"/>
                        </a:lnSpc>
                      </a:pPr>
                      <a:r>
                        <a:rPr dirty="0" sz="900" spc="-2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25400">
                        <a:lnSpc>
                          <a:spcPct val="100000"/>
                        </a:lnSpc>
                      </a:pPr>
                      <a:r>
                        <a:rPr dirty="0" sz="900" spc="-10">
                          <a:solidFill>
                            <a:srgbClr val="313131"/>
                          </a:solidFill>
                          <a:latin typeface="Calibri"/>
                          <a:cs typeface="Calibri"/>
                        </a:rPr>
                        <a:t>3.165,57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27940">
                        <a:lnSpc>
                          <a:spcPct val="100000"/>
                        </a:lnSpc>
                      </a:pPr>
                      <a:r>
                        <a:rPr dirty="0" sz="900" spc="-10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3.165,57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34925">
                        <a:lnSpc>
                          <a:spcPct val="100000"/>
                        </a:lnSpc>
                      </a:pPr>
                      <a:r>
                        <a:rPr dirty="0" sz="900" spc="-20">
                          <a:solidFill>
                            <a:srgbClr val="383838"/>
                          </a:solidFill>
                          <a:latin typeface="Calibri"/>
                          <a:cs typeface="Calibri"/>
                        </a:rPr>
                        <a:t>0,00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marL="48260" marR="432434" indent="2540">
                        <a:lnSpc>
                          <a:spcPts val="960"/>
                        </a:lnSpc>
                        <a:spcBef>
                          <a:spcPts val="204"/>
                        </a:spcBef>
                      </a:pPr>
                      <a:r>
                        <a:rPr dirty="0" sz="900" spc="-2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Exames</a:t>
                      </a:r>
                      <a:r>
                        <a:rPr dirty="0" sz="900" spc="5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3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Clínicos</a:t>
                      </a:r>
                      <a:r>
                        <a:rPr dirty="0" sz="900" spc="45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5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e</a:t>
                      </a:r>
                      <a:r>
                        <a:rPr dirty="0" sz="900" spc="50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4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Laboratoriais</a:t>
                      </a:r>
                      <a:r>
                        <a:rPr dirty="0" sz="900" spc="114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5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Pj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6034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900" spc="-10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7.471,00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048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900" spc="-20">
                          <a:solidFill>
                            <a:srgbClr val="3B3B3B"/>
                          </a:solidFill>
                          <a:latin typeface="Consolas"/>
                          <a:cs typeface="Consolas"/>
                        </a:rPr>
                        <a:t>0,00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B="0" marT="7048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900" spc="-1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7.471,00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048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7.471,00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048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900" spc="-20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048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51435">
                        <a:lnSpc>
                          <a:spcPts val="1019"/>
                        </a:lnSpc>
                        <a:spcBef>
                          <a:spcPts val="50"/>
                        </a:spcBef>
                      </a:pPr>
                      <a:r>
                        <a:rPr dirty="0" sz="900" spc="-25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Férias</a:t>
                      </a:r>
                      <a:r>
                        <a:rPr dirty="0" sz="900" spc="15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35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Pecúnia</a:t>
                      </a:r>
                      <a:r>
                        <a:rPr dirty="0" sz="900" spc="5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e</a:t>
                      </a:r>
                      <a:r>
                        <a:rPr dirty="0" sz="900" spc="55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8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1/3</a:t>
                      </a:r>
                      <a:r>
                        <a:rPr dirty="0" sz="900" spc="5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Ftrias</a:t>
                      </a:r>
                      <a:endParaRPr sz="900">
                        <a:latin typeface="Cambria"/>
                        <a:cs typeface="Cambria"/>
                      </a:endParaRPr>
                    </a:p>
                    <a:p>
                      <a:pPr marL="47625">
                        <a:lnSpc>
                          <a:spcPts val="1080"/>
                        </a:lnSpc>
                      </a:pPr>
                      <a:r>
                        <a:rPr dirty="0" sz="95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(folha)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00" spc="-1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14,588,67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900" spc="-2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731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00" spc="-1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14.588,67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0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14.588,67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00" spc="-20">
                          <a:solidFill>
                            <a:srgbClr val="363636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89230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5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FGT5</a:t>
                      </a:r>
                      <a:r>
                        <a:rPr dirty="0" sz="90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-</a:t>
                      </a:r>
                      <a:r>
                        <a:rPr dirty="0" sz="900" spc="-15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45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Fundo</a:t>
                      </a:r>
                      <a:r>
                        <a:rPr dirty="0" sz="900" spc="60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sz="900" spc="35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Garantia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53.326,34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20">
                          <a:solidFill>
                            <a:srgbClr val="333333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35">
                          <a:solidFill>
                            <a:srgbClr val="333333"/>
                          </a:solidFill>
                          <a:latin typeface="Courier New"/>
                          <a:cs typeface="Courier New"/>
                        </a:rPr>
                        <a:t>53.326,34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35">
                          <a:solidFill>
                            <a:srgbClr val="262626"/>
                          </a:solidFill>
                          <a:latin typeface="Courier New"/>
                          <a:cs typeface="Courier New"/>
                        </a:rPr>
                        <a:t>53.326,34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20">
                          <a:solidFill>
                            <a:srgbClr val="363636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Financeira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15">
                        <a:lnSpc>
                          <a:spcPct val="100000"/>
                        </a:lnSpc>
                      </a:pPr>
                      <a:r>
                        <a:rPr dirty="0" sz="900" spc="-2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</a:pPr>
                      <a:r>
                        <a:rPr dirty="0" sz="900" spc="-20">
                          <a:solidFill>
                            <a:srgbClr val="3D3D3D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2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20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2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80340"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0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Gás</a:t>
                      </a:r>
                      <a:r>
                        <a:rPr dirty="0" sz="900" spc="15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(GLP)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651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900" spc="-1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5.859,00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397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00" spc="-2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651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00" spc="-1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5.859,00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651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00" spc="-10">
                          <a:solidFill>
                            <a:srgbClr val="282828"/>
                          </a:solidFill>
                          <a:latin typeface="Cambria"/>
                          <a:cs typeface="Cambria"/>
                        </a:rPr>
                        <a:t>5.859,00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651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00" spc="-2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651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900" spc="-65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GRRF/FGTS</a:t>
                      </a:r>
                      <a:r>
                        <a:rPr dirty="0" sz="900" spc="75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Rescisão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222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900" spc="-1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16.353,55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90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900" spc="-2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90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90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16.353,55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222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90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16.353,55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222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900" spc="-2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222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pPr marL="46355" marR="457834" indent="5080">
                        <a:lnSpc>
                          <a:spcPts val="980"/>
                        </a:lnSpc>
                        <a:spcBef>
                          <a:spcPts val="195"/>
                        </a:spcBef>
                      </a:pPr>
                      <a:r>
                        <a:rPr dirty="0" sz="900" spc="-4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Imposto</a:t>
                      </a:r>
                      <a:r>
                        <a:rPr dirty="0" sz="900" spc="8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45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Predial</a:t>
                      </a:r>
                      <a:r>
                        <a:rPr dirty="0" sz="900" spc="6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5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e</a:t>
                      </a:r>
                      <a:r>
                        <a:rPr dirty="0" sz="900" spc="50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45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Territorial</a:t>
                      </a:r>
                      <a:r>
                        <a:rPr dirty="0" sz="900" spc="85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50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Urbano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900" spc="-10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I6O,9S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7366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900" spc="-20">
                          <a:solidFill>
                            <a:srgbClr val="333333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366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1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160,95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683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1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160,95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683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20">
                          <a:solidFill>
                            <a:srgbClr val="333333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683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900" spc="-3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Impostos</a:t>
                      </a:r>
                      <a:r>
                        <a:rPr dirty="0" sz="900" spc="55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e</a:t>
                      </a:r>
                      <a:r>
                        <a:rPr dirty="0" sz="900" spc="-25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Taxas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381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900" spc="-10" b="1">
                          <a:solidFill>
                            <a:srgbClr val="2B2B2B"/>
                          </a:solidFill>
                          <a:latin typeface="Courier New"/>
                          <a:cs typeface="Courier New"/>
                        </a:rPr>
                        <a:t>91,02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381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2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35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2286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900" spc="-10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91,03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381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900" spc="-10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91,02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381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20">
                          <a:solidFill>
                            <a:srgbClr val="131313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98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Impressoras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24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spc="-125">
                          <a:solidFill>
                            <a:srgbClr val="2B2B2B"/>
                          </a:solidFill>
                          <a:latin typeface="Courier New"/>
                          <a:cs typeface="Courier New"/>
                        </a:rPr>
                        <a:t>2.564</a:t>
                      </a:r>
                      <a:r>
                        <a:rPr dirty="0" sz="900" spc="-275">
                          <a:solidFill>
                            <a:srgbClr val="2B2B2B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900" spc="-25">
                          <a:solidFill>
                            <a:srgbClr val="2B2B2B"/>
                          </a:solidFill>
                          <a:latin typeface="Courier New"/>
                          <a:cs typeface="Courier New"/>
                        </a:rPr>
                        <a:t>10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2095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spc="-20">
                          <a:solidFill>
                            <a:srgbClr val="343434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095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spc="-3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2.564,</a:t>
                      </a:r>
                      <a:r>
                        <a:rPr dirty="0" sz="900" spc="-4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5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10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095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3.564,10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095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900" spc="-20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349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46355" marR="559435" indent="-1905">
                        <a:lnSpc>
                          <a:spcPts val="980"/>
                        </a:lnSpc>
                        <a:spcBef>
                          <a:spcPts val="185"/>
                        </a:spcBef>
                      </a:pPr>
                      <a:r>
                        <a:rPr dirty="0" sz="900" spc="-1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900" spc="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Patronal</a:t>
                      </a:r>
                      <a:r>
                        <a:rPr dirty="0" sz="900" spc="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Empregados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349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0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200.098,66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900" spc="-20">
                          <a:solidFill>
                            <a:srgbClr val="3A3A3A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239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dirty="0" sz="900" spc="-1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200.098,66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556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dirty="0" sz="900" spc="-1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200.098,66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556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900" spc="-2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810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INSS</a:t>
                      </a:r>
                      <a:r>
                        <a:rPr dirty="0" sz="900" spc="25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20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s/</a:t>
                      </a:r>
                      <a:r>
                        <a:rPr dirty="0" sz="900" spc="30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solidFill>
                            <a:srgbClr val="313131"/>
                          </a:solidFill>
                          <a:latin typeface="Calibri"/>
                          <a:cs typeface="Calibri"/>
                        </a:rPr>
                        <a:t>13+</a:t>
                      </a:r>
                      <a:r>
                        <a:rPr dirty="0" sz="900" spc="40">
                          <a:solidFill>
                            <a:srgbClr val="31313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solidFill>
                            <a:srgbClr val="212121"/>
                          </a:solidFill>
                          <a:latin typeface="Calibri"/>
                          <a:cs typeface="Calibri"/>
                        </a:rPr>
                        <a:t>Salário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40">
                          <a:solidFill>
                            <a:srgbClr val="242424"/>
                          </a:solidFill>
                          <a:latin typeface="Courier New"/>
                          <a:cs typeface="Courier New"/>
                        </a:rPr>
                        <a:t>14.720,91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635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solidFill>
                            <a:srgbClr val="343434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206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10">
                          <a:solidFill>
                            <a:srgbClr val="2B2B2B"/>
                          </a:solidFill>
                          <a:latin typeface="Calibri"/>
                          <a:cs typeface="Calibri"/>
                        </a:rPr>
                        <a:t>14.720,91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10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14.720.91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00" spc="-2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IRRF</a:t>
                      </a:r>
                      <a:r>
                        <a:rPr dirty="0" sz="900" spc="40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s/</a:t>
                      </a:r>
                      <a:r>
                        <a:rPr dirty="0" sz="900" spc="-5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Proventos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20">
                          <a:solidFill>
                            <a:srgbClr val="2F2F2F"/>
                          </a:solidFill>
                          <a:latin typeface="Courier New"/>
                          <a:cs typeface="Courier New"/>
                        </a:rPr>
                        <a:t>6.654,90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2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10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6.654,90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1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6.654,90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900" spc="-20">
                          <a:solidFill>
                            <a:srgbClr val="333333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397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00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Locação</a:t>
                      </a:r>
                      <a:r>
                        <a:rPr dirty="0" sz="900" spc="30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900" spc="-10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Imóvel</a:t>
                      </a:r>
                      <a:r>
                        <a:rPr dirty="0" sz="900" spc="50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25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PF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900" spc="-30">
                          <a:solidFill>
                            <a:srgbClr val="262626"/>
                          </a:solidFill>
                          <a:latin typeface="Courier New"/>
                          <a:cs typeface="Courier New"/>
                        </a:rPr>
                        <a:t>41.150,64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1714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900" spc="-20">
                          <a:solidFill>
                            <a:srgbClr val="3F3F3F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714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900" spc="-10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41.150,64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900" spc="-10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41.150,64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714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spc="-2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286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295910">
                <a:tc>
                  <a:txBody>
                    <a:bodyPr/>
                    <a:lstStyle/>
                    <a:p>
                      <a:pPr marL="51435" marR="149225" indent="-3175">
                        <a:lnSpc>
                          <a:spcPts val="960"/>
                        </a:lnSpc>
                        <a:spcBef>
                          <a:spcPts val="195"/>
                        </a:spcBef>
                      </a:pPr>
                      <a:r>
                        <a:rPr dirty="0" sz="900" spc="-35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Manutenção</a:t>
                      </a:r>
                      <a:r>
                        <a:rPr dirty="0" sz="900" spc="75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da</a:t>
                      </a:r>
                      <a:r>
                        <a:rPr dirty="0" sz="900" spc="55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45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Uniddde</a:t>
                      </a:r>
                      <a:r>
                        <a:rPr dirty="0" sz="900" spc="50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3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Escolar</a:t>
                      </a:r>
                      <a:r>
                        <a:rPr dirty="0" sz="900" spc="2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35">
                          <a:solidFill>
                            <a:srgbClr val="343434"/>
                          </a:solidFill>
                          <a:latin typeface="Cambria"/>
                          <a:cs typeface="Cambria"/>
                        </a:rPr>
                        <a:t>Pj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dirty="0" sz="900" spc="-1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52.</a:t>
                      </a:r>
                      <a:r>
                        <a:rPr dirty="0" sz="900" spc="-10">
                          <a:solidFill>
                            <a:srgbClr val="363636"/>
                          </a:solidFill>
                          <a:latin typeface="Cambria"/>
                          <a:cs typeface="Cambria"/>
                        </a:rPr>
                        <a:t>710,00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604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900" spc="-20">
                          <a:solidFill>
                            <a:srgbClr val="313131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921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52.710,00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6921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900" spc="-1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52.710,00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6921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900" spc="-2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429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  <a:tr h="325755">
                <a:tc>
                  <a:txBody>
                    <a:bodyPr/>
                    <a:lstStyle/>
                    <a:p>
                      <a:pPr marL="49530" marR="69215" indent="1905">
                        <a:lnSpc>
                          <a:spcPts val="960"/>
                        </a:lnSpc>
                        <a:spcBef>
                          <a:spcPts val="310"/>
                        </a:spcBef>
                      </a:pPr>
                      <a:r>
                        <a:rPr dirty="0" sz="900" spc="-35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Manutenção</a:t>
                      </a:r>
                      <a:r>
                        <a:rPr dirty="0" sz="900" spc="105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>
                          <a:solidFill>
                            <a:srgbClr val="363636"/>
                          </a:solidFill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sz="900" spc="40">
                          <a:solidFill>
                            <a:srgbClr val="36363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3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Softwares</a:t>
                      </a:r>
                      <a:r>
                        <a:rPr dirty="0" sz="900" spc="500">
                          <a:solidFill>
                            <a:srgbClr val="2F2F2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e</a:t>
                      </a:r>
                      <a:r>
                        <a:rPr dirty="0" sz="900" spc="75">
                          <a:solidFill>
                            <a:srgbClr val="38383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Hardwares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900" spc="-10">
                          <a:solidFill>
                            <a:srgbClr val="2A2A2A"/>
                          </a:solidFill>
                          <a:latin typeface="Cambria"/>
                          <a:cs typeface="Cambria"/>
                        </a:rPr>
                        <a:t>363,02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8105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dirty="0" sz="900" spc="-20">
                          <a:solidFill>
                            <a:srgbClr val="363636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128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dirty="0" sz="900" spc="-10">
                          <a:solidFill>
                            <a:srgbClr val="262626"/>
                          </a:solidFill>
                          <a:latin typeface="Consolas"/>
                          <a:cs typeface="Consolas"/>
                        </a:rPr>
                        <a:t>363,02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B="0" marT="8128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dirty="0" sz="900" spc="-1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363,02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8128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dirty="0" sz="900" spc="-20">
                          <a:solidFill>
                            <a:srgbClr val="2D2D2D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81280">
                    <a:lnL w="19050">
                      <a:solidFill>
                        <a:srgbClr val="3B3B3B"/>
                      </a:solidFill>
                      <a:prstDash val="solid"/>
                    </a:lnL>
                    <a:lnR w="19050">
                      <a:solidFill>
                        <a:srgbClr val="3B3B3B"/>
                      </a:solidFill>
                      <a:prstDash val="solid"/>
                    </a:lnR>
                    <a:lnT w="19050">
                      <a:solidFill>
                        <a:srgbClr val="3B3B3B"/>
                      </a:solidFill>
                      <a:prstDash val="solid"/>
                    </a:lnT>
                    <a:lnB w="19050">
                      <a:solidFill>
                        <a:srgbClr val="3B3B3B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2085402" y="509221"/>
            <a:ext cx="3340100" cy="4095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903605" marR="5080" indent="-891540">
              <a:lnSpc>
                <a:spcPct val="119800"/>
              </a:lnSpc>
              <a:spcBef>
                <a:spcPts val="95"/>
              </a:spcBef>
            </a:pPr>
            <a:r>
              <a:rPr dirty="0" sz="1050" spc="30">
                <a:solidFill>
                  <a:srgbClr val="1C1C1C"/>
                </a:solidFill>
                <a:latin typeface="Calibri"/>
                <a:cs typeface="Calibri"/>
              </a:rPr>
              <a:t>DEPIONSTRATIVO</a:t>
            </a:r>
            <a:r>
              <a:rPr dirty="0" sz="1050" spc="20">
                <a:solidFill>
                  <a:srgbClr val="1C1C1C"/>
                </a:solidFill>
                <a:latin typeface="Calibri"/>
                <a:cs typeface="Calibri"/>
              </a:rPr>
              <a:t> </a:t>
            </a:r>
            <a:r>
              <a:rPr dirty="0" sz="1050" spc="30">
                <a:solidFill>
                  <a:srgbClr val="1F1F1F"/>
                </a:solidFill>
                <a:latin typeface="Calibri"/>
                <a:cs typeface="Calibri"/>
              </a:rPr>
              <a:t>INTEGRAL</a:t>
            </a:r>
            <a:r>
              <a:rPr dirty="0" sz="1050" spc="195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dirty="0" sz="1050" spc="30">
                <a:solidFill>
                  <a:srgbClr val="242424"/>
                </a:solidFill>
                <a:latin typeface="Calibri"/>
                <a:cs typeface="Calibri"/>
              </a:rPr>
              <a:t>DAS</a:t>
            </a:r>
            <a:r>
              <a:rPr dirty="0" sz="1050" spc="150">
                <a:solidFill>
                  <a:srgbClr val="242424"/>
                </a:solidFill>
                <a:latin typeface="Calibri"/>
                <a:cs typeface="Calibri"/>
              </a:rPr>
              <a:t> </a:t>
            </a:r>
            <a:r>
              <a:rPr dirty="0" sz="1050" spc="30">
                <a:solidFill>
                  <a:srgbClr val="212121"/>
                </a:solidFill>
                <a:latin typeface="Calibri"/>
                <a:cs typeface="Calibri"/>
              </a:rPr>
              <a:t>RECEITAS</a:t>
            </a:r>
            <a:r>
              <a:rPr dirty="0" sz="1050" spc="165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dirty="0" sz="1050" spc="50">
                <a:solidFill>
                  <a:srgbClr val="161616"/>
                </a:solidFill>
                <a:latin typeface="Calibri"/>
                <a:cs typeface="Calibri"/>
              </a:rPr>
              <a:t>E</a:t>
            </a:r>
            <a:r>
              <a:rPr dirty="0" sz="1050" spc="90">
                <a:solidFill>
                  <a:srgbClr val="161616"/>
                </a:solidFill>
                <a:latin typeface="Calibri"/>
                <a:cs typeface="Calibri"/>
              </a:rPr>
              <a:t> </a:t>
            </a:r>
            <a:r>
              <a:rPr dirty="0" sz="1050" spc="45">
                <a:solidFill>
                  <a:srgbClr val="1A1A1A"/>
                </a:solidFill>
                <a:latin typeface="Calibri"/>
                <a:cs typeface="Calibri"/>
              </a:rPr>
              <a:t>DESPESAS </a:t>
            </a:r>
            <a:r>
              <a:rPr dirty="0" sz="1050">
                <a:solidFill>
                  <a:srgbClr val="242424"/>
                </a:solidFill>
                <a:latin typeface="Calibri"/>
                <a:cs typeface="Calibri"/>
              </a:rPr>
              <a:t>TERMO</a:t>
            </a:r>
            <a:r>
              <a:rPr dirty="0" sz="1050" spc="125">
                <a:solidFill>
                  <a:srgbClr val="242424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1D1D1D"/>
                </a:solidFill>
                <a:latin typeface="Calibri"/>
                <a:cs typeface="Calibri"/>
              </a:rPr>
              <a:t>DE</a:t>
            </a:r>
            <a:r>
              <a:rPr dirty="0" sz="1050" spc="105">
                <a:solidFill>
                  <a:srgbClr val="1D1D1D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212121"/>
                </a:solidFill>
                <a:latin typeface="Calibri"/>
                <a:cs typeface="Calibri"/>
              </a:rPr>
              <a:t>COLABORAÇÃO</a:t>
            </a:r>
            <a:endParaRPr sz="1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62545" y="7979474"/>
            <a:ext cx="2537531" cy="138966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619605" y="576827"/>
          <a:ext cx="6414770" cy="57651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8420"/>
                <a:gridCol w="987425"/>
                <a:gridCol w="1058545"/>
                <a:gridCol w="981710"/>
                <a:gridCol w="842645"/>
                <a:gridCol w="1133475"/>
              </a:tblGrid>
              <a:tr h="201295">
                <a:tc gridSpan="6"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50" spc="-10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DEê4ONSTRATIVO</a:t>
                      </a:r>
                      <a:r>
                        <a:rPr dirty="0" sz="9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950" spc="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950" spc="1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9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INCORRIDAS</a:t>
                      </a:r>
                      <a:r>
                        <a:rPr dirty="0" sz="950" spc="1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950" spc="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EXERCÍCIO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45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39090" marR="256540" indent="-63500">
                        <a:lnSpc>
                          <a:spcPct val="90200"/>
                        </a:lnSpc>
                      </a:pPr>
                      <a:r>
                        <a:rPr dirty="0" sz="900" spc="-8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CATEGORIA</a:t>
                      </a:r>
                      <a:r>
                        <a:rPr dirty="0" sz="900" spc="5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7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OU</a:t>
                      </a:r>
                      <a:r>
                        <a:rPr dirty="0" sz="9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FINALIDADE </a:t>
                      </a:r>
                      <a:r>
                        <a:rPr dirty="0" sz="900" spc="-5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DESPESA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37465" marR="20955" indent="-8255">
                        <a:lnSpc>
                          <a:spcPct val="93200"/>
                        </a:lnSpc>
                      </a:pPr>
                      <a:r>
                        <a:rPr dirty="0" sz="900" spc="60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DESPESAS </a:t>
                      </a:r>
                      <a:r>
                        <a:rPr dirty="0" sz="900" spc="45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CONTABILIZADAS </a:t>
                      </a:r>
                      <a:r>
                        <a:rPr dirty="0" sz="900" spc="50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NESTE</a:t>
                      </a:r>
                      <a:r>
                        <a:rPr dirty="0" sz="900" spc="500">
                          <a:solidFill>
                            <a:srgbClr val="28282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baseline="3086" sz="1350" spc="82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EXERCÍCIO</a:t>
                      </a:r>
                      <a:r>
                        <a:rPr dirty="0" baseline="3086" sz="1350" spc="202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baseline="3086" sz="1350" spc="-3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(R</a:t>
                      </a:r>
                      <a:r>
                        <a:rPr dirty="0" sz="900" spc="-2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S)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7302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06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DESPESAS</a:t>
                      </a:r>
                      <a:endParaRPr sz="950">
                        <a:latin typeface="Calibri"/>
                        <a:cs typeface="Calibri"/>
                      </a:endParaRPr>
                    </a:p>
                    <a:p>
                      <a:pPr algn="ctr" marL="16510">
                        <a:lnSpc>
                          <a:spcPts val="935"/>
                        </a:lnSpc>
                      </a:pPr>
                      <a:r>
                        <a:rPr dirty="0" sz="9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CONTABILIZADAS</a:t>
                      </a:r>
                      <a:endParaRPr sz="950">
                        <a:latin typeface="Arial MT"/>
                        <a:cs typeface="Arial MT"/>
                      </a:endParaRPr>
                    </a:p>
                    <a:p>
                      <a:pPr algn="ctr" marL="123189" marR="117475" indent="-3175">
                        <a:lnSpc>
                          <a:spcPct val="85900"/>
                        </a:lnSpc>
                        <a:spcBef>
                          <a:spcPts val="50"/>
                        </a:spcBef>
                      </a:pPr>
                      <a:r>
                        <a:rPr dirty="0" sz="1050" spc="-19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EIA</a:t>
                      </a:r>
                      <a:r>
                        <a:rPr dirty="0" sz="1050" spc="6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7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EXERcícios </a:t>
                      </a:r>
                      <a:r>
                        <a:rPr dirty="0" sz="950" spc="-1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950" spc="6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950" spc="-114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PAGAS</a:t>
                      </a:r>
                      <a:r>
                        <a:rPr dirty="0" sz="950" spc="6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NESTE </a:t>
                      </a:r>
                      <a:r>
                        <a:rPr dirty="0" sz="950" spc="-10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EXERCÍCIO</a:t>
                      </a:r>
                      <a:r>
                        <a:rPr dirty="0" sz="950" spc="4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(R$)</a:t>
                      </a:r>
                      <a:endParaRPr sz="950">
                        <a:latin typeface="Arial MT"/>
                        <a:cs typeface="Arial MT"/>
                      </a:endParaRPr>
                    </a:p>
                    <a:p>
                      <a:pPr algn="ctr" marL="4445">
                        <a:lnSpc>
                          <a:spcPts val="1005"/>
                        </a:lnSpc>
                      </a:pPr>
                      <a:r>
                        <a:rPr dirty="0" sz="1050" spc="-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(x)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254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 marR="14604" indent="-7620">
                        <a:lnSpc>
                          <a:spcPct val="82800"/>
                        </a:lnSpc>
                        <a:spcBef>
                          <a:spcPts val="215"/>
                        </a:spcBef>
                      </a:pPr>
                      <a:r>
                        <a:rPr dirty="0" sz="950" spc="-1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DESPESAS </a:t>
                      </a:r>
                      <a:r>
                        <a:rPr dirty="0" sz="950" spc="-7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CONTABILIZADAS</a:t>
                      </a:r>
                      <a:r>
                        <a:rPr dirty="0" sz="9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NESTE</a:t>
                      </a:r>
                      <a:endParaRPr sz="1050">
                        <a:latin typeface="Arial MT"/>
                        <a:cs typeface="Arial MT"/>
                      </a:endParaRPr>
                    </a:p>
                    <a:p>
                      <a:pPr algn="ctr" marL="10795">
                        <a:lnSpc>
                          <a:spcPts val="885"/>
                        </a:lnSpc>
                      </a:pPr>
                      <a:r>
                        <a:rPr dirty="0" sz="950" spc="-114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EXERCÍCIO</a:t>
                      </a:r>
                      <a:r>
                        <a:rPr dirty="0" sz="950" spc="114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endParaRPr sz="950">
                        <a:latin typeface="Arial MT"/>
                        <a:cs typeface="Arial MT"/>
                      </a:endParaRPr>
                    </a:p>
                    <a:p>
                      <a:pPr algn="ctr" marL="88900" marR="74295" indent="-1270">
                        <a:lnSpc>
                          <a:spcPts val="980"/>
                        </a:lnSpc>
                        <a:spcBef>
                          <a:spcPts val="90"/>
                        </a:spcBef>
                      </a:pPr>
                      <a:r>
                        <a:rPr dirty="0" sz="950" spc="-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PAGAS</a:t>
                      </a:r>
                      <a:r>
                        <a:rPr dirty="0" sz="950" spc="7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NESTE </a:t>
                      </a:r>
                      <a:r>
                        <a:rPr dirty="0" sz="950" spc="-1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EXERCÍCIO</a:t>
                      </a:r>
                      <a:r>
                        <a:rPr dirty="0" sz="950" spc="6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(R$)</a:t>
                      </a:r>
                      <a:endParaRPr sz="950">
                        <a:latin typeface="Arial MT"/>
                        <a:cs typeface="Arial MT"/>
                      </a:endParaRPr>
                    </a:p>
                    <a:p>
                      <a:pPr algn="ctr" marL="8255">
                        <a:lnSpc>
                          <a:spcPts val="1005"/>
                        </a:lnSpc>
                      </a:pPr>
                      <a:r>
                        <a:rPr dirty="0" sz="10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(i)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2730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0960" marR="51435" indent="635">
                        <a:lnSpc>
                          <a:spcPct val="85400"/>
                        </a:lnSpc>
                        <a:spcBef>
                          <a:spcPts val="710"/>
                        </a:spcBef>
                      </a:pPr>
                      <a:r>
                        <a:rPr dirty="0" sz="950" spc="-8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50" spc="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9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DESPESAS </a:t>
                      </a:r>
                      <a:r>
                        <a:rPr dirty="0" sz="950" spc="-114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PAGAS</a:t>
                      </a:r>
                      <a:r>
                        <a:rPr dirty="0" sz="950" spc="6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NESTE</a:t>
                      </a:r>
                      <a:r>
                        <a:rPr dirty="0" sz="9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EXERCÍCIO </a:t>
                      </a:r>
                      <a:r>
                        <a:rPr dirty="0" sz="95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(R</a:t>
                      </a:r>
                      <a:r>
                        <a:rPr dirty="0" baseline="-8771" sz="1425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J)</a:t>
                      </a:r>
                      <a:endParaRPr baseline="-8771" sz="1425">
                        <a:latin typeface="Arial MT"/>
                        <a:cs typeface="Arial MT"/>
                      </a:endParaRPr>
                    </a:p>
                    <a:p>
                      <a:pPr algn="ctr" marL="2540">
                        <a:lnSpc>
                          <a:spcPts val="1050"/>
                        </a:lnSpc>
                      </a:pPr>
                      <a:r>
                        <a:rPr dirty="0" sz="9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(j=H+I)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9017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7790" marR="96520" indent="-13970">
                        <a:lnSpc>
                          <a:spcPct val="87900"/>
                        </a:lnSpc>
                        <a:spcBef>
                          <a:spcPts val="680"/>
                        </a:spcBef>
                      </a:pPr>
                      <a:r>
                        <a:rPr dirty="0" sz="9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DESPESAS </a:t>
                      </a:r>
                      <a:r>
                        <a:rPr dirty="0" sz="950" spc="-7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CONTABILIZADAS</a:t>
                      </a:r>
                      <a:r>
                        <a:rPr dirty="0" sz="950" spc="5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NESTE</a:t>
                      </a:r>
                      <a:r>
                        <a:rPr dirty="0" sz="950" spc="7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EXERCICIO</a:t>
                      </a:r>
                      <a:r>
                        <a:rPr dirty="0" sz="950" spc="5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14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50" spc="-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PAGAR</a:t>
                      </a:r>
                      <a:r>
                        <a:rPr dirty="0" sz="950" spc="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EPI </a:t>
                      </a:r>
                      <a:r>
                        <a:rPr dirty="0" sz="9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PERÍODOS </a:t>
                      </a:r>
                      <a:r>
                        <a:rPr dirty="0" baseline="2923" sz="1425" spc="-16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SEGUINTES</a:t>
                      </a:r>
                      <a:r>
                        <a:rPr dirty="0" baseline="2923" sz="1425" spc="82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8771" sz="1425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(R</a:t>
                      </a:r>
                      <a:r>
                        <a:rPr dirty="0" sz="95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EI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8636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86690">
                <a:tc>
                  <a:txBody>
                    <a:bodyPr/>
                    <a:lstStyle/>
                    <a:p>
                      <a:pPr marL="36830">
                        <a:lnSpc>
                          <a:spcPts val="1080"/>
                        </a:lnSpc>
                      </a:pPr>
                      <a:r>
                        <a:rPr dirty="0" sz="90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900" spc="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Expediente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090"/>
                        </a:lnSpc>
                      </a:pPr>
                      <a:r>
                        <a:rPr dirty="0" sz="950" spc="-25">
                          <a:solidFill>
                            <a:srgbClr val="282828"/>
                          </a:solidFill>
                          <a:latin typeface="Consolas"/>
                          <a:cs typeface="Consolas"/>
                        </a:rPr>
                        <a:t>22.219,04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ts val="1120"/>
                        </a:lnSpc>
                      </a:pPr>
                      <a:r>
                        <a:rPr dirty="0" sz="1000" spc="-20" b="1">
                          <a:solidFill>
                            <a:srgbClr val="363636"/>
                          </a:solidFill>
                          <a:latin typeface="Courier New"/>
                          <a:cs typeface="Courier New"/>
                        </a:rPr>
                        <a:t>0,00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1120"/>
                        </a:lnSpc>
                      </a:pPr>
                      <a:r>
                        <a:rPr dirty="0" sz="1000" spc="-35" b="1">
                          <a:solidFill>
                            <a:srgbClr val="282828"/>
                          </a:solidFill>
                          <a:latin typeface="Courier New"/>
                          <a:cs typeface="Courier New"/>
                        </a:rPr>
                        <a:t>22219,04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1120"/>
                        </a:lnSpc>
                      </a:pPr>
                      <a:r>
                        <a:rPr dirty="0" sz="1000" spc="-95" b="1">
                          <a:solidFill>
                            <a:srgbClr val="232323"/>
                          </a:solidFill>
                          <a:latin typeface="Courier New"/>
                          <a:cs typeface="Courier New"/>
                        </a:rPr>
                        <a:t>22.219,04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89230">
                <a:tc>
                  <a:txBody>
                    <a:bodyPr/>
                    <a:lstStyle/>
                    <a:p>
                      <a:pPr marL="36830">
                        <a:lnSpc>
                          <a:spcPts val="1075"/>
                        </a:lnSpc>
                      </a:pPr>
                      <a:r>
                        <a:rPr dirty="0" sz="90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90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Higiene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1085"/>
                        </a:lnSpc>
                      </a:pPr>
                      <a:r>
                        <a:rPr dirty="0" sz="950" spc="-10">
                          <a:solidFill>
                            <a:srgbClr val="232323"/>
                          </a:solidFill>
                          <a:latin typeface="Consolas"/>
                          <a:cs typeface="Consolas"/>
                        </a:rPr>
                        <a:t>267,50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ts val="1130"/>
                        </a:lnSpc>
                      </a:pPr>
                      <a:r>
                        <a:rPr dirty="0" sz="950" spc="-20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ts val="1130"/>
                        </a:lnSpc>
                      </a:pPr>
                      <a:r>
                        <a:rPr dirty="0" sz="950" spc="-1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267,50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1130"/>
                        </a:lnSpc>
                      </a:pPr>
                      <a:r>
                        <a:rPr dirty="0" sz="950" spc="-10">
                          <a:solidFill>
                            <a:srgbClr val="232323"/>
                          </a:solidFill>
                          <a:latin typeface="Calibri"/>
                          <a:cs typeface="Calibri"/>
                        </a:rPr>
                        <a:t>267,50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900" spc="-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90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Limpeza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7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900" spc="-10">
                          <a:solidFill>
                            <a:srgbClr val="1D1D1D"/>
                          </a:solidFill>
                          <a:latin typeface="Consolas"/>
                          <a:cs typeface="Consolas"/>
                        </a:rPr>
                        <a:t>15.844,78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B="0" marT="127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ts val="1120"/>
                        </a:lnSpc>
                      </a:pPr>
                      <a:r>
                        <a:rPr dirty="0" sz="95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1120"/>
                        </a:lnSpc>
                      </a:pPr>
                      <a:r>
                        <a:rPr dirty="0" sz="9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15.844,78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ts val="1120"/>
                        </a:lnSpc>
                      </a:pPr>
                      <a:r>
                        <a:rPr dirty="0" sz="9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15.844,78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313690">
                <a:tc>
                  <a:txBody>
                    <a:bodyPr/>
                    <a:lstStyle/>
                    <a:p>
                      <a:pPr marL="33020">
                        <a:lnSpc>
                          <a:spcPts val="1090"/>
                        </a:lnSpc>
                      </a:pPr>
                      <a:r>
                        <a:rPr dirty="0" sz="1000" spc="-9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1000" spc="7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000" spc="-5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36195">
                        <a:lnSpc>
                          <a:spcPts val="1055"/>
                        </a:lnSpc>
                      </a:pPr>
                      <a:r>
                        <a:rPr dirty="0" sz="9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Predial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9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25.844,37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731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800" spc="-20">
                          <a:solidFill>
                            <a:srgbClr val="232323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B="0" marT="8001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25.844,37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7937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25.844,37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7937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8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572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34925" marR="133985" indent="-1270">
                        <a:lnSpc>
                          <a:spcPts val="960"/>
                        </a:lnSpc>
                        <a:spcBef>
                          <a:spcPts val="200"/>
                        </a:spcBef>
                      </a:pPr>
                      <a:r>
                        <a:rPr dirty="0" sz="9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Materiais </a:t>
                      </a:r>
                      <a:r>
                        <a:rPr dirty="0" sz="900" spc="-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pedagógicos/brinquedos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4.670,27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7366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850" spc="-20">
                          <a:solidFill>
                            <a:srgbClr val="343434"/>
                          </a:solidFill>
                          <a:latin typeface="Consolas"/>
                          <a:cs typeface="Consolas"/>
                        </a:rPr>
                        <a:t>0,00</a:t>
                      </a:r>
                      <a:endParaRPr sz="850">
                        <a:latin typeface="Consolas"/>
                        <a:cs typeface="Consolas"/>
                      </a:endParaRPr>
                    </a:p>
                  </a:txBody>
                  <a:tcPr marL="0" marR="0" marB="0" marT="7366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850" spc="-1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4.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Cambria"/>
                          <a:cs typeface="Cambria"/>
                        </a:rPr>
                        <a:t>670,27</a:t>
                      </a:r>
                      <a:endParaRPr sz="850">
                        <a:latin typeface="Cambria"/>
                        <a:cs typeface="Cambria"/>
                      </a:endParaRPr>
                    </a:p>
                  </a:txBody>
                  <a:tcPr marL="0" marR="0" marB="0" marT="7620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4.670,27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7620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900" spc="-20">
                          <a:solidFill>
                            <a:srgbClr val="2F2F2F"/>
                          </a:solidFill>
                          <a:latin typeface="Courier New"/>
                          <a:cs typeface="Courier New"/>
                        </a:rPr>
                        <a:t>0.00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7302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9240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Mesa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2D2D2D"/>
                          </a:solidFill>
                          <a:latin typeface="Consolas"/>
                          <a:cs typeface="Consolas"/>
                        </a:rPr>
                        <a:t>4.962,00</a:t>
                      </a:r>
                      <a:endParaRPr sz="850">
                        <a:latin typeface="Consolas"/>
                        <a:cs typeface="Consolas"/>
                      </a:endParaRPr>
                    </a:p>
                  </a:txBody>
                  <a:tcPr marL="0" marR="0" marB="0" marT="1524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4.962.00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4.962,00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12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8669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950" spc="-10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Pis</a:t>
                      </a:r>
                      <a:r>
                        <a:rPr dirty="0" sz="950" spc="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9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s/</a:t>
                      </a:r>
                      <a:r>
                        <a:rPr dirty="0" sz="95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6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13</a:t>
                      </a:r>
                      <a:r>
                        <a:rPr dirty="0" sz="950" spc="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Salário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190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10">
                          <a:solidFill>
                            <a:srgbClr val="2B2B2B"/>
                          </a:solidFill>
                          <a:latin typeface="Consolas"/>
                          <a:cs typeface="Consolas"/>
                        </a:rPr>
                        <a:t>473,75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B="0" marT="254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473,75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08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473,75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08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25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950" spc="-15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PIS</a:t>
                      </a:r>
                      <a:r>
                        <a:rPr dirty="0" sz="950" spc="1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6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s/</a:t>
                      </a:r>
                      <a:r>
                        <a:rPr dirty="0" sz="9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Salários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127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1130"/>
                        </a:lnSpc>
                      </a:pPr>
                      <a:r>
                        <a:rPr dirty="0" sz="950" spc="-20">
                          <a:solidFill>
                            <a:srgbClr val="333333"/>
                          </a:solidFill>
                          <a:latin typeface="Consolas"/>
                          <a:cs typeface="Consolas"/>
                        </a:rPr>
                        <a:t>6.211,10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08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6.21110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6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6.2M,0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08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50" spc="-7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Professor(a)</a:t>
                      </a:r>
                      <a:r>
                        <a:rPr dirty="0" sz="950" spc="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(folha)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900" spc="-10">
                          <a:solidFill>
                            <a:srgbClr val="2A2A2A"/>
                          </a:solidFill>
                          <a:latin typeface="Consolas"/>
                          <a:cs typeface="Consolas"/>
                        </a:rPr>
                        <a:t>338200,05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B="0" marT="1270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16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9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338.200,05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70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9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338.200,05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70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9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70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295910">
                <a:tc>
                  <a:txBody>
                    <a:bodyPr/>
                    <a:lstStyle/>
                    <a:p>
                      <a:pPr marL="31750" marR="285750" indent="1270">
                        <a:lnSpc>
                          <a:spcPts val="960"/>
                        </a:lnSpc>
                        <a:spcBef>
                          <a:spcPts val="160"/>
                        </a:spcBef>
                      </a:pPr>
                      <a:r>
                        <a:rPr dirty="0" sz="900" spc="-6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Rescisão</a:t>
                      </a:r>
                      <a:r>
                        <a:rPr dirty="0" sz="900" spc="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Contratual</a:t>
                      </a:r>
                      <a:r>
                        <a:rPr dirty="0" sz="900" spc="4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00" spc="5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TRCT</a:t>
                      </a:r>
                      <a:r>
                        <a:rPr dirty="0" sz="900" spc="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(folha)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032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9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36.088,77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1594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85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794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9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36.088,77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4769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36.088,77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4769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850" spc="-20">
                          <a:solidFill>
                            <a:srgbClr val="2D2D2D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850">
                        <a:latin typeface="Cambria"/>
                        <a:cs typeface="Cambria"/>
                      </a:endParaRPr>
                    </a:p>
                  </a:txBody>
                  <a:tcPr marL="0" marR="0" marB="0" marT="6794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9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Gráficos</a:t>
                      </a:r>
                      <a:r>
                        <a:rPr dirty="0" sz="900" spc="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Pj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9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560,00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70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560,00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560,00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89230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900" spc="-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Taxas</a:t>
                      </a:r>
                      <a:r>
                        <a:rPr dirty="0" sz="900" spc="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Municipais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317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9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1.040,59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317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206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1.040,59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206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1.040,59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206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206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80340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Telefone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08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4.966,39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4.966,39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4.966,39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Uniformes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507,58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08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507,58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507.58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pPr marL="38100" marR="478155" indent="-5080">
                        <a:lnSpc>
                          <a:spcPts val="1030"/>
                        </a:lnSpc>
                        <a:spcBef>
                          <a:spcPts val="155"/>
                        </a:spcBef>
                      </a:pPr>
                      <a:r>
                        <a:rPr dirty="0" sz="900" spc="-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Vale</a:t>
                      </a:r>
                      <a:r>
                        <a:rPr dirty="0" sz="900" spc="1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Alimentação</a:t>
                      </a:r>
                      <a:r>
                        <a:rPr dirty="0" sz="9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(empregados)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68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900" spc="-10">
                          <a:solidFill>
                            <a:srgbClr val="2A2A2A"/>
                          </a:solidFill>
                          <a:latin typeface="Calibri"/>
                          <a:cs typeface="Calibri"/>
                        </a:rPr>
                        <a:t>47,380,00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dirty="0" sz="8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382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900" spc="-10">
                          <a:solidFill>
                            <a:srgbClr val="2A2A2A"/>
                          </a:solidFill>
                          <a:latin typeface="Consolas"/>
                          <a:cs typeface="Consolas"/>
                        </a:rPr>
                        <a:t>47.380,00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B="0" marT="7112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900" spc="-10">
                          <a:solidFill>
                            <a:srgbClr val="2F2F2F"/>
                          </a:solidFill>
                          <a:latin typeface="Consolas"/>
                          <a:cs typeface="Consolas"/>
                        </a:rPr>
                        <a:t>47.380,00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B="0" marT="7112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dirty="0" sz="80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128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866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50" spc="-10">
                          <a:solidFill>
                            <a:srgbClr val="242424"/>
                          </a:solidFill>
                          <a:latin typeface="Consolas"/>
                          <a:cs typeface="Consolas"/>
                        </a:rPr>
                        <a:t>TOTAL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635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40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1.202.408,08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30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0,00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10">
                          <a:solidFill>
                            <a:srgbClr val="1C1C1C"/>
                          </a:solidFill>
                          <a:latin typeface="Calibri"/>
                          <a:cs typeface="Calibri"/>
                        </a:rPr>
                        <a:t>1.202.408,08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10">
                          <a:solidFill>
                            <a:srgbClr val="1D1D1D"/>
                          </a:solidFill>
                          <a:latin typeface="Calibri"/>
                          <a:cs typeface="Calibri"/>
                        </a:rPr>
                        <a:t>1.202.408,08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1125"/>
                        </a:lnSpc>
                      </a:pPr>
                      <a:r>
                        <a:rPr dirty="0" sz="950" spc="-20">
                          <a:solidFill>
                            <a:srgbClr val="161616"/>
                          </a:solidFill>
                          <a:latin typeface="Calibri"/>
                          <a:cs typeface="Calibri"/>
                        </a:rPr>
                        <a:t>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86690">
                <a:tc gridSpan="5">
                  <a:txBody>
                    <a:bodyPr/>
                    <a:lstStyle/>
                    <a:p>
                      <a:pPr marL="1685289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6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DEMONSTRATIVO</a:t>
                      </a:r>
                      <a:r>
                        <a:rPr dirty="0" sz="900" spc="8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900" spc="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9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SALDO</a:t>
                      </a:r>
                      <a:r>
                        <a:rPr dirty="0" sz="900" spc="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6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FINANCEIRO</a:t>
                      </a:r>
                      <a:r>
                        <a:rPr dirty="0" sz="900" spc="9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NO</a:t>
                      </a:r>
                      <a:r>
                        <a:rPr dirty="0" sz="900" spc="-1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EXERCÍCIO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86690">
                <a:tc gridSpan="5"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9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(G)</a:t>
                      </a:r>
                      <a:r>
                        <a:rPr dirty="0" sz="900" spc="-5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9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900" spc="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DISPONÍVEIS</a:t>
                      </a:r>
                      <a:r>
                        <a:rPr dirty="0" sz="900" spc="9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NO</a:t>
                      </a:r>
                      <a:r>
                        <a:rPr dirty="0" sz="9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EXERCÍCIO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1397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1.526.467,82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83515">
                <a:tc gridSpan="5"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(K)</a:t>
                      </a:r>
                      <a:r>
                        <a:rPr dirty="0" sz="900" spc="7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900" spc="8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PAGAS</a:t>
                      </a:r>
                      <a:r>
                        <a:rPr dirty="0" sz="900" spc="1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900" spc="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EXERCICIO</a:t>
                      </a:r>
                      <a:r>
                        <a:rPr dirty="0" sz="900" spc="1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(H</a:t>
                      </a:r>
                      <a:r>
                        <a:rPr dirty="0" sz="900" spc="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+</a:t>
                      </a:r>
                      <a:r>
                        <a:rPr dirty="0" sz="900" spc="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900" spc="6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5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+</a:t>
                      </a:r>
                      <a:r>
                        <a:rPr dirty="0" sz="900" spc="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juros</a:t>
                      </a:r>
                      <a:r>
                        <a:rPr dirty="0" sz="900" spc="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Multa</a:t>
                      </a:r>
                      <a:r>
                        <a:rPr dirty="0" sz="900" spc="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*)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79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1.202.408,08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89230">
                <a:tc gridSpan="5"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9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(L)</a:t>
                      </a:r>
                      <a:r>
                        <a:rPr dirty="0" sz="9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9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</a:t>
                      </a:r>
                      <a:r>
                        <a:rPr dirty="0" sz="900" spc="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PÚBLICOS</a:t>
                      </a:r>
                      <a:r>
                        <a:rPr dirty="0" sz="900" spc="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900" spc="-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APLICADO</a:t>
                      </a:r>
                      <a:r>
                        <a:rPr dirty="0" sz="900" spc="7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(G</a:t>
                      </a:r>
                      <a:r>
                        <a:rPr dirty="0" sz="9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0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K)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333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324.059,74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54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86690">
                <a:tc gridSpan="5"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(PI)</a:t>
                      </a:r>
                      <a:r>
                        <a:rPr dirty="0" sz="900" spc="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900" spc="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DEVOLVIDO</a:t>
                      </a:r>
                      <a:r>
                        <a:rPr dirty="0" sz="900" spc="1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900" spc="-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ÓRGÃO</a:t>
                      </a:r>
                      <a:r>
                        <a:rPr dirty="0" sz="900" spc="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PÚBLICO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985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1070"/>
                        </a:lnSpc>
                      </a:pPr>
                      <a:r>
                        <a:rPr dirty="0" sz="9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  <a:tr h="198120">
                <a:tc gridSpan="5"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7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900" spc="4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6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AUTORIZADO</a:t>
                      </a:r>
                      <a:r>
                        <a:rPr dirty="0" sz="900" spc="5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900" spc="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APLICAÇÃO</a:t>
                      </a:r>
                      <a:r>
                        <a:rPr dirty="0" sz="900" spc="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9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EXERCÍCIO</a:t>
                      </a:r>
                      <a:r>
                        <a:rPr dirty="0" sz="900" spc="7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SEGUINTE</a:t>
                      </a:r>
                      <a:r>
                        <a:rPr dirty="0" sz="900" spc="7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(L</a:t>
                      </a:r>
                      <a:r>
                        <a:rPr dirty="0" sz="900" spc="-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0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M)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ts val="1065"/>
                        </a:lnSpc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324.059,74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9525">
                      <a:solidFill>
                        <a:srgbClr val="3B383B"/>
                      </a:solidFill>
                      <a:prstDash val="solid"/>
                    </a:lnL>
                    <a:lnR w="9525">
                      <a:solidFill>
                        <a:srgbClr val="3B383B"/>
                      </a:solidFill>
                      <a:prstDash val="solid"/>
                    </a:lnR>
                    <a:lnT w="9525">
                      <a:solidFill>
                        <a:srgbClr val="3B383B"/>
                      </a:solidFill>
                      <a:prstDash val="solid"/>
                    </a:lnT>
                    <a:lnB w="9525">
                      <a:solidFill>
                        <a:srgbClr val="3B383B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60829" y="9390633"/>
            <a:ext cx="2390411" cy="512137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470650" y="8949459"/>
            <a:ext cx="2380591" cy="216787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641948" y="6341795"/>
            <a:ext cx="6302375" cy="786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20"/>
              </a:spcBef>
            </a:pPr>
            <a:r>
              <a:rPr dirty="0" sz="1000">
                <a:solidFill>
                  <a:srgbClr val="2D2D2D"/>
                </a:solidFill>
                <a:latin typeface="Arial MT"/>
                <a:cs typeface="Arial MT"/>
              </a:rPr>
              <a:t>*</a:t>
            </a:r>
            <a:r>
              <a:rPr dirty="0" sz="1000" spc="-7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00" spc="-35">
                <a:solidFill>
                  <a:srgbClr val="212121"/>
                </a:solidFill>
                <a:latin typeface="Arial MT"/>
                <a:cs typeface="Arial MT"/>
              </a:rPr>
              <a:t>Total</a:t>
            </a:r>
            <a:r>
              <a:rPr dirty="0" sz="1000" spc="-8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000" spc="-25">
                <a:solidFill>
                  <a:srgbClr val="1F1F1F"/>
                </a:solidFill>
                <a:latin typeface="Arial MT"/>
                <a:cs typeface="Arial MT"/>
              </a:rPr>
              <a:t>)uros</a:t>
            </a:r>
            <a:r>
              <a:rPr dirty="0" sz="10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2F2F2F"/>
                </a:solidFill>
                <a:latin typeface="Arial MT"/>
                <a:cs typeface="Arial MT"/>
              </a:rPr>
              <a:t>e</a:t>
            </a:r>
            <a:r>
              <a:rPr dirty="0" sz="10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000" spc="-30">
                <a:solidFill>
                  <a:srgbClr val="242424"/>
                </a:solidFill>
                <a:latin typeface="Arial MT"/>
                <a:cs typeface="Arial MT"/>
              </a:rPr>
              <a:t>Multa</a:t>
            </a:r>
            <a:r>
              <a:rPr dirty="0" sz="1000" spc="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000" spc="-95">
                <a:solidFill>
                  <a:srgbClr val="2D2D2D"/>
                </a:solidFill>
                <a:latin typeface="Arial MT"/>
                <a:cs typeface="Arial MT"/>
              </a:rPr>
              <a:t>R$</a:t>
            </a:r>
            <a:r>
              <a:rPr dirty="0" sz="100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00" spc="-20">
                <a:solidFill>
                  <a:srgbClr val="212121"/>
                </a:solidFill>
                <a:latin typeface="Arial MT"/>
                <a:cs typeface="Arial MT"/>
              </a:rPr>
              <a:t>0,00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1000">
              <a:latin typeface="Arial MT"/>
              <a:cs typeface="Arial MT"/>
            </a:endParaRPr>
          </a:p>
          <a:p>
            <a:pPr algn="just" marL="13970" marR="5080" indent="1270">
              <a:lnSpc>
                <a:spcPct val="98900"/>
              </a:lnSpc>
            </a:pPr>
            <a:r>
              <a:rPr dirty="0" sz="950" spc="-10">
                <a:solidFill>
                  <a:srgbClr val="232323"/>
                </a:solidFill>
                <a:latin typeface="Arial MT"/>
                <a:cs typeface="Arial MT"/>
              </a:rPr>
              <a:t>Declaro(amos),</a:t>
            </a:r>
            <a:r>
              <a:rPr dirty="0" sz="950" spc="-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F2F2F"/>
                </a:solidFill>
                <a:latin typeface="Arial MT"/>
                <a:cs typeface="Arial MT"/>
              </a:rPr>
              <a:t>na</a:t>
            </a:r>
            <a:r>
              <a:rPr dirty="0" sz="95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1F1F1F"/>
                </a:solidFill>
                <a:latin typeface="Arial MT"/>
                <a:cs typeface="Arial MT"/>
              </a:rPr>
              <a:t>qualidade</a:t>
            </a:r>
            <a:r>
              <a:rPr dirty="0" sz="950" spc="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950" spc="-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62626"/>
                </a:solidFill>
                <a:latin typeface="Arial MT"/>
                <a:cs typeface="Arial MT"/>
              </a:rPr>
              <a:t>responsáveltis)</a:t>
            </a:r>
            <a:r>
              <a:rPr dirty="0" sz="950" spc="-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82828"/>
                </a:solidFill>
                <a:latin typeface="Arial MT"/>
                <a:cs typeface="Arial MT"/>
              </a:rPr>
              <a:t>pela</a:t>
            </a:r>
            <a:r>
              <a:rPr dirty="0" sz="950" spc="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12121"/>
                </a:solidFill>
                <a:latin typeface="Arial MT"/>
                <a:cs typeface="Arial MT"/>
              </a:rPr>
              <a:t>entidade</a:t>
            </a:r>
            <a:r>
              <a:rPr dirty="0" sz="95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161616"/>
                </a:solidFill>
                <a:latin typeface="Arial MT"/>
                <a:cs typeface="Arial MT"/>
              </a:rPr>
              <a:t>supra</a:t>
            </a:r>
            <a:r>
              <a:rPr dirty="0" sz="95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1F1F1F"/>
                </a:solidFill>
                <a:latin typeface="Arial MT"/>
                <a:cs typeface="Arial MT"/>
              </a:rPr>
              <a:t>epigrafada,</a:t>
            </a:r>
            <a:r>
              <a:rPr dirty="0" sz="950" spc="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62626"/>
                </a:solidFill>
                <a:latin typeface="Arial MT"/>
                <a:cs typeface="Arial MT"/>
              </a:rPr>
              <a:t>sob</a:t>
            </a:r>
            <a:r>
              <a:rPr dirty="0" sz="950" spc="-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A2A2A"/>
                </a:solidFill>
                <a:latin typeface="Arial MT"/>
                <a:cs typeface="Arial MT"/>
              </a:rPr>
              <a:t>as</a:t>
            </a:r>
            <a:r>
              <a:rPr dirty="0" sz="95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42424"/>
                </a:solidFill>
                <a:latin typeface="Arial MT"/>
                <a:cs typeface="Arial MT"/>
              </a:rPr>
              <a:t>penas</a:t>
            </a:r>
            <a:r>
              <a:rPr dirty="0" sz="950" spc="2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42424"/>
                </a:solidFill>
                <a:latin typeface="Arial MT"/>
                <a:cs typeface="Arial MT"/>
              </a:rPr>
              <a:t>da</a:t>
            </a:r>
            <a:r>
              <a:rPr dirty="0" sz="950" spc="-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62626"/>
                </a:solidFill>
                <a:latin typeface="Arial MT"/>
                <a:cs typeface="Arial MT"/>
              </a:rPr>
              <a:t>Lei,</a:t>
            </a:r>
            <a:r>
              <a:rPr dirty="0" sz="95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82828"/>
                </a:solidFill>
                <a:latin typeface="Arial MT"/>
                <a:cs typeface="Arial MT"/>
              </a:rPr>
              <a:t>que</a:t>
            </a:r>
            <a:r>
              <a:rPr dirty="0" sz="95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82828"/>
                </a:solidFill>
                <a:latin typeface="Arial MT"/>
                <a:cs typeface="Arial MT"/>
              </a:rPr>
              <a:t>a</a:t>
            </a:r>
            <a:r>
              <a:rPr dirty="0" sz="950" spc="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161616"/>
                </a:solidFill>
                <a:latin typeface="Arial MT"/>
                <a:cs typeface="Arial MT"/>
              </a:rPr>
              <a:t>despesa </a:t>
            </a:r>
            <a:r>
              <a:rPr dirty="0" sz="950">
                <a:solidFill>
                  <a:srgbClr val="1F1F1F"/>
                </a:solidFill>
                <a:latin typeface="Arial MT"/>
                <a:cs typeface="Arial MT"/>
              </a:rPr>
              <a:t>relacionada,</a:t>
            </a:r>
            <a:r>
              <a:rPr dirty="0" sz="950" spc="17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B2B2B"/>
                </a:solidFill>
                <a:latin typeface="Arial MT"/>
                <a:cs typeface="Arial MT"/>
              </a:rPr>
              <a:t>comprova</a:t>
            </a:r>
            <a:r>
              <a:rPr dirty="0" sz="950" spc="17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62626"/>
                </a:solidFill>
                <a:latin typeface="Arial MT"/>
                <a:cs typeface="Arial MT"/>
              </a:rPr>
              <a:t>a</a:t>
            </a:r>
            <a:r>
              <a:rPr dirty="0" sz="950" spc="1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32323"/>
                </a:solidFill>
                <a:latin typeface="Arial MT"/>
                <a:cs typeface="Arial MT"/>
              </a:rPr>
              <a:t>exata</a:t>
            </a:r>
            <a:r>
              <a:rPr dirty="0" sz="950" spc="16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B2B2B"/>
                </a:solidFill>
                <a:latin typeface="Arial MT"/>
                <a:cs typeface="Arial MT"/>
              </a:rPr>
              <a:t>aplicação</a:t>
            </a:r>
            <a:r>
              <a:rPr dirty="0" sz="950" spc="17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62626"/>
                </a:solidFill>
                <a:latin typeface="Arial MT"/>
                <a:cs typeface="Arial MT"/>
              </a:rPr>
              <a:t>dos</a:t>
            </a:r>
            <a:r>
              <a:rPr dirty="0" sz="950" spc="114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12121"/>
                </a:solidFill>
                <a:latin typeface="Arial MT"/>
                <a:cs typeface="Arial MT"/>
              </a:rPr>
              <a:t>recursos</a:t>
            </a:r>
            <a:r>
              <a:rPr dirty="0" sz="950" spc="1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62626"/>
                </a:solidFill>
                <a:latin typeface="Arial MT"/>
                <a:cs typeface="Arial MT"/>
              </a:rPr>
              <a:t>recebidos</a:t>
            </a:r>
            <a:r>
              <a:rPr dirty="0" sz="950" spc="1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32323"/>
                </a:solidFill>
                <a:latin typeface="Arial MT"/>
                <a:cs typeface="Arial MT"/>
              </a:rPr>
              <a:t>para</a:t>
            </a:r>
            <a:r>
              <a:rPr dirty="0" sz="950" spc="14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1F1F1F"/>
                </a:solidFill>
                <a:latin typeface="Arial MT"/>
                <a:cs typeface="Arial MT"/>
              </a:rPr>
              <a:t>os</a:t>
            </a:r>
            <a:r>
              <a:rPr dirty="0" sz="950" spc="1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D2D2D"/>
                </a:solidFill>
                <a:latin typeface="Arial MT"/>
                <a:cs typeface="Arial MT"/>
              </a:rPr>
              <a:t>fins</a:t>
            </a:r>
            <a:r>
              <a:rPr dirty="0" sz="950" spc="8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181818"/>
                </a:solidFill>
                <a:latin typeface="Arial MT"/>
                <a:cs typeface="Arial MT"/>
              </a:rPr>
              <a:t>indicados,</a:t>
            </a:r>
            <a:r>
              <a:rPr dirty="0" sz="950" spc="1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62626"/>
                </a:solidFill>
                <a:latin typeface="Arial MT"/>
                <a:cs typeface="Arial MT"/>
              </a:rPr>
              <a:t>conforme</a:t>
            </a:r>
            <a:r>
              <a:rPr dirty="0" sz="950" spc="17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12121"/>
                </a:solidFill>
                <a:latin typeface="Arial MT"/>
                <a:cs typeface="Arial MT"/>
              </a:rPr>
              <a:t>programa</a:t>
            </a:r>
            <a:r>
              <a:rPr dirty="0" sz="950" spc="17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212121"/>
                </a:solidFill>
                <a:latin typeface="Arial MT"/>
                <a:cs typeface="Arial MT"/>
              </a:rPr>
              <a:t>de </a:t>
            </a:r>
            <a:r>
              <a:rPr dirty="0" sz="950">
                <a:solidFill>
                  <a:srgbClr val="282828"/>
                </a:solidFill>
                <a:latin typeface="Arial MT"/>
                <a:cs typeface="Arial MT"/>
              </a:rPr>
              <a:t>trabalho</a:t>
            </a:r>
            <a:r>
              <a:rPr dirty="0" sz="950" spc="1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12121"/>
                </a:solidFill>
                <a:latin typeface="Arial MT"/>
                <a:cs typeface="Arial MT"/>
              </a:rPr>
              <a:t>aprovado,</a:t>
            </a:r>
            <a:r>
              <a:rPr dirty="0" sz="950" spc="16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32323"/>
                </a:solidFill>
                <a:latin typeface="Arial MT"/>
                <a:cs typeface="Arial MT"/>
              </a:rPr>
              <a:t>proposto</a:t>
            </a:r>
            <a:r>
              <a:rPr dirty="0" sz="950" spc="16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13131"/>
                </a:solidFill>
                <a:latin typeface="Arial MT"/>
                <a:cs typeface="Arial MT"/>
              </a:rPr>
              <a:t>ao</a:t>
            </a:r>
            <a:r>
              <a:rPr dirty="0" sz="950" spc="8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13131"/>
                </a:solidFill>
                <a:latin typeface="Arial MT"/>
                <a:cs typeface="Arial MT"/>
              </a:rPr>
              <a:t>Orgão</a:t>
            </a:r>
            <a:r>
              <a:rPr dirty="0" sz="950" spc="1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950" spc="-20">
                <a:solidFill>
                  <a:srgbClr val="2F2F2F"/>
                </a:solidFill>
                <a:latin typeface="Arial MT"/>
                <a:cs typeface="Arial MT"/>
              </a:rPr>
              <a:t>Público</a:t>
            </a:r>
            <a:r>
              <a:rPr dirty="0" sz="950" spc="1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282828"/>
                </a:solidFill>
                <a:latin typeface="Arial MT"/>
                <a:cs typeface="Arial MT"/>
              </a:rPr>
              <a:t>Parceiro.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8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10"/>
              <a:t>Pág.</a:t>
            </a:r>
            <a:r>
              <a:rPr dirty="0" spc="70"/>
              <a:t> </a:t>
            </a:r>
            <a:fld id="{81D60167-4931-47E6-BA6A-407CBD079E47}" type="slidenum">
              <a:rPr dirty="0" spc="-45">
                <a:solidFill>
                  <a:srgbClr val="262626"/>
                </a:solidFill>
              </a:rPr>
              <a:t>4</a:t>
            </a:fld>
            <a:r>
              <a:rPr dirty="0" spc="-45">
                <a:solidFill>
                  <a:srgbClr val="262626"/>
                </a:solidFill>
              </a:rPr>
              <a:t>/5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643796" y="8585947"/>
            <a:ext cx="1785620" cy="1086485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345"/>
              </a:spcBef>
            </a:pPr>
            <a:r>
              <a:rPr dirty="0" sz="1050" spc="-30">
                <a:solidFill>
                  <a:srgbClr val="161616"/>
                </a:solidFill>
                <a:latin typeface="Arial MT"/>
                <a:cs typeface="Arial MT"/>
              </a:rPr>
              <a:t>Conselho</a:t>
            </a:r>
            <a:r>
              <a:rPr dirty="0" sz="105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232323"/>
                </a:solidFill>
                <a:latin typeface="Arial MT"/>
                <a:cs typeface="Arial MT"/>
              </a:rPr>
              <a:t>Fiscal:</a:t>
            </a: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sz="1050" spc="-20">
                <a:solidFill>
                  <a:srgbClr val="232323"/>
                </a:solidFill>
                <a:latin typeface="Arial MT"/>
                <a:cs typeface="Arial MT"/>
              </a:rPr>
              <a:t>Nome</a:t>
            </a: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dirty="0" sz="1100" spc="-130">
                <a:solidFill>
                  <a:srgbClr val="2B2B2B"/>
                </a:solidFill>
                <a:latin typeface="Arial MT"/>
                <a:cs typeface="Arial MT"/>
              </a:rPr>
              <a:t>Mauro</a:t>
            </a:r>
            <a:r>
              <a:rPr dirty="0" sz="1100" spc="3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100" spc="-85">
                <a:solidFill>
                  <a:srgbClr val="2B2B2B"/>
                </a:solidFill>
                <a:latin typeface="Arial MT"/>
                <a:cs typeface="Arial MT"/>
              </a:rPr>
              <a:t>Ferreira</a:t>
            </a:r>
            <a:r>
              <a:rPr dirty="0" sz="1100" spc="10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100" spc="-12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1100" spc="-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100" spc="-90">
                <a:solidFill>
                  <a:srgbClr val="262626"/>
                </a:solidFill>
                <a:latin typeface="Arial MT"/>
                <a:cs typeface="Arial MT"/>
              </a:rPr>
              <a:t>Freitas</a:t>
            </a:r>
            <a:r>
              <a:rPr dirty="0" sz="1100" spc="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100" spc="-45">
                <a:solidFill>
                  <a:srgbClr val="2A2A2A"/>
                </a:solidFill>
                <a:latin typeface="Arial MT"/>
                <a:cs typeface="Arial MT"/>
              </a:rPr>
              <a:t>Nartins</a:t>
            </a:r>
            <a:endParaRPr sz="1100">
              <a:latin typeface="Arial MT"/>
              <a:cs typeface="Arial MT"/>
            </a:endParaRPr>
          </a:p>
          <a:p>
            <a:pPr marL="17145" marR="392430" indent="-1270">
              <a:lnSpc>
                <a:spcPts val="1930"/>
              </a:lnSpc>
              <a:spcBef>
                <a:spcPts val="55"/>
              </a:spcBef>
            </a:pPr>
            <a:r>
              <a:rPr dirty="0" sz="1000" spc="-30">
                <a:solidFill>
                  <a:srgbClr val="2A2A2A"/>
                </a:solidFill>
                <a:latin typeface="Arial MT"/>
                <a:cs typeface="Arial MT"/>
              </a:rPr>
              <a:t>Natalia</a:t>
            </a:r>
            <a:r>
              <a:rPr dirty="0" sz="100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000" spc="-45">
                <a:solidFill>
                  <a:srgbClr val="2A2A2A"/>
                </a:solidFill>
                <a:latin typeface="Arial MT"/>
                <a:cs typeface="Arial MT"/>
              </a:rPr>
              <a:t>Maria</a:t>
            </a:r>
            <a:r>
              <a:rPr dirty="0" sz="100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000" spc="-50">
                <a:solidFill>
                  <a:srgbClr val="232323"/>
                </a:solidFill>
                <a:latin typeface="Arial MT"/>
                <a:cs typeface="Arial MT"/>
              </a:rPr>
              <a:t>da</a:t>
            </a:r>
            <a:r>
              <a:rPr dirty="0" sz="100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00" spc="-55">
                <a:solidFill>
                  <a:srgbClr val="313131"/>
                </a:solidFill>
                <a:latin typeface="Arial MT"/>
                <a:cs typeface="Arial MT"/>
              </a:rPr>
              <a:t>Coceição </a:t>
            </a:r>
            <a:r>
              <a:rPr dirty="0" sz="1000" spc="-60">
                <a:solidFill>
                  <a:srgbClr val="2F2F2F"/>
                </a:solidFill>
                <a:latin typeface="Arial MT"/>
                <a:cs typeface="Arial MT"/>
              </a:rPr>
              <a:t>Sonia</a:t>
            </a:r>
            <a:r>
              <a:rPr dirty="0" sz="100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000" spc="-45">
                <a:solidFill>
                  <a:srgbClr val="2D2D2D"/>
                </a:solidFill>
                <a:latin typeface="Arial MT"/>
                <a:cs typeface="Arial MT"/>
              </a:rPr>
              <a:t>Maria</a:t>
            </a:r>
            <a:r>
              <a:rPr dirty="0" sz="100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00" spc="-20">
                <a:solidFill>
                  <a:srgbClr val="2B2B2B"/>
                </a:solidFill>
                <a:latin typeface="Arial MT"/>
                <a:cs typeface="Arial MT"/>
              </a:rPr>
              <a:t>Dias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937278" y="7511274"/>
            <a:ext cx="171323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70">
                <a:solidFill>
                  <a:srgbClr val="2D2D2D"/>
                </a:solidFill>
                <a:latin typeface="Arial MT"/>
                <a:cs typeface="Arial MT"/>
              </a:rPr>
              <a:t>Guarulhos,</a:t>
            </a:r>
            <a:r>
              <a:rPr dirty="0" sz="1050" spc="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50" spc="-95">
                <a:solidFill>
                  <a:srgbClr val="343434"/>
                </a:solidFill>
                <a:latin typeface="Arial MT"/>
                <a:cs typeface="Arial MT"/>
              </a:rPr>
              <a:t>08</a:t>
            </a:r>
            <a:r>
              <a:rPr dirty="0" sz="1050" spc="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050" spc="-9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105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050" spc="-100">
                <a:solidFill>
                  <a:srgbClr val="1C1C1C"/>
                </a:solidFill>
                <a:latin typeface="Arial MT"/>
                <a:cs typeface="Arial MT"/>
              </a:rPr>
              <a:t>Maio</a:t>
            </a:r>
            <a:r>
              <a:rPr dirty="0" sz="1050" spc="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050" spc="-8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105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50" spc="-40">
                <a:solidFill>
                  <a:srgbClr val="313131"/>
                </a:solidFill>
                <a:latin typeface="Arial MT"/>
                <a:cs typeface="Arial MT"/>
              </a:rPr>
              <a:t>2026.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080896" y="8111608"/>
            <a:ext cx="1430020" cy="32766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ctr">
              <a:lnSpc>
                <a:spcPts val="1175"/>
              </a:lnSpc>
              <a:spcBef>
                <a:spcPts val="120"/>
              </a:spcBef>
            </a:pPr>
            <a:r>
              <a:rPr dirty="0" sz="1050">
                <a:solidFill>
                  <a:srgbClr val="282828"/>
                </a:solidFill>
                <a:latin typeface="Arial MT"/>
                <a:cs typeface="Arial MT"/>
              </a:rPr>
              <a:t>Antonio</a:t>
            </a:r>
            <a:r>
              <a:rPr dirty="0" sz="1050" spc="-7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2D2D2D"/>
                </a:solidFill>
                <a:latin typeface="Arial MT"/>
                <a:cs typeface="Arial MT"/>
              </a:rPr>
              <a:t>Bornes </a:t>
            </a:r>
            <a:r>
              <a:rPr dirty="0" sz="1050">
                <a:solidFill>
                  <a:srgbClr val="282828"/>
                </a:solidFill>
                <a:latin typeface="Arial MT"/>
                <a:cs typeface="Arial MT"/>
              </a:rPr>
              <a:t>da</a:t>
            </a:r>
            <a:r>
              <a:rPr dirty="0" sz="105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282828"/>
                </a:solidFill>
                <a:latin typeface="Arial MT"/>
                <a:cs typeface="Arial MT"/>
              </a:rPr>
              <a:t>Silva</a:t>
            </a:r>
            <a:endParaRPr sz="1050">
              <a:latin typeface="Arial MT"/>
              <a:cs typeface="Arial MT"/>
            </a:endParaRPr>
          </a:p>
          <a:p>
            <a:pPr algn="ctr" marR="635">
              <a:lnSpc>
                <a:spcPts val="1175"/>
              </a:lnSpc>
            </a:pPr>
            <a:r>
              <a:rPr dirty="0" sz="1050" spc="-65">
                <a:solidFill>
                  <a:srgbClr val="313131"/>
                </a:solidFill>
                <a:latin typeface="Consolas"/>
                <a:cs typeface="Consolas"/>
              </a:rPr>
              <a:t>Presidente</a:t>
            </a:r>
            <a:endParaRPr sz="1050">
              <a:latin typeface="Consolas"/>
              <a:cs typeface="Consolas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367599" y="8770732"/>
            <a:ext cx="873760" cy="89598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algn="ctr" marR="6985">
              <a:lnSpc>
                <a:spcPct val="100000"/>
              </a:lnSpc>
              <a:spcBef>
                <a:spcPts val="535"/>
              </a:spcBef>
            </a:pP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CPF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900">
                <a:solidFill>
                  <a:srgbClr val="2D2D2D"/>
                </a:solidFill>
                <a:latin typeface="Arial MT"/>
                <a:cs typeface="Arial MT"/>
              </a:rPr>
              <a:t>377.562.728-</a:t>
            </a:r>
            <a:r>
              <a:rPr dirty="0" sz="900" spc="-25">
                <a:solidFill>
                  <a:srgbClr val="2D2D2D"/>
                </a:solidFill>
                <a:latin typeface="Arial MT"/>
                <a:cs typeface="Arial MT"/>
              </a:rPr>
              <a:t>62</a:t>
            </a:r>
            <a:endParaRPr sz="9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725"/>
              </a:spcBef>
            </a:pPr>
            <a:r>
              <a:rPr dirty="0" sz="1000" spc="-35">
                <a:solidFill>
                  <a:srgbClr val="212121"/>
                </a:solidFill>
                <a:latin typeface="Arial MT"/>
                <a:cs typeface="Arial MT"/>
              </a:rPr>
              <a:t>433.516.114-</a:t>
            </a:r>
            <a:r>
              <a:rPr dirty="0" sz="1000" spc="-25">
                <a:solidFill>
                  <a:srgbClr val="212121"/>
                </a:solidFill>
                <a:latin typeface="Arial MT"/>
                <a:cs typeface="Arial MT"/>
              </a:rPr>
              <a:t>04</a:t>
            </a:r>
            <a:endParaRPr sz="100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725"/>
              </a:spcBef>
            </a:pPr>
            <a:r>
              <a:rPr dirty="0" sz="1000" spc="-35">
                <a:solidFill>
                  <a:srgbClr val="232323"/>
                </a:solidFill>
                <a:latin typeface="Arial MT"/>
                <a:cs typeface="Arial MT"/>
              </a:rPr>
              <a:t>079.244.228-</a:t>
            </a:r>
            <a:r>
              <a:rPr dirty="0" sz="1000" spc="-25">
                <a:solidFill>
                  <a:srgbClr val="232323"/>
                </a:solidFill>
                <a:latin typeface="Arial MT"/>
                <a:cs typeface="Arial MT"/>
              </a:rPr>
              <a:t>89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739692" y="9240633"/>
            <a:ext cx="801370" cy="1816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220979" algn="l"/>
                <a:tab pos="748030" algn="l"/>
              </a:tabLst>
            </a:pPr>
            <a:r>
              <a:rPr dirty="0" sz="1000" spc="-50">
                <a:solidFill>
                  <a:srgbClr val="7985D4"/>
                </a:solidFill>
                <a:latin typeface="Arial MT"/>
                <a:cs typeface="Arial MT"/>
              </a:rPr>
              <a:t>‹</a:t>
            </a:r>
            <a:r>
              <a:rPr dirty="0" sz="1000">
                <a:solidFill>
                  <a:srgbClr val="7985D4"/>
                </a:solidFill>
                <a:latin typeface="Arial MT"/>
                <a:cs typeface="Arial MT"/>
              </a:rPr>
              <a:t>	</a:t>
            </a:r>
            <a:r>
              <a:rPr dirty="0" sz="1000">
                <a:solidFill>
                  <a:srgbClr val="9EAFC8"/>
                </a:solidFill>
                <a:latin typeface="Arial MT"/>
                <a:cs typeface="Arial MT"/>
              </a:rPr>
              <a:t>z.</a:t>
            </a:r>
            <a:r>
              <a:rPr dirty="0" sz="1000" spc="190">
                <a:solidFill>
                  <a:srgbClr val="9EAFC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5D6BA5"/>
                </a:solidFill>
                <a:latin typeface="Arial MT"/>
                <a:cs typeface="Arial MT"/>
              </a:rPr>
              <a:t>•</a:t>
            </a:r>
            <a:r>
              <a:rPr dirty="0" sz="1000" spc="55">
                <a:solidFill>
                  <a:srgbClr val="5D6BA5"/>
                </a:solidFill>
                <a:latin typeface="Arial MT"/>
                <a:cs typeface="Arial MT"/>
              </a:rPr>
              <a:t> </a:t>
            </a:r>
            <a:r>
              <a:rPr dirty="0" sz="1000" spc="-50">
                <a:solidFill>
                  <a:srgbClr val="BCBCBC"/>
                </a:solidFill>
                <a:latin typeface="Arial MT"/>
                <a:cs typeface="Arial MT"/>
              </a:rPr>
              <a:t>z</a:t>
            </a:r>
            <a:r>
              <a:rPr dirty="0" sz="1000">
                <a:solidFill>
                  <a:srgbClr val="BCBCBC"/>
                </a:solidFill>
                <a:latin typeface="Arial MT"/>
                <a:cs typeface="Arial MT"/>
              </a:rPr>
              <a:t>	</a:t>
            </a:r>
            <a:r>
              <a:rPr dirty="0" sz="1000" spc="-50">
                <a:solidFill>
                  <a:srgbClr val="828AB3"/>
                </a:solidFill>
                <a:latin typeface="Arial MT"/>
                <a:cs typeface="Arial MT"/>
              </a:rPr>
              <a:t>-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023223" y="9240633"/>
            <a:ext cx="579755" cy="1816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288290" algn="l"/>
              </a:tabLst>
            </a:pPr>
            <a:r>
              <a:rPr dirty="0" sz="1000" spc="-25">
                <a:solidFill>
                  <a:srgbClr val="7475AF"/>
                </a:solidFill>
                <a:latin typeface="Arial MT"/>
                <a:cs typeface="Arial MT"/>
              </a:rPr>
              <a:t>Jt</a:t>
            </a:r>
            <a:r>
              <a:rPr dirty="0" sz="1000">
                <a:solidFill>
                  <a:srgbClr val="7475AF"/>
                </a:solidFill>
                <a:latin typeface="Arial MT"/>
                <a:cs typeface="Arial MT"/>
              </a:rPr>
              <a:t>	‹</a:t>
            </a:r>
            <a:r>
              <a:rPr dirty="0" sz="1000" spc="-40">
                <a:solidFill>
                  <a:srgbClr val="7475AF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6064B6"/>
                </a:solidFill>
                <a:latin typeface="Arial MT"/>
                <a:cs typeface="Arial MT"/>
              </a:rPr>
              <a:t>Zz</a:t>
            </a:r>
            <a:r>
              <a:rPr dirty="0" sz="1000" spc="-55">
                <a:solidFill>
                  <a:srgbClr val="6064B6"/>
                </a:solidFill>
                <a:latin typeface="Arial MT"/>
                <a:cs typeface="Arial MT"/>
              </a:rPr>
              <a:t> </a:t>
            </a:r>
            <a:r>
              <a:rPr dirty="0" sz="1000" spc="-50">
                <a:solidFill>
                  <a:srgbClr val="8585B5"/>
                </a:solidFill>
                <a:latin typeface="Arial MT"/>
                <a:cs typeface="Arial MT"/>
              </a:rPr>
              <a:t>t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67507" y="9919445"/>
            <a:ext cx="380768" cy="10561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4767791" y="561101"/>
            <a:ext cx="2147570" cy="1441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750" spc="10">
                <a:solidFill>
                  <a:srgbClr val="181818"/>
                </a:solidFill>
                <a:latin typeface="Calibri"/>
                <a:cs typeface="Calibri"/>
              </a:rPr>
              <a:t>Proposta:</a:t>
            </a:r>
            <a:r>
              <a:rPr dirty="0" sz="750" spc="260">
                <a:solidFill>
                  <a:srgbClr val="181818"/>
                </a:solidFill>
                <a:latin typeface="Calibri"/>
                <a:cs typeface="Calibri"/>
              </a:rPr>
              <a:t> </a:t>
            </a:r>
            <a:r>
              <a:rPr dirty="0" sz="750" spc="10">
                <a:solidFill>
                  <a:srgbClr val="1C1C1C"/>
                </a:solidFill>
                <a:latin typeface="Calibri"/>
                <a:cs typeface="Calibri"/>
              </a:rPr>
              <a:t>0005/2025</a:t>
            </a:r>
            <a:r>
              <a:rPr dirty="0" sz="750" spc="235">
                <a:solidFill>
                  <a:srgbClr val="1C1C1C"/>
                </a:solidFill>
                <a:latin typeface="Calibri"/>
                <a:cs typeface="Calibri"/>
              </a:rPr>
              <a:t> </a:t>
            </a:r>
            <a:r>
              <a:rPr dirty="0" sz="750" spc="10">
                <a:solidFill>
                  <a:srgbClr val="282828"/>
                </a:solidFill>
                <a:latin typeface="Calibri"/>
                <a:cs typeface="Calibri"/>
              </a:rPr>
              <a:t>-</a:t>
            </a:r>
            <a:r>
              <a:rPr dirty="0" sz="750" spc="185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750" spc="10">
                <a:solidFill>
                  <a:srgbClr val="1D1D1D"/>
                </a:solidFill>
                <a:latin typeface="Calibri"/>
                <a:cs typeface="Calibri"/>
              </a:rPr>
              <a:t>01/01/20Z5</a:t>
            </a:r>
            <a:r>
              <a:rPr dirty="0" sz="750" spc="300">
                <a:solidFill>
                  <a:srgbClr val="1D1D1D"/>
                </a:solidFill>
                <a:latin typeface="Calibri"/>
                <a:cs typeface="Calibri"/>
              </a:rPr>
              <a:t> </a:t>
            </a:r>
            <a:r>
              <a:rPr dirty="0" sz="750" spc="10">
                <a:solidFill>
                  <a:srgbClr val="2A2A2A"/>
                </a:solidFill>
                <a:latin typeface="Calibri"/>
                <a:cs typeface="Calibri"/>
              </a:rPr>
              <a:t>a</a:t>
            </a:r>
            <a:r>
              <a:rPr dirty="0" sz="750" spc="155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750" spc="-10">
                <a:solidFill>
                  <a:srgbClr val="181818"/>
                </a:solidFill>
                <a:latin typeface="Calibri"/>
                <a:cs typeface="Calibri"/>
              </a:rPr>
              <a:t>31/12/2025</a:t>
            </a:r>
            <a:endParaRPr sz="7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2026-05-18T13:02:37Z</dcterms:created>
  <dcterms:modified xsi:type="dcterms:W3CDTF">2026-05-18T13:02:37Z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2026-05-18T00:00:00Z</vt:filetime>
  </property>
  <property fmtid="{D5CDD505-2E9C-101B-9397-08002B2CF9AE}" pid="3" name="Creator">
    <vt:lpwstr>Online2PDF.com</vt:lpwstr>
  </property>
  <property fmtid="{D5CDD505-2E9C-101B-9397-08002B2CF9AE}" pid="4" name="Producer">
    <vt:lpwstr>Online2PDF.com</vt:lpwstr>
  </property>
  <property fmtid="{D5CDD505-2E9C-101B-9397-08002B2CF9AE}" pid="5" name="LastSaved">
    <vt:filetime>2026-05-18T00:00:00Z</vt:filetime>
  </property>
</Properties>
</file>