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hyperlink" Target="mailto:amaaeducacaoinfantil@gmail.com" TargetMode="External"/><Relationship Id="rId10" Type="http://schemas.openxmlformats.org/officeDocument/2006/relationships/hyperlink" Target="mailto:amaaeduc04@gmail.com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jpg"/><Relationship Id="rId5" Type="http://schemas.openxmlformats.org/officeDocument/2006/relationships/image" Target="../media/image11.jpg"/><Relationship Id="rId6" Type="http://schemas.openxmlformats.org/officeDocument/2006/relationships/image" Target="../media/image12.jpg"/><Relationship Id="rId7" Type="http://schemas.openxmlformats.org/officeDocument/2006/relationships/image" Target="../media/image1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Relationship Id="rId3" Type="http://schemas.openxmlformats.org/officeDocument/2006/relationships/image" Target="../media/image16.jpg"/><Relationship Id="rId4" Type="http://schemas.openxmlformats.org/officeDocument/2006/relationships/image" Target="../media/image17.jpg"/><Relationship Id="rId5" Type="http://schemas.openxmlformats.org/officeDocument/2006/relationships/image" Target="../media/image18.jpg"/><Relationship Id="rId6" Type="http://schemas.openxmlformats.org/officeDocument/2006/relationships/image" Target="../media/image19.jpg"/><Relationship Id="rId7" Type="http://schemas.openxmlformats.org/officeDocument/2006/relationships/image" Target="../media/image20.jpg"/><Relationship Id="rId8" Type="http://schemas.openxmlformats.org/officeDocument/2006/relationships/image" Target="../media/image21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3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Relationship Id="rId3" Type="http://schemas.openxmlformats.org/officeDocument/2006/relationships/image" Target="../media/image2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67629" y="298731"/>
            <a:ext cx="246805" cy="2042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31528" y="1094336"/>
            <a:ext cx="4244437" cy="2834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14559" y="1752766"/>
            <a:ext cx="3251123" cy="34140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26197" y="3673189"/>
            <a:ext cx="1477783" cy="884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91792" y="4779717"/>
            <a:ext cx="36563" cy="5182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46005" y="310925"/>
            <a:ext cx="697757" cy="28349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4858" y="3776830"/>
            <a:ext cx="179771" cy="9754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12778" y="2236175"/>
            <a:ext cx="57277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latin typeface="Calibri"/>
                <a:cs typeface="Calibri"/>
              </a:rPr>
              <a:t>RAZÃO </a:t>
            </a:r>
            <a:r>
              <a:rPr dirty="0" sz="750" spc="-10">
                <a:latin typeface="Calibri"/>
                <a:cs typeface="Calibri"/>
              </a:rPr>
              <a:t>SOCIAL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16265" y="2476991"/>
            <a:ext cx="41529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alibri"/>
                <a:cs typeface="Calibri"/>
              </a:rPr>
              <a:t>CNPJ</a:t>
            </a:r>
            <a:r>
              <a:rPr dirty="0" sz="750" spc="-20">
                <a:latin typeface="Calibri"/>
                <a:cs typeface="Calibri"/>
              </a:rPr>
              <a:t> SEDE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12778" y="2720852"/>
            <a:ext cx="77152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latin typeface="Calibri"/>
                <a:cs typeface="Calibri"/>
              </a:rPr>
              <a:t>ENDEREÇO</a:t>
            </a:r>
            <a:r>
              <a:rPr dirty="0" sz="750" spc="1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DA</a:t>
            </a:r>
            <a:r>
              <a:rPr dirty="0" sz="750" spc="-1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SEDE</a:t>
            </a:r>
            <a:endParaRPr sz="750">
              <a:latin typeface="Calibri"/>
              <a:cs typeface="Calibri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1093728" y="3083535"/>
          <a:ext cx="5010150" cy="1763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7870"/>
                <a:gridCol w="1615440"/>
                <a:gridCol w="725169"/>
                <a:gridCol w="591184"/>
                <a:gridCol w="1261744"/>
              </a:tblGrid>
              <a:tr h="25209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750" spc="-10">
                          <a:latin typeface="Calibri"/>
                          <a:cs typeface="Calibri"/>
                        </a:rPr>
                        <a:t>TELEFONE: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750" spc="-20">
                          <a:latin typeface="Calibri"/>
                          <a:cs typeface="Calibri"/>
                        </a:rPr>
                        <a:t>(11)</a:t>
                      </a:r>
                      <a:r>
                        <a:rPr dirty="0" sz="75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30">
                          <a:latin typeface="Calibri"/>
                          <a:cs typeface="Calibri"/>
                        </a:rPr>
                        <a:t>3988-</a:t>
                      </a:r>
                      <a:r>
                        <a:rPr dirty="0" sz="750" spc="-20">
                          <a:latin typeface="Calibri"/>
                          <a:cs typeface="Calibri"/>
                        </a:rPr>
                        <a:t>2066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ts val="715"/>
                        </a:lnSpc>
                      </a:pPr>
                      <a:r>
                        <a:rPr dirty="0" sz="750" spc="-10">
                          <a:latin typeface="Calibri"/>
                          <a:cs typeface="Calibri"/>
                        </a:rPr>
                        <a:t>SITE: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290">
                        <a:lnSpc>
                          <a:spcPts val="715"/>
                        </a:lnSpc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amaa02.com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3168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700" spc="-10">
                          <a:latin typeface="Calibri"/>
                          <a:cs typeface="Calibri"/>
                        </a:rPr>
                        <a:t>E-MAIL: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59055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  <a:hlinkClick r:id="rId9"/>
                        </a:rPr>
                        <a:t>amaaeducacaoinfantil@gmail.com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49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10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20">
                          <a:latin typeface="Calibri"/>
                          <a:cs typeface="Calibri"/>
                        </a:rPr>
                        <a:t>NOME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dirty="0" sz="750" spc="-20">
                          <a:latin typeface="Calibri"/>
                          <a:cs typeface="Calibri"/>
                        </a:rPr>
                        <a:t>Antonio</a:t>
                      </a:r>
                      <a:r>
                        <a:rPr dirty="0" sz="75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25">
                          <a:latin typeface="Calibri"/>
                          <a:cs typeface="Calibri"/>
                        </a:rPr>
                        <a:t>Gomes</a:t>
                      </a:r>
                      <a:r>
                        <a:rPr dirty="0" sz="75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3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75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Silva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425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50" spc="-10">
                          <a:latin typeface="Calibri"/>
                          <a:cs typeface="Calibri"/>
                        </a:rPr>
                        <a:t>ENDEREÇO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49530"/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800" spc="-40">
                          <a:latin typeface="Calibri"/>
                          <a:cs typeface="Calibri"/>
                        </a:rPr>
                        <a:t>Rio</a:t>
                      </a:r>
                      <a:r>
                        <a:rPr dirty="0" sz="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0">
                          <a:latin typeface="Calibri"/>
                          <a:cs typeface="Calibri"/>
                        </a:rPr>
                        <a:t>Paraguaçu,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128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463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40029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750" spc="-10">
                          <a:latin typeface="Calibri"/>
                          <a:cs typeface="Calibri"/>
                        </a:rPr>
                        <a:t>TELEFONE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750" spc="-20">
                          <a:latin typeface="Calibri"/>
                          <a:cs typeface="Calibri"/>
                        </a:rPr>
                        <a:t>(11)</a:t>
                      </a:r>
                      <a:r>
                        <a:rPr dirty="0" sz="75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35">
                          <a:latin typeface="Calibri"/>
                          <a:cs typeface="Calibri"/>
                        </a:rPr>
                        <a:t>95784-</a:t>
                      </a:r>
                      <a:r>
                        <a:rPr dirty="0" sz="750" spc="-20">
                          <a:latin typeface="Calibri"/>
                          <a:cs typeface="Calibri"/>
                        </a:rPr>
                        <a:t>0103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750" spc="-25">
                          <a:latin typeface="Calibri"/>
                          <a:cs typeface="Calibri"/>
                        </a:rPr>
                        <a:t>E-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MAIL: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marL="2882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800" spc="-40">
                          <a:latin typeface="Calibri"/>
                          <a:cs typeface="Calibri"/>
                          <a:hlinkClick r:id="rId10"/>
                        </a:rPr>
                        <a:t>amaaeduc04@gmail.com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43815"/>
                </a:tc>
              </a:tr>
              <a:tr h="23495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00" spc="-25">
                          <a:latin typeface="Calibri"/>
                          <a:cs typeface="Calibri"/>
                        </a:rPr>
                        <a:t>RG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00">
                          <a:latin typeface="Calibri"/>
                          <a:cs typeface="Calibri"/>
                        </a:rPr>
                        <a:t>11.089.712-</a:t>
                      </a:r>
                      <a:r>
                        <a:rPr dirty="0" sz="700" spc="-50">
                          <a:latin typeface="Calibri"/>
                          <a:cs typeface="Calibri"/>
                        </a:rPr>
                        <a:t>2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00" spc="-25">
                          <a:latin typeface="Calibri"/>
                          <a:cs typeface="Calibri"/>
                        </a:rPr>
                        <a:t>CPF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750" spc="-25">
                          <a:latin typeface="Calibri"/>
                          <a:cs typeface="Calibri"/>
                        </a:rPr>
                        <a:t>878.648.008-15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45085"/>
                </a:tc>
              </a:tr>
              <a:tr h="166370">
                <a:tc>
                  <a:txBody>
                    <a:bodyPr/>
                    <a:lstStyle/>
                    <a:p>
                      <a:pPr marL="31750">
                        <a:lnSpc>
                          <a:spcPts val="840"/>
                        </a:lnSpc>
                        <a:spcBef>
                          <a:spcPts val="370"/>
                        </a:spcBef>
                      </a:pPr>
                      <a:r>
                        <a:rPr dirty="0" sz="750" spc="-25">
                          <a:latin typeface="Calibri"/>
                          <a:cs typeface="Calibri"/>
                        </a:rPr>
                        <a:t>VIGENCIA</a:t>
                      </a:r>
                      <a:r>
                        <a:rPr dirty="0" sz="75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oA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25">
                          <a:latin typeface="Calibri"/>
                          <a:cs typeface="Calibri"/>
                        </a:rPr>
                        <a:t>ATA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4699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40"/>
                        </a:lnSpc>
                        <a:spcBef>
                          <a:spcPts val="370"/>
                        </a:spcBef>
                      </a:pPr>
                      <a:r>
                        <a:rPr dirty="0" sz="750" spc="-25">
                          <a:latin typeface="Calibri"/>
                          <a:cs typeface="Calibri"/>
                        </a:rPr>
                        <a:t>de: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46990"/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ts val="840"/>
                        </a:lnSpc>
                        <a:spcBef>
                          <a:spcPts val="370"/>
                        </a:spcBef>
                      </a:pPr>
                      <a:r>
                        <a:rPr dirty="0" sz="750" spc="-10">
                          <a:latin typeface="Calibri"/>
                          <a:cs typeface="Calibri"/>
                        </a:rPr>
                        <a:t>29/05/2023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469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480">
                        <a:lnSpc>
                          <a:spcPts val="840"/>
                        </a:lnSpc>
                        <a:spcBef>
                          <a:spcPts val="370"/>
                        </a:spcBef>
                      </a:pPr>
                      <a:r>
                        <a:rPr dirty="0" sz="750" spc="-10">
                          <a:latin typeface="Calibri"/>
                          <a:cs typeface="Calibri"/>
                        </a:rPr>
                        <a:t>28/05/2026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4699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3144635" y="1438030"/>
            <a:ext cx="1338580" cy="21653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46685" marR="5080" indent="-134620">
              <a:lnSpc>
                <a:spcPts val="720"/>
              </a:lnSpc>
              <a:spcBef>
                <a:spcPts val="175"/>
              </a:spcBef>
            </a:pPr>
            <a:r>
              <a:rPr dirty="0" sz="650" spc="-10">
                <a:latin typeface="Courier New"/>
                <a:cs typeface="Courier New"/>
              </a:rPr>
              <a:t>vmsü:amaaegucOi@ag,vsiKcom </a:t>
            </a:r>
            <a:r>
              <a:rPr dirty="0" sz="650" spc="-40">
                <a:latin typeface="Courier New"/>
                <a:cs typeface="Courier New"/>
              </a:rPr>
              <a:t>CNPJ:</a:t>
            </a:r>
            <a:r>
              <a:rPr dirty="0" sz="650" spc="-229">
                <a:latin typeface="Courier New"/>
                <a:cs typeface="Courier New"/>
              </a:rPr>
              <a:t> </a:t>
            </a:r>
            <a:r>
              <a:rPr dirty="0" sz="650" spc="-10">
                <a:latin typeface="Courier New"/>
                <a:cs typeface="Courier New"/>
              </a:rPr>
              <a:t>OB9S3.367/DDO</a:t>
            </a:r>
            <a:r>
              <a:rPr dirty="0" sz="650" spc="100">
                <a:latin typeface="Courier New"/>
                <a:cs typeface="Courier New"/>
              </a:rPr>
              <a:t> </a:t>
            </a:r>
            <a:r>
              <a:rPr dirty="0" sz="650" spc="-25">
                <a:latin typeface="Courier New"/>
                <a:cs typeface="Courier New"/>
              </a:rPr>
              <a:t>84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863937" y="2232874"/>
            <a:ext cx="3073400" cy="393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53085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Calibri"/>
                <a:cs typeface="Calibri"/>
              </a:rPr>
              <a:t>Associação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dos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Moradores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para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o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Desenvolvimento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do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Água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Azul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2423795" algn="l"/>
              </a:tabLst>
            </a:pPr>
            <a:r>
              <a:rPr dirty="0" sz="750" spc="-25">
                <a:latin typeface="Calibri"/>
                <a:cs typeface="Calibri"/>
              </a:rPr>
              <a:t>08.953.367/0001-31</a:t>
            </a:r>
            <a:r>
              <a:rPr dirty="0" sz="750">
                <a:latin typeface="Calibri"/>
                <a:cs typeface="Calibri"/>
              </a:rPr>
              <a:t>	</a:t>
            </a:r>
            <a:r>
              <a:rPr dirty="0" sz="750" spc="-20">
                <a:latin typeface="Calibri"/>
                <a:cs typeface="Calibri"/>
              </a:rPr>
              <a:t>INSC.</a:t>
            </a:r>
            <a:r>
              <a:rPr dirty="0" sz="750" spc="-10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MUNICIPAL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404963" y="2723902"/>
            <a:ext cx="1739264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latin typeface="Calibri"/>
                <a:cs typeface="Calibri"/>
              </a:rPr>
              <a:t>Av.</a:t>
            </a:r>
            <a:r>
              <a:rPr dirty="0" sz="750" spc="10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Acapulco,</a:t>
            </a:r>
            <a:r>
              <a:rPr dirty="0" sz="750" spc="45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625</a:t>
            </a:r>
            <a:r>
              <a:rPr dirty="0" sz="750" spc="1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-</a:t>
            </a:r>
            <a:r>
              <a:rPr dirty="0" sz="750" spc="-20">
                <a:latin typeface="Calibri"/>
                <a:cs typeface="Calibri"/>
              </a:rPr>
              <a:t> Água</a:t>
            </a:r>
            <a:r>
              <a:rPr dirty="0" sz="750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Azul </a:t>
            </a:r>
            <a:r>
              <a:rPr dirty="0" sz="750">
                <a:latin typeface="Calibri"/>
                <a:cs typeface="Calibri"/>
              </a:rPr>
              <a:t>-</a:t>
            </a:r>
            <a:r>
              <a:rPr dirty="0" sz="750" spc="-25">
                <a:latin typeface="Calibri"/>
                <a:cs typeface="Calibri"/>
              </a:rPr>
              <a:t> </a:t>
            </a:r>
            <a:r>
              <a:rPr dirty="0" sz="750" spc="-35">
                <a:latin typeface="Calibri"/>
                <a:cs typeface="Calibri"/>
              </a:rPr>
              <a:t>GuarulhoS</a:t>
            </a:r>
            <a:r>
              <a:rPr dirty="0" sz="750" spc="2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-</a:t>
            </a:r>
            <a:r>
              <a:rPr dirty="0" sz="750" spc="-35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SP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12778" y="5144498"/>
            <a:ext cx="3380104" cy="862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Calibri"/>
                <a:cs typeface="Calibri"/>
              </a:rPr>
              <a:t>NOME</a:t>
            </a:r>
            <a:r>
              <a:rPr dirty="0" sz="700" spc="2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FANTASIA</a:t>
            </a:r>
            <a:r>
              <a:rPr dirty="0" sz="700" spc="350">
                <a:latin typeface="Calibri"/>
                <a:cs typeface="Calibri"/>
              </a:rPr>
              <a:t>  </a:t>
            </a:r>
            <a:r>
              <a:rPr dirty="0" sz="700">
                <a:latin typeface="Calibri"/>
                <a:cs typeface="Calibri"/>
              </a:rPr>
              <a:t>AMAA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 spc="-50">
                <a:latin typeface="Calibri"/>
                <a:cs typeface="Calibri"/>
              </a:rPr>
              <a:t>I</a:t>
            </a:r>
            <a:endParaRPr sz="700">
              <a:latin typeface="Calibri"/>
              <a:cs typeface="Calibri"/>
            </a:endParaRPr>
          </a:p>
          <a:p>
            <a:pPr marL="12700" marR="199390" indent="-635">
              <a:lnSpc>
                <a:spcPct val="213400"/>
              </a:lnSpc>
              <a:spcBef>
                <a:spcPts val="10"/>
              </a:spcBef>
              <a:tabLst>
                <a:tab pos="762000" algn="l"/>
                <a:tab pos="1305560" algn="l"/>
              </a:tabLst>
            </a:pPr>
            <a:r>
              <a:rPr dirty="0" sz="750" spc="-10">
                <a:latin typeface="Calibri"/>
                <a:cs typeface="Calibri"/>
              </a:rPr>
              <a:t>ENDEREÇO</a:t>
            </a:r>
            <a:r>
              <a:rPr dirty="0" sz="750">
                <a:latin typeface="Calibri"/>
                <a:cs typeface="Calibri"/>
              </a:rPr>
              <a:t>	</a:t>
            </a:r>
            <a:r>
              <a:rPr dirty="0" sz="750" spc="-20">
                <a:latin typeface="Calibri"/>
                <a:cs typeface="Calibri"/>
              </a:rPr>
              <a:t>Av.</a:t>
            </a:r>
            <a:r>
              <a:rPr dirty="0" sz="750" spc="-2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Lydia</a:t>
            </a:r>
            <a:r>
              <a:rPr dirty="0" sz="750" spc="-1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de</a:t>
            </a:r>
            <a:r>
              <a:rPr dirty="0" sz="750" spc="-10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Jesus</a:t>
            </a:r>
            <a:r>
              <a:rPr dirty="0" sz="750" spc="-2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Mendon</a:t>
            </a:r>
            <a:r>
              <a:rPr dirty="0" sz="750" spc="15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a,</a:t>
            </a:r>
            <a:r>
              <a:rPr dirty="0" sz="750" spc="-20">
                <a:latin typeface="Calibri"/>
                <a:cs typeface="Calibri"/>
              </a:rPr>
              <a:t> 1.146</a:t>
            </a:r>
            <a:r>
              <a:rPr dirty="0" sz="750" spc="-1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-</a:t>
            </a:r>
            <a:r>
              <a:rPr dirty="0" sz="750" spc="-45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Água</a:t>
            </a:r>
            <a:r>
              <a:rPr dirty="0" sz="750" spc="-30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Azul </a:t>
            </a:r>
            <a:r>
              <a:rPr dirty="0" sz="750">
                <a:latin typeface="Calibri"/>
                <a:cs typeface="Calibri"/>
              </a:rPr>
              <a:t>-</a:t>
            </a:r>
            <a:r>
              <a:rPr dirty="0" sz="750" spc="-20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Guarulhos</a:t>
            </a:r>
            <a:r>
              <a:rPr dirty="0" sz="750" spc="4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-</a:t>
            </a:r>
            <a:r>
              <a:rPr dirty="0" sz="750" spc="-30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SP.</a:t>
            </a:r>
            <a:r>
              <a:rPr dirty="0" sz="750" spc="500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CNPJ </a:t>
            </a:r>
            <a:r>
              <a:rPr dirty="0" sz="750" spc="-10">
                <a:latin typeface="Calibri"/>
                <a:cs typeface="Calibri"/>
              </a:rPr>
              <a:t>DA</a:t>
            </a:r>
            <a:r>
              <a:rPr dirty="0" sz="750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UNIDADE</a:t>
            </a:r>
            <a:r>
              <a:rPr dirty="0" sz="750" spc="15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ESCOLAR</a:t>
            </a:r>
            <a:r>
              <a:rPr dirty="0" sz="750">
                <a:latin typeface="Calibri"/>
                <a:cs typeface="Calibri"/>
              </a:rPr>
              <a:t>	</a:t>
            </a:r>
            <a:r>
              <a:rPr dirty="0" sz="750" spc="-25">
                <a:latin typeface="Calibri"/>
                <a:cs typeface="Calibri"/>
              </a:rPr>
              <a:t>08.953.367/0004-84</a:t>
            </a:r>
            <a:endParaRPr sz="7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75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  <a:tabLst>
                <a:tab pos="763905" algn="l"/>
                <a:tab pos="3080385" algn="l"/>
              </a:tabLst>
            </a:pPr>
            <a:r>
              <a:rPr dirty="0" sz="750" spc="-10">
                <a:latin typeface="Calibri"/>
                <a:cs typeface="Calibri"/>
              </a:rPr>
              <a:t>TELEFONE</a:t>
            </a:r>
            <a:r>
              <a:rPr dirty="0" sz="750">
                <a:latin typeface="Calibri"/>
                <a:cs typeface="Calibri"/>
              </a:rPr>
              <a:t>	</a:t>
            </a:r>
            <a:r>
              <a:rPr dirty="0" sz="750" spc="-10">
                <a:latin typeface="Calibri"/>
                <a:cs typeface="Calibri"/>
              </a:rPr>
              <a:t>(11)</a:t>
            </a:r>
            <a:r>
              <a:rPr dirty="0" sz="750" spc="20">
                <a:latin typeface="Calibri"/>
                <a:cs typeface="Calibri"/>
              </a:rPr>
              <a:t> </a:t>
            </a:r>
            <a:r>
              <a:rPr dirty="0" sz="750" spc="-35">
                <a:latin typeface="Calibri"/>
                <a:cs typeface="Calibri"/>
              </a:rPr>
              <a:t>3988-</a:t>
            </a:r>
            <a:r>
              <a:rPr dirty="0" sz="750" spc="-20">
                <a:latin typeface="Calibri"/>
                <a:cs typeface="Calibri"/>
              </a:rPr>
              <a:t>2082</a:t>
            </a:r>
            <a:r>
              <a:rPr dirty="0" sz="750">
                <a:latin typeface="Calibri"/>
                <a:cs typeface="Calibri"/>
              </a:rPr>
              <a:t>	</a:t>
            </a:r>
            <a:r>
              <a:rPr dirty="0" sz="750" spc="-25">
                <a:latin typeface="Calibri"/>
                <a:cs typeface="Calibri"/>
              </a:rPr>
              <a:t>E-</a:t>
            </a:r>
            <a:r>
              <a:rPr dirty="0" sz="750" spc="-10">
                <a:latin typeface="Calibri"/>
                <a:cs typeface="Calibri"/>
              </a:rPr>
              <a:t>MAIL: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037282" y="2486135"/>
            <a:ext cx="25019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Calibri"/>
                <a:cs typeface="Calibri"/>
              </a:rPr>
              <a:t>Isenta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224493" y="4958298"/>
            <a:ext cx="127063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Calibri"/>
                <a:cs typeface="Calibri"/>
              </a:rPr>
              <a:t>3.</a:t>
            </a:r>
            <a:r>
              <a:rPr dirty="0" sz="750" spc="-5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DADOS</a:t>
            </a:r>
            <a:r>
              <a:rPr dirty="0" sz="750" spc="1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DA</a:t>
            </a:r>
            <a:r>
              <a:rPr dirty="0" sz="750" spc="-35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UNIDADE ESCOLAR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34657" y="6101152"/>
            <a:ext cx="991869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2395">
              <a:lnSpc>
                <a:spcPct val="100000"/>
              </a:lnSpc>
              <a:spcBef>
                <a:spcPts val="100"/>
              </a:spcBef>
              <a:tabLst>
                <a:tab pos="639445" algn="l"/>
              </a:tabLst>
            </a:pPr>
            <a:r>
              <a:rPr dirty="0" sz="800" spc="-10">
                <a:latin typeface="Calibri"/>
                <a:cs typeface="Calibri"/>
              </a:rPr>
              <a:t>DADOS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10">
                <a:latin typeface="Calibri"/>
                <a:cs typeface="Calibri"/>
              </a:rPr>
              <a:t>BANCO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10">
                <a:latin typeface="Calibri"/>
                <a:cs typeface="Calibri"/>
              </a:rPr>
              <a:t>BANCÁRIOS:</a:t>
            </a:r>
            <a:endParaRPr sz="750">
              <a:latin typeface="Calibri"/>
              <a:cs typeface="Calibri"/>
            </a:endParaRPr>
          </a:p>
          <a:p>
            <a:pPr marL="643255">
              <a:lnSpc>
                <a:spcPct val="100000"/>
              </a:lnSpc>
              <a:spcBef>
                <a:spcPts val="60"/>
              </a:spcBef>
            </a:pPr>
            <a:r>
              <a:rPr dirty="0" sz="750" spc="-20">
                <a:latin typeface="Calibri"/>
                <a:cs typeface="Calibri"/>
              </a:rPr>
              <a:t>AGENCIA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403027" y="6101152"/>
            <a:ext cx="20637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Calibri"/>
                <a:cs typeface="Calibri"/>
              </a:rPr>
              <a:t>0001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404367" y="6348318"/>
            <a:ext cx="27686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5">
                <a:latin typeface="Calibri"/>
                <a:cs typeface="Calibri"/>
              </a:rPr>
              <a:t>4470-</a:t>
            </a:r>
            <a:r>
              <a:rPr dirty="0" sz="750" spc="-50">
                <a:latin typeface="Calibri"/>
                <a:cs typeface="Calibri"/>
              </a:rPr>
              <a:t>8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041001" y="5866688"/>
            <a:ext cx="49212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solidFill>
                  <a:srgbClr val="232323"/>
                </a:solidFill>
                <a:latin typeface="Calibri"/>
                <a:cs typeface="Calibri"/>
              </a:rPr>
              <a:t>amaaeduc01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638421" y="5866688"/>
            <a:ext cx="35941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alibri"/>
                <a:cs typeface="Calibri"/>
              </a:rPr>
              <a:t>mail.com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181824" y="6110806"/>
            <a:ext cx="70993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Calibri"/>
                <a:cs typeface="Calibri"/>
              </a:rPr>
              <a:t>CONTA</a:t>
            </a:r>
            <a:r>
              <a:rPr dirty="0" sz="700" spc="40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CORRENTE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034681" y="6110806"/>
            <a:ext cx="32575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Calibri"/>
                <a:cs typeface="Calibri"/>
              </a:rPr>
              <a:t>14366-</a:t>
            </a:r>
            <a:r>
              <a:rPr dirty="0" sz="700" spc="-50">
                <a:latin typeface="Calibri"/>
                <a:cs typeface="Calibri"/>
              </a:rPr>
              <a:t>9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181523" y="6348318"/>
            <a:ext cx="73406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alibri"/>
                <a:cs typeface="Calibri"/>
              </a:rPr>
              <a:t>CONTA</a:t>
            </a:r>
            <a:r>
              <a:rPr dirty="0" sz="750" spc="-20">
                <a:latin typeface="Calibri"/>
                <a:cs typeface="Calibri"/>
              </a:rPr>
              <a:t> POUPANÇA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113046" y="6921396"/>
            <a:ext cx="5374005" cy="1065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alibri"/>
                <a:cs typeface="Calibri"/>
              </a:rPr>
              <a:t>Atendimento</a:t>
            </a:r>
            <a:r>
              <a:rPr dirty="0" sz="750" spc="2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na</a:t>
            </a:r>
            <a:r>
              <a:rPr dirty="0" sz="750" spc="-40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Modalidade</a:t>
            </a:r>
            <a:r>
              <a:rPr dirty="0" sz="750" spc="60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Educação</a:t>
            </a:r>
            <a:r>
              <a:rPr dirty="0" sz="750" spc="20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Básica</a:t>
            </a:r>
            <a:r>
              <a:rPr dirty="0" sz="750" spc="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-</a:t>
            </a:r>
            <a:r>
              <a:rPr dirty="0" sz="750" spc="-20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Educação</a:t>
            </a:r>
            <a:r>
              <a:rPr dirty="0" sz="750" spc="60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Infantil/Creche</a:t>
            </a:r>
            <a:r>
              <a:rPr dirty="0" sz="750" spc="-3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</a:t>
            </a:r>
            <a:r>
              <a:rPr dirty="0" sz="750" spc="1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Pré</a:t>
            </a:r>
            <a:r>
              <a:rPr dirty="0" sz="750" spc="2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Escola</a:t>
            </a:r>
            <a:endParaRPr sz="7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750">
              <a:latin typeface="Calibri"/>
              <a:cs typeface="Calibri"/>
            </a:endParaRPr>
          </a:p>
          <a:p>
            <a:pPr marL="2425700">
              <a:lnSpc>
                <a:spcPct val="100000"/>
              </a:lnSpc>
            </a:pPr>
            <a:r>
              <a:rPr dirty="0" sz="950" spc="-35" b="1">
                <a:latin typeface="Calibri"/>
                <a:cs typeface="Calibri"/>
              </a:rPr>
              <a:t>s.</a:t>
            </a:r>
            <a:r>
              <a:rPr dirty="0" sz="950" spc="-50" b="1">
                <a:latin typeface="Calibri"/>
                <a:cs typeface="Calibri"/>
              </a:rPr>
              <a:t> </a:t>
            </a:r>
            <a:r>
              <a:rPr dirty="0" sz="950" spc="-10" b="1">
                <a:latin typeface="Calibri"/>
                <a:cs typeface="Calibri"/>
              </a:rPr>
              <a:t>Jumricnnvc</a:t>
            </a:r>
            <a:endParaRPr sz="950">
              <a:latin typeface="Calibri"/>
              <a:cs typeface="Calibri"/>
            </a:endParaRPr>
          </a:p>
          <a:p>
            <a:pPr marL="12700" marR="5080" indent="2540">
              <a:lnSpc>
                <a:spcPct val="111400"/>
              </a:lnSpc>
              <a:spcBef>
                <a:spcPts val="25"/>
              </a:spcBef>
            </a:pPr>
            <a:r>
              <a:rPr dirty="0" sz="700">
                <a:latin typeface="Calibri"/>
                <a:cs typeface="Calibri"/>
              </a:rPr>
              <a:t>Associação</a:t>
            </a:r>
            <a:r>
              <a:rPr dirty="0" sz="700" spc="7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dos</a:t>
            </a:r>
            <a:r>
              <a:rPr dirty="0" sz="700" spc="2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Moradores</a:t>
            </a:r>
            <a:r>
              <a:rPr dirty="0" sz="700" spc="5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para</a:t>
            </a:r>
            <a:r>
              <a:rPr dirty="0" sz="700" spc="2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o Desenvolvimento</a:t>
            </a:r>
            <a:r>
              <a:rPr dirty="0" sz="700" spc="4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do</a:t>
            </a:r>
            <a:r>
              <a:rPr dirty="0" sz="700" spc="4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Água</a:t>
            </a:r>
            <a:r>
              <a:rPr dirty="0" sz="700" spc="-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Azul,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acredita</a:t>
            </a:r>
            <a:r>
              <a:rPr dirty="0" sz="700" spc="5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que</a:t>
            </a:r>
            <a:r>
              <a:rPr dirty="0" sz="700" spc="2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</a:t>
            </a:r>
            <a:r>
              <a:rPr dirty="0" sz="700" spc="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educação</a:t>
            </a:r>
            <a:r>
              <a:rPr dirty="0" sz="700" spc="4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infantil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creche/pré</a:t>
            </a:r>
            <a:r>
              <a:rPr dirty="0" sz="700" spc="8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escola,</a:t>
            </a:r>
            <a:r>
              <a:rPr dirty="0" sz="700" spc="4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é</a:t>
            </a:r>
            <a:r>
              <a:rPr dirty="0" sz="700" spc="-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</a:t>
            </a:r>
            <a:r>
              <a:rPr dirty="0" sz="700" spc="-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base</a:t>
            </a:r>
            <a:r>
              <a:rPr dirty="0" sz="700" spc="-10">
                <a:latin typeface="Calibri"/>
                <a:cs typeface="Calibri"/>
              </a:rPr>
              <a:t> </a:t>
            </a:r>
            <a:r>
              <a:rPr dirty="0" sz="700" spc="-25">
                <a:latin typeface="Calibri"/>
                <a:cs typeface="Calibri"/>
              </a:rPr>
              <a:t>do</a:t>
            </a:r>
            <a:r>
              <a:rPr dirty="0" sz="700" spc="50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desenvolvimento</a:t>
            </a:r>
            <a:r>
              <a:rPr dirty="0" sz="700" spc="-4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humano.</a:t>
            </a:r>
            <a:r>
              <a:rPr dirty="0" sz="700" spc="9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Pois</a:t>
            </a:r>
            <a:r>
              <a:rPr dirty="0" sz="700" spc="3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por</a:t>
            </a:r>
            <a:r>
              <a:rPr dirty="0" sz="700" spc="5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meio</a:t>
            </a:r>
            <a:r>
              <a:rPr dirty="0" sz="700" spc="2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dela,</a:t>
            </a:r>
            <a:r>
              <a:rPr dirty="0" sz="700" spc="1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</a:t>
            </a:r>
            <a:r>
              <a:rPr dirty="0" sz="700" spc="3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criança</a:t>
            </a:r>
            <a:r>
              <a:rPr dirty="0" sz="700" spc="-1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desenvolve</a:t>
            </a:r>
            <a:r>
              <a:rPr dirty="0" sz="700" spc="6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habilidades,</a:t>
            </a:r>
            <a:r>
              <a:rPr dirty="0" sz="700" spc="6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promove</a:t>
            </a:r>
            <a:r>
              <a:rPr dirty="0" sz="700" spc="6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o</a:t>
            </a:r>
            <a:r>
              <a:rPr dirty="0" sz="700" spc="-5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lúd\co,</a:t>
            </a:r>
            <a:r>
              <a:rPr dirty="0" sz="700" spc="4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as</a:t>
            </a:r>
            <a:r>
              <a:rPr dirty="0" sz="700" spc="-4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funções</a:t>
            </a:r>
            <a:r>
              <a:rPr dirty="0" sz="700" spc="5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executivas,</a:t>
            </a:r>
            <a:r>
              <a:rPr dirty="0" sz="700" spc="80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desenvolvimento</a:t>
            </a:r>
            <a:r>
              <a:rPr dirty="0" sz="700" spc="50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psicomotor,</a:t>
            </a:r>
            <a:r>
              <a:rPr dirty="0" sz="700" spc="4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trabalhando</a:t>
            </a:r>
            <a:r>
              <a:rPr dirty="0" sz="700" spc="2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sua</a:t>
            </a:r>
            <a:r>
              <a:rPr dirty="0" sz="700" spc="1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aprendizagem,</a:t>
            </a:r>
            <a:r>
              <a:rPr dirty="0" sz="700" spc="8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cidadania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sem</a:t>
            </a:r>
            <a:r>
              <a:rPr dirty="0" sz="700" spc="3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préconceitos</a:t>
            </a:r>
            <a:r>
              <a:rPr dirty="0" sz="700" spc="7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origem</a:t>
            </a:r>
            <a:r>
              <a:rPr dirty="0" sz="700" spc="6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racial,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cor,</a:t>
            </a:r>
            <a:r>
              <a:rPr dirty="0" sz="700" spc="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sexo,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ou</a:t>
            </a:r>
            <a:r>
              <a:rPr dirty="0" sz="700" spc="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qualquer</a:t>
            </a:r>
            <a:r>
              <a:rPr dirty="0" sz="700" spc="6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forma</a:t>
            </a:r>
            <a:r>
              <a:rPr dirty="0" sz="700" spc="3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discriminação.</a:t>
            </a:r>
            <a:r>
              <a:rPr dirty="0" sz="700" spc="50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Buscamos</a:t>
            </a:r>
            <a:r>
              <a:rPr dirty="0" sz="700" spc="1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meios</a:t>
            </a:r>
            <a:r>
              <a:rPr dirty="0" sz="700" spc="-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que</a:t>
            </a:r>
            <a:r>
              <a:rPr dirty="0" sz="700" spc="-1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favoreçam</a:t>
            </a:r>
            <a:r>
              <a:rPr dirty="0" sz="700" spc="7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</a:t>
            </a:r>
            <a:r>
              <a:rPr dirty="0" sz="700" spc="1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oferta</a:t>
            </a:r>
            <a:r>
              <a:rPr dirty="0" sz="700" spc="2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-1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uma</a:t>
            </a:r>
            <a:r>
              <a:rPr dirty="0" sz="700" spc="2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educação</a:t>
            </a:r>
            <a:r>
              <a:rPr dirty="0" sz="700" spc="6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qualidade</a:t>
            </a:r>
            <a:r>
              <a:rPr dirty="0" sz="700" spc="1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inclusiva,</a:t>
            </a:r>
            <a:r>
              <a:rPr dirty="0" sz="700" spc="3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atendemos</a:t>
            </a:r>
            <a:r>
              <a:rPr dirty="0" sz="700" spc="6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comunidades</a:t>
            </a:r>
            <a:r>
              <a:rPr dirty="0" sz="700" spc="9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carentes,</a:t>
            </a:r>
            <a:r>
              <a:rPr dirty="0" sz="700" spc="6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em</a:t>
            </a:r>
            <a:r>
              <a:rPr dirty="0" sz="700" spc="2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situação</a:t>
            </a:r>
            <a:r>
              <a:rPr dirty="0" sz="700" spc="40">
                <a:latin typeface="Calibri"/>
                <a:cs typeface="Calibri"/>
              </a:rPr>
              <a:t> </a:t>
            </a:r>
            <a:r>
              <a:rPr dirty="0" sz="700" spc="-25">
                <a:latin typeface="Calibri"/>
                <a:cs typeface="Calibri"/>
              </a:rPr>
              <a:t>de</a:t>
            </a:r>
            <a:r>
              <a:rPr dirty="0" sz="700" spc="50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vulnerabilidade,</a:t>
            </a:r>
            <a:r>
              <a:rPr dirty="0" sz="700" spc="1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crianças</a:t>
            </a:r>
            <a:r>
              <a:rPr dirty="0" sz="700" spc="2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com</a:t>
            </a:r>
            <a:r>
              <a:rPr dirty="0" sz="700" spc="3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deficiências</a:t>
            </a:r>
            <a:r>
              <a:rPr dirty="0" sz="700" spc="6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em</a:t>
            </a:r>
            <a:r>
              <a:rPr dirty="0" sz="700" spc="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um</a:t>
            </a:r>
            <a:r>
              <a:rPr dirty="0" sz="700" spc="2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espaço</a:t>
            </a:r>
            <a:r>
              <a:rPr dirty="0" sz="700" spc="7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coletivo,</a:t>
            </a:r>
            <a:r>
              <a:rPr dirty="0" sz="700" spc="5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privilegiado</a:t>
            </a:r>
            <a:r>
              <a:rPr dirty="0" sz="700" spc="6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4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vivências,</a:t>
            </a:r>
            <a:r>
              <a:rPr dirty="0" sz="700" spc="6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com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alimentação</a:t>
            </a:r>
            <a:r>
              <a:rPr dirty="0" sz="700" spc="8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1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qualidade</a:t>
            </a:r>
            <a:r>
              <a:rPr dirty="0" sz="700" spc="6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e</a:t>
            </a:r>
            <a:r>
              <a:rPr dirty="0" sz="700" spc="-2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higitne</a:t>
            </a:r>
            <a:r>
              <a:rPr dirty="0" sz="700" spc="30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garantida.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399779" y="6348318"/>
            <a:ext cx="84455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alibri"/>
                <a:cs typeface="Calibri"/>
              </a:rPr>
              <a:t>14366-</a:t>
            </a:r>
            <a:r>
              <a:rPr dirty="0" sz="750">
                <a:latin typeface="Calibri"/>
                <a:cs typeface="Calibri"/>
              </a:rPr>
              <a:t>9</a:t>
            </a:r>
            <a:r>
              <a:rPr dirty="0" sz="750" spc="2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/</a:t>
            </a:r>
            <a:r>
              <a:rPr dirty="0" sz="750" spc="-15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Variação</a:t>
            </a:r>
            <a:r>
              <a:rPr dirty="0" sz="750" spc="25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51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131218" y="8491011"/>
            <a:ext cx="1243330" cy="50736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ctr" marL="12065" marR="5080">
              <a:lnSpc>
                <a:spcPct val="98300"/>
              </a:lnSpc>
              <a:spcBef>
                <a:spcPts val="114"/>
              </a:spcBef>
            </a:pPr>
            <a:r>
              <a:rPr dirty="0" sz="800" spc="-50">
                <a:latin typeface="Calibri"/>
                <a:cs typeface="Calibri"/>
              </a:rPr>
              <a:t>Atender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100%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o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número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integral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de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alunos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conforme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o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plano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de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trabalho,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garantindo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seus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direitos;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202798" y="8491011"/>
            <a:ext cx="2383790" cy="50736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ctr" marL="12700" marR="5080" indent="-2540">
              <a:lnSpc>
                <a:spcPct val="98300"/>
              </a:lnSpc>
              <a:spcBef>
                <a:spcPts val="114"/>
              </a:spcBef>
            </a:pPr>
            <a:r>
              <a:rPr dirty="0" sz="800" spc="-45">
                <a:latin typeface="Calibri"/>
                <a:cs typeface="Calibri"/>
              </a:rPr>
              <a:t>Através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de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diários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de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classe,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semanários,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relatórios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de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avaliação,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portifólios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e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projetos.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Contato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direto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com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os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pais,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ou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baseline="3472" sz="1200" spc="-67">
                <a:latin typeface="Calibri"/>
                <a:cs typeface="Calibri"/>
              </a:rPr>
              <a:t>utilizando</a:t>
            </a:r>
            <a:r>
              <a:rPr dirty="0" baseline="3472" sz="1200" spc="97">
                <a:latin typeface="Calibri"/>
                <a:cs typeface="Calibri"/>
              </a:rPr>
              <a:t> </a:t>
            </a:r>
            <a:r>
              <a:rPr dirty="0" baseline="3472" sz="1200" spc="-67">
                <a:latin typeface="Calibri"/>
                <a:cs typeface="Calibri"/>
              </a:rPr>
              <a:t>as</a:t>
            </a:r>
            <a:r>
              <a:rPr dirty="0" baseline="3472" sz="1200" spc="-37">
                <a:latin typeface="Calibri"/>
                <a:cs typeface="Calibri"/>
              </a:rPr>
              <a:t> </a:t>
            </a:r>
            <a:r>
              <a:rPr dirty="0" baseline="3472" sz="1200" spc="-75">
                <a:latin typeface="Calibri"/>
                <a:cs typeface="Calibri"/>
              </a:rPr>
              <a:t>rede</a:t>
            </a:r>
            <a:r>
              <a:rPr dirty="0" baseline="3472" sz="1200" spc="22">
                <a:latin typeface="Calibri"/>
                <a:cs typeface="Calibri"/>
              </a:rPr>
              <a:t> </a:t>
            </a:r>
            <a:r>
              <a:rPr dirty="0" baseline="3472" sz="1200" spc="-67">
                <a:latin typeface="Calibri"/>
                <a:cs typeface="Calibri"/>
              </a:rPr>
              <a:t>sociais</a:t>
            </a:r>
            <a:r>
              <a:rPr dirty="0" baseline="3472" sz="1200" spc="67">
                <a:latin typeface="Calibri"/>
                <a:cs typeface="Calibri"/>
              </a:rPr>
              <a:t> </a:t>
            </a:r>
            <a:r>
              <a:rPr dirty="0" baseline="3472" sz="1200" spc="-44">
                <a:latin typeface="Calibri"/>
                <a:cs typeface="Calibri"/>
              </a:rPr>
              <a:t>e,</a:t>
            </a:r>
            <a:r>
              <a:rPr dirty="0" baseline="3472" sz="1200" spc="-30">
                <a:latin typeface="Calibri"/>
                <a:cs typeface="Calibri"/>
              </a:rPr>
              <a:t> </a:t>
            </a:r>
            <a:r>
              <a:rPr dirty="0" baseline="3472" sz="1200" spc="-82">
                <a:latin typeface="Calibri"/>
                <a:cs typeface="Calibri"/>
              </a:rPr>
              <a:t>acompanhamento</a:t>
            </a:r>
            <a:r>
              <a:rPr dirty="0" baseline="3472" sz="1200" spc="-30">
                <a:latin typeface="Calibri"/>
                <a:cs typeface="Calibri"/>
              </a:rPr>
              <a:t> </a:t>
            </a:r>
            <a:r>
              <a:rPr dirty="0" baseline="3472" sz="1200" spc="-67">
                <a:latin typeface="Calibri"/>
                <a:cs typeface="Calibri"/>
              </a:rPr>
              <a:t>de</a:t>
            </a:r>
            <a:r>
              <a:rPr dirty="0" baseline="3472" sz="1200">
                <a:latin typeface="Calibri"/>
                <a:cs typeface="Calibri"/>
              </a:rPr>
              <a:t> a</a:t>
            </a:r>
            <a:r>
              <a:rPr dirty="0" sz="800">
                <a:latin typeface="Calibri"/>
                <a:cs typeface="Calibri"/>
              </a:rPr>
              <a:t>s</a:t>
            </a:r>
            <a:r>
              <a:rPr dirty="0" sz="800" spc="185">
                <a:latin typeface="Calibri"/>
                <a:cs typeface="Calibri"/>
              </a:rPr>
              <a:t> </a:t>
            </a:r>
            <a:r>
              <a:rPr dirty="0" baseline="3472" sz="1200" spc="-37">
                <a:latin typeface="Calibri"/>
                <a:cs typeface="Calibri"/>
              </a:rPr>
              <a:t>es</a:t>
            </a:r>
            <a:r>
              <a:rPr dirty="0" baseline="3472" sz="1200" spc="75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supervisoras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iremos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garantir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100%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do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atendimento;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205345" y="9097621"/>
            <a:ext cx="1106805" cy="385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12700" marR="5080">
              <a:lnSpc>
                <a:spcPct val="97500"/>
              </a:lnSpc>
              <a:spcBef>
                <a:spcPts val="125"/>
              </a:spcBef>
            </a:pPr>
            <a:r>
              <a:rPr dirty="0" sz="800" spc="-50">
                <a:latin typeface="Calibri"/>
                <a:cs typeface="Calibri"/>
              </a:rPr>
              <a:t>Trabalhar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buscando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14">
                <a:latin typeface="Calibri"/>
                <a:cs typeface="Calibri"/>
              </a:rPr>
              <a:t>100'X&lt;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na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excelência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da</a:t>
            </a:r>
            <a:r>
              <a:rPr dirty="0" sz="800" spc="-5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qualidade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de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ensino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aprendizagem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em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2408152" y="8491011"/>
            <a:ext cx="1763395" cy="991869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L="34925" marR="21590" indent="-5715">
              <a:lnSpc>
                <a:spcPct val="98800"/>
              </a:lnSpc>
              <a:spcBef>
                <a:spcPts val="110"/>
              </a:spcBef>
            </a:pPr>
            <a:r>
              <a:rPr dirty="0" sz="800" spc="-45">
                <a:latin typeface="Calibri"/>
                <a:cs typeface="Calibri"/>
              </a:rPr>
              <a:t>Efetivar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as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matriculas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do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total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de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alunos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contratados,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mantendo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o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cadastro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sempre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atualizado,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trabalhando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a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busca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ativa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no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intuito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de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garantir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o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direito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e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acessibilidade</a:t>
            </a:r>
            <a:r>
              <a:rPr dirty="0" sz="800" spc="-3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escola;</a:t>
            </a:r>
            <a:endParaRPr sz="800">
              <a:latin typeface="Calibri"/>
              <a:cs typeface="Calibri"/>
            </a:endParaRPr>
          </a:p>
          <a:p>
            <a:pPr algn="ctr" marL="12700" marR="5080" indent="-3175">
              <a:lnSpc>
                <a:spcPct val="97500"/>
              </a:lnSpc>
              <a:spcBef>
                <a:spcPts val="50"/>
              </a:spcBef>
            </a:pPr>
            <a:r>
              <a:rPr dirty="0" sz="800" spc="-45">
                <a:latin typeface="Calibri"/>
                <a:cs typeface="Calibri"/>
              </a:rPr>
              <a:t>Explorar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os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diversos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campos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de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experiências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garantindo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os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direitos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de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aprendizagem: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participar,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explorar,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conviver,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brincar,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conhece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226946" y="9097621"/>
            <a:ext cx="2330450" cy="385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12700" marR="5080">
              <a:lnSpc>
                <a:spcPct val="97500"/>
              </a:lnSpc>
              <a:spcBef>
                <a:spcPts val="125"/>
              </a:spcBef>
            </a:pPr>
            <a:r>
              <a:rPr dirty="0" sz="800" spc="-55">
                <a:latin typeface="Calibri"/>
                <a:cs typeface="Calibri"/>
              </a:rPr>
              <a:t>Acompanhamento</a:t>
            </a:r>
            <a:r>
              <a:rPr dirty="0" sz="800" spc="-4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do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PPP,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PPI,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Planejamento</a:t>
            </a:r>
            <a:r>
              <a:rPr dirty="0" sz="800" spc="13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Anual,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Projetos,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Relatórios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de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Avaliação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pelo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sistema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da</a:t>
            </a:r>
            <a:r>
              <a:rPr dirty="0" sz="800" spc="-3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SE.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Assim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garantindo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100%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dos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alunos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atendidos;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131545" y="9454271"/>
            <a:ext cx="2987675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570865" marR="5080" indent="-558800">
              <a:lnSpc>
                <a:spcPts val="910"/>
              </a:lnSpc>
              <a:spcBef>
                <a:spcPts val="170"/>
              </a:spcBef>
              <a:tabLst>
                <a:tab pos="1514475" algn="l"/>
              </a:tabLst>
            </a:pPr>
            <a:r>
              <a:rPr dirty="0" sz="800" spc="-45">
                <a:latin typeface="Calibri"/>
                <a:cs typeface="Calibri"/>
              </a:rPr>
              <a:t>consonância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com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as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diretrizes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da</a:t>
            </a:r>
            <a:r>
              <a:rPr dirty="0" sz="800" spc="185">
                <a:latin typeface="Calibri"/>
                <a:cs typeface="Calibri"/>
              </a:rPr>
              <a:t>  </a:t>
            </a:r>
            <a:r>
              <a:rPr dirty="0" sz="800" spc="-35">
                <a:latin typeface="Calibri"/>
                <a:cs typeface="Calibri"/>
              </a:rPr>
              <a:t>se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e </a:t>
            </a:r>
            <a:r>
              <a:rPr dirty="0" sz="800" spc="-55">
                <a:latin typeface="Calibri"/>
                <a:cs typeface="Calibri"/>
              </a:rPr>
              <a:t>expressar-</a:t>
            </a:r>
            <a:r>
              <a:rPr dirty="0" sz="800" spc="-25">
                <a:latin typeface="Calibri"/>
                <a:cs typeface="Calibri"/>
              </a:rPr>
              <a:t>se.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Avançando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na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construção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SE;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Calibri"/>
                <a:cs typeface="Calibri"/>
              </a:rPr>
              <a:t>do</a:t>
            </a:r>
            <a:r>
              <a:rPr dirty="0" sz="800" spc="-4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processo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ensino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aprendizagem,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18960" y="9638691"/>
            <a:ext cx="411341" cy="10669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15914" y="8840039"/>
            <a:ext cx="725180" cy="18594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6106" y="6694044"/>
            <a:ext cx="188912" cy="8535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67079" y="228621"/>
            <a:ext cx="329073" cy="23167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961660" y="9013791"/>
            <a:ext cx="1060347" cy="9785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21628" y="423712"/>
            <a:ext cx="664240" cy="167655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37639" y="2394433"/>
            <a:ext cx="1205865" cy="3886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L="12065" marR="5080" indent="-7620">
              <a:lnSpc>
                <a:spcPct val="98800"/>
              </a:lnSpc>
              <a:spcBef>
                <a:spcPts val="110"/>
              </a:spcBef>
            </a:pPr>
            <a:r>
              <a:rPr dirty="0" sz="800" spc="-40">
                <a:latin typeface="Calibri"/>
                <a:cs typeface="Calibri"/>
              </a:rPr>
              <a:t>Posslbilitar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a</a:t>
            </a:r>
            <a:r>
              <a:rPr dirty="0" sz="800" spc="-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formação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continuada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dos </a:t>
            </a:r>
            <a:r>
              <a:rPr dirty="0" sz="800" spc="-40">
                <a:latin typeface="Calibri"/>
                <a:cs typeface="Calibri"/>
              </a:rPr>
              <a:t>profissionais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de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acordo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com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a</a:t>
            </a:r>
            <a:r>
              <a:rPr dirty="0" sz="800" spc="-4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proposta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da</a:t>
            </a:r>
            <a:r>
              <a:rPr dirty="0" sz="800" spc="-3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SE;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98068" y="2394433"/>
            <a:ext cx="4178935" cy="388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5885" marR="5080" indent="-62230">
              <a:lnSpc>
                <a:spcPct val="100000"/>
              </a:lnSpc>
              <a:spcBef>
                <a:spcPts val="100"/>
              </a:spcBef>
              <a:tabLst>
                <a:tab pos="1780539" algn="l"/>
                <a:tab pos="1861820" algn="l"/>
              </a:tabLst>
            </a:pPr>
            <a:r>
              <a:rPr dirty="0" sz="800" spc="-45">
                <a:latin typeface="Calibri"/>
                <a:cs typeface="Calibri"/>
              </a:rPr>
              <a:t>Incentivar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os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profissionais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sempre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a</a:t>
            </a:r>
            <a:r>
              <a:rPr dirty="0" sz="800" spc="-4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busca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de</a:t>
            </a:r>
            <a:r>
              <a:rPr dirty="0" sz="800">
                <a:latin typeface="Calibri"/>
                <a:cs typeface="Calibri"/>
              </a:rPr>
              <a:t>		</a:t>
            </a:r>
            <a:r>
              <a:rPr dirty="0" sz="800" spc="-50">
                <a:latin typeface="Calibri"/>
                <a:cs typeface="Calibri"/>
              </a:rPr>
              <a:t>Frequentando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os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encontros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formativos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ministrados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pela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SE,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aprimoramento,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possibilitando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encontros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5">
                <a:latin typeface="Calibri"/>
                <a:cs typeface="Calibri"/>
              </a:rPr>
              <a:t>oferecendo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palestras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e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reuni6es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pegagógicas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formativas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sempre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5"/>
              </a:lnSpc>
              <a:tabLst>
                <a:tab pos="2493010" algn="l"/>
              </a:tabLst>
            </a:pPr>
            <a:r>
              <a:rPr dirty="0" sz="800" spc="-65">
                <a:latin typeface="Calibri"/>
                <a:cs typeface="Calibri"/>
              </a:rPr>
              <a:t>Normativos,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vivências</a:t>
            </a:r>
            <a:r>
              <a:rPr dirty="0" sz="800" spc="17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e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troca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de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experiências;</a:t>
            </a:r>
            <a:r>
              <a:rPr dirty="0" sz="800">
                <a:latin typeface="Calibri"/>
                <a:cs typeface="Calibri"/>
              </a:rPr>
              <a:t>	</a:t>
            </a:r>
            <a:r>
              <a:rPr dirty="0" sz="800" spc="-50">
                <a:latin typeface="Calibri"/>
                <a:cs typeface="Calibri"/>
              </a:rPr>
              <a:t>que</a:t>
            </a:r>
            <a:r>
              <a:rPr dirty="0" sz="800" spc="-3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possivel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e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necessário;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22328" y="3007138"/>
            <a:ext cx="1233170" cy="7512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L="12065" marR="5080" indent="1905">
              <a:lnSpc>
                <a:spcPct val="99000"/>
              </a:lnSpc>
              <a:spcBef>
                <a:spcPts val="110"/>
              </a:spcBef>
            </a:pPr>
            <a:r>
              <a:rPr dirty="0" sz="800" spc="-55">
                <a:latin typeface="Calibri"/>
                <a:cs typeface="Calibri"/>
              </a:rPr>
              <a:t>Promover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projetos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de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participação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da</a:t>
            </a:r>
            <a:r>
              <a:rPr dirty="0" sz="800" spc="-10">
                <a:latin typeface="Calibri"/>
                <a:cs typeface="Calibri"/>
              </a:rPr>
              <a:t> comunidade,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garantindo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</a:t>
            </a:r>
            <a:r>
              <a:rPr dirty="0" sz="800" spc="-4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transparência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nas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ações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da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unidade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escolar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proximidade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com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a</a:t>
            </a:r>
            <a:r>
              <a:rPr dirty="0" sz="800" spc="-40">
                <a:latin typeface="Calibri"/>
                <a:cs typeface="Calibri"/>
              </a:rPr>
              <a:t> realidade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de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nossos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alunos;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456634" y="3007138"/>
            <a:ext cx="1632585" cy="6292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L="12700" marR="5080">
              <a:lnSpc>
                <a:spcPct val="98800"/>
              </a:lnSpc>
              <a:spcBef>
                <a:spcPts val="110"/>
              </a:spcBef>
            </a:pPr>
            <a:r>
              <a:rPr dirty="0" sz="800" spc="-50">
                <a:latin typeface="Calibri"/>
                <a:cs typeface="Calibri"/>
              </a:rPr>
              <a:t>Criar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projetos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em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que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a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comunidade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esteja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inserida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na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vida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escolar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dos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educandos,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vivenciando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nossas</a:t>
            </a:r>
            <a:r>
              <a:rPr dirty="0" sz="800" spc="-4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rotinas,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entendendo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Calibri"/>
                <a:cs typeface="Calibri"/>
              </a:rPr>
              <a:t>o</a:t>
            </a:r>
            <a:r>
              <a:rPr dirty="0" sz="800" spc="500">
                <a:solidFill>
                  <a:srgbClr val="0F0F0F"/>
                </a:solidFill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processo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ensino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aprendizagem,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sendo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protagonista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no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currículo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escolar;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51322" y="3007138"/>
            <a:ext cx="2242820" cy="3886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L="12065" marR="5080">
              <a:lnSpc>
                <a:spcPct val="98800"/>
              </a:lnSpc>
              <a:spcBef>
                <a:spcPts val="110"/>
              </a:spcBef>
            </a:pPr>
            <a:r>
              <a:rPr dirty="0" sz="800" spc="-35">
                <a:latin typeface="Calibri"/>
                <a:cs typeface="Calibri"/>
              </a:rPr>
              <a:t>Através</a:t>
            </a:r>
            <a:r>
              <a:rPr dirty="0" sz="800" spc="114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de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nossos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registros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em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Ata,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registros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da</a:t>
            </a:r>
            <a:r>
              <a:rPr dirty="0" sz="800" spc="-3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supervisão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escolar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e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pesquisa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de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satlsfação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realizada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no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portal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da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educação;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26454" y="4092330"/>
            <a:ext cx="820419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Calibri"/>
                <a:cs typeface="Calibri"/>
              </a:rPr>
              <a:t>atendimento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escolar;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28449" y="3973447"/>
            <a:ext cx="5426710" cy="266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50"/>
              </a:lnSpc>
              <a:spcBef>
                <a:spcPts val="100"/>
              </a:spcBef>
            </a:pPr>
            <a:r>
              <a:rPr dirty="0" sz="800" spc="-45">
                <a:latin typeface="Calibri"/>
                <a:cs typeface="Calibri"/>
              </a:rPr>
              <a:t>Garantir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100%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de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gratuidade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no</a:t>
            </a:r>
            <a:r>
              <a:rPr dirty="0" sz="800" spc="42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Trabalhar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80">
                <a:latin typeface="Calibri"/>
                <a:cs typeface="Calibri"/>
              </a:rPr>
              <a:t>em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conformidade</a:t>
            </a:r>
            <a:r>
              <a:rPr dirty="0" sz="800" spc="190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com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as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cláusulas</a:t>
            </a:r>
            <a:r>
              <a:rPr dirty="0" sz="800" spc="47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Acompanhamento</a:t>
            </a:r>
            <a:r>
              <a:rPr dirty="0" sz="800" spc="9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da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gest3o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da </a:t>
            </a:r>
            <a:r>
              <a:rPr dirty="0" sz="800" spc="-50">
                <a:latin typeface="Calibri"/>
                <a:cs typeface="Calibri"/>
              </a:rPr>
              <a:t>unidade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escolar,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supervisão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50">
                <a:solidFill>
                  <a:srgbClr val="181818"/>
                </a:solidFill>
                <a:latin typeface="Calibri"/>
                <a:cs typeface="Calibri"/>
              </a:rPr>
              <a:t>e</a:t>
            </a:r>
            <a:endParaRPr sz="800">
              <a:latin typeface="Calibri"/>
              <a:cs typeface="Calibri"/>
            </a:endParaRPr>
          </a:p>
          <a:p>
            <a:pPr marL="3653790">
              <a:lnSpc>
                <a:spcPts val="950"/>
              </a:lnSpc>
            </a:pPr>
            <a:r>
              <a:rPr dirty="0" sz="800" spc="-40">
                <a:latin typeface="Calibri"/>
                <a:cs typeface="Calibri"/>
              </a:rPr>
              <a:t>registros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de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açóes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supervisoras;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520670" y="4092330"/>
            <a:ext cx="1505585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86055" marR="5080" indent="-173990">
              <a:lnSpc>
                <a:spcPts val="940"/>
              </a:lnSpc>
              <a:spcBef>
                <a:spcPts val="145"/>
              </a:spcBef>
            </a:pPr>
            <a:r>
              <a:rPr dirty="0" sz="800" spc="-45">
                <a:latin typeface="Calibri"/>
                <a:cs typeface="Calibri"/>
              </a:rPr>
              <a:t>do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Termos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de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colaboração,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ofertando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50">
                <a:solidFill>
                  <a:srgbClr val="232323"/>
                </a:solidFill>
                <a:latin typeface="Calibri"/>
                <a:cs typeface="Calibri"/>
              </a:rPr>
              <a:t>o</a:t>
            </a:r>
            <a:r>
              <a:rPr dirty="0" sz="800" spc="500">
                <a:solidFill>
                  <a:srgbClr val="232323"/>
                </a:solidFill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atendimento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integral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gratuito;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52798" y="4656263"/>
            <a:ext cx="116776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127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Calibri"/>
                <a:cs typeface="Calibri"/>
              </a:rPr>
              <a:t>Zelar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95">
                <a:latin typeface="Calibri"/>
                <a:cs typeface="Calibri"/>
              </a:rPr>
              <a:t>10096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pela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limpeza,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manutenção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e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organização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de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todos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os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espaços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visando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qualidade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e</a:t>
            </a:r>
            <a:r>
              <a:rPr dirty="0" sz="800" spc="-40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bem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estar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no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atendimento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de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acordo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com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Manter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o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quadro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de</a:t>
            </a:r>
            <a:r>
              <a:rPr dirty="0" sz="800" spc="-3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recursos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humanos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atualizado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conforme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Termo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de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Colaboração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ponarias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vigentes;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393998" y="4647119"/>
            <a:ext cx="1757045" cy="8851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ctr" marL="52705" marR="42545">
              <a:lnSpc>
                <a:spcPct val="98800"/>
              </a:lnSpc>
              <a:spcBef>
                <a:spcPts val="180"/>
              </a:spcBef>
            </a:pPr>
            <a:r>
              <a:rPr dirty="0" sz="800" spc="-60">
                <a:latin typeface="Calibri"/>
                <a:cs typeface="Calibri"/>
              </a:rPr>
              <a:t>Manter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assiduamente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dirty="0" sz="800" spc="-45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limpeza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de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todos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os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baseline="6944" sz="1200" spc="-44">
                <a:latin typeface="Calibri"/>
                <a:cs typeface="Calibri"/>
              </a:rPr>
              <a:t>espa</a:t>
            </a:r>
            <a:r>
              <a:rPr dirty="0" sz="800" spc="-30">
                <a:latin typeface="Calibri"/>
                <a:cs typeface="Calibri"/>
              </a:rPr>
              <a:t>s</a:t>
            </a:r>
            <a:r>
              <a:rPr dirty="0" baseline="6944" sz="1200" spc="-44">
                <a:latin typeface="Calibri"/>
                <a:cs typeface="Calibri"/>
              </a:rPr>
              <a:t>os</a:t>
            </a:r>
            <a:r>
              <a:rPr dirty="0" baseline="6944" sz="1200" spc="-142">
                <a:latin typeface="Calibri"/>
                <a:cs typeface="Calibri"/>
              </a:rPr>
              <a:t> </a:t>
            </a:r>
            <a:r>
              <a:rPr dirty="0" baseline="6944" sz="1200" spc="-67">
                <a:latin typeface="Calibri"/>
                <a:cs typeface="Calibri"/>
              </a:rPr>
              <a:t>escolares.</a:t>
            </a:r>
            <a:r>
              <a:rPr dirty="0" baseline="6944" sz="1200" spc="75">
                <a:latin typeface="Calibri"/>
                <a:cs typeface="Calibri"/>
              </a:rPr>
              <a:t> </a:t>
            </a:r>
            <a:r>
              <a:rPr dirty="0" baseline="6944" sz="1200" spc="-30">
                <a:latin typeface="Calibri"/>
                <a:cs typeface="Calibri"/>
              </a:rPr>
              <a:t>A</a:t>
            </a:r>
            <a:r>
              <a:rPr dirty="0" baseline="6944" sz="1200" spc="-22">
                <a:latin typeface="Calibri"/>
                <a:cs typeface="Calibri"/>
              </a:rPr>
              <a:t> </a:t>
            </a:r>
            <a:r>
              <a:rPr dirty="0" baseline="6944" sz="1200" spc="-75">
                <a:latin typeface="Calibri"/>
                <a:cs typeface="Calibri"/>
              </a:rPr>
              <a:t>organização</a:t>
            </a:r>
            <a:r>
              <a:rPr dirty="0" baseline="6944" sz="1200" spc="89">
                <a:latin typeface="Calibri"/>
                <a:cs typeface="Calibri"/>
              </a:rPr>
              <a:t> </a:t>
            </a:r>
            <a:r>
              <a:rPr dirty="0" baseline="6944" sz="1200" spc="-37">
                <a:latin typeface="Calibri"/>
                <a:cs typeface="Calibri"/>
              </a:rPr>
              <a:t>dos</a:t>
            </a:r>
            <a:r>
              <a:rPr dirty="0" baseline="6944" sz="1200" spc="75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documentos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devem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ser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maneira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adequada</a:t>
            </a:r>
            <a:endParaRPr sz="800">
              <a:latin typeface="Calibri"/>
              <a:cs typeface="Calibri"/>
            </a:endParaRPr>
          </a:p>
          <a:p>
            <a:pPr algn="ctr" marR="1905">
              <a:lnSpc>
                <a:spcPts val="910"/>
              </a:lnSpc>
            </a:pPr>
            <a:r>
              <a:rPr dirty="0" sz="800" spc="-45">
                <a:latin typeface="Calibri"/>
                <a:cs typeface="Calibri"/>
              </a:rPr>
              <a:t>repeitando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75">
                <a:latin typeface="Calibri"/>
                <a:cs typeface="Calibri"/>
              </a:rPr>
              <a:t>sUa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vigência.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A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manutenção</a:t>
            </a:r>
            <a:endParaRPr sz="800">
              <a:latin typeface="Calibri"/>
              <a:cs typeface="Calibri"/>
            </a:endParaRPr>
          </a:p>
          <a:p>
            <a:pPr algn="ctr" marL="5715">
              <a:lnSpc>
                <a:spcPct val="100000"/>
              </a:lnSpc>
            </a:pPr>
            <a:r>
              <a:rPr dirty="0" sz="800" spc="-40">
                <a:latin typeface="Calibri"/>
                <a:cs typeface="Calibri"/>
              </a:rPr>
              <a:t>predial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deve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ser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periôdlca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de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acordo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com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a</a:t>
            </a:r>
            <a:endParaRPr sz="800">
              <a:latin typeface="Calibri"/>
              <a:cs typeface="Calibri"/>
            </a:endParaRPr>
          </a:p>
          <a:p>
            <a:pPr algn="ctr" marL="38100" marR="30480">
              <a:lnSpc>
                <a:spcPct val="100000"/>
              </a:lnSpc>
              <a:spcBef>
                <a:spcPts val="50"/>
              </a:spcBef>
            </a:pPr>
            <a:r>
              <a:rPr dirty="0" sz="800" spc="-50">
                <a:latin typeface="Calibri"/>
                <a:cs typeface="Calibri"/>
              </a:rPr>
              <a:t>Encaminhar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relatório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do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RH</a:t>
            </a:r>
            <a:r>
              <a:rPr dirty="0" sz="800" spc="-3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mensalmente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de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acordo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com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60">
                <a:latin typeface="Calibri"/>
                <a:cs typeface="Calibri"/>
              </a:rPr>
              <a:t>a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solicitação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da</a:t>
            </a:r>
            <a:r>
              <a:rPr dirty="0" sz="800" spc="-3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SE;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00842" y="4659820"/>
            <a:ext cx="1948814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62305" marR="5080" indent="-650240">
              <a:lnSpc>
                <a:spcPct val="108600"/>
              </a:lnSpc>
              <a:spcBef>
                <a:spcPts val="100"/>
              </a:spcBef>
            </a:pPr>
            <a:r>
              <a:rPr dirty="0" sz="700">
                <a:latin typeface="Calibri"/>
                <a:cs typeface="Calibri"/>
              </a:rPr>
              <a:t>Através</a:t>
            </a:r>
            <a:r>
              <a:rPr dirty="0" sz="700" spc="2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-3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registros</a:t>
            </a:r>
            <a:r>
              <a:rPr dirty="0" sz="700" spc="2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fotograficos,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visitas</a:t>
            </a:r>
            <a:r>
              <a:rPr dirty="0" sz="700" spc="1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do</a:t>
            </a:r>
            <a:r>
              <a:rPr dirty="0" sz="700" spc="-1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setor</a:t>
            </a:r>
            <a:r>
              <a:rPr dirty="0" sz="700" spc="25">
                <a:latin typeface="Calibri"/>
                <a:cs typeface="Calibri"/>
              </a:rPr>
              <a:t> </a:t>
            </a:r>
            <a:r>
              <a:rPr dirty="0" sz="700" spc="-25">
                <a:latin typeface="Calibri"/>
                <a:cs typeface="Calibri"/>
              </a:rPr>
              <a:t>de</a:t>
            </a:r>
            <a:r>
              <a:rPr dirty="0" sz="700" spc="500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monitoramento;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339683" y="5262872"/>
            <a:ext cx="207518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80720" marR="5080" indent="-668655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Calibri"/>
                <a:cs typeface="Calibri"/>
              </a:rPr>
              <a:t>Acompanhamento</a:t>
            </a:r>
            <a:r>
              <a:rPr dirty="0" sz="800" spc="-6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realizado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pela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gestlo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de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parcerias</a:t>
            </a:r>
            <a:r>
              <a:rPr dirty="0" sz="800" spc="6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supervisão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escolar;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55921" y="5948738"/>
            <a:ext cx="1169670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12065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Calibri"/>
                <a:cs typeface="Calibri"/>
              </a:rPr>
              <a:t>Garantir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uma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alimentação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saudável,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de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qualidade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e</a:t>
            </a:r>
            <a:r>
              <a:rPr dirty="0" sz="800" spc="-25">
                <a:latin typeface="Calibri"/>
                <a:cs typeface="Calibri"/>
              </a:rPr>
              <a:t> com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boa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apresentação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a</a:t>
            </a:r>
            <a:r>
              <a:rPr dirty="0" sz="800" spc="-30">
                <a:latin typeface="Calibri"/>
                <a:cs typeface="Calibri"/>
              </a:rPr>
              <a:t> </a:t>
            </a:r>
            <a:r>
              <a:rPr dirty="0" sz="800" spc="-55">
                <a:latin typeface="Calibri"/>
                <a:cs typeface="Calibri"/>
              </a:rPr>
              <a:t>100%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das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crianças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atendidas,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segundo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o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PNAE;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395021" y="5948738"/>
            <a:ext cx="1751964" cy="39433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ctr" marL="12065" marR="5080">
              <a:lnSpc>
                <a:spcPct val="101299"/>
              </a:lnSpc>
              <a:spcBef>
                <a:spcPts val="85"/>
              </a:spcBef>
            </a:pPr>
            <a:r>
              <a:rPr dirty="0" sz="800" spc="-45">
                <a:latin typeface="Calibri"/>
                <a:cs typeface="Calibri"/>
              </a:rPr>
              <a:t>Preparar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os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alimentos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fornecidos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pela</a:t>
            </a:r>
            <a:r>
              <a:rPr dirty="0" sz="800" spc="-5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SE,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com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zelo,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dedicação,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primando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por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alimentos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saudáveis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65">
                <a:latin typeface="Calibri"/>
                <a:cs typeface="Calibri"/>
              </a:rPr>
              <a:t>com</a:t>
            </a:r>
            <a:r>
              <a:rPr dirty="0" sz="800" spc="-10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boa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apresentação;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272650" y="5948738"/>
            <a:ext cx="220599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734695" marR="5080" indent="-722630">
              <a:lnSpc>
                <a:spcPct val="102499"/>
              </a:lnSpc>
              <a:spcBef>
                <a:spcPts val="75"/>
              </a:spcBef>
            </a:pPr>
            <a:r>
              <a:rPr dirty="0" sz="800" spc="-55">
                <a:latin typeface="Calibri"/>
                <a:cs typeface="Calibri"/>
              </a:rPr>
              <a:t>Acompanhamento</a:t>
            </a:r>
            <a:r>
              <a:rPr dirty="0" sz="800" spc="-4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regular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do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cardápio</a:t>
            </a:r>
            <a:r>
              <a:rPr dirty="0" sz="800" spc="9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fornecido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pela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SE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50">
                <a:latin typeface="Calibri"/>
                <a:cs typeface="Calibri"/>
              </a:rPr>
              <a:t>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equipe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45">
                <a:latin typeface="Calibri"/>
                <a:cs typeface="Calibri"/>
              </a:rPr>
              <a:t>de</a:t>
            </a:r>
            <a:r>
              <a:rPr dirty="0" sz="800" spc="-4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nutrição;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04594" y="6689980"/>
            <a:ext cx="3040380" cy="626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73355">
              <a:lnSpc>
                <a:spcPct val="114100"/>
              </a:lnSpc>
              <a:spcBef>
                <a:spcPts val="100"/>
              </a:spcBef>
              <a:tabLst>
                <a:tab pos="1343660" algn="l"/>
              </a:tabLst>
            </a:pPr>
            <a:r>
              <a:rPr dirty="0" sz="700">
                <a:latin typeface="Calibri"/>
                <a:cs typeface="Calibri"/>
              </a:rPr>
              <a:t>Garantir</a:t>
            </a:r>
            <a:r>
              <a:rPr dirty="0" sz="700" spc="6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</a:t>
            </a:r>
            <a:r>
              <a:rPr dirty="0" sz="700" spc="5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boa</a:t>
            </a:r>
            <a:r>
              <a:rPr dirty="0" sz="700" spc="-1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e</a:t>
            </a:r>
            <a:r>
              <a:rPr dirty="0" sz="700" spc="-20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regular</a:t>
            </a:r>
            <a:r>
              <a:rPr dirty="0" sz="700">
                <a:latin typeface="Calibri"/>
                <a:cs typeface="Calibri"/>
              </a:rPr>
              <a:t>	Iremos</a:t>
            </a:r>
            <a:r>
              <a:rPr dirty="0" sz="700" spc="-1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prestar</a:t>
            </a:r>
            <a:r>
              <a:rPr dirty="0" sz="700" spc="5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contas</a:t>
            </a:r>
            <a:r>
              <a:rPr dirty="0" sz="700" spc="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diarimente</a:t>
            </a:r>
            <a:r>
              <a:rPr dirty="0" sz="700" spc="4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através</a:t>
            </a:r>
            <a:r>
              <a:rPr dirty="0" sz="700" spc="10">
                <a:latin typeface="Calibri"/>
                <a:cs typeface="Calibri"/>
              </a:rPr>
              <a:t> </a:t>
            </a:r>
            <a:r>
              <a:rPr dirty="0" sz="700" spc="-25">
                <a:latin typeface="Calibri"/>
                <a:cs typeface="Calibri"/>
              </a:rPr>
              <a:t>de</a:t>
            </a:r>
            <a:r>
              <a:rPr dirty="0" sz="700" spc="50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aplicação</a:t>
            </a:r>
            <a:r>
              <a:rPr dirty="0" sz="700" spc="2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dos</a:t>
            </a:r>
            <a:r>
              <a:rPr dirty="0" sz="700" spc="-1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recursos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recebidos,</a:t>
            </a:r>
            <a:r>
              <a:rPr dirty="0" sz="700" spc="40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sistema,</a:t>
            </a:r>
            <a:r>
              <a:rPr dirty="0" sz="700" spc="4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conforme</a:t>
            </a:r>
            <a:r>
              <a:rPr dirty="0" sz="700" spc="4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orientaç0es</a:t>
            </a:r>
            <a:r>
              <a:rPr dirty="0" sz="700" spc="5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e</a:t>
            </a:r>
            <a:r>
              <a:rPr dirty="0" sz="700" spc="-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portarias</a:t>
            </a:r>
            <a:r>
              <a:rPr dirty="0" sz="700" spc="45">
                <a:latin typeface="Calibri"/>
                <a:cs typeface="Calibri"/>
              </a:rPr>
              <a:t> </a:t>
            </a:r>
            <a:r>
              <a:rPr dirty="0" sz="700" spc="-25">
                <a:latin typeface="Calibri"/>
                <a:cs typeface="Calibri"/>
              </a:rPr>
              <a:t>da</a:t>
            </a:r>
            <a:r>
              <a:rPr dirty="0" sz="700" spc="500">
                <a:latin typeface="Calibri"/>
                <a:cs typeface="Calibri"/>
              </a:rPr>
              <a:t> </a:t>
            </a:r>
            <a:r>
              <a:rPr dirty="0" sz="650">
                <a:solidFill>
                  <a:srgbClr val="161616"/>
                </a:solidFill>
                <a:latin typeface="Calibri"/>
                <a:cs typeface="Calibri"/>
              </a:rPr>
              <a:t>de</a:t>
            </a:r>
            <a:r>
              <a:rPr dirty="0" sz="650" spc="114">
                <a:solidFill>
                  <a:srgbClr val="161616"/>
                </a:solidFill>
                <a:latin typeface="Calibri"/>
                <a:cs typeface="Calibri"/>
              </a:rPr>
              <a:t> </a:t>
            </a:r>
            <a:r>
              <a:rPr dirty="0" sz="650">
                <a:latin typeface="Calibri"/>
                <a:cs typeface="Calibri"/>
              </a:rPr>
              <a:t>acordo</a:t>
            </a:r>
            <a:r>
              <a:rPr dirty="0" sz="650" spc="160">
                <a:latin typeface="Calibri"/>
                <a:cs typeface="Calibri"/>
              </a:rPr>
              <a:t> </a:t>
            </a:r>
            <a:r>
              <a:rPr dirty="0" sz="650">
                <a:latin typeface="Calibri"/>
                <a:cs typeface="Calibri"/>
              </a:rPr>
              <a:t>com</a:t>
            </a:r>
            <a:r>
              <a:rPr dirty="0" sz="650" spc="140">
                <a:latin typeface="Calibri"/>
                <a:cs typeface="Calibri"/>
              </a:rPr>
              <a:t> </a:t>
            </a:r>
            <a:r>
              <a:rPr dirty="0" sz="650">
                <a:latin typeface="Calibri"/>
                <a:cs typeface="Calibri"/>
              </a:rPr>
              <a:t>as</a:t>
            </a:r>
            <a:r>
              <a:rPr dirty="0" sz="650" spc="85">
                <a:latin typeface="Calibri"/>
                <a:cs typeface="Calibri"/>
              </a:rPr>
              <a:t> </a:t>
            </a:r>
            <a:r>
              <a:rPr dirty="0" sz="650">
                <a:latin typeface="Calibri"/>
                <a:cs typeface="Calibri"/>
              </a:rPr>
              <a:t>leis</a:t>
            </a:r>
            <a:r>
              <a:rPr dirty="0" sz="650" spc="70">
                <a:latin typeface="Calibri"/>
                <a:cs typeface="Calibri"/>
              </a:rPr>
              <a:t> </a:t>
            </a:r>
            <a:r>
              <a:rPr dirty="0" sz="650" spc="-10">
                <a:latin typeface="Calibri"/>
                <a:cs typeface="Calibri"/>
              </a:rPr>
              <a:t>vigentes,</a:t>
            </a:r>
            <a:r>
              <a:rPr dirty="0" sz="650">
                <a:latin typeface="Calibri"/>
                <a:cs typeface="Calibri"/>
              </a:rPr>
              <a:t>	</a:t>
            </a:r>
            <a:r>
              <a:rPr dirty="0" sz="650" spc="-35">
                <a:latin typeface="Calibri"/>
                <a:cs typeface="Calibri"/>
              </a:rPr>
              <a:t> </a:t>
            </a:r>
            <a:r>
              <a:rPr dirty="0" sz="650" spc="10">
                <a:latin typeface="Calibri"/>
                <a:cs typeface="Calibri"/>
              </a:rPr>
              <a:t>SE,</a:t>
            </a:r>
            <a:r>
              <a:rPr dirty="0" sz="650" spc="135">
                <a:latin typeface="Calibri"/>
                <a:cs typeface="Calibri"/>
              </a:rPr>
              <a:t> </a:t>
            </a:r>
            <a:r>
              <a:rPr dirty="0" sz="650" spc="10">
                <a:latin typeface="Calibri"/>
                <a:cs typeface="Calibri"/>
              </a:rPr>
              <a:t>comprovando</a:t>
            </a:r>
            <a:r>
              <a:rPr dirty="0" sz="650" spc="150">
                <a:latin typeface="Calibri"/>
                <a:cs typeface="Calibri"/>
              </a:rPr>
              <a:t> </a:t>
            </a:r>
            <a:r>
              <a:rPr dirty="0" sz="650" spc="10">
                <a:solidFill>
                  <a:srgbClr val="151515"/>
                </a:solidFill>
                <a:latin typeface="Calibri"/>
                <a:cs typeface="Calibri"/>
              </a:rPr>
              <a:t>a</a:t>
            </a:r>
            <a:r>
              <a:rPr dirty="0" sz="650" spc="80">
                <a:solidFill>
                  <a:srgbClr val="151515"/>
                </a:solidFill>
                <a:latin typeface="Calibri"/>
                <a:cs typeface="Calibri"/>
              </a:rPr>
              <a:t> </a:t>
            </a:r>
            <a:r>
              <a:rPr dirty="0" sz="650" spc="10">
                <a:latin typeface="Calibri"/>
                <a:cs typeface="Calibri"/>
              </a:rPr>
              <a:t>aplicação</a:t>
            </a:r>
            <a:r>
              <a:rPr dirty="0" sz="650" spc="130">
                <a:latin typeface="Calibri"/>
                <a:cs typeface="Calibri"/>
              </a:rPr>
              <a:t> </a:t>
            </a:r>
            <a:r>
              <a:rPr dirty="0" sz="650" spc="10">
                <a:latin typeface="Calibri"/>
                <a:cs typeface="Calibri"/>
              </a:rPr>
              <a:t>de</a:t>
            </a:r>
            <a:r>
              <a:rPr dirty="0" sz="650" spc="95">
                <a:latin typeface="Calibri"/>
                <a:cs typeface="Calibri"/>
              </a:rPr>
              <a:t> </a:t>
            </a:r>
            <a:r>
              <a:rPr dirty="0" sz="650" spc="10">
                <a:latin typeface="Calibri"/>
                <a:cs typeface="Calibri"/>
              </a:rPr>
              <a:t>todos</a:t>
            </a:r>
            <a:r>
              <a:rPr dirty="0" sz="650" spc="114">
                <a:latin typeface="Calibri"/>
                <a:cs typeface="Calibri"/>
              </a:rPr>
              <a:t> </a:t>
            </a:r>
            <a:r>
              <a:rPr dirty="0" sz="650">
                <a:latin typeface="Calibri"/>
                <a:cs typeface="Calibri"/>
              </a:rPr>
              <a:t>os</a:t>
            </a:r>
            <a:r>
              <a:rPr dirty="0" sz="650" spc="50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Planilha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1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Aplicação</a:t>
            </a:r>
            <a:r>
              <a:rPr dirty="0" sz="700" spc="6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Financeira</a:t>
            </a:r>
            <a:r>
              <a:rPr dirty="0" sz="700" spc="175">
                <a:latin typeface="Calibri"/>
                <a:cs typeface="Calibri"/>
              </a:rPr>
              <a:t>  </a:t>
            </a:r>
            <a:r>
              <a:rPr dirty="0" sz="700">
                <a:latin typeface="Calibri"/>
                <a:cs typeface="Calibri"/>
              </a:rPr>
              <a:t>recursos</a:t>
            </a:r>
            <a:r>
              <a:rPr dirty="0" sz="700" spc="50">
                <a:latin typeface="Calibri"/>
                <a:cs typeface="Calibri"/>
              </a:rPr>
              <a:t> </a:t>
            </a:r>
            <a:r>
              <a:rPr dirty="0" sz="700" spc="-20">
                <a:latin typeface="Calibri"/>
                <a:cs typeface="Calibri"/>
              </a:rPr>
              <a:t>finance1ros</a:t>
            </a:r>
            <a:r>
              <a:rPr dirty="0" sz="700" spc="5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recebidos,</a:t>
            </a:r>
            <a:r>
              <a:rPr dirty="0" sz="700" spc="6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1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forma</a:t>
            </a:r>
            <a:r>
              <a:rPr dirty="0" sz="700" spc="25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clara</a:t>
            </a:r>
            <a:endParaRPr sz="700">
              <a:latin typeface="Calibri"/>
              <a:cs typeface="Calibri"/>
            </a:endParaRPr>
          </a:p>
          <a:p>
            <a:pPr marL="179705">
              <a:lnSpc>
                <a:spcPct val="100000"/>
              </a:lnSpc>
              <a:spcBef>
                <a:spcPts val="120"/>
              </a:spcBef>
              <a:tabLst>
                <a:tab pos="1992630" algn="l"/>
              </a:tabLst>
            </a:pPr>
            <a:r>
              <a:rPr dirty="0" sz="700">
                <a:latin typeface="Calibri"/>
                <a:cs typeface="Calibri"/>
              </a:rPr>
              <a:t>e</a:t>
            </a:r>
            <a:r>
              <a:rPr dirty="0" sz="700" spc="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Termo</a:t>
            </a:r>
            <a:r>
              <a:rPr dirty="0" sz="700" spc="6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10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Colaboração</a:t>
            </a:r>
            <a:r>
              <a:rPr dirty="0" sz="700">
                <a:latin typeface="Calibri"/>
                <a:cs typeface="Calibri"/>
              </a:rPr>
              <a:t>	e</a:t>
            </a:r>
            <a:r>
              <a:rPr dirty="0" sz="700" spc="20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integra;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239352" y="6705221"/>
            <a:ext cx="226885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Calibri"/>
                <a:cs typeface="Calibri"/>
              </a:rPr>
              <a:t>Através</a:t>
            </a:r>
            <a:r>
              <a:rPr dirty="0" sz="700" spc="3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do</a:t>
            </a:r>
            <a:r>
              <a:rPr dirty="0" sz="700" spc="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setor</a:t>
            </a:r>
            <a:r>
              <a:rPr dirty="0" sz="700" spc="3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da</a:t>
            </a:r>
            <a:r>
              <a:rPr dirty="0" sz="700" spc="16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Divisão</a:t>
            </a:r>
            <a:r>
              <a:rPr dirty="0" sz="700" spc="3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Técnica</a:t>
            </a:r>
            <a:r>
              <a:rPr dirty="0" sz="700" spc="-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Prestação</a:t>
            </a:r>
            <a:r>
              <a:rPr dirty="0" sz="700" spc="2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de</a:t>
            </a:r>
            <a:r>
              <a:rPr dirty="0" sz="700" spc="2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Contas</a:t>
            </a:r>
            <a:r>
              <a:rPr dirty="0" sz="700" spc="10">
                <a:latin typeface="Calibri"/>
                <a:cs typeface="Calibri"/>
              </a:rPr>
              <a:t> </a:t>
            </a:r>
            <a:r>
              <a:rPr dirty="0" sz="700" spc="-25">
                <a:latin typeface="Calibri"/>
                <a:cs typeface="Calibri"/>
              </a:rPr>
              <a:t>SE.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273737" y="7366701"/>
            <a:ext cx="113601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Calibri"/>
                <a:cs typeface="Calibri"/>
              </a:rPr>
              <a:t>7.</a:t>
            </a:r>
            <a:r>
              <a:rPr dirty="0" sz="700" spc="50">
                <a:latin typeface="Calibri"/>
                <a:cs typeface="Calibri"/>
              </a:rPr>
              <a:t> </a:t>
            </a:r>
            <a:r>
              <a:rPr dirty="0" sz="700" spc="95">
                <a:latin typeface="Calibri"/>
                <a:cs typeface="Calibri"/>
              </a:rPr>
              <a:t>AzE«nmca</a:t>
            </a:r>
            <a:r>
              <a:rPr dirty="0" sz="700" spc="235">
                <a:latin typeface="Calibri"/>
                <a:cs typeface="Calibri"/>
              </a:rPr>
              <a:t> </a:t>
            </a:r>
            <a:r>
              <a:rPr dirty="0" sz="700" spc="120">
                <a:latin typeface="Calibri"/>
                <a:cs typeface="Calibri"/>
              </a:rPr>
              <a:t>O</a:t>
            </a:r>
            <a:r>
              <a:rPr dirty="0" sz="700" spc="-6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PkBi•o:S</a:t>
            </a:r>
            <a:r>
              <a:rPr dirty="0" sz="700" spc="140">
                <a:latin typeface="Calibri"/>
                <a:cs typeface="Calibri"/>
              </a:rPr>
              <a:t> </a:t>
            </a:r>
            <a:r>
              <a:rPr dirty="0" sz="700" spc="-50">
                <a:latin typeface="Calibri"/>
                <a:cs typeface="Calibri"/>
              </a:rPr>
              <a:t>O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100590" y="7610309"/>
            <a:ext cx="45085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alibri"/>
                <a:cs typeface="Calibri"/>
              </a:rPr>
              <a:t>BERÇÁRIO</a:t>
            </a:r>
            <a:r>
              <a:rPr dirty="0" sz="750" spc="20">
                <a:latin typeface="Calibri"/>
                <a:cs typeface="Calibri"/>
              </a:rPr>
              <a:t> </a:t>
            </a:r>
            <a:r>
              <a:rPr dirty="0" sz="750" spc="-50">
                <a:latin typeface="Calibri"/>
                <a:cs typeface="Calibri"/>
              </a:rPr>
              <a:t>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100590" y="7848076"/>
            <a:ext cx="476884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alibri"/>
                <a:cs typeface="Calibri"/>
              </a:rPr>
              <a:t>BERÇÁRIO</a:t>
            </a:r>
            <a:r>
              <a:rPr dirty="0" sz="750" spc="20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II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01795" y="8091939"/>
            <a:ext cx="54165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latin typeface="Calibri"/>
                <a:cs typeface="Calibri"/>
              </a:rPr>
              <a:t>TOTAL</a:t>
            </a:r>
            <a:r>
              <a:rPr dirty="0" sz="750" spc="10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VAGAS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100057" y="8329452"/>
            <a:ext cx="39878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Calibri"/>
                <a:cs typeface="Calibri"/>
              </a:rPr>
              <a:t>Per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capita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2060294" y="7607262"/>
            <a:ext cx="12128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alibri"/>
                <a:cs typeface="Calibri"/>
              </a:rPr>
              <a:t>16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2055387" y="7845028"/>
            <a:ext cx="13081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ourier New"/>
                <a:cs typeface="Courier New"/>
              </a:rPr>
              <a:t>40</a:t>
            </a:r>
            <a:endParaRPr sz="750">
              <a:latin typeface="Courier New"/>
              <a:cs typeface="Courier New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2087716" y="8085843"/>
            <a:ext cx="120014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alibri"/>
                <a:cs typeface="Calibri"/>
              </a:rPr>
              <a:t>13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850146" y="8332755"/>
            <a:ext cx="39370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Calibri"/>
                <a:cs typeface="Calibri"/>
              </a:rPr>
              <a:t>R$</a:t>
            </a:r>
            <a:r>
              <a:rPr dirty="0" sz="750" spc="-35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728,30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4166380" y="7607516"/>
            <a:ext cx="441959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latin typeface="Calibri"/>
                <a:cs typeface="Calibri"/>
              </a:rPr>
              <a:t>MATERNAL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4168894" y="7838932"/>
            <a:ext cx="34417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alibri"/>
                <a:cs typeface="Calibri"/>
              </a:rPr>
              <a:t>ESTÁGIO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4168894" y="8323610"/>
            <a:ext cx="39052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85">
                <a:latin typeface="Calibri"/>
                <a:cs typeface="Calibri"/>
              </a:rPr>
              <a:t>R'$</a:t>
            </a:r>
            <a:r>
              <a:rPr dirty="0" sz="750" spc="5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245,00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5341651" y="7601165"/>
            <a:ext cx="11811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alibri"/>
                <a:cs typeface="Calibri"/>
              </a:rPr>
              <a:t>46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5340096" y="7835883"/>
            <a:ext cx="120014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Consolas"/>
                <a:cs typeface="Consolas"/>
              </a:rPr>
              <a:t>22</a:t>
            </a:r>
            <a:endParaRPr sz="75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362700" y="387350"/>
            <a:ext cx="25527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25">
                <a:latin typeface="Arial MT"/>
                <a:cs typeface="Arial MT"/>
              </a:rPr>
              <a:t>c#'</a:t>
            </a:r>
            <a:endParaRPr sz="14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756400" y="374650"/>
            <a:ext cx="670560" cy="502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1550" spc="-135">
                <a:latin typeface="Arial MT"/>
                <a:cs typeface="Arial MT"/>
              </a:rPr>
              <a:t>7'\ </a:t>
            </a:r>
            <a:r>
              <a:rPr dirty="0" sz="1550" spc="-35">
                <a:latin typeface="Arial MT"/>
                <a:cs typeface="Arial MT"/>
              </a:rPr>
              <a:t>}5</a:t>
            </a:r>
            <a:endParaRPr sz="1550">
              <a:latin typeface="Arial MT"/>
              <a:cs typeface="Arial MT"/>
            </a:endParaRPr>
          </a:p>
          <a:p>
            <a:pPr algn="r" marR="28575">
              <a:lnSpc>
                <a:spcPct val="100000"/>
              </a:lnSpc>
              <a:spcBef>
                <a:spcPts val="40"/>
              </a:spcBef>
            </a:pPr>
            <a:r>
              <a:rPr dirty="0" sz="1550" spc="-10">
                <a:latin typeface="Arial MT"/>
                <a:cs typeface="Arial MT"/>
              </a:rPr>
              <a:t>3'j</a:t>
            </a:r>
            <a:r>
              <a:rPr dirty="0" sz="1550" spc="-235">
                <a:latin typeface="Arial MT"/>
                <a:cs typeface="Arial MT"/>
              </a:rPr>
              <a:t> </a:t>
            </a:r>
            <a:r>
              <a:rPr dirty="0" sz="1550" spc="-40">
                <a:latin typeface="Arial MT"/>
                <a:cs typeface="Arial MT"/>
              </a:rPr>
              <a:t>qrz/u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81000" y="3663950"/>
            <a:ext cx="191770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25">
                <a:latin typeface="Arial MT"/>
                <a:cs typeface="Arial MT"/>
              </a:rPr>
              <a:t>'1</a:t>
            </a:r>
            <a:endParaRPr sz="1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4800" y="6597650"/>
            <a:ext cx="191770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25">
                <a:latin typeface="Arial MT"/>
                <a:cs typeface="Arial MT"/>
              </a:rPr>
              <a:t>'3</a:t>
            </a:r>
            <a:endParaRPr sz="1750">
              <a:latin typeface="Arial MT"/>
              <a:cs typeface="Arial MT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6763" y="518209"/>
            <a:ext cx="1298011" cy="958687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71818" y="7946890"/>
            <a:ext cx="393059" cy="21398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59714" y="9035130"/>
            <a:ext cx="109691" cy="102727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37200" y="9842927"/>
            <a:ext cx="88362" cy="9449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307831" y="8321830"/>
            <a:ext cx="188912" cy="132905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56667" y="3005613"/>
            <a:ext cx="112738" cy="554788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021415" y="3045241"/>
            <a:ext cx="207194" cy="513941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3306219" y="9839570"/>
            <a:ext cx="1019175" cy="10541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 spc="-25">
                <a:latin typeface="Calibri"/>
                <a:cs typeface="Calibri"/>
              </a:rPr>
              <a:t>12</a:t>
            </a:r>
            <a:endParaRPr sz="600">
              <a:latin typeface="Calibri"/>
              <a:cs typeface="Calibri"/>
            </a:endParaRPr>
          </a:p>
          <a:p>
            <a:pPr marL="33655">
              <a:lnSpc>
                <a:spcPct val="100000"/>
              </a:lnSpc>
              <a:spcBef>
                <a:spcPts val="335"/>
              </a:spcBef>
            </a:pPr>
            <a:r>
              <a:rPr dirty="0" sz="600" spc="-50">
                <a:latin typeface="Calibri"/>
                <a:cs typeface="Calibri"/>
              </a:rPr>
              <a:t>1</a:t>
            </a:r>
            <a:endParaRPr sz="600">
              <a:latin typeface="Calibri"/>
              <a:cs typeface="Calibri"/>
            </a:endParaRPr>
          </a:p>
          <a:p>
            <a:pPr marL="36830">
              <a:lnSpc>
                <a:spcPct val="100000"/>
              </a:lnSpc>
              <a:spcBef>
                <a:spcPts val="335"/>
              </a:spcBef>
            </a:pPr>
            <a:r>
              <a:rPr dirty="0" sz="600" spc="-50">
                <a:latin typeface="Calibri"/>
                <a:cs typeface="Calibri"/>
              </a:rPr>
              <a:t>1</a:t>
            </a:r>
            <a:endParaRPr sz="600">
              <a:latin typeface="Calibri"/>
              <a:cs typeface="Calibri"/>
            </a:endParaRPr>
          </a:p>
          <a:p>
            <a:pPr marL="36830">
              <a:lnSpc>
                <a:spcPct val="100000"/>
              </a:lnSpc>
              <a:spcBef>
                <a:spcPts val="265"/>
              </a:spcBef>
            </a:pPr>
            <a:r>
              <a:rPr dirty="0" sz="600" spc="-50">
                <a:latin typeface="Calibri"/>
                <a:cs typeface="Calibri"/>
              </a:rPr>
              <a:t>1</a:t>
            </a:r>
            <a:endParaRPr sz="600">
              <a:latin typeface="Calibri"/>
              <a:cs typeface="Calibri"/>
            </a:endParaRPr>
          </a:p>
          <a:p>
            <a:pPr marL="36830">
              <a:lnSpc>
                <a:spcPct val="100000"/>
              </a:lnSpc>
              <a:spcBef>
                <a:spcPts val="310"/>
              </a:spcBef>
            </a:pPr>
            <a:r>
              <a:rPr dirty="0" sz="600" spc="-50">
                <a:latin typeface="Calibri"/>
                <a:cs typeface="Calibri"/>
              </a:rPr>
              <a:t>1</a:t>
            </a:r>
            <a:endParaRPr sz="600">
              <a:latin typeface="Calibri"/>
              <a:cs typeface="Calibri"/>
            </a:endParaRPr>
          </a:p>
          <a:p>
            <a:pPr marL="40005">
              <a:lnSpc>
                <a:spcPct val="100000"/>
              </a:lnSpc>
              <a:spcBef>
                <a:spcPts val="335"/>
              </a:spcBef>
            </a:pPr>
            <a:r>
              <a:rPr dirty="0" sz="600" spc="-50">
                <a:latin typeface="Calibri"/>
                <a:cs typeface="Calibri"/>
              </a:rPr>
              <a:t>1</a:t>
            </a:r>
            <a:endParaRPr sz="600">
              <a:latin typeface="Calibri"/>
              <a:cs typeface="Calibri"/>
            </a:endParaRPr>
          </a:p>
          <a:p>
            <a:pPr marL="36195" marR="22225" indent="3810">
              <a:lnSpc>
                <a:spcPct val="140000"/>
              </a:lnSpc>
              <a:spcBef>
                <a:spcPts val="25"/>
              </a:spcBef>
            </a:pPr>
            <a:r>
              <a:rPr dirty="0" sz="600" spc="-50">
                <a:latin typeface="Calibri"/>
                <a:cs typeface="Calibri"/>
              </a:rPr>
              <a:t>L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50">
                <a:latin typeface="Calibri"/>
                <a:cs typeface="Calibri"/>
              </a:rPr>
              <a:t>2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306219" y="8996537"/>
            <a:ext cx="1019175" cy="70739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 spc="-10">
                <a:latin typeface="Calibri"/>
                <a:cs typeface="Calibri"/>
              </a:rPr>
              <a:t>Professor(a)</a:t>
            </a:r>
            <a:endParaRPr sz="600">
              <a:latin typeface="Calibri"/>
              <a:cs typeface="Calibri"/>
            </a:endParaRPr>
          </a:p>
          <a:p>
            <a:pPr marL="15240" marR="27940" indent="-3175">
              <a:lnSpc>
                <a:spcPct val="146600"/>
              </a:lnSpc>
            </a:pPr>
            <a:r>
              <a:rPr dirty="0" sz="600">
                <a:latin typeface="Calibri"/>
                <a:cs typeface="Calibri"/>
              </a:rPr>
              <a:t>Professor(a)</a:t>
            </a:r>
            <a:r>
              <a:rPr dirty="0" sz="600" spc="4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Volante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Diretor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(a)</a:t>
            </a:r>
            <a:endParaRPr sz="600">
              <a:latin typeface="Calibri"/>
              <a:cs typeface="Calibri"/>
            </a:endParaRPr>
          </a:p>
          <a:p>
            <a:pPr marL="17780" marR="5080" indent="-2540">
              <a:lnSpc>
                <a:spcPts val="1030"/>
              </a:lnSpc>
              <a:spcBef>
                <a:spcPts val="40"/>
              </a:spcBef>
            </a:pPr>
            <a:r>
              <a:rPr dirty="0" sz="600">
                <a:latin typeface="Calibri"/>
                <a:cs typeface="Calibri"/>
              </a:rPr>
              <a:t>Coord.</a:t>
            </a:r>
            <a:r>
              <a:rPr dirty="0" sz="600" spc="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Pedagogico(a)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Aux.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Administrativo</a:t>
            </a:r>
            <a:endParaRPr sz="600">
              <a:latin typeface="Calibri"/>
              <a:cs typeface="Calibri"/>
            </a:endParaRPr>
          </a:p>
          <a:p>
            <a:pPr marL="20320" indent="-2540">
              <a:lnSpc>
                <a:spcPct val="100000"/>
              </a:lnSpc>
              <a:spcBef>
                <a:spcPts val="250"/>
              </a:spcBef>
            </a:pPr>
            <a:r>
              <a:rPr dirty="0" sz="600" spc="-10">
                <a:latin typeface="Calibri"/>
                <a:cs typeface="Calibri"/>
              </a:rPr>
              <a:t>Cozinheira(a)</a:t>
            </a:r>
            <a:endParaRPr sz="600">
              <a:latin typeface="Calibri"/>
              <a:cs typeface="Calibri"/>
            </a:endParaRPr>
          </a:p>
          <a:p>
            <a:pPr marL="17780" marR="259079" indent="2540">
              <a:lnSpc>
                <a:spcPct val="140000"/>
              </a:lnSpc>
              <a:spcBef>
                <a:spcPts val="25"/>
              </a:spcBef>
            </a:pPr>
            <a:r>
              <a:rPr dirty="0" sz="600">
                <a:latin typeface="Calibri"/>
                <a:cs typeface="Calibri"/>
              </a:rPr>
              <a:t>Aux.</a:t>
            </a:r>
            <a:r>
              <a:rPr dirty="0" sz="600" spc="1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Cozinha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Aux.</a:t>
            </a:r>
            <a:r>
              <a:rPr dirty="0" sz="600" spc="1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Limpeza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52240" y="4863120"/>
            <a:ext cx="133350" cy="94297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905"/>
              </a:lnSpc>
            </a:pPr>
            <a:r>
              <a:rPr dirty="0" sz="850" spc="-45" b="1">
                <a:latin typeface="Calibri"/>
                <a:cs typeface="Calibri"/>
              </a:rPr>
              <a:t>RE¢URÉÓ2</a:t>
            </a:r>
            <a:r>
              <a:rPr dirty="0" sz="850" spc="15" b="1">
                <a:latin typeface="Calibri"/>
                <a:cs typeface="Calibri"/>
              </a:rPr>
              <a:t> </a:t>
            </a:r>
            <a:r>
              <a:rPr dirty="0" sz="850" spc="-10" b="1">
                <a:latin typeface="Calibri"/>
                <a:cs typeface="Calibri"/>
              </a:rPr>
              <a:t>NUMMOS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897162" y="3188953"/>
            <a:ext cx="127000" cy="7486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60"/>
              </a:lnSpc>
            </a:pPr>
            <a:r>
              <a:rPr dirty="0" sz="800" spc="-50">
                <a:latin typeface="Calibri"/>
                <a:cs typeface="Calibri"/>
              </a:rPr>
              <a:t>VALÓ,R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ÜúiTÃRIÕ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047225" y="4112081"/>
            <a:ext cx="101600" cy="3486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236,50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047225" y="3586584"/>
            <a:ext cx="101600" cy="3498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814,00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047225" y="3029099"/>
            <a:ext cx="101600" cy="32194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>
                <a:latin typeface="Calibri"/>
                <a:cs typeface="Calibri"/>
              </a:rPr>
              <a:t>RS</a:t>
            </a:r>
            <a:r>
              <a:rPr dirty="0" sz="600" spc="11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55,00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511467" y="8509631"/>
            <a:ext cx="389255" cy="133985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348615">
              <a:lnSpc>
                <a:spcPts val="860"/>
              </a:lnSpc>
            </a:pPr>
            <a:r>
              <a:rPr dirty="0" sz="800" spc="-25">
                <a:latin typeface="Calibri"/>
                <a:cs typeface="Calibri"/>
              </a:rPr>
              <a:t>Assinatura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do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Presidente</a:t>
            </a:r>
            <a:endParaRPr sz="800">
              <a:latin typeface="Calibri"/>
              <a:cs typeface="Calibri"/>
            </a:endParaRPr>
          </a:p>
          <a:p>
            <a:pPr marL="12700" marR="28575" indent="360045">
              <a:lnSpc>
                <a:spcPct val="107500"/>
              </a:lnSpc>
            </a:pPr>
            <a:r>
              <a:rPr dirty="0" sz="800" spc="-25">
                <a:latin typeface="Calibri"/>
                <a:cs typeface="Calibri"/>
              </a:rPr>
              <a:t>Antonio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Gomes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da</a:t>
            </a:r>
            <a:r>
              <a:rPr dirty="0" sz="800" spc="-10">
                <a:latin typeface="Calibri"/>
                <a:cs typeface="Calibri"/>
              </a:rPr>
              <a:t> Silva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RG</a:t>
            </a:r>
            <a:r>
              <a:rPr dirty="0" sz="800" spc="18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11.089.712-</a:t>
            </a:r>
            <a:r>
              <a:rPr dirty="0" sz="800" spc="-50">
                <a:latin typeface="Calibri"/>
                <a:cs typeface="Calibri"/>
              </a:rPr>
              <a:t>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306219" y="8194375"/>
            <a:ext cx="1016000" cy="230504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 spc="-10">
                <a:latin typeface="Calibri"/>
                <a:cs typeface="Calibri"/>
              </a:rPr>
              <a:t>44h/s</a:t>
            </a:r>
            <a:endParaRPr sz="600">
              <a:latin typeface="Calibri"/>
              <a:cs typeface="Calibri"/>
            </a:endParaRPr>
          </a:p>
          <a:p>
            <a:pPr marL="12700" marR="5080">
              <a:lnSpc>
                <a:spcPts val="1060"/>
              </a:lnSpc>
              <a:spcBef>
                <a:spcPts val="60"/>
              </a:spcBef>
            </a:pPr>
            <a:r>
              <a:rPr dirty="0" sz="600" spc="-10">
                <a:latin typeface="Calibri"/>
                <a:cs typeface="Calibri"/>
              </a:rPr>
              <a:t>44h/s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44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h/s</a:t>
            </a:r>
            <a:endParaRPr sz="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600">
                <a:latin typeface="Calibri"/>
                <a:cs typeface="Calibri"/>
              </a:rPr>
              <a:t>44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h/s</a:t>
            </a:r>
            <a:endParaRPr sz="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600">
                <a:latin typeface="Calibri"/>
                <a:cs typeface="Calibri"/>
              </a:rPr>
              <a:t>44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h/s</a:t>
            </a:r>
            <a:endParaRPr sz="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600">
                <a:latin typeface="Calibri"/>
                <a:cs typeface="Calibri"/>
              </a:rPr>
              <a:t>44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h/s</a:t>
            </a:r>
            <a:endParaRPr sz="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600">
                <a:latin typeface="Calibri"/>
                <a:cs typeface="Calibri"/>
              </a:rPr>
              <a:t>44</a:t>
            </a:r>
            <a:r>
              <a:rPr dirty="0" sz="600" spc="3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h/s</a:t>
            </a:r>
            <a:endParaRPr sz="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600">
                <a:latin typeface="Calibri"/>
                <a:cs typeface="Calibri"/>
              </a:rPr>
              <a:t>44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h/s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306219" y="7349933"/>
            <a:ext cx="1016000" cy="41529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 spc="-10">
                <a:latin typeface="Calibri"/>
                <a:cs typeface="Calibri"/>
              </a:rPr>
              <a:t>R$3.106,00</a:t>
            </a:r>
            <a:endParaRPr sz="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3.106,00</a:t>
            </a:r>
            <a:endParaRPr sz="600">
              <a:latin typeface="Calibri"/>
              <a:cs typeface="Calibri"/>
            </a:endParaRPr>
          </a:p>
          <a:p>
            <a:pPr algn="just" marL="12700" marR="6985" indent="2540">
              <a:lnSpc>
                <a:spcPct val="141600"/>
              </a:lnSpc>
              <a:spcBef>
                <a:spcPts val="35"/>
              </a:spcBef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5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5.538,75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7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4.49s,97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3.190,69</a:t>
            </a:r>
            <a:endParaRPr sz="60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  <a:spcBef>
                <a:spcPts val="315"/>
              </a:spcBef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2.465,54</a:t>
            </a:r>
            <a:endParaRPr sz="60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  <a:spcBef>
                <a:spcPts val="285"/>
              </a:spcBef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8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2.334,15</a:t>
            </a:r>
            <a:endParaRPr sz="60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  <a:spcBef>
                <a:spcPts val="310"/>
              </a:spcBef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2.247,98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306219" y="6738831"/>
            <a:ext cx="1675130" cy="39814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 spc="-10">
                <a:latin typeface="Calibri"/>
                <a:cs typeface="Calibri"/>
              </a:rPr>
              <a:t>R$37.272,00</a:t>
            </a:r>
            <a:endParaRPr sz="600">
              <a:latin typeface="Calibri"/>
              <a:cs typeface="Calibri"/>
            </a:endParaRPr>
          </a:p>
          <a:p>
            <a:pPr algn="just" marL="45720" marR="6985">
              <a:lnSpc>
                <a:spcPct val="142700"/>
              </a:lnSpc>
              <a:spcBef>
                <a:spcPts val="5"/>
              </a:spcBef>
            </a:pPr>
            <a:r>
              <a:rPr dirty="0" sz="600" spc="-10">
                <a:latin typeface="Calibri"/>
                <a:cs typeface="Calibri"/>
              </a:rPr>
              <a:t>RS3.106,00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R$5.538,75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R$4.49s.97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R$3.190,69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80">
                <a:latin typeface="Calibri"/>
                <a:cs typeface="Calibri"/>
              </a:rPr>
              <a:t>R$</a:t>
            </a:r>
            <a:r>
              <a:rPr dirty="0" sz="600" spc="5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2.465.54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50">
                <a:solidFill>
                  <a:srgbClr val="181818"/>
                </a:solidFill>
                <a:latin typeface="Calibri"/>
                <a:cs typeface="Calibri"/>
              </a:rPr>
              <a:t>RS</a:t>
            </a:r>
            <a:r>
              <a:rPr dirty="0" sz="600" spc="15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2.334,1s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55">
                <a:latin typeface="Calibri"/>
                <a:cs typeface="Calibri"/>
              </a:rPr>
              <a:t>R$</a:t>
            </a:r>
            <a:r>
              <a:rPr dirty="0" sz="600" spc="-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4.49s,96</a:t>
            </a:r>
            <a:endParaRPr sz="600">
              <a:latin typeface="Calibri"/>
              <a:cs typeface="Calibri"/>
            </a:endParaRPr>
          </a:p>
          <a:p>
            <a:pPr marL="162560">
              <a:lnSpc>
                <a:spcPct val="100000"/>
              </a:lnSpc>
              <a:spcBef>
                <a:spcPts val="310"/>
              </a:spcBef>
            </a:pPr>
            <a:r>
              <a:rPr dirty="0" sz="600" spc="-70">
                <a:latin typeface="Courier New"/>
                <a:cs typeface="Courier New"/>
              </a:rPr>
              <a:t>*50,00</a:t>
            </a:r>
            <a:endParaRPr sz="600">
              <a:latin typeface="Courier New"/>
              <a:cs typeface="Courier New"/>
            </a:endParaRPr>
          </a:p>
          <a:p>
            <a:pPr algn="just" marL="167640" marR="5080" indent="2540">
              <a:lnSpc>
                <a:spcPct val="143300"/>
              </a:lnSpc>
            </a:pPr>
            <a:r>
              <a:rPr dirty="0" sz="600" spc="-95">
                <a:latin typeface="Courier New"/>
                <a:cs typeface="Courier New"/>
              </a:rPr>
              <a:t>A$0,00 </a:t>
            </a:r>
            <a:r>
              <a:rPr dirty="0" sz="600" spc="-90">
                <a:latin typeface="Courier New"/>
                <a:cs typeface="Courier New"/>
              </a:rPr>
              <a:t>RS0,00 R$0,00 R$0,00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306219" y="6212743"/>
            <a:ext cx="1675130" cy="38481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algn="just" marL="12700">
              <a:lnSpc>
                <a:spcPts val="670"/>
              </a:lnSpc>
            </a:pPr>
            <a:r>
              <a:rPr dirty="0" sz="600">
                <a:latin typeface="Calibri"/>
                <a:cs typeface="Calibri"/>
              </a:rPr>
              <a:t>RS</a:t>
            </a:r>
            <a:r>
              <a:rPr dirty="0" sz="600" spc="1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2.981,76</a:t>
            </a:r>
            <a:endParaRPr sz="600">
              <a:latin typeface="Calibri"/>
              <a:cs typeface="Calibri"/>
            </a:endParaRPr>
          </a:p>
          <a:p>
            <a:pPr algn="just" marL="67310" marR="7620" indent="2540">
              <a:lnSpc>
                <a:spcPct val="143300"/>
              </a:lnSpc>
            </a:pPr>
            <a:r>
              <a:rPr dirty="0" sz="600">
                <a:latin typeface="Calibri"/>
                <a:cs typeface="Calibri"/>
              </a:rPr>
              <a:t>RS</a:t>
            </a:r>
            <a:r>
              <a:rPr dirty="0" sz="600" spc="1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248,48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R$.443,10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Rs35s,68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RJ</a:t>
            </a:r>
            <a:r>
              <a:rPr dirty="0" sz="600" spc="9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255,26</a:t>
            </a:r>
            <a:endParaRPr sz="600">
              <a:latin typeface="Calibri"/>
              <a:cs typeface="Calibri"/>
            </a:endParaRPr>
          </a:p>
          <a:p>
            <a:pPr algn="just" marL="70485">
              <a:lnSpc>
                <a:spcPct val="100000"/>
              </a:lnSpc>
              <a:spcBef>
                <a:spcPts val="310"/>
              </a:spcBef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197,24</a:t>
            </a:r>
            <a:endParaRPr sz="600">
              <a:latin typeface="Calibri"/>
              <a:cs typeface="Calibri"/>
            </a:endParaRPr>
          </a:p>
          <a:p>
            <a:pPr algn="r" marL="67310" marR="5080" indent="2540">
              <a:lnSpc>
                <a:spcPts val="1030"/>
              </a:lnSpc>
              <a:spcBef>
                <a:spcPts val="65"/>
              </a:spcBef>
            </a:pPr>
            <a:r>
              <a:rPr dirty="0" sz="600" spc="-20">
                <a:latin typeface="Calibri"/>
                <a:cs typeface="Calibri"/>
              </a:rPr>
              <a:t>R$</a:t>
            </a:r>
            <a:r>
              <a:rPr dirty="0" sz="600" spc="-1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186,73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RS</a:t>
            </a:r>
            <a:r>
              <a:rPr dirty="0" sz="600" spc="2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3s9,68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ourier New"/>
                <a:cs typeface="Courier New"/>
              </a:rPr>
              <a:t>R$0,00 R$0,00 R$0,00 R$0,00 R$0,0D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306219" y="5705507"/>
            <a:ext cx="1675130" cy="3740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algn="r" marR="10795">
              <a:lnSpc>
                <a:spcPts val="670"/>
              </a:lnSpc>
            </a:pPr>
            <a:r>
              <a:rPr dirty="0" sz="600" spc="-10">
                <a:latin typeface="Calibri"/>
                <a:cs typeface="Calibri"/>
              </a:rPr>
              <a:t>R$9.877,08</a:t>
            </a:r>
            <a:endParaRPr sz="600">
              <a:latin typeface="Calibri"/>
              <a:cs typeface="Calibri"/>
            </a:endParaRPr>
          </a:p>
          <a:p>
            <a:pPr algn="r" marL="12700" marR="6350" indent="57785">
              <a:lnSpc>
                <a:spcPct val="143300"/>
              </a:lnSpc>
            </a:pPr>
            <a:r>
              <a:rPr dirty="0" sz="600" spc="-10">
                <a:latin typeface="Calibri"/>
                <a:cs typeface="Calibri"/>
              </a:rPr>
              <a:t>R$823,09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3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1.467,77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2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i.191,43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3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845,53</a:t>
            </a:r>
            <a:endParaRPr sz="600">
              <a:latin typeface="Calibri"/>
              <a:cs typeface="Calibri"/>
            </a:endParaRPr>
          </a:p>
          <a:p>
            <a:pPr algn="r" marL="12700" marR="6350" indent="57785">
              <a:lnSpc>
                <a:spcPct val="141600"/>
              </a:lnSpc>
              <a:spcBef>
                <a:spcPts val="10"/>
              </a:spcBef>
            </a:pPr>
            <a:r>
              <a:rPr dirty="0" sz="600">
                <a:latin typeface="Calibri"/>
                <a:cs typeface="Calibri"/>
              </a:rPr>
              <a:t>RS</a:t>
            </a:r>
            <a:r>
              <a:rPr dirty="0" sz="600" spc="-10">
                <a:latin typeface="Calibri"/>
                <a:cs typeface="Calibri"/>
              </a:rPr>
              <a:t> </a:t>
            </a:r>
            <a:r>
              <a:rPr dirty="0" sz="600" spc="-30">
                <a:latin typeface="Calibri"/>
                <a:cs typeface="Calibri"/>
              </a:rPr>
              <a:t>653,37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1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61s,SS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10">
                <a:latin typeface="Calibri"/>
                <a:cs typeface="Calibri"/>
              </a:rPr>
              <a:t> 3.19t,42</a:t>
            </a:r>
            <a:endParaRPr sz="600">
              <a:latin typeface="Calibri"/>
              <a:cs typeface="Calibri"/>
            </a:endParaRPr>
          </a:p>
          <a:p>
            <a:pPr algn="just" marL="143510" marR="5080">
              <a:lnSpc>
                <a:spcPct val="143300"/>
              </a:lnSpc>
            </a:pPr>
            <a:r>
              <a:rPr dirty="0" sz="600" spc="-90">
                <a:latin typeface="Courier New"/>
                <a:cs typeface="Courier New"/>
              </a:rPr>
              <a:t>R$O,00 R$0,00 R§0,00 R$0,00 R$0,00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306219" y="5144717"/>
            <a:ext cx="1675130" cy="32512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 spc="-10">
                <a:latin typeface="Calibri"/>
                <a:cs typeface="Calibri"/>
              </a:rPr>
              <a:t>R$372,72</a:t>
            </a:r>
            <a:endParaRPr sz="600">
              <a:latin typeface="Calibri"/>
              <a:cs typeface="Calibri"/>
            </a:endParaRPr>
          </a:p>
          <a:p>
            <a:pPr algn="just" marL="48895" marR="6350" indent="2540">
              <a:lnSpc>
                <a:spcPct val="143300"/>
              </a:lnSpc>
            </a:pPr>
            <a:r>
              <a:rPr dirty="0" sz="600" spc="-10">
                <a:latin typeface="Calibri"/>
                <a:cs typeface="Calibri"/>
              </a:rPr>
              <a:t>R$31,06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R$55,39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R$44,96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R$31,91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</a:t>
            </a:r>
            <a:r>
              <a:rPr dirty="0" sz="600" spc="-2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24,66</a:t>
            </a:r>
            <a:endParaRPr sz="600">
              <a:latin typeface="Calibri"/>
              <a:cs typeface="Calibri"/>
            </a:endParaRPr>
          </a:p>
          <a:p>
            <a:pPr algn="just" marL="52069">
              <a:lnSpc>
                <a:spcPct val="100000"/>
              </a:lnSpc>
              <a:spcBef>
                <a:spcPts val="285"/>
              </a:spcBef>
            </a:pPr>
            <a:r>
              <a:rPr dirty="0" sz="600" spc="-10">
                <a:latin typeface="Calibri"/>
                <a:cs typeface="Calibri"/>
              </a:rPr>
              <a:t>R$</a:t>
            </a:r>
            <a:r>
              <a:rPr dirty="0" sz="600" spc="-2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23,34</a:t>
            </a:r>
            <a:endParaRPr sz="600">
              <a:latin typeface="Calibri"/>
              <a:cs typeface="Calibri"/>
            </a:endParaRPr>
          </a:p>
          <a:p>
            <a:pPr algn="just" marL="88900" marR="5080" indent="-40005">
              <a:lnSpc>
                <a:spcPct val="143300"/>
              </a:lnSpc>
            </a:pPr>
            <a:r>
              <a:rPr dirty="0" sz="600" spc="-10">
                <a:latin typeface="Calibri"/>
                <a:cs typeface="Calibri"/>
              </a:rPr>
              <a:t>R$</a:t>
            </a:r>
            <a:r>
              <a:rPr dirty="0" sz="600" spc="-2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44,96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25">
                <a:latin typeface="Courier New"/>
                <a:cs typeface="Courier New"/>
              </a:rPr>
              <a:t>R$00O </a:t>
            </a:r>
            <a:r>
              <a:rPr dirty="0" sz="600" spc="-85">
                <a:latin typeface="Courier New"/>
                <a:cs typeface="Courier New"/>
              </a:rPr>
              <a:t>R$0.00 R$0,00 </a:t>
            </a:r>
            <a:r>
              <a:rPr dirty="0" sz="600" spc="-330">
                <a:latin typeface="Courier New"/>
                <a:cs typeface="Courier New"/>
              </a:rPr>
              <a:t>R$</a:t>
            </a:r>
            <a:r>
              <a:rPr dirty="0" sz="600" spc="245">
                <a:latin typeface="Courier New"/>
                <a:cs typeface="Courier New"/>
              </a:rPr>
              <a:t> </a:t>
            </a:r>
            <a:r>
              <a:rPr dirty="0" sz="600" spc="-110">
                <a:latin typeface="Courier New"/>
                <a:cs typeface="Courier New"/>
              </a:rPr>
              <a:t>0,00 </a:t>
            </a:r>
            <a:r>
              <a:rPr dirty="0" sz="600" spc="-85">
                <a:latin typeface="Courier New"/>
                <a:cs typeface="Courier New"/>
              </a:rPr>
              <a:t>R$0,00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306219" y="5005349"/>
            <a:ext cx="1675130" cy="116839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 spc="-25">
                <a:latin typeface="Calibri"/>
                <a:cs typeface="Calibri"/>
              </a:rPr>
              <a:t>R$</a:t>
            </a:r>
            <a:endParaRPr sz="600">
              <a:latin typeface="Calibri"/>
              <a:cs typeface="Calibri"/>
            </a:endParaRPr>
          </a:p>
          <a:p>
            <a:pPr algn="just" marL="20955" marR="5080" indent="3175">
              <a:lnSpc>
                <a:spcPct val="142900"/>
              </a:lnSpc>
            </a:pPr>
            <a:r>
              <a:rPr dirty="0" sz="600" spc="-25">
                <a:latin typeface="Calibri"/>
                <a:cs typeface="Calibri"/>
              </a:rPr>
              <a:t>R$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R$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R$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R$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R$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R$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R$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65">
                <a:latin typeface="Courier New"/>
                <a:cs typeface="Courier New"/>
              </a:rPr>
              <a:t>Rô P$ RS</a:t>
            </a:r>
            <a:endParaRPr sz="600">
              <a:latin typeface="Courier New"/>
              <a:cs typeface="Courier New"/>
            </a:endParaRPr>
          </a:p>
          <a:p>
            <a:pPr marL="24765" marR="5080">
              <a:lnSpc>
                <a:spcPct val="143300"/>
              </a:lnSpc>
            </a:pPr>
            <a:r>
              <a:rPr dirty="0" sz="600" spc="-80">
                <a:latin typeface="Courier New"/>
                <a:cs typeface="Courier New"/>
              </a:rPr>
              <a:t>R$ R$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306219" y="4647846"/>
            <a:ext cx="101600" cy="27622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 spc="-10">
                <a:latin typeface="Calibri"/>
                <a:cs typeface="Calibri"/>
              </a:rPr>
              <a:t>1.600,00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306219" y="4111252"/>
            <a:ext cx="1675130" cy="3676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algn="r" marR="8255">
              <a:lnSpc>
                <a:spcPts val="670"/>
              </a:lnSpc>
            </a:pPr>
            <a:r>
              <a:rPr dirty="0" sz="600" spc="-10">
                <a:latin typeface="Calibri"/>
                <a:cs typeface="Calibri"/>
              </a:rPr>
              <a:t>R$</a:t>
            </a:r>
            <a:r>
              <a:rPr dirty="0" sz="600" spc="-20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2.83B,00</a:t>
            </a:r>
            <a:endParaRPr sz="600">
              <a:latin typeface="Calibri"/>
              <a:cs typeface="Calibri"/>
            </a:endParaRPr>
          </a:p>
          <a:p>
            <a:pPr algn="r" marR="6350">
              <a:lnSpc>
                <a:spcPct val="100000"/>
              </a:lnSpc>
              <a:spcBef>
                <a:spcPts val="310"/>
              </a:spcBef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2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Z36,50</a:t>
            </a:r>
            <a:endParaRPr sz="600">
              <a:latin typeface="Calibri"/>
              <a:cs typeface="Calibri"/>
            </a:endParaRPr>
          </a:p>
          <a:p>
            <a:pPr algn="r" marL="64135" marR="5080">
              <a:lnSpc>
                <a:spcPct val="142600"/>
              </a:lnSpc>
              <a:spcBef>
                <a:spcPts val="30"/>
              </a:spcBef>
            </a:pPr>
            <a:r>
              <a:rPr dirty="0" sz="600">
                <a:latin typeface="Calibri"/>
                <a:cs typeface="Calibri"/>
              </a:rPr>
              <a:t>RS</a:t>
            </a:r>
            <a:r>
              <a:rPr dirty="0" sz="600" spc="-10">
                <a:latin typeface="Calibri"/>
                <a:cs typeface="Calibri"/>
              </a:rPr>
              <a:t> 2ss,5o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</a:t>
            </a:r>
            <a:r>
              <a:rPr dirty="0" sz="600" spc="-20">
                <a:latin typeface="Calibri"/>
                <a:cs typeface="Calibri"/>
              </a:rPr>
              <a:t> 236,s0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</a:t>
            </a:r>
            <a:r>
              <a:rPr dirty="0" sz="600" spc="-20">
                <a:latin typeface="Calibri"/>
                <a:cs typeface="Calibri"/>
              </a:rPr>
              <a:t> </a:t>
            </a:r>
            <a:r>
              <a:rPr dirty="0" sz="600" spc="-30">
                <a:latin typeface="Calibri"/>
                <a:cs typeface="Calibri"/>
              </a:rPr>
              <a:t>236,50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1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236,s0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</a:t>
            </a:r>
            <a:r>
              <a:rPr dirty="0" sz="600" spc="-20">
                <a:latin typeface="Calibri"/>
                <a:cs typeface="Calibri"/>
              </a:rPr>
              <a:t> 236,s0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30">
                <a:latin typeface="Calibri"/>
                <a:cs typeface="Calibri"/>
              </a:rPr>
              <a:t>R$</a:t>
            </a:r>
            <a:r>
              <a:rPr dirty="0" sz="600" spc="-5">
                <a:latin typeface="Calibri"/>
                <a:cs typeface="Calibri"/>
              </a:rPr>
              <a:t> </a:t>
            </a:r>
            <a:r>
              <a:rPr dirty="0" sz="600" spc="-25">
                <a:latin typeface="Calibri"/>
                <a:cs typeface="Calibri"/>
              </a:rPr>
              <a:t>473,00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ourier New"/>
                <a:cs typeface="Courier New"/>
              </a:rPr>
              <a:t>R$0,00 R$0,00 RS0,00 R$0,00 R$0,00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306219" y="3584202"/>
            <a:ext cx="1675130" cy="37338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 spc="-10">
                <a:latin typeface="Calibri"/>
                <a:cs typeface="Calibri"/>
              </a:rPr>
              <a:t>R$9.768,00</a:t>
            </a:r>
            <a:endParaRPr sz="600">
              <a:latin typeface="Calibri"/>
              <a:cs typeface="Calibri"/>
            </a:endParaRPr>
          </a:p>
          <a:p>
            <a:pPr algn="just" marL="64135" marR="6350" indent="2540">
              <a:lnSpc>
                <a:spcPct val="143300"/>
              </a:lnSpc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30">
                <a:latin typeface="Calibri"/>
                <a:cs typeface="Calibri"/>
              </a:rPr>
              <a:t> 814,00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RSs14,00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RS814,00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R$814,00</a:t>
            </a:r>
            <a:endParaRPr sz="600">
              <a:latin typeface="Calibri"/>
              <a:cs typeface="Calibri"/>
            </a:endParaRPr>
          </a:p>
          <a:p>
            <a:pPr algn="r" marL="12700" marR="6350" indent="54610">
              <a:lnSpc>
                <a:spcPct val="141600"/>
              </a:lnSpc>
              <a:spcBef>
                <a:spcPts val="10"/>
              </a:spcBef>
            </a:pPr>
            <a:r>
              <a:rPr dirty="0" sz="600" spc="-10">
                <a:latin typeface="Calibri"/>
                <a:cs typeface="Calibri"/>
              </a:rPr>
              <a:t>R$814.ao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R$814,00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40">
                <a:latin typeface="Calibri"/>
                <a:cs typeface="Calibri"/>
              </a:rPr>
              <a:t>R$</a:t>
            </a:r>
            <a:r>
              <a:rPr dirty="0" sz="60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1.628,00</a:t>
            </a:r>
            <a:endParaRPr sz="600">
              <a:latin typeface="Calibri"/>
              <a:cs typeface="Calibri"/>
            </a:endParaRPr>
          </a:p>
          <a:p>
            <a:pPr algn="just" marL="137160" marR="5080" indent="5715">
              <a:lnSpc>
                <a:spcPct val="143300"/>
              </a:lnSpc>
            </a:pPr>
            <a:r>
              <a:rPr dirty="0" sz="600" spc="-90">
                <a:latin typeface="Courier New"/>
                <a:cs typeface="Courier New"/>
              </a:rPr>
              <a:t>R$0,00 </a:t>
            </a:r>
            <a:r>
              <a:rPr dirty="0" sz="600" spc="-85">
                <a:latin typeface="Courier New"/>
                <a:cs typeface="Courier New"/>
              </a:rPr>
              <a:t>R$0,00 R$0,00 R$0,O0 </a:t>
            </a:r>
            <a:r>
              <a:rPr dirty="0" sz="600">
                <a:latin typeface="Courier New"/>
                <a:cs typeface="Courier New"/>
              </a:rPr>
              <a:t>R$0</a:t>
            </a:r>
            <a:r>
              <a:rPr dirty="0" sz="600" spc="-95">
                <a:latin typeface="Courier New"/>
                <a:cs typeface="Courier New"/>
              </a:rPr>
              <a:t> </a:t>
            </a:r>
            <a:r>
              <a:rPr dirty="0" sz="600" spc="-50">
                <a:latin typeface="Courier New"/>
                <a:cs typeface="Courier New"/>
              </a:rPr>
              <a:t>0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306219" y="3030329"/>
            <a:ext cx="1675130" cy="33020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algn="just" marL="15240">
              <a:lnSpc>
                <a:spcPts val="670"/>
              </a:lnSpc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10">
                <a:latin typeface="Calibri"/>
                <a:cs typeface="Calibri"/>
              </a:rPr>
              <a:t> 660,00</a:t>
            </a:r>
            <a:endParaRPr sz="600">
              <a:latin typeface="Calibri"/>
              <a:cs typeface="Calibri"/>
            </a:endParaRPr>
          </a:p>
          <a:p>
            <a:pPr algn="just" marL="52069" marR="5715" indent="2540">
              <a:lnSpc>
                <a:spcPct val="143300"/>
              </a:lnSpc>
            </a:pPr>
            <a:r>
              <a:rPr dirty="0" sz="600" spc="-10">
                <a:latin typeface="Calibri"/>
                <a:cs typeface="Calibri"/>
              </a:rPr>
              <a:t>R$55,00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10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55,00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s5,0o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R$55.00</a:t>
            </a:r>
            <a:endParaRPr sz="600">
              <a:latin typeface="Calibri"/>
              <a:cs typeface="Calibri"/>
            </a:endParaRPr>
          </a:p>
          <a:p>
            <a:pPr algn="r" marL="12700" marR="5080" indent="39370">
              <a:lnSpc>
                <a:spcPct val="142800"/>
              </a:lnSpc>
            </a:pPr>
            <a:r>
              <a:rPr dirty="0" sz="600">
                <a:latin typeface="Calibri"/>
                <a:cs typeface="Calibri"/>
              </a:rPr>
              <a:t>RS</a:t>
            </a:r>
            <a:r>
              <a:rPr dirty="0" sz="600" spc="25">
                <a:latin typeface="Calibri"/>
                <a:cs typeface="Calibri"/>
              </a:rPr>
              <a:t> </a:t>
            </a:r>
            <a:r>
              <a:rPr dirty="0" sz="600" spc="-20">
                <a:latin typeface="Calibri"/>
                <a:cs typeface="Calibri"/>
              </a:rPr>
              <a:t>ss,oo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R$ss,00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-35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110,00</a:t>
            </a:r>
            <a:r>
              <a:rPr dirty="0" sz="600" spc="500">
                <a:latin typeface="Calibri"/>
                <a:cs typeface="Calibri"/>
              </a:rPr>
              <a:t> </a:t>
            </a:r>
            <a:r>
              <a:rPr dirty="0" sz="600" spc="-10">
                <a:latin typeface="Courier New"/>
                <a:cs typeface="Courier New"/>
              </a:rPr>
              <a:t>R$0,00 R$0,OO RS0,00 R$0.00 R$0,00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047225" y="2502100"/>
            <a:ext cx="621030" cy="41592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algn="just" marL="115570">
              <a:lnSpc>
                <a:spcPts val="670"/>
              </a:lnSpc>
            </a:pPr>
            <a:r>
              <a:rPr dirty="0" sz="600">
                <a:latin typeface="Calibri"/>
                <a:cs typeface="Calibri"/>
              </a:rPr>
              <a:t>R$</a:t>
            </a:r>
            <a:r>
              <a:rPr dirty="0" sz="600" spc="4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37,00</a:t>
            </a:r>
            <a:endParaRPr sz="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850" spc="-10" i="1">
                <a:latin typeface="Calibri"/>
                <a:cs typeface="Calibri"/>
              </a:rPr>
              <a:t>Outros'</a:t>
            </a:r>
            <a:endParaRPr sz="850">
              <a:latin typeface="Calibri"/>
              <a:cs typeface="Calibri"/>
            </a:endParaRPr>
          </a:p>
          <a:p>
            <a:pPr algn="just" marL="146685" marR="5080" indent="-36830">
              <a:lnSpc>
                <a:spcPts val="1030"/>
              </a:lnSpc>
              <a:spcBef>
                <a:spcPts val="15"/>
              </a:spcBef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20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444,O0</a:t>
            </a:r>
            <a:r>
              <a:rPr dirty="0" sz="550" spc="500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R$.37,o0</a:t>
            </a:r>
            <a:r>
              <a:rPr dirty="0" sz="550" spc="500">
                <a:latin typeface="Calibri"/>
                <a:cs typeface="Calibri"/>
              </a:rPr>
              <a:t> </a:t>
            </a:r>
            <a:r>
              <a:rPr dirty="0" sz="550">
                <a:solidFill>
                  <a:srgbClr val="0F0F0F"/>
                </a:solidFill>
                <a:latin typeface="Calibri"/>
                <a:cs typeface="Calibri"/>
              </a:rPr>
              <a:t>RS</a:t>
            </a:r>
            <a:r>
              <a:rPr dirty="0" sz="550" spc="30">
                <a:solidFill>
                  <a:srgbClr val="0F0F0F"/>
                </a:solidFill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37,00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154440" y="1295469"/>
            <a:ext cx="133350" cy="114300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905"/>
              </a:lnSpc>
              <a:tabLst>
                <a:tab pos="519430" algn="l"/>
              </a:tabLst>
            </a:pPr>
            <a:r>
              <a:rPr dirty="0" sz="850" spc="-10">
                <a:latin typeface="Calibri"/>
                <a:cs typeface="Calibri"/>
              </a:rPr>
              <a:t>.Suô.tatdl</a:t>
            </a:r>
            <a:r>
              <a:rPr dirty="0" sz="850">
                <a:latin typeface="Calibri"/>
                <a:cs typeface="Calibri"/>
              </a:rPr>
              <a:t>	</a:t>
            </a:r>
            <a:r>
              <a:rPr dirty="0" sz="850" spc="-105" i="1">
                <a:latin typeface="Calibri"/>
                <a:cs typeface="Calibri"/>
              </a:rPr>
              <a:t>'.rm•ís.i,an»a</a:t>
            </a:r>
            <a:r>
              <a:rPr dirty="0" sz="850" spc="35" i="1">
                <a:latin typeface="Calibri"/>
                <a:cs typeface="Calibri"/>
              </a:rPr>
              <a:t> </a:t>
            </a:r>
            <a:r>
              <a:rPr dirty="0" sz="850" spc="-75" i="1">
                <a:latin typeface="Calibri"/>
                <a:cs typeface="Calibri"/>
              </a:rPr>
              <a:t>entó'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154440" y="543316"/>
            <a:ext cx="514350" cy="4629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905"/>
              </a:lnSpc>
            </a:pPr>
            <a:r>
              <a:rPr dirty="0" sz="850" spc="-10" i="1">
                <a:latin typeface="Calibri"/>
                <a:cs typeface="Calibri"/>
              </a:rPr>
              <a:t>Total</a:t>
            </a:r>
            <a:endParaRPr sz="850">
              <a:latin typeface="Calibri"/>
              <a:cs typeface="Calibri"/>
            </a:endParaRPr>
          </a:p>
          <a:p>
            <a:pPr algn="just" marL="103505" marR="5080" indent="-36830">
              <a:lnSpc>
                <a:spcPts val="1030"/>
              </a:lnSpc>
              <a:spcBef>
                <a:spcPts val="10"/>
              </a:spcBef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73.B53,z3</a:t>
            </a:r>
            <a:r>
              <a:rPr dirty="0" sz="550" spc="500">
                <a:latin typeface="Calibri"/>
                <a:cs typeface="Calibri"/>
              </a:rPr>
              <a:t> </a:t>
            </a:r>
            <a:r>
              <a:rPr dirty="0" sz="550">
                <a:latin typeface="Calibri"/>
                <a:cs typeface="Calibri"/>
              </a:rPr>
              <a:t>AS </a:t>
            </a:r>
            <a:r>
              <a:rPr dirty="0" sz="550" spc="-10">
                <a:latin typeface="Calibri"/>
                <a:cs typeface="Calibri"/>
              </a:rPr>
              <a:t>6.o2t.o9</a:t>
            </a:r>
            <a:r>
              <a:rPr dirty="0" sz="550" spc="500">
                <a:latin typeface="Calibri"/>
                <a:cs typeface="Calibri"/>
              </a:rPr>
              <a:t> </a:t>
            </a: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9.B42,22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375685" y="2809404"/>
            <a:ext cx="133350" cy="2152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905"/>
              </a:lnSpc>
            </a:pPr>
            <a:r>
              <a:rPr dirty="0" sz="850" spc="-30">
                <a:latin typeface="Calibri"/>
                <a:cs typeface="Calibri"/>
              </a:rPr>
              <a:t>Data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3310980" y="1959387"/>
            <a:ext cx="357505" cy="40386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20"/>
              </a:lnSpc>
            </a:pPr>
            <a:r>
              <a:rPr dirty="0" sz="550">
                <a:latin typeface="Calibri"/>
                <a:cs typeface="Calibri"/>
              </a:rPr>
              <a:t>RS</a:t>
            </a:r>
            <a:r>
              <a:rPr dirty="0" sz="550" spc="2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6S.B13,56</a:t>
            </a:r>
            <a:endParaRPr sz="550">
              <a:latin typeface="Calibri"/>
              <a:cs typeface="Calibri"/>
            </a:endParaRPr>
          </a:p>
          <a:p>
            <a:pPr marL="45720" marR="6350" indent="2540">
              <a:lnSpc>
                <a:spcPct val="156300"/>
              </a:lnSpc>
            </a:pPr>
            <a:r>
              <a:rPr dirty="0" sz="550">
                <a:latin typeface="Calibri"/>
                <a:cs typeface="Calibri"/>
              </a:rPr>
              <a:t>RS</a:t>
            </a:r>
            <a:r>
              <a:rPr dirty="0" sz="550" spc="3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s.351,13</a:t>
            </a:r>
            <a:r>
              <a:rPr dirty="0" sz="550" spc="500">
                <a:latin typeface="Calibri"/>
                <a:cs typeface="Calibri"/>
              </a:rPr>
              <a:t> </a:t>
            </a: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8.647,51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3310980" y="1241169"/>
            <a:ext cx="357505" cy="38417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2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8.os9,57</a:t>
            </a:r>
            <a:endParaRPr sz="550">
              <a:latin typeface="Calibri"/>
              <a:cs typeface="Calibri"/>
            </a:endParaRPr>
          </a:p>
          <a:p>
            <a:pPr marL="12700" marR="5080" indent="57785">
              <a:lnSpc>
                <a:spcPct val="156300"/>
              </a:lnSpc>
            </a:pPr>
            <a:r>
              <a:rPr dirty="0" sz="550">
                <a:latin typeface="Calibri"/>
                <a:cs typeface="Calibri"/>
              </a:rPr>
              <a:t>RS</a:t>
            </a:r>
            <a:r>
              <a:rPr dirty="0" sz="550" spc="7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669,96</a:t>
            </a:r>
            <a:r>
              <a:rPr dirty="0" sz="550" spc="500">
                <a:latin typeface="Calibri"/>
                <a:cs typeface="Calibri"/>
              </a:rPr>
              <a:t> </a:t>
            </a: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1.194,7\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3704038" y="2501972"/>
            <a:ext cx="357505" cy="28448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2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0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37,00</a:t>
            </a:r>
            <a:endParaRPr sz="5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5">
                <a:latin typeface="Calibri"/>
                <a:cs typeface="Calibri"/>
              </a:rPr>
              <a:t> </a:t>
            </a:r>
            <a:r>
              <a:rPr dirty="0" sz="550" spc="-20">
                <a:latin typeface="Calibri"/>
                <a:cs typeface="Calibri"/>
              </a:rPr>
              <a:t>37,00</a:t>
            </a:r>
            <a:endParaRPr sz="55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5">
                <a:latin typeface="Calibri"/>
                <a:cs typeface="Calibri"/>
              </a:rPr>
              <a:t> </a:t>
            </a:r>
            <a:r>
              <a:rPr dirty="0" sz="550" spc="-20">
                <a:latin typeface="Calibri"/>
                <a:cs typeface="Calibri"/>
              </a:rPr>
              <a:t>37,00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3704038" y="1960890"/>
            <a:ext cx="357505" cy="36830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2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0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7.234,54</a:t>
            </a:r>
            <a:endParaRPr sz="550">
              <a:latin typeface="Calibri"/>
              <a:cs typeface="Calibri"/>
            </a:endParaRPr>
          </a:p>
          <a:p>
            <a:pPr marL="12700" marR="5080">
              <a:lnSpc>
                <a:spcPct val="15630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10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S.465,89</a:t>
            </a:r>
            <a:r>
              <a:rPr dirty="0" sz="550" spc="500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R$4.483,31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3704038" y="1243257"/>
            <a:ext cx="357505" cy="32766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2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969,78</a:t>
            </a:r>
            <a:endParaRPr sz="550">
              <a:latin typeface="Calibri"/>
              <a:cs typeface="Calibri"/>
            </a:endParaRPr>
          </a:p>
          <a:p>
            <a:pPr marL="12700" marR="5080" indent="-635">
              <a:lnSpc>
                <a:spcPct val="156300"/>
              </a:lnSpc>
            </a:pPr>
            <a:r>
              <a:rPr dirty="0" sz="550">
                <a:solidFill>
                  <a:srgbClr val="0F0F0F"/>
                </a:solidFill>
                <a:latin typeface="Calibri"/>
                <a:cs typeface="Calibri"/>
              </a:rPr>
              <a:t>OS</a:t>
            </a:r>
            <a:r>
              <a:rPr dirty="0" sz="550" spc="-10">
                <a:solidFill>
                  <a:srgbClr val="0F0F0F"/>
                </a:solidFill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688,23</a:t>
            </a:r>
            <a:r>
              <a:rPr dirty="0" sz="550" spc="500">
                <a:latin typeface="Calibri"/>
                <a:cs typeface="Calibri"/>
              </a:rPr>
              <a:t> </a:t>
            </a: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5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531,B2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3704038" y="541707"/>
            <a:ext cx="357505" cy="3765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5240">
              <a:lnSpc>
                <a:spcPts val="62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8.204;32</a:t>
            </a:r>
            <a:endParaRPr sz="550">
              <a:latin typeface="Calibri"/>
              <a:cs typeface="Calibri"/>
            </a:endParaRPr>
          </a:p>
          <a:p>
            <a:pPr marL="15240" marR="5080" indent="-3175">
              <a:lnSpc>
                <a:spcPct val="15630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50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6.i54,\z</a:t>
            </a:r>
            <a:r>
              <a:rPr dirty="0" sz="550" spc="500">
                <a:latin typeface="Calibri"/>
                <a:cs typeface="Calibri"/>
              </a:rPr>
              <a:t> </a:t>
            </a: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0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5.015,13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4097098" y="2500958"/>
            <a:ext cx="353060" cy="28575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20"/>
              </a:lnSpc>
            </a:pPr>
            <a:r>
              <a:rPr dirty="0" sz="550" spc="-10">
                <a:latin typeface="Calibri"/>
                <a:cs typeface="Calibri"/>
              </a:rPr>
              <a:t>RS37,00</a:t>
            </a:r>
            <a:endParaRPr sz="5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550">
                <a:latin typeface="Calibri"/>
                <a:cs typeface="Calibri"/>
              </a:rPr>
              <a:t>RS</a:t>
            </a:r>
            <a:r>
              <a:rPr dirty="0" sz="550" spc="30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74,o0</a:t>
            </a:r>
            <a:endParaRPr sz="550">
              <a:latin typeface="Calibri"/>
              <a:cs typeface="Calibri"/>
            </a:endParaRPr>
          </a:p>
          <a:p>
            <a:pPr marL="52705">
              <a:lnSpc>
                <a:spcPct val="100000"/>
              </a:lnSpc>
              <a:spcBef>
                <a:spcPts val="400"/>
              </a:spcBef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70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0,0o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4097098" y="1960048"/>
            <a:ext cx="353060" cy="37274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5240">
              <a:lnSpc>
                <a:spcPts val="620"/>
              </a:lnSpc>
            </a:pPr>
            <a:r>
              <a:rPr dirty="0" sz="550" spc="-10">
                <a:latin typeface="Calibri"/>
                <a:cs typeface="Calibri"/>
              </a:rPr>
              <a:t>RS4.3o5,27</a:t>
            </a:r>
            <a:endParaRPr sz="5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8.377,o2</a:t>
            </a:r>
            <a:endParaRPr sz="550">
              <a:latin typeface="Calibri"/>
              <a:cs typeface="Calibri"/>
            </a:endParaRPr>
          </a:p>
          <a:p>
            <a:pPr marL="140970">
              <a:lnSpc>
                <a:spcPct val="100000"/>
              </a:lnSpc>
              <a:spcBef>
                <a:spcPts val="400"/>
              </a:spcBef>
            </a:pPr>
            <a:r>
              <a:rPr dirty="0" sz="500">
                <a:latin typeface="Calibri"/>
                <a:cs typeface="Calibri"/>
              </a:rPr>
              <a:t>RS</a:t>
            </a:r>
            <a:r>
              <a:rPr dirty="0" sz="500" spc="114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O,00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4097098" y="1242565"/>
            <a:ext cx="353060" cy="33020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4604">
              <a:lnSpc>
                <a:spcPts val="62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0">
                <a:latin typeface="Calibri"/>
                <a:cs typeface="Calibri"/>
              </a:rPr>
              <a:t> </a:t>
            </a:r>
            <a:r>
              <a:rPr dirty="0" sz="550">
                <a:latin typeface="Calibri"/>
                <a:cs typeface="Calibri"/>
              </a:rPr>
              <a:t>5o</a:t>
            </a:r>
            <a:r>
              <a:rPr dirty="0" sz="550" spc="210">
                <a:latin typeface="Calibri"/>
                <a:cs typeface="Calibri"/>
              </a:rPr>
              <a:t> </a:t>
            </a:r>
            <a:r>
              <a:rPr dirty="0" sz="550" spc="-25">
                <a:latin typeface="Calibri"/>
                <a:cs typeface="Calibri"/>
              </a:rPr>
              <a:t>,4B</a:t>
            </a:r>
            <a:endParaRPr sz="5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550">
                <a:latin typeface="Calibri"/>
                <a:cs typeface="Calibri"/>
              </a:rPr>
              <a:t>nS</a:t>
            </a:r>
            <a:r>
              <a:rPr dirty="0" sz="550" spc="90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969,7B</a:t>
            </a:r>
            <a:endParaRPr sz="550">
              <a:latin typeface="Calibri"/>
              <a:cs typeface="Calibri"/>
            </a:endParaRPr>
          </a:p>
          <a:p>
            <a:pPr marL="91440">
              <a:lnSpc>
                <a:spcPct val="100000"/>
              </a:lnSpc>
              <a:spcBef>
                <a:spcPts val="400"/>
              </a:spcBef>
            </a:pPr>
            <a:r>
              <a:rPr dirty="0" sz="500">
                <a:latin typeface="Calibri"/>
                <a:cs typeface="Calibri"/>
              </a:rPr>
              <a:t>RS</a:t>
            </a:r>
            <a:r>
              <a:rPr dirty="0" sz="500" spc="120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0,Ôo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4097098" y="541964"/>
            <a:ext cx="353060" cy="37592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5240">
              <a:lnSpc>
                <a:spcPts val="620"/>
              </a:lnSpc>
            </a:pPr>
            <a:r>
              <a:rPr dirty="0" sz="550" spc="-10">
                <a:latin typeface="Calibri"/>
                <a:cs typeface="Calibri"/>
              </a:rPr>
              <a:t>RS4.8o8,7S</a:t>
            </a:r>
            <a:endParaRPr sz="550">
              <a:latin typeface="Calibri"/>
              <a:cs typeface="Calibri"/>
            </a:endParaRPr>
          </a:p>
          <a:p>
            <a:pPr algn="r" marR="9525">
              <a:lnSpc>
                <a:spcPct val="100000"/>
              </a:lnSpc>
              <a:spcBef>
                <a:spcPts val="370"/>
              </a:spcBef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5">
                <a:latin typeface="Calibri"/>
                <a:cs typeface="Calibri"/>
              </a:rPr>
              <a:t> </a:t>
            </a:r>
            <a:r>
              <a:rPr dirty="0" sz="550" spc="-10">
                <a:latin typeface="Calibri"/>
                <a:cs typeface="Calibri"/>
              </a:rPr>
              <a:t>9.346,Bo</a:t>
            </a:r>
            <a:endParaRPr sz="5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400"/>
              </a:spcBef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90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o,00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4491872" y="2501658"/>
            <a:ext cx="351155" cy="25019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7780">
              <a:lnSpc>
                <a:spcPts val="575"/>
              </a:lnSpc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70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o,00</a:t>
            </a:r>
            <a:endParaRPr sz="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700" spc="-30">
                <a:latin typeface="Calibri"/>
                <a:cs typeface="Calibri"/>
              </a:rPr>
              <a:t>RSo,oo</a:t>
            </a:r>
            <a:endParaRPr sz="700">
              <a:latin typeface="Calibri"/>
              <a:cs typeface="Calibri"/>
            </a:endParaRPr>
          </a:p>
          <a:p>
            <a:pPr marL="14604">
              <a:lnSpc>
                <a:spcPct val="100000"/>
              </a:lnSpc>
              <a:spcBef>
                <a:spcPts val="390"/>
              </a:spcBef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70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o,00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4491872" y="1958599"/>
            <a:ext cx="351155" cy="25082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7780">
              <a:lnSpc>
                <a:spcPts val="575"/>
              </a:lnSpc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70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o,0o</a:t>
            </a:r>
            <a:endParaRPr sz="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700" spc="-40">
                <a:latin typeface="Calibri"/>
                <a:cs typeface="Calibri"/>
              </a:rPr>
              <a:t>R$o,oo</a:t>
            </a:r>
            <a:endParaRPr sz="700">
              <a:latin typeface="Calibri"/>
              <a:cs typeface="Calibri"/>
            </a:endParaRPr>
          </a:p>
          <a:p>
            <a:pPr marL="14604">
              <a:lnSpc>
                <a:spcPct val="100000"/>
              </a:lnSpc>
              <a:spcBef>
                <a:spcPts val="390"/>
              </a:spcBef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70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o,00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4491872" y="1245298"/>
            <a:ext cx="351155" cy="25654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7780">
              <a:lnSpc>
                <a:spcPts val="575"/>
              </a:lnSpc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114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o,0o</a:t>
            </a:r>
            <a:endParaRPr sz="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700" spc="-30">
                <a:latin typeface="Calibri"/>
                <a:cs typeface="Calibri"/>
              </a:rPr>
              <a:t>RSo,oo</a:t>
            </a:r>
            <a:endParaRPr sz="700">
              <a:latin typeface="Calibri"/>
              <a:cs typeface="Calibri"/>
            </a:endParaRPr>
          </a:p>
          <a:p>
            <a:pPr marL="14604">
              <a:lnSpc>
                <a:spcPct val="100000"/>
              </a:lnSpc>
              <a:spcBef>
                <a:spcPts val="390"/>
              </a:spcBef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114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o,00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4491872" y="541608"/>
            <a:ext cx="351155" cy="25019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7780">
              <a:lnSpc>
                <a:spcPts val="575"/>
              </a:lnSpc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70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o,00</a:t>
            </a:r>
            <a:endParaRPr sz="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700" spc="-30">
                <a:latin typeface="Calibri"/>
                <a:cs typeface="Calibri"/>
              </a:rPr>
              <a:t>RSo,oo</a:t>
            </a:r>
            <a:endParaRPr sz="700">
              <a:latin typeface="Calibri"/>
              <a:cs typeface="Calibri"/>
            </a:endParaRPr>
          </a:p>
          <a:p>
            <a:pPr marL="14604">
              <a:lnSpc>
                <a:spcPct val="100000"/>
              </a:lnSpc>
              <a:spcBef>
                <a:spcPts val="390"/>
              </a:spcBef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90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o,o0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4884932" y="2504383"/>
            <a:ext cx="88900" cy="24511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70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o,o0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4884932" y="1961789"/>
            <a:ext cx="88900" cy="24193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>
                <a:latin typeface="Calibri"/>
                <a:cs typeface="Calibri"/>
              </a:rPr>
              <a:t>RS</a:t>
            </a:r>
            <a:r>
              <a:rPr dirty="0" sz="500" spc="95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o,oo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4884932" y="1244900"/>
            <a:ext cx="88900" cy="2520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>
                <a:latin typeface="Calibri"/>
                <a:cs typeface="Calibri"/>
              </a:rPr>
              <a:t>RS</a:t>
            </a:r>
            <a:r>
              <a:rPr dirty="0" sz="500" spc="105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o,0o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4884932" y="545013"/>
            <a:ext cx="88900" cy="24447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>
                <a:latin typeface="Calibri"/>
                <a:cs typeface="Calibri"/>
              </a:rPr>
              <a:t>R$</a:t>
            </a:r>
            <a:r>
              <a:rPr dirty="0" sz="500" spc="90">
                <a:latin typeface="Calibri"/>
                <a:cs typeface="Calibri"/>
              </a:rPr>
              <a:t> </a:t>
            </a:r>
            <a:r>
              <a:rPr dirty="0" sz="500" spc="-20">
                <a:latin typeface="Calibri"/>
                <a:cs typeface="Calibri"/>
              </a:rPr>
              <a:t>o,00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5011192" y="2505507"/>
            <a:ext cx="231140" cy="32131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algn="r" marR="5080">
              <a:lnSpc>
                <a:spcPts val="62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10">
                <a:latin typeface="Calibri"/>
                <a:cs typeface="Calibri"/>
              </a:rPr>
              <a:t> </a:t>
            </a:r>
            <a:r>
              <a:rPr dirty="0" sz="550" spc="-20">
                <a:latin typeface="Calibri"/>
                <a:cs typeface="Calibri"/>
              </a:rPr>
              <a:t>0,00</a:t>
            </a:r>
            <a:endParaRPr sz="5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345"/>
              </a:spcBef>
            </a:pPr>
            <a:r>
              <a:rPr dirty="0" sz="600">
                <a:latin typeface="Calibri"/>
                <a:cs typeface="Calibri"/>
              </a:rPr>
              <a:t>as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10">
                <a:latin typeface="Calibri"/>
                <a:cs typeface="Calibri"/>
              </a:rPr>
              <a:t>?•o,çó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5011192" y="1962911"/>
            <a:ext cx="231140" cy="44450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algn="r" marR="5080">
              <a:lnSpc>
                <a:spcPts val="62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15">
                <a:latin typeface="Calibri"/>
                <a:cs typeface="Calibri"/>
              </a:rPr>
              <a:t> </a:t>
            </a:r>
            <a:r>
              <a:rPr dirty="0" sz="550" spc="-20">
                <a:latin typeface="Calibri"/>
                <a:cs typeface="Calibri"/>
              </a:rPr>
              <a:t>0,00</a:t>
            </a:r>
            <a:endParaRPr sz="550">
              <a:latin typeface="Calibri"/>
              <a:cs typeface="Calibri"/>
            </a:endParaRPr>
          </a:p>
          <a:p>
            <a:pPr algn="r" marR="9525">
              <a:lnSpc>
                <a:spcPct val="100000"/>
              </a:lnSpc>
              <a:spcBef>
                <a:spcPts val="345"/>
              </a:spcBef>
            </a:pPr>
            <a:r>
              <a:rPr dirty="0" sz="600" spc="-10">
                <a:latin typeface="Calibri"/>
                <a:cs typeface="Calibri"/>
              </a:rPr>
              <a:t>fi!2os.s?sw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5011192" y="1245254"/>
            <a:ext cx="231140" cy="4425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algn="r" marR="5080">
              <a:lnSpc>
                <a:spcPts val="62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5">
                <a:latin typeface="Calibri"/>
                <a:cs typeface="Calibri"/>
              </a:rPr>
              <a:t> </a:t>
            </a:r>
            <a:r>
              <a:rPr dirty="0" sz="550" spc="-20">
                <a:latin typeface="Calibri"/>
                <a:cs typeface="Calibri"/>
              </a:rPr>
              <a:t>0,00</a:t>
            </a:r>
            <a:endParaRPr sz="5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345"/>
              </a:spcBef>
            </a:pPr>
            <a:r>
              <a:rPr dirty="0" sz="600" spc="75">
                <a:solidFill>
                  <a:srgbClr val="C3C3C3"/>
                </a:solidFill>
                <a:latin typeface="Calibri"/>
                <a:cs typeface="Calibri"/>
              </a:rPr>
              <a:t>,</a:t>
            </a:r>
            <a:r>
              <a:rPr dirty="0" sz="600" spc="75">
                <a:latin typeface="Calibri"/>
                <a:cs typeface="Calibri"/>
              </a:rPr>
              <a:t>sS.uez;aa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5011192" y="544875"/>
            <a:ext cx="231140" cy="4502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algn="r" marR="5080">
              <a:lnSpc>
                <a:spcPts val="620"/>
              </a:lnSpc>
            </a:pPr>
            <a:r>
              <a:rPr dirty="0" sz="550">
                <a:latin typeface="Calibri"/>
                <a:cs typeface="Calibri"/>
              </a:rPr>
              <a:t>R$</a:t>
            </a:r>
            <a:r>
              <a:rPr dirty="0" sz="550" spc="35">
                <a:latin typeface="Calibri"/>
                <a:cs typeface="Calibri"/>
              </a:rPr>
              <a:t> </a:t>
            </a:r>
            <a:r>
              <a:rPr dirty="0" sz="550" spc="-20">
                <a:latin typeface="Calibri"/>
                <a:cs typeface="Calibri"/>
              </a:rPr>
              <a:t>0,00</a:t>
            </a:r>
            <a:endParaRPr sz="550">
              <a:latin typeface="Calibri"/>
              <a:cs typeface="Calibri"/>
            </a:endParaRPr>
          </a:p>
          <a:p>
            <a:pPr algn="r" marR="8255">
              <a:lnSpc>
                <a:spcPct val="100000"/>
              </a:lnSpc>
              <a:spcBef>
                <a:spcPts val="345"/>
              </a:spcBef>
            </a:pPr>
            <a:r>
              <a:rPr dirty="0" sz="600" spc="-10">
                <a:latin typeface="Calibri"/>
                <a:cs typeface="Calibri"/>
              </a:rPr>
              <a:t>as’ua..2as4g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5380446" y="1978557"/>
            <a:ext cx="127000" cy="4908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60"/>
              </a:lnSpc>
            </a:pPr>
            <a:r>
              <a:rPr dirty="0" sz="800" spc="-20">
                <a:latin typeface="Calibri"/>
                <a:cs typeface="Calibri"/>
              </a:rPr>
              <a:t>15/12/2025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621583" y="219476"/>
            <a:ext cx="6813550" cy="10157460"/>
            <a:chOff x="621583" y="219476"/>
            <a:chExt cx="6813550" cy="1015746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1583" y="219476"/>
              <a:ext cx="6813038" cy="1015690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62802" y="597465"/>
              <a:ext cx="3482693" cy="118883"/>
            </a:xfrm>
            <a:prstGeom prst="rect">
              <a:avLst/>
            </a:prstGeom>
          </p:spPr>
        </p:pic>
      </p:grpSp>
      <p:sp>
        <p:nvSpPr>
          <p:cNvPr id="5" name="object 5" descr=""/>
          <p:cNvSpPr txBox="1"/>
          <p:nvPr/>
        </p:nvSpPr>
        <p:spPr>
          <a:xfrm>
            <a:off x="1025330" y="9215742"/>
            <a:ext cx="246379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0">
                <a:latin typeface="Calibri"/>
                <a:cs typeface="Calibri"/>
              </a:rPr>
              <a:t>Data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28129" y="690438"/>
            <a:ext cx="3119755" cy="49403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12700" marR="5080">
              <a:lnSpc>
                <a:spcPts val="890"/>
              </a:lnSpc>
              <a:spcBef>
                <a:spcPts val="185"/>
              </a:spcBef>
            </a:pPr>
            <a:r>
              <a:rPr dirty="0" sz="800">
                <a:latin typeface="Calibri"/>
                <a:cs typeface="Calibri"/>
              </a:rPr>
              <a:t>Avenida</a:t>
            </a:r>
            <a:r>
              <a:rPr dirty="0" sz="800" spc="1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Lydia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de</a:t>
            </a:r>
            <a:r>
              <a:rPr dirty="0" sz="800" spc="8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Jesus</a:t>
            </a:r>
            <a:r>
              <a:rPr dirty="0" sz="800" spc="1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Mendonça,</a:t>
            </a:r>
            <a:r>
              <a:rPr dirty="0" sz="800" spc="2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1146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240">
                <a:latin typeface="Calibri"/>
                <a:cs typeface="Calibri"/>
              </a:rPr>
              <a:t>—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Água</a:t>
            </a:r>
            <a:r>
              <a:rPr dirty="0" sz="800" spc="1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Azul</a:t>
            </a:r>
            <a:r>
              <a:rPr dirty="0" sz="800" spc="35">
                <a:latin typeface="Calibri"/>
                <a:cs typeface="Calibri"/>
              </a:rPr>
              <a:t> </a:t>
            </a:r>
            <a:r>
              <a:rPr dirty="0" sz="800" spc="-265">
                <a:latin typeface="Calibri"/>
                <a:cs typeface="Calibri"/>
              </a:rPr>
              <a:t>—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Gua</a:t>
            </a:r>
            <a:r>
              <a:rPr dirty="0" sz="800">
                <a:solidFill>
                  <a:srgbClr val="414141"/>
                </a:solidFill>
                <a:latin typeface="Calibri"/>
                <a:cs typeface="Calibri"/>
              </a:rPr>
              <a:t>r</a:t>
            </a:r>
            <a:r>
              <a:rPr dirty="0" sz="800">
                <a:latin typeface="Calibri"/>
                <a:cs typeface="Calibri"/>
              </a:rPr>
              <a:t>ulhos/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SP.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Telefone:</a:t>
            </a:r>
            <a:r>
              <a:rPr dirty="0" sz="800" spc="26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3988-</a:t>
            </a:r>
            <a:r>
              <a:rPr dirty="0" sz="800" spc="-20">
                <a:latin typeface="Calibri"/>
                <a:cs typeface="Calibri"/>
              </a:rPr>
              <a:t>2082</a:t>
            </a:r>
            <a:endParaRPr sz="800">
              <a:latin typeface="Calibri"/>
              <a:cs typeface="Calibri"/>
            </a:endParaRPr>
          </a:p>
          <a:p>
            <a:pPr algn="ctr" marL="3175">
              <a:lnSpc>
                <a:spcPct val="100000"/>
              </a:lnSpc>
              <a:spcBef>
                <a:spcPts val="919"/>
              </a:spcBef>
            </a:pPr>
            <a:r>
              <a:rPr dirty="0" sz="750" spc="-100">
                <a:latin typeface="Consolas"/>
                <a:cs typeface="Consolas"/>
              </a:rPr>
              <a:t>CfüPJ:</a:t>
            </a:r>
            <a:r>
              <a:rPr dirty="0" sz="750" spc="-35">
                <a:latin typeface="Consolas"/>
                <a:cs typeface="Consolas"/>
              </a:rPr>
              <a:t> </a:t>
            </a:r>
            <a:r>
              <a:rPr dirty="0" sz="750" spc="-40">
                <a:latin typeface="Consolas"/>
                <a:cs typeface="Consolas"/>
              </a:rPr>
              <a:t>08.953.367/0004-</a:t>
            </a:r>
            <a:r>
              <a:rPr dirty="0" sz="750" spc="-25">
                <a:latin typeface="Consolas"/>
                <a:cs typeface="Consolas"/>
              </a:rPr>
              <a:t>8d</a:t>
            </a:r>
            <a:endParaRPr sz="750">
              <a:latin typeface="Consolas"/>
              <a:cs typeface="Consola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35783" y="2617719"/>
            <a:ext cx="105664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560705" marR="5080" indent="121285">
              <a:lnSpc>
                <a:spcPct val="109500"/>
              </a:lnSpc>
              <a:spcBef>
                <a:spcPts val="100"/>
              </a:spcBef>
            </a:pPr>
            <a:r>
              <a:rPr dirty="0" sz="950" spc="-25">
                <a:latin typeface="Calibri"/>
                <a:cs typeface="Calibri"/>
              </a:rPr>
              <a:t>Salários</a:t>
            </a:r>
            <a:r>
              <a:rPr dirty="0" sz="950" spc="500">
                <a:latin typeface="Calibri"/>
                <a:cs typeface="Calibri"/>
              </a:rPr>
              <a:t> </a:t>
            </a:r>
            <a:r>
              <a:rPr dirty="0" sz="950" spc="-25">
                <a:latin typeface="Calibri"/>
                <a:cs typeface="Calibri"/>
              </a:rPr>
              <a:t>Beneficios</a:t>
            </a:r>
            <a:endParaRPr sz="950">
              <a:latin typeface="Calibri"/>
              <a:cs typeface="Calibri"/>
            </a:endParaRPr>
          </a:p>
          <a:p>
            <a:pPr algn="r" marR="5715">
              <a:lnSpc>
                <a:spcPct val="100000"/>
              </a:lnSpc>
              <a:spcBef>
                <a:spcPts val="105"/>
              </a:spcBef>
            </a:pPr>
            <a:r>
              <a:rPr dirty="0" sz="950" spc="-10">
                <a:latin typeface="Calibri"/>
                <a:cs typeface="Calibri"/>
              </a:rPr>
              <a:t>Encargos</a:t>
            </a:r>
            <a:r>
              <a:rPr dirty="0" sz="950" spc="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Trabalhistas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22538" y="3427040"/>
            <a:ext cx="166370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libri"/>
                <a:cs typeface="Calibri"/>
              </a:rPr>
              <a:t>Provisão</a:t>
            </a:r>
            <a:r>
              <a:rPr dirty="0" sz="950" spc="2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(21,57</a:t>
            </a:r>
            <a:r>
              <a:rPr dirty="0" sz="950" spc="3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sobre</a:t>
            </a:r>
            <a:r>
              <a:rPr dirty="0" sz="950" spc="-30">
                <a:latin typeface="Calibri"/>
                <a:cs typeface="Calibri"/>
              </a:rPr>
              <a:t> </a:t>
            </a:r>
            <a:r>
              <a:rPr dirty="0" sz="950">
                <a:latin typeface="Calibri"/>
                <a:cs typeface="Calibri"/>
              </a:rPr>
              <a:t>base</a:t>
            </a:r>
            <a:r>
              <a:rPr dirty="0" sz="950" spc="-25">
                <a:latin typeface="Calibri"/>
                <a:cs typeface="Calibri"/>
              </a:rPr>
              <a:t> </a:t>
            </a:r>
            <a:r>
              <a:rPr dirty="0" sz="950" spc="-20">
                <a:latin typeface="Calibri"/>
                <a:cs typeface="Calibri"/>
              </a:rPr>
              <a:t>FGTS)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622723" y="6592689"/>
            <a:ext cx="2140585" cy="216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0" i="1">
                <a:latin typeface="Calibri"/>
                <a:cs typeface="Calibri"/>
              </a:rPr>
              <a:t>Diferença</a:t>
            </a:r>
            <a:r>
              <a:rPr dirty="0" sz="1250" spc="-10" i="1">
                <a:latin typeface="Calibri"/>
                <a:cs typeface="Calibri"/>
              </a:rPr>
              <a:t> </a:t>
            </a:r>
            <a:r>
              <a:rPr dirty="0" sz="1250" spc="-25" i="1">
                <a:latin typeface="Calibri"/>
                <a:cs typeface="Calibri"/>
              </a:rPr>
              <a:t>necessária</a:t>
            </a:r>
            <a:r>
              <a:rPr dirty="0" sz="1250" spc="-15" i="1">
                <a:latin typeface="Calibri"/>
                <a:cs typeface="Calibri"/>
              </a:rPr>
              <a:t> </a:t>
            </a:r>
            <a:r>
              <a:rPr dirty="0" sz="1250" spc="-10" i="1">
                <a:latin typeface="Calibri"/>
                <a:cs typeface="Calibri"/>
              </a:rPr>
              <a:t>para</a:t>
            </a:r>
            <a:r>
              <a:rPr dirty="0" sz="1250" spc="-45" i="1">
                <a:latin typeface="Calibri"/>
                <a:cs typeface="Calibri"/>
              </a:rPr>
              <a:t> </a:t>
            </a:r>
            <a:r>
              <a:rPr dirty="0" sz="1250" spc="-10" i="1">
                <a:latin typeface="Calibri"/>
                <a:cs typeface="Calibri"/>
              </a:rPr>
              <a:t>dissídio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594992" y="6943243"/>
            <a:ext cx="380365" cy="3308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dirty="0" sz="950" spc="-10" i="1">
                <a:latin typeface="Calibri"/>
                <a:cs typeface="Calibri"/>
              </a:rPr>
              <a:t>Aluguel</a:t>
            </a:r>
            <a:endParaRPr sz="950">
              <a:latin typeface="Calibri"/>
              <a:cs typeface="Calibri"/>
            </a:endParaRPr>
          </a:p>
          <a:p>
            <a:pPr marL="147320">
              <a:lnSpc>
                <a:spcPct val="100000"/>
              </a:lnSpc>
              <a:spcBef>
                <a:spcPts val="60"/>
              </a:spcBef>
            </a:pPr>
            <a:r>
              <a:rPr dirty="0" sz="950" spc="-20" i="1">
                <a:latin typeface="Calibri"/>
                <a:cs typeface="Calibri"/>
              </a:rPr>
              <a:t>IPTU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918094" y="7924793"/>
            <a:ext cx="2101850" cy="812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8290" marR="22860" indent="96520">
              <a:lnSpc>
                <a:spcPct val="107400"/>
              </a:lnSpc>
              <a:spcBef>
                <a:spcPts val="100"/>
              </a:spcBef>
            </a:pPr>
            <a:r>
              <a:rPr dirty="0" sz="950">
                <a:latin typeface="Calibri"/>
                <a:cs typeface="Calibri"/>
              </a:rPr>
              <a:t>Qua</a:t>
            </a:r>
            <a:r>
              <a:rPr dirty="0" sz="950" spc="-5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ificação</a:t>
            </a:r>
            <a:r>
              <a:rPr dirty="0" sz="950" spc="-15">
                <a:latin typeface="Calibri"/>
                <a:cs typeface="Calibri"/>
              </a:rPr>
              <a:t> </a:t>
            </a:r>
            <a:r>
              <a:rPr dirty="0" sz="950">
                <a:latin typeface="Calibri"/>
                <a:cs typeface="Calibri"/>
              </a:rPr>
              <a:t>de</a:t>
            </a:r>
            <a:r>
              <a:rPr dirty="0" sz="950" spc="-4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Recu</a:t>
            </a:r>
            <a:r>
              <a:rPr dirty="0" u="sng" sz="95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rsos</a:t>
            </a:r>
            <a:r>
              <a:rPr dirty="0" u="sng" sz="950" spc="3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Huma</a:t>
            </a:r>
            <a:r>
              <a:rPr dirty="0" u="sng" sz="95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nos</a:t>
            </a:r>
            <a:r>
              <a:rPr dirty="0" sz="950" spc="-10">
                <a:latin typeface="Calibri"/>
                <a:cs typeface="Calibri"/>
              </a:rPr>
              <a:t> Auxilio</a:t>
            </a:r>
            <a:r>
              <a:rPr dirty="0" sz="950" spc="-25">
                <a:latin typeface="Calibri"/>
                <a:cs typeface="Calibri"/>
              </a:rPr>
              <a:t> </a:t>
            </a:r>
            <a:r>
              <a:rPr dirty="0" sz="950">
                <a:latin typeface="Calibri"/>
                <a:cs typeface="Calibri"/>
              </a:rPr>
              <a:t>no</a:t>
            </a:r>
            <a:r>
              <a:rPr dirty="0" sz="950" spc="-30">
                <a:latin typeface="Calibri"/>
                <a:cs typeface="Calibri"/>
              </a:rPr>
              <a:t> </a:t>
            </a:r>
            <a:r>
              <a:rPr dirty="0" sz="950" spc="-20">
                <a:latin typeface="Calibri"/>
                <a:cs typeface="Calibri"/>
              </a:rPr>
              <a:t>Pagamento</a:t>
            </a:r>
            <a:r>
              <a:rPr dirty="0" sz="950" spc="65">
                <a:latin typeface="Calibri"/>
                <a:cs typeface="Calibri"/>
              </a:rPr>
              <a:t> </a:t>
            </a:r>
            <a:r>
              <a:rPr dirty="0" sz="950">
                <a:latin typeface="Calibri"/>
                <a:cs typeface="Calibri"/>
              </a:rPr>
              <a:t>de</a:t>
            </a:r>
            <a:r>
              <a:rPr dirty="0" sz="950" spc="-50">
                <a:latin typeface="Calibri"/>
                <a:cs typeface="Calibri"/>
              </a:rPr>
              <a:t> </a:t>
            </a:r>
            <a:r>
              <a:rPr dirty="0" sz="950">
                <a:latin typeface="Calibri"/>
                <a:cs typeface="Calibri"/>
              </a:rPr>
              <a:t>férias</a:t>
            </a:r>
            <a:r>
              <a:rPr dirty="0" sz="950" spc="30">
                <a:latin typeface="Calibri"/>
                <a:cs typeface="Calibri"/>
              </a:rPr>
              <a:t> </a:t>
            </a:r>
            <a:r>
              <a:rPr dirty="0" sz="950" spc="-20">
                <a:latin typeface="Calibri"/>
                <a:cs typeface="Calibri"/>
              </a:rPr>
              <a:t>e</a:t>
            </a:r>
            <a:r>
              <a:rPr dirty="0" sz="950" spc="-45">
                <a:latin typeface="Calibri"/>
                <a:cs typeface="Calibri"/>
              </a:rPr>
              <a:t> </a:t>
            </a:r>
            <a:r>
              <a:rPr dirty="0" sz="950" spc="-75">
                <a:latin typeface="Calibri"/>
                <a:cs typeface="Calibri"/>
              </a:rPr>
              <a:t>13-</a:t>
            </a:r>
            <a:r>
              <a:rPr dirty="0" sz="950" spc="-50">
                <a:latin typeface="Calibri"/>
                <a:cs typeface="Calibri"/>
              </a:rPr>
              <a:t>°</a:t>
            </a:r>
            <a:endParaRPr sz="950">
              <a:latin typeface="Calibri"/>
              <a:cs typeface="Calibri"/>
            </a:endParaRPr>
          </a:p>
          <a:p>
            <a:pPr marL="447040" marR="19685" indent="-434975">
              <a:lnSpc>
                <a:spcPct val="107400"/>
              </a:lnSpc>
              <a:spcBef>
                <a:spcPts val="45"/>
              </a:spcBef>
            </a:pPr>
            <a:r>
              <a:rPr dirty="0" sz="950" spc="-10">
                <a:latin typeface="Calibri"/>
                <a:cs typeface="Calibri"/>
              </a:rPr>
              <a:t>Execução</a:t>
            </a:r>
            <a:r>
              <a:rPr dirty="0" sz="950" spc="10">
                <a:latin typeface="Calibri"/>
                <a:cs typeface="Calibri"/>
              </a:rPr>
              <a:t> </a:t>
            </a:r>
            <a:r>
              <a:rPr dirty="0" sz="950">
                <a:latin typeface="Calibri"/>
                <a:cs typeface="Calibri"/>
              </a:rPr>
              <a:t>de</a:t>
            </a:r>
            <a:r>
              <a:rPr dirty="0" sz="950" spc="-5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Melhorias</a:t>
            </a:r>
            <a:r>
              <a:rPr dirty="0" sz="950" spc="10">
                <a:latin typeface="Calibri"/>
                <a:cs typeface="Calibri"/>
              </a:rPr>
              <a:t> </a:t>
            </a:r>
            <a:r>
              <a:rPr dirty="0" sz="950">
                <a:latin typeface="Calibri"/>
                <a:cs typeface="Calibri"/>
              </a:rPr>
              <a:t>na</a:t>
            </a:r>
            <a:r>
              <a:rPr dirty="0" sz="950" spc="-4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Unidade Aquisição </a:t>
            </a:r>
            <a:r>
              <a:rPr dirty="0" sz="950">
                <a:latin typeface="Calibri"/>
                <a:cs typeface="Calibri"/>
              </a:rPr>
              <a:t>de</a:t>
            </a:r>
            <a:r>
              <a:rPr dirty="0" sz="950" spc="-3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Material</a:t>
            </a:r>
            <a:r>
              <a:rPr dirty="0" sz="950" spc="10">
                <a:latin typeface="Calibri"/>
                <a:cs typeface="Calibri"/>
              </a:rPr>
              <a:t> </a:t>
            </a:r>
            <a:r>
              <a:rPr dirty="0" sz="950">
                <a:latin typeface="Calibri"/>
                <a:cs typeface="Calibri"/>
              </a:rPr>
              <a:t>Peda</a:t>
            </a:r>
            <a:r>
              <a:rPr dirty="0" sz="950" spc="150">
                <a:latin typeface="Calibri"/>
                <a:cs typeface="Calibri"/>
              </a:rPr>
              <a:t> </a:t>
            </a:r>
            <a:r>
              <a:rPr dirty="0" sz="950">
                <a:latin typeface="Calibri"/>
                <a:cs typeface="Calibri"/>
              </a:rPr>
              <a:t>óg</a:t>
            </a:r>
            <a:r>
              <a:rPr dirty="0" sz="950" spc="-45">
                <a:latin typeface="Calibri"/>
                <a:cs typeface="Calibri"/>
              </a:rPr>
              <a:t> </a:t>
            </a:r>
            <a:r>
              <a:rPr dirty="0" sz="950" spc="-25">
                <a:latin typeface="Calibri"/>
                <a:cs typeface="Calibri"/>
              </a:rPr>
              <a:t>co</a:t>
            </a:r>
            <a:endParaRPr sz="950">
              <a:latin typeface="Calibri"/>
              <a:cs typeface="Calibri"/>
            </a:endParaRPr>
          </a:p>
          <a:p>
            <a:pPr marL="535305">
              <a:lnSpc>
                <a:spcPct val="100000"/>
              </a:lnSpc>
              <a:spcBef>
                <a:spcPts val="110"/>
              </a:spcBef>
            </a:pPr>
            <a:r>
              <a:rPr dirty="0" sz="950" spc="-10">
                <a:latin typeface="Calibri"/>
                <a:cs typeface="Calibri"/>
              </a:rPr>
              <a:t>Aquisiç</a:t>
            </a:r>
            <a:r>
              <a:rPr dirty="0" u="sng" sz="950" spc="-10">
                <a:uFill>
                  <a:solidFill>
                    <a:srgbClr val="383838"/>
                  </a:solidFill>
                </a:uFill>
                <a:latin typeface="Calibri"/>
                <a:cs typeface="Calibri"/>
              </a:rPr>
              <a:t>ão </a:t>
            </a:r>
            <a:r>
              <a:rPr dirty="0" u="sng" sz="950">
                <a:uFill>
                  <a:solidFill>
                    <a:srgbClr val="383838"/>
                  </a:solidFill>
                </a:uFill>
                <a:latin typeface="Calibri"/>
                <a:cs typeface="Calibri"/>
              </a:rPr>
              <a:t>de</a:t>
            </a:r>
            <a:r>
              <a:rPr dirty="0" u="sng" sz="950" spc="-45">
                <a:uFill>
                  <a:solidFill>
                    <a:srgbClr val="383838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950" spc="-10">
                <a:uFill>
                  <a:solidFill>
                    <a:srgbClr val="383838"/>
                  </a:solidFill>
                </a:uFill>
                <a:latin typeface="Calibri"/>
                <a:cs typeface="Calibri"/>
              </a:rPr>
              <a:t>bens</a:t>
            </a:r>
            <a:r>
              <a:rPr dirty="0" u="sng" sz="950">
                <a:uFill>
                  <a:solidFill>
                    <a:srgbClr val="383838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950" spc="-10">
                <a:uFill>
                  <a:solidFill>
                    <a:srgbClr val="383838"/>
                  </a:solidFill>
                </a:uFill>
                <a:latin typeface="Calibri"/>
                <a:cs typeface="Calibri"/>
              </a:rPr>
              <a:t>permanentes</a:t>
            </a:r>
            <a:r>
              <a:rPr dirty="0" u="sng" sz="950" spc="500">
                <a:uFill>
                  <a:solidFill>
                    <a:srgbClr val="383838"/>
                  </a:solidFill>
                </a:uFill>
                <a:latin typeface="Calibri"/>
                <a:cs typeface="Calibri"/>
              </a:rPr>
              <a:t> 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28513" y="9209646"/>
            <a:ext cx="59499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Calibri"/>
                <a:cs typeface="Calibri"/>
              </a:rPr>
              <a:t>15/12/2025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51907" y="9519047"/>
            <a:ext cx="2034539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55344" marR="5080" indent="-30480">
              <a:lnSpc>
                <a:spcPct val="107400"/>
              </a:lnSpc>
              <a:spcBef>
                <a:spcPts val="100"/>
              </a:spcBef>
            </a:pPr>
            <a:r>
              <a:rPr dirty="0" sz="950" spc="-10">
                <a:latin typeface="Calibri"/>
                <a:cs typeface="Calibri"/>
              </a:rPr>
              <a:t>Assinatura</a:t>
            </a:r>
            <a:r>
              <a:rPr dirty="0" sz="950" spc="20">
                <a:latin typeface="Calibri"/>
                <a:cs typeface="Calibri"/>
              </a:rPr>
              <a:t> </a:t>
            </a:r>
            <a:r>
              <a:rPr dirty="0" sz="950">
                <a:latin typeface="Calibri"/>
                <a:cs typeface="Calibri"/>
              </a:rPr>
              <a:t>do</a:t>
            </a:r>
            <a:r>
              <a:rPr dirty="0" sz="950" spc="-35">
                <a:latin typeface="Calibri"/>
                <a:cs typeface="Calibri"/>
              </a:rPr>
              <a:t> </a:t>
            </a:r>
            <a:r>
              <a:rPr dirty="0" sz="950" spc="-20">
                <a:latin typeface="Calibri"/>
                <a:cs typeface="Calibri"/>
              </a:rPr>
              <a:t>Presidente</a:t>
            </a:r>
            <a:r>
              <a:rPr dirty="0" sz="950" spc="-10">
                <a:latin typeface="Calibri"/>
                <a:cs typeface="Calibri"/>
              </a:rPr>
              <a:t> Antonio</a:t>
            </a:r>
            <a:r>
              <a:rPr dirty="0" sz="950" spc="-3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Gomes da</a:t>
            </a:r>
            <a:r>
              <a:rPr dirty="0" sz="950" spc="-4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Silva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950">
                <a:latin typeface="Calibri"/>
                <a:cs typeface="Calibri"/>
              </a:rPr>
              <a:t>RG</a:t>
            </a:r>
            <a:r>
              <a:rPr dirty="0" sz="950" spc="150">
                <a:latin typeface="Calibri"/>
                <a:cs typeface="Calibri"/>
              </a:rPr>
              <a:t> </a:t>
            </a:r>
            <a:r>
              <a:rPr dirty="0" sz="950" spc="-25">
                <a:latin typeface="Calibri"/>
                <a:cs typeface="Calibri"/>
              </a:rPr>
              <a:t>11.089.712-</a:t>
            </a:r>
            <a:r>
              <a:rPr dirty="0" sz="950" spc="-50">
                <a:latin typeface="Calibri"/>
                <a:cs typeface="Calibri"/>
              </a:rPr>
              <a:t>2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98332" y="2617719"/>
            <a:ext cx="655955" cy="50419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4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62.899,06</a:t>
            </a:r>
            <a:endParaRPr sz="95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  <a:spcBef>
                <a:spcPts val="110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5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24.450,00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2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22.329,17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98332" y="3430089"/>
            <a:ext cx="65278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Calibri"/>
                <a:cs typeface="Calibri"/>
              </a:rPr>
              <a:t>R$</a:t>
            </a:r>
            <a:r>
              <a:rPr dirty="0" sz="950" spc="-3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13.567,33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59805" y="6942856"/>
            <a:ext cx="594360" cy="33083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90"/>
              </a:spcBef>
            </a:pPr>
            <a:r>
              <a:rPr dirty="0" sz="900">
                <a:latin typeface="Calibri"/>
                <a:cs typeface="Calibri"/>
              </a:rPr>
              <a:t>RJ</a:t>
            </a:r>
            <a:r>
              <a:rPr dirty="0" sz="900" spc="19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3.926,92</a:t>
            </a:r>
            <a:endParaRPr sz="90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90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3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150,00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401379" y="7918694"/>
            <a:ext cx="653415" cy="81216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73025">
              <a:lnSpc>
                <a:spcPct val="100000"/>
              </a:lnSpc>
              <a:spcBef>
                <a:spcPts val="185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3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1.500,00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2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43.786,96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5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21.527,36</a:t>
            </a:r>
            <a:endParaRPr sz="95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  <a:spcBef>
                <a:spcPts val="110"/>
              </a:spcBef>
            </a:pPr>
            <a:r>
              <a:rPr dirty="0" sz="950" spc="-30">
                <a:latin typeface="Calibri"/>
                <a:cs typeface="Calibri"/>
              </a:rPr>
              <a:t>R$</a:t>
            </a:r>
            <a:r>
              <a:rPr dirty="0" sz="950" spc="-2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10.000,00</a:t>
            </a:r>
            <a:endParaRPr sz="95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  <a:spcBef>
                <a:spcPts val="105"/>
              </a:spcBef>
            </a:pPr>
            <a:r>
              <a:rPr dirty="0" sz="950" spc="-10">
                <a:latin typeface="Calibri"/>
                <a:cs typeface="Calibri"/>
              </a:rPr>
              <a:t>R$</a:t>
            </a:r>
            <a:r>
              <a:rPr dirty="0" sz="950" spc="-3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19.203,58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291096" y="2620767"/>
            <a:ext cx="716280" cy="50419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3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817.687,78</a:t>
            </a:r>
            <a:endParaRPr sz="95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  <a:spcBef>
                <a:spcPts val="110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5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293.400,00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2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290.279,21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291096" y="3433137"/>
            <a:ext cx="70993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30">
                <a:latin typeface="Calibri"/>
                <a:cs typeface="Calibri"/>
              </a:rPr>
              <a:t> </a:t>
            </a:r>
            <a:r>
              <a:rPr dirty="0" sz="950" spc="-20">
                <a:latin typeface="Calibri"/>
                <a:cs typeface="Calibri"/>
              </a:rPr>
              <a:t>162.807,96</a:t>
            </a:r>
            <a:endParaRPr sz="950">
              <a:latin typeface="Calibri"/>
              <a:cs typeface="Calibri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2234211" y="4137481"/>
          <a:ext cx="3874135" cy="21570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3900"/>
                <a:gridCol w="977264"/>
                <a:gridCol w="826135"/>
              </a:tblGrid>
              <a:tr h="139065">
                <a:tc>
                  <a:txBody>
                    <a:bodyPr/>
                    <a:lstStyle/>
                    <a:p>
                      <a:pPr algn="r" marR="233679">
                        <a:lnSpc>
                          <a:spcPts val="905"/>
                        </a:lnSpc>
                      </a:pPr>
                      <a:r>
                        <a:rPr dirty="0" sz="950" spc="-20">
                          <a:latin typeface="Calibri"/>
                          <a:cs typeface="Calibri"/>
                        </a:rPr>
                        <a:t>Água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ts val="925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1.000,00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925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12.000,00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52400">
                <a:tc>
                  <a:txBody>
                    <a:bodyPr/>
                    <a:lstStyle/>
                    <a:p>
                      <a:pPr algn="r" marR="233045">
                        <a:lnSpc>
                          <a:spcPts val="1030"/>
                        </a:lnSpc>
                      </a:pPr>
                      <a:r>
                        <a:rPr dirty="0" sz="950" spc="-25">
                          <a:latin typeface="Calibri"/>
                          <a:cs typeface="Calibri"/>
                        </a:rPr>
                        <a:t>Luz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4305">
                        <a:lnSpc>
                          <a:spcPts val="1030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900,00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103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10.800,00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algn="r" marR="233679">
                        <a:lnSpc>
                          <a:spcPts val="1030"/>
                        </a:lnSpc>
                      </a:pPr>
                      <a:r>
                        <a:rPr dirty="0" sz="950" spc="-25">
                          <a:latin typeface="Calibri"/>
                          <a:cs typeface="Calibri"/>
                        </a:rPr>
                        <a:t>Gás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4305">
                        <a:lnSpc>
                          <a:spcPts val="103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1.000,00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1050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12.000,00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 algn="r" marR="238760">
                        <a:lnSpc>
                          <a:spcPts val="104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Material</a:t>
                      </a:r>
                      <a:r>
                        <a:rPr dirty="0" sz="95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Pedagógico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ts val="104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1.600,00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04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19.200,00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 algn="r" marR="233679">
                        <a:lnSpc>
                          <a:spcPts val="104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Material</a:t>
                      </a:r>
                      <a:r>
                        <a:rPr dirty="0" sz="9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95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limpeza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4305">
                        <a:lnSpc>
                          <a:spcPts val="1040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1.600,00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1040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19.200,00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algn="r" marR="237490">
                        <a:lnSpc>
                          <a:spcPts val="104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Material </a:t>
                      </a:r>
                      <a:r>
                        <a:rPr dirty="0" sz="95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95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higiene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ts val="1040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500,00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04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6.000,00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algn="r" marR="236220">
                        <a:lnSpc>
                          <a:spcPts val="105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Telefone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ts val="1050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500,00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1050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6.000,00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algn="r" marR="239395">
                        <a:lnSpc>
                          <a:spcPts val="1065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Contabilidade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ts val="1065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710,00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065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 8.520,00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algn="r" marR="238760">
                        <a:lnSpc>
                          <a:spcPts val="1065"/>
                        </a:lnSpc>
                      </a:pPr>
                      <a:r>
                        <a:rPr dirty="0" sz="950" spc="-20">
                          <a:latin typeface="Calibri"/>
                          <a:cs typeface="Calibri"/>
                        </a:rPr>
                        <a:t>Pequenas</a:t>
                      </a:r>
                      <a:r>
                        <a:rPr dirty="0" sz="95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Manutenções</a:t>
                      </a:r>
                      <a:r>
                        <a:rPr dirty="0" sz="95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unidade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4305">
                        <a:lnSpc>
                          <a:spcPts val="104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1.000,00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1040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>
                          <a:latin typeface="Calibri"/>
                          <a:cs typeface="Calibri"/>
                        </a:rPr>
                        <a:t>12.000,00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62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ts val="1050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  <a:p>
                      <a:pPr marL="4540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  <a:p>
                      <a:pPr marL="4565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ts val="1050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  <a:p>
                      <a:pPr marL="4330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  <a:p>
                      <a:pPr marL="4330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  <a:p>
                      <a:pPr marL="4330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9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4305">
                        <a:lnSpc>
                          <a:spcPts val="1000"/>
                        </a:lnSpc>
                      </a:pPr>
                      <a:r>
                        <a:rPr dirty="0" sz="95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00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5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5352036" y="6940195"/>
            <a:ext cx="657860" cy="3308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dirty="0" sz="950">
                <a:latin typeface="Calibri"/>
                <a:cs typeface="Calibri"/>
              </a:rPr>
              <a:t>R$</a:t>
            </a:r>
            <a:r>
              <a:rPr dirty="0" sz="950" spc="-2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47.123,04</a:t>
            </a:r>
            <a:endParaRPr sz="950">
              <a:latin typeface="Calibri"/>
              <a:cs typeface="Calibri"/>
            </a:endParaRPr>
          </a:p>
          <a:p>
            <a:pPr marL="73025">
              <a:lnSpc>
                <a:spcPct val="100000"/>
              </a:lnSpc>
              <a:spcBef>
                <a:spcPts val="60"/>
              </a:spcBef>
            </a:pPr>
            <a:r>
              <a:rPr dirty="0" sz="950" spc="-10">
                <a:latin typeface="Calibri"/>
                <a:cs typeface="Calibri"/>
              </a:rPr>
              <a:t>R$</a:t>
            </a:r>
            <a:r>
              <a:rPr dirty="0" sz="950" spc="-45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1.800,00</a:t>
            </a:r>
            <a:endParaRPr sz="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637" y="1353440"/>
            <a:ext cx="6557092" cy="666356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490058" y="980025"/>
            <a:ext cx="606425" cy="0"/>
          </a:xfrm>
          <a:custGeom>
            <a:avLst/>
            <a:gdLst/>
            <a:ahLst/>
            <a:cxnLst/>
            <a:rect l="l" t="t" r="r" b="b"/>
            <a:pathLst>
              <a:path w="606425" h="0">
                <a:moveTo>
                  <a:pt x="0" y="0"/>
                </a:moveTo>
                <a:lnTo>
                  <a:pt x="60634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93526" y="1603400"/>
            <a:ext cx="2340077" cy="103641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678718" y="2313907"/>
            <a:ext cx="1029969" cy="34417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3335" marR="5080" indent="-1270">
              <a:lnSpc>
                <a:spcPts val="1250"/>
              </a:lnSpc>
              <a:spcBef>
                <a:spcPts val="150"/>
              </a:spcBef>
            </a:pPr>
            <a:r>
              <a:rPr dirty="0" sz="1050" spc="-85">
                <a:latin typeface="Lucida Sans Unicode"/>
                <a:cs typeface="Lucida Sans Unicode"/>
              </a:rPr>
              <a:t>Entidade</a:t>
            </a:r>
            <a:r>
              <a:rPr dirty="0" sz="1050" spc="-15">
                <a:latin typeface="Lucida Sans Unicode"/>
                <a:cs typeface="Lucida Sans Unicode"/>
              </a:rPr>
              <a:t> </a:t>
            </a:r>
            <a:r>
              <a:rPr dirty="0" sz="1050" spc="-65">
                <a:latin typeface="Lucida Sans Unicode"/>
                <a:cs typeface="Lucida Sans Unicode"/>
              </a:rPr>
              <a:t>Parceira: </a:t>
            </a:r>
            <a:r>
              <a:rPr dirty="0" sz="1050" spc="-10">
                <a:latin typeface="Lucida Sans Unicode"/>
                <a:cs typeface="Lucida Sans Unicode"/>
              </a:rPr>
              <a:t>Unidade:</a:t>
            </a:r>
            <a:endParaRPr sz="10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84416" y="7048662"/>
            <a:ext cx="39624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70">
                <a:latin typeface="Lucida Sans Unicode"/>
                <a:cs typeface="Lucida Sans Unicode"/>
              </a:rPr>
              <a:t>2/2025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838427" y="1699423"/>
            <a:ext cx="2085339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46685">
              <a:lnSpc>
                <a:spcPts val="935"/>
              </a:lnSpc>
              <a:spcBef>
                <a:spcPts val="100"/>
              </a:spcBef>
            </a:pPr>
            <a:r>
              <a:rPr dirty="0" sz="800" spc="-110">
                <a:latin typeface="Lucida Sans Unicode"/>
                <a:cs typeface="Lucida Sans Unicode"/>
              </a:rPr>
              <a:t>Avenída</a:t>
            </a:r>
            <a:r>
              <a:rPr dirty="0" sz="800" spc="11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Lydia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Jesus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Mendonç</a:t>
            </a:r>
            <a:r>
              <a:rPr dirty="0" sz="800" spc="-160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a,</a:t>
            </a:r>
            <a:r>
              <a:rPr dirty="0" sz="80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0">
                <a:latin typeface="Lucida Sans Unicode"/>
                <a:cs typeface="Lucida Sans Unicode"/>
              </a:rPr>
              <a:t>1146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5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Água</a:t>
            </a:r>
            <a:endParaRPr sz="800">
              <a:latin typeface="Lucida Sans Unicode"/>
              <a:cs typeface="Lucida Sans Unicode"/>
            </a:endParaRPr>
          </a:p>
          <a:p>
            <a:pPr algn="ctr" marL="722630">
              <a:lnSpc>
                <a:spcPts val="935"/>
              </a:lnSpc>
            </a:pPr>
            <a:r>
              <a:rPr dirty="0" sz="800" spc="-85">
                <a:solidFill>
                  <a:srgbClr val="181818"/>
                </a:solidFill>
                <a:latin typeface="Lucida Sans Unicode"/>
                <a:cs typeface="Lucida Sans Unicode"/>
              </a:rPr>
              <a:t>Telefone:</a:t>
            </a:r>
            <a:r>
              <a:rPr dirty="0" sz="80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50">
                <a:latin typeface="Lucida Sans Unicode"/>
                <a:cs typeface="Lucida Sans Unicode"/>
              </a:rPr>
              <a:t>3988-</a:t>
            </a:r>
            <a:r>
              <a:rPr dirty="0" sz="800" spc="-20">
                <a:latin typeface="Lucida Sans Unicode"/>
                <a:cs typeface="Lucida Sans Unicode"/>
              </a:rPr>
              <a:t>2082</a:t>
            </a:r>
            <a:endParaRPr sz="800">
              <a:latin typeface="Lucida Sans Unicode"/>
              <a:cs typeface="Lucida Sans Unicode"/>
            </a:endParaRPr>
          </a:p>
          <a:p>
            <a:pPr algn="ctr" marL="744220" marR="5080">
              <a:lnSpc>
                <a:spcPct val="100000"/>
              </a:lnSpc>
            </a:pPr>
            <a:r>
              <a:rPr dirty="0" sz="800" spc="-80">
                <a:latin typeface="Lucida Sans Unicode"/>
                <a:cs typeface="Lucida Sans Unicode"/>
              </a:rPr>
              <a:t>E-</a:t>
            </a:r>
            <a:r>
              <a:rPr dirty="0" sz="800" spc="-95">
                <a:latin typeface="Lucida Sans Unicode"/>
                <a:cs typeface="Lucida Sans Unicode"/>
              </a:rPr>
              <a:t>mail</a:t>
            </a:r>
            <a:r>
              <a:rPr dirty="0" sz="800" spc="-95">
                <a:solidFill>
                  <a:srgbClr val="4F4F4F"/>
                </a:solidFill>
                <a:latin typeface="Lucida Sans Unicode"/>
                <a:cs typeface="Lucida Sans Unicode"/>
              </a:rPr>
              <a:t>:</a:t>
            </a:r>
            <a:r>
              <a:rPr dirty="0" sz="800" spc="-95">
                <a:latin typeface="Lucida Sans Unicode"/>
                <a:cs typeface="Lucida Sans Unicode"/>
              </a:rPr>
              <a:t>amaaeduc01LOgmail.com</a:t>
            </a:r>
            <a:r>
              <a:rPr dirty="0" sz="800" spc="500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F1F1F"/>
                </a:solidFill>
                <a:latin typeface="Lucida Sans Unicode"/>
                <a:cs typeface="Lucida Sans Unicode"/>
              </a:rPr>
              <a:t>CNPJ:</a:t>
            </a:r>
            <a:r>
              <a:rPr dirty="0" sz="800" spc="1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0">
                <a:latin typeface="Lucida Sans Unicode"/>
                <a:cs typeface="Lucida Sans Unicode"/>
              </a:rPr>
              <a:t>08.953.367/0004-</a:t>
            </a:r>
            <a:r>
              <a:rPr dirty="0" sz="800" spc="-25">
                <a:latin typeface="Lucida Sans Unicode"/>
                <a:cs typeface="Lucida Sans Unicode"/>
              </a:rPr>
              <a:t>84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17425" y="2320004"/>
            <a:ext cx="3571875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90">
                <a:latin typeface="Lucida Sans Unicode"/>
                <a:cs typeface="Lucida Sans Unicode"/>
              </a:rPr>
              <a:t>Associaşão</a:t>
            </a:r>
            <a:r>
              <a:rPr dirty="0" sz="1050" spc="-15">
                <a:latin typeface="Lucida Sans Unicode"/>
                <a:cs typeface="Lucida Sans Unicode"/>
              </a:rPr>
              <a:t> </a:t>
            </a:r>
            <a:r>
              <a:rPr dirty="0" sz="1050" spc="-95">
                <a:latin typeface="Lucida Sans Unicode"/>
                <a:cs typeface="Lucida Sans Unicode"/>
              </a:rPr>
              <a:t>dos</a:t>
            </a:r>
            <a:r>
              <a:rPr dirty="0" sz="1050" spc="-145">
                <a:latin typeface="Lucida Sans Unicode"/>
                <a:cs typeface="Lucida Sans Unicode"/>
              </a:rPr>
              <a:t> </a:t>
            </a:r>
            <a:r>
              <a:rPr dirty="0" sz="1050" spc="-110">
                <a:latin typeface="Lucida Sans Unicode"/>
                <a:cs typeface="Lucida Sans Unicode"/>
              </a:rPr>
              <a:t>Moradores</a:t>
            </a:r>
            <a:r>
              <a:rPr dirty="0" sz="1050" spc="-35">
                <a:latin typeface="Lucida Sans Unicode"/>
                <a:cs typeface="Lucida Sans Unicode"/>
              </a:rPr>
              <a:t> </a:t>
            </a:r>
            <a:r>
              <a:rPr dirty="0" sz="1050" spc="-95">
                <a:latin typeface="Lucida Sans Unicode"/>
                <a:cs typeface="Lucida Sans Unicode"/>
              </a:rPr>
              <a:t>para</a:t>
            </a:r>
            <a:r>
              <a:rPr dirty="0" sz="1050" spc="-45">
                <a:latin typeface="Lucida Sans Unicode"/>
                <a:cs typeface="Lucida Sans Unicode"/>
              </a:rPr>
              <a:t> </a:t>
            </a:r>
            <a:r>
              <a:rPr dirty="0" sz="1050" spc="-90">
                <a:latin typeface="Lucida Sans Unicode"/>
                <a:cs typeface="Lucida Sans Unicode"/>
              </a:rPr>
              <a:t>o</a:t>
            </a:r>
            <a:r>
              <a:rPr dirty="0" sz="1050" spc="-114">
                <a:latin typeface="Lucida Sans Unicode"/>
                <a:cs typeface="Lucida Sans Unicode"/>
              </a:rPr>
              <a:t> </a:t>
            </a:r>
            <a:r>
              <a:rPr dirty="0" sz="1050" spc="-100">
                <a:latin typeface="Lucida Sans Unicode"/>
                <a:cs typeface="Lucida Sans Unicode"/>
              </a:rPr>
              <a:t>Desenvolvimento</a:t>
            </a:r>
            <a:r>
              <a:rPr dirty="0" sz="1050" spc="-120">
                <a:latin typeface="Lucida Sans Unicode"/>
                <a:cs typeface="Lucida Sans Unicode"/>
              </a:rPr>
              <a:t> </a:t>
            </a:r>
            <a:r>
              <a:rPr dirty="0" sz="1050" spc="-130">
                <a:latin typeface="Lucida Sans Unicode"/>
                <a:cs typeface="Lucida Sans Unicode"/>
              </a:rPr>
              <a:t>do</a:t>
            </a:r>
            <a:r>
              <a:rPr dirty="0" sz="1050" spc="-55">
                <a:latin typeface="Lucida Sans Unicode"/>
                <a:cs typeface="Lucida Sans Unicode"/>
              </a:rPr>
              <a:t> </a:t>
            </a:r>
            <a:r>
              <a:rPr dirty="0" sz="1050" spc="-114">
                <a:latin typeface="Lucida Sans Unicode"/>
                <a:cs typeface="Lucida Sans Unicode"/>
              </a:rPr>
              <a:t>Água</a:t>
            </a:r>
            <a:r>
              <a:rPr dirty="0" sz="1050">
                <a:latin typeface="Lucida Sans Unicode"/>
                <a:cs typeface="Lucida Sans Unicode"/>
              </a:rPr>
              <a:t> </a:t>
            </a:r>
            <a:r>
              <a:rPr dirty="0" sz="1050" spc="-20">
                <a:latin typeface="Lucida Sans Unicode"/>
                <a:cs typeface="Lucida Sans Unicode"/>
              </a:rPr>
              <a:t>Azul</a:t>
            </a:r>
            <a:endParaRPr sz="10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817425" y="2478514"/>
            <a:ext cx="3478529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32965" algn="l"/>
                <a:tab pos="2894330" algn="l"/>
              </a:tabLst>
            </a:pPr>
            <a:r>
              <a:rPr dirty="0" sz="1050" spc="-105">
                <a:latin typeface="Lucida Sans Unicode"/>
                <a:cs typeface="Lucida Sans Unicode"/>
              </a:rPr>
              <a:t>AMAA</a:t>
            </a:r>
            <a:r>
              <a:rPr dirty="0" sz="1050" spc="25">
                <a:latin typeface="Lucida Sans Unicode"/>
                <a:cs typeface="Lucida Sans Unicode"/>
              </a:rPr>
              <a:t> </a:t>
            </a:r>
            <a:r>
              <a:rPr dirty="0" sz="1050" spc="-50">
                <a:latin typeface="Lucida Sans Unicode"/>
                <a:cs typeface="Lucida Sans Unicode"/>
              </a:rPr>
              <a:t>I</a:t>
            </a:r>
            <a:r>
              <a:rPr dirty="0" sz="1050">
                <a:latin typeface="Lucida Sans Unicode"/>
                <a:cs typeface="Lucida Sans Unicode"/>
              </a:rPr>
              <a:t>	</a:t>
            </a:r>
            <a:r>
              <a:rPr dirty="0" sz="1050" spc="-10">
                <a:latin typeface="Lucida Sans Unicode"/>
                <a:cs typeface="Lucida Sans Unicode"/>
              </a:rPr>
              <a:t>Telefone:</a:t>
            </a:r>
            <a:r>
              <a:rPr dirty="0" sz="1050">
                <a:latin typeface="Lucida Sans Unicode"/>
                <a:cs typeface="Lucida Sans Unicode"/>
              </a:rPr>
              <a:t>	</a:t>
            </a:r>
            <a:r>
              <a:rPr dirty="0" sz="1050" spc="-170">
                <a:latin typeface="Lucida Sans Unicode"/>
                <a:cs typeface="Lucida Sans Unicode"/>
              </a:rPr>
              <a:t>3988-</a:t>
            </a:r>
            <a:r>
              <a:rPr dirty="0" sz="1050" spc="-145">
                <a:latin typeface="Lucida Sans Unicode"/>
                <a:cs typeface="Lucida Sans Unicode"/>
              </a:rPr>
              <a:t>2082</a:t>
            </a:r>
            <a:endParaRPr sz="10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817425" y="2630929"/>
            <a:ext cx="3302000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85">
                <a:latin typeface="Lucida Sans Unicode"/>
                <a:cs typeface="Lucida Sans Unicode"/>
              </a:rPr>
              <a:t>Av.</a:t>
            </a:r>
            <a:r>
              <a:rPr dirty="0" sz="1050" spc="-80">
                <a:latin typeface="Lucida Sans Unicode"/>
                <a:cs typeface="Lucida Sans Unicode"/>
              </a:rPr>
              <a:t> </a:t>
            </a:r>
            <a:r>
              <a:rPr dirty="0" sz="1050" spc="-95">
                <a:latin typeface="Lucida Sans Unicode"/>
                <a:cs typeface="Lucida Sans Unicode"/>
              </a:rPr>
              <a:t>Lydia</a:t>
            </a:r>
            <a:r>
              <a:rPr dirty="0" sz="1050" spc="-15">
                <a:latin typeface="Lucida Sans Unicode"/>
                <a:cs typeface="Lucida Sans Unicode"/>
              </a:rPr>
              <a:t> </a:t>
            </a:r>
            <a:r>
              <a:rPr dirty="0" sz="1050" spc="-90">
                <a:latin typeface="Lucida Sans Unicode"/>
                <a:cs typeface="Lucida Sans Unicode"/>
              </a:rPr>
              <a:t>de</a:t>
            </a:r>
            <a:r>
              <a:rPr dirty="0" sz="1050" spc="-125">
                <a:latin typeface="Lucida Sans Unicode"/>
                <a:cs typeface="Lucida Sans Unicode"/>
              </a:rPr>
              <a:t> </a:t>
            </a:r>
            <a:r>
              <a:rPr dirty="0" sz="1050" spc="-110">
                <a:latin typeface="Lucida Sans Unicode"/>
                <a:cs typeface="Lucida Sans Unicode"/>
              </a:rPr>
              <a:t>Mendonça,</a:t>
            </a:r>
            <a:r>
              <a:rPr dirty="0" sz="1050">
                <a:latin typeface="Lucida Sans Unicode"/>
                <a:cs typeface="Lucida Sans Unicode"/>
              </a:rPr>
              <a:t> </a:t>
            </a:r>
            <a:r>
              <a:rPr dirty="0" sz="1050" spc="-100">
                <a:latin typeface="Lucida Sans Unicode"/>
                <a:cs typeface="Lucida Sans Unicode"/>
              </a:rPr>
              <a:t>1.146</a:t>
            </a:r>
            <a:r>
              <a:rPr dirty="0" sz="1050" spc="145">
                <a:latin typeface="Lucida Sans Unicode"/>
                <a:cs typeface="Lucida Sans Unicode"/>
              </a:rPr>
              <a:t> </a:t>
            </a:r>
            <a:r>
              <a:rPr dirty="0" sz="1050" spc="-245">
                <a:latin typeface="Lucida Sans Unicode"/>
                <a:cs typeface="Lucida Sans Unicode"/>
              </a:rPr>
              <a:t>-</a:t>
            </a:r>
            <a:r>
              <a:rPr dirty="0" sz="1050" spc="145">
                <a:latin typeface="Lucida Sans Unicode"/>
                <a:cs typeface="Lucida Sans Unicode"/>
              </a:rPr>
              <a:t> </a:t>
            </a:r>
            <a:r>
              <a:rPr dirty="0" sz="1050" spc="-110">
                <a:latin typeface="Lucida Sans Unicode"/>
                <a:cs typeface="Lucida Sans Unicode"/>
              </a:rPr>
              <a:t>Agua</a:t>
            </a:r>
            <a:r>
              <a:rPr dirty="0" sz="1050" spc="-50">
                <a:latin typeface="Lucida Sans Unicode"/>
                <a:cs typeface="Lucida Sans Unicode"/>
              </a:rPr>
              <a:t> </a:t>
            </a:r>
            <a:r>
              <a:rPr dirty="0" sz="1050" spc="-110">
                <a:latin typeface="Lucida Sans Unicode"/>
                <a:cs typeface="Lucida Sans Unicode"/>
              </a:rPr>
              <a:t>Azul</a:t>
            </a:r>
            <a:r>
              <a:rPr dirty="0" sz="1050" spc="-130">
                <a:latin typeface="Lucida Sans Unicode"/>
                <a:cs typeface="Lucida Sans Unicode"/>
              </a:rPr>
              <a:t> </a:t>
            </a:r>
            <a:r>
              <a:rPr dirty="0" sz="1050" spc="-280">
                <a:latin typeface="Lucida Sans Unicode"/>
                <a:cs typeface="Lucida Sans Unicode"/>
              </a:rPr>
              <a:t>-</a:t>
            </a:r>
            <a:r>
              <a:rPr dirty="0" sz="1050" spc="-90">
                <a:latin typeface="Lucida Sans Unicode"/>
                <a:cs typeface="Lucida Sans Unicode"/>
              </a:rPr>
              <a:t> </a:t>
            </a:r>
            <a:r>
              <a:rPr dirty="0" sz="1050" spc="-100">
                <a:latin typeface="Lucida Sans Unicode"/>
                <a:cs typeface="Lucida Sans Unicode"/>
              </a:rPr>
              <a:t>Guarulhos</a:t>
            </a:r>
            <a:r>
              <a:rPr dirty="0" sz="1050" spc="-70">
                <a:latin typeface="Lucida Sans Unicode"/>
                <a:cs typeface="Lucida Sans Unicode"/>
              </a:rPr>
              <a:t> </a:t>
            </a:r>
            <a:r>
              <a:rPr dirty="0" sz="1050" spc="-280">
                <a:latin typeface="Lucida Sans Unicode"/>
                <a:cs typeface="Lucida Sans Unicode"/>
              </a:rPr>
              <a:t>-</a:t>
            </a:r>
            <a:r>
              <a:rPr dirty="0" sz="1050" spc="-95">
                <a:latin typeface="Lucida Sans Unicode"/>
                <a:cs typeface="Lucida Sans Unicode"/>
              </a:rPr>
              <a:t> </a:t>
            </a:r>
            <a:r>
              <a:rPr dirty="0" sz="1050" spc="-35">
                <a:latin typeface="Lucida Sans Unicode"/>
                <a:cs typeface="Lucida Sans Unicode"/>
              </a:rPr>
              <a:t>SP</a:t>
            </a:r>
            <a:endParaRPr sz="10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91366" y="5186666"/>
            <a:ext cx="14097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Lucida Sans Unicode"/>
                <a:cs typeface="Lucida Sans Unicode"/>
              </a:rPr>
              <a:t>16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88772" y="5555508"/>
            <a:ext cx="14097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Lucida Sans Unicode"/>
                <a:cs typeface="Lucida Sans Unicode"/>
              </a:rPr>
              <a:t>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61101" y="3842370"/>
            <a:ext cx="31305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Térreo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198481" y="3842370"/>
            <a:ext cx="55499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Lucida Sans Unicode"/>
                <a:cs typeface="Lucida Sans Unicode"/>
              </a:rPr>
              <a:t>MATERNAL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561101" y="4147199"/>
            <a:ext cx="30988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Lucida Sans Unicode"/>
                <a:cs typeface="Lucida Sans Unicode"/>
              </a:rPr>
              <a:t>Têrreo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164964" y="4147199"/>
            <a:ext cx="62293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BERÇÁRIO</a:t>
            </a:r>
            <a:r>
              <a:rPr dirty="0" sz="800" spc="17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II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561101" y="4445931"/>
            <a:ext cx="30861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Tčrreo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561101" y="4744663"/>
            <a:ext cx="30988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Lucida Sans Unicode"/>
                <a:cs typeface="Lucida Sans Unicode"/>
              </a:rPr>
              <a:t>Térreo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198481" y="4528234"/>
            <a:ext cx="54991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Lucida Sans Unicode"/>
                <a:cs typeface="Lucida Sans Unicode"/>
              </a:rPr>
              <a:t>MATERNAL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219809" y="4826968"/>
            <a:ext cx="51879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ESTÁGIO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I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545866" y="5183617"/>
            <a:ext cx="31305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Térreo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033943" y="5272018"/>
            <a:ext cx="593090" cy="342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BERÇÅRIO</a:t>
            </a:r>
            <a:r>
              <a:rPr dirty="0" sz="800" spc="1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I</a:t>
            </a:r>
            <a:endParaRPr sz="800">
              <a:latin typeface="Lucida Sans Unicode"/>
              <a:cs typeface="Lucida Sans Unicode"/>
            </a:endParaRPr>
          </a:p>
          <a:p>
            <a:pPr marL="24765">
              <a:lnSpc>
                <a:spcPct val="100000"/>
              </a:lnSpc>
              <a:spcBef>
                <a:spcPts val="575"/>
              </a:spcBef>
            </a:pPr>
            <a:r>
              <a:rPr dirty="0" sz="800" spc="-10">
                <a:latin typeface="Lucida Sans Unicode"/>
                <a:cs typeface="Lucida Sans Unicode"/>
              </a:rPr>
              <a:t>MATERNAL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545866" y="5555508"/>
            <a:ext cx="31305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Térreo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788772" y="5918255"/>
            <a:ext cx="15049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Lucida Sans Unicode"/>
                <a:cs typeface="Lucida Sans Unicode"/>
              </a:rPr>
              <a:t>21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545866" y="5918255"/>
            <a:ext cx="31305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Térreo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545866" y="6216988"/>
            <a:ext cx="31305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Térreo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238091" y="5915207"/>
            <a:ext cx="62103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BERÇÁRIO</a:t>
            </a:r>
            <a:r>
              <a:rPr dirty="0" sz="800" spc="12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Lucida Sans Unicode"/>
                <a:cs typeface="Lucida Sans Unicode"/>
              </a:rPr>
              <a:t>II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238091" y="6216988"/>
            <a:ext cx="53975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Lucida Sans Unicode"/>
                <a:cs typeface="Lucida Sans Unicode"/>
              </a:rPr>
              <a:t>BERÇÁRIO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051630" y="3845418"/>
            <a:ext cx="14224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Lucida Sans Unicode"/>
                <a:cs typeface="Lucida Sans Unicode"/>
              </a:rPr>
              <a:t>12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859390" y="6563477"/>
            <a:ext cx="504190" cy="476884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08585" marR="5080" indent="-83820">
              <a:lnSpc>
                <a:spcPct val="104000"/>
              </a:lnSpc>
              <a:spcBef>
                <a:spcPts val="50"/>
              </a:spcBef>
            </a:pPr>
            <a:r>
              <a:rPr dirty="0" sz="1000" spc="-75">
                <a:latin typeface="Lucida Sans Unicode"/>
                <a:cs typeface="Lucida Sans Unicode"/>
              </a:rPr>
              <a:t>Volantes </a:t>
            </a:r>
            <a:r>
              <a:rPr dirty="0" sz="1000" spc="-10">
                <a:latin typeface="Lucida Sans Unicode"/>
                <a:cs typeface="Lucida Sans Unicode"/>
              </a:rPr>
              <a:t>Total</a:t>
            </a:r>
            <a:endParaRPr sz="1000">
              <a:latin typeface="Lucida Sans Unicode"/>
              <a:cs typeface="Lucida Sans Unicode"/>
            </a:endParaRPr>
          </a:p>
          <a:p>
            <a:pPr marL="12700">
              <a:lnSpc>
                <a:spcPts val="1105"/>
              </a:lnSpc>
            </a:pPr>
            <a:r>
              <a:rPr dirty="0" sz="1000" spc="-10">
                <a:latin typeface="Lucida Sans Unicode"/>
                <a:cs typeface="Lucida Sans Unicode"/>
              </a:rPr>
              <a:t>rofesso</a:t>
            </a:r>
            <a:endParaRPr sz="10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2026-03-17T11:55:53Z</dcterms:created>
  <dcterms:modified xsi:type="dcterms:W3CDTF">2026-03-17T11:55:53Z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2026-03-17T00:00:00Z</vt:filetime>
  </property>
  <property fmtid="{D5CDD505-2E9C-101B-9397-08002B2CF9AE}" pid="3" name="Creator">
    <vt:lpwstr>Created By SAMSUNG MFP</vt:lpwstr>
  </property>
  <property fmtid="{D5CDD505-2E9C-101B-9397-08002B2CF9AE}" pid="4" name="DestinationAddress">
    <vt:lpwstr/>
  </property>
  <property fmtid="{D5CDD505-2E9C-101B-9397-08002B2CF9AE}" pid="5" name="Protocol">
    <vt:lpwstr/>
  </property>
  <property fmtid="{D5CDD505-2E9C-101B-9397-08002B2CF9AE}" pid="6" name="TimeStamp">
    <vt:lpwstr/>
  </property>
  <property fmtid="{D5CDD505-2E9C-101B-9397-08002B2CF9AE}" pid="7" name="LastSaved">
    <vt:filetime>2026-03-17T00:00:00Z</vt:filetime>
  </property>
</Properties>
</file>