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50" b="0" i="0">
                <a:solidFill>
                  <a:srgbClr val="343434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50" b="0" i="0">
                <a:solidFill>
                  <a:srgbClr val="343434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50" b="0" i="0">
                <a:solidFill>
                  <a:srgbClr val="343434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27760" y="2415658"/>
            <a:ext cx="4462272" cy="47825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36335" y="2458304"/>
            <a:ext cx="569976" cy="377732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30423" y="1702840"/>
            <a:ext cx="758951" cy="502627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468367" y="1727210"/>
            <a:ext cx="786384" cy="5300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50" b="0" i="0">
                <a:solidFill>
                  <a:srgbClr val="343434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47600" y="4312688"/>
            <a:ext cx="5318760" cy="13957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50" b="0" i="0">
                <a:solidFill>
                  <a:srgbClr val="343434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Relationship Id="rId3" Type="http://schemas.openxmlformats.org/officeDocument/2006/relationships/image" Target="../media/image10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Relationship Id="rId3" Type="http://schemas.openxmlformats.org/officeDocument/2006/relationships/image" Target="../media/image1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algn="ctr" marL="12700" marR="5080" indent="5080">
              <a:lnSpc>
                <a:spcPts val="4580"/>
              </a:lnSpc>
              <a:spcBef>
                <a:spcPts val="80"/>
              </a:spcBef>
            </a:pPr>
            <a:r>
              <a:rPr dirty="0" spc="-85"/>
              <a:t>REGULAMENTO</a:t>
            </a:r>
            <a:r>
              <a:rPr dirty="0" spc="-180"/>
              <a:t> </a:t>
            </a:r>
            <a:r>
              <a:rPr dirty="0" spc="-25">
                <a:solidFill>
                  <a:srgbClr val="363636"/>
                </a:solidFill>
              </a:rPr>
              <a:t>DE </a:t>
            </a:r>
            <a:r>
              <a:rPr dirty="0" spc="-170">
                <a:solidFill>
                  <a:srgbClr val="333333"/>
                </a:solidFill>
              </a:rPr>
              <a:t>CONTRATAÇÃO</a:t>
            </a:r>
            <a:r>
              <a:rPr dirty="0" spc="-25">
                <a:solidFill>
                  <a:srgbClr val="333333"/>
                </a:solidFill>
              </a:rPr>
              <a:t> </a:t>
            </a:r>
            <a:r>
              <a:rPr dirty="0" spc="-155">
                <a:solidFill>
                  <a:srgbClr val="2F2F2F"/>
                </a:solidFill>
              </a:rPr>
              <a:t>DE</a:t>
            </a:r>
            <a:r>
              <a:rPr dirty="0" spc="-200">
                <a:solidFill>
                  <a:srgbClr val="2F2F2F"/>
                </a:solidFill>
              </a:rPr>
              <a:t> </a:t>
            </a:r>
            <a:r>
              <a:rPr dirty="0" spc="-114"/>
              <a:t>PESSOAL</a:t>
            </a:r>
          </a:p>
          <a:p>
            <a:pPr algn="ctr" marL="21590">
              <a:lnSpc>
                <a:spcPct val="100000"/>
              </a:lnSpc>
              <a:spcBef>
                <a:spcPts val="265"/>
              </a:spcBef>
            </a:pPr>
            <a:r>
              <a:rPr dirty="0" sz="1150" spc="-50">
                <a:solidFill>
                  <a:srgbClr val="313131"/>
                </a:solidFill>
              </a:rPr>
              <a:t>Nos</a:t>
            </a:r>
            <a:r>
              <a:rPr dirty="0" sz="1150" spc="-65">
                <a:solidFill>
                  <a:srgbClr val="313131"/>
                </a:solidFill>
              </a:rPr>
              <a:t> </a:t>
            </a:r>
            <a:r>
              <a:rPr dirty="0" sz="1150" spc="-80">
                <a:solidFill>
                  <a:srgbClr val="2D2D2D"/>
                </a:solidFill>
              </a:rPr>
              <a:t>termos</a:t>
            </a:r>
            <a:r>
              <a:rPr dirty="0" sz="1150" spc="-10">
                <a:solidFill>
                  <a:srgbClr val="2D2D2D"/>
                </a:solidFill>
              </a:rPr>
              <a:t> </a:t>
            </a:r>
            <a:r>
              <a:rPr dirty="0" sz="1150" spc="-95">
                <a:solidFill>
                  <a:srgbClr val="1C1C1C"/>
                </a:solidFill>
              </a:rPr>
              <a:t>das</a:t>
            </a:r>
            <a:r>
              <a:rPr dirty="0" sz="1150" spc="-35">
                <a:solidFill>
                  <a:srgbClr val="1C1C1C"/>
                </a:solidFill>
              </a:rPr>
              <a:t> </a:t>
            </a:r>
            <a:r>
              <a:rPr dirty="0" sz="1150" spc="-100">
                <a:solidFill>
                  <a:srgbClr val="212121"/>
                </a:solidFill>
              </a:rPr>
              <a:t>Leis</a:t>
            </a:r>
            <a:r>
              <a:rPr dirty="0" sz="1150" spc="-40">
                <a:solidFill>
                  <a:srgbClr val="212121"/>
                </a:solidFill>
              </a:rPr>
              <a:t> </a:t>
            </a:r>
            <a:r>
              <a:rPr dirty="0" sz="1150" spc="-80">
                <a:solidFill>
                  <a:srgbClr val="0E0E0E"/>
                </a:solidFill>
              </a:rPr>
              <a:t>trabalhistas</a:t>
            </a:r>
            <a:r>
              <a:rPr dirty="0" sz="1150" spc="75">
                <a:solidFill>
                  <a:srgbClr val="0E0E0E"/>
                </a:solidFill>
              </a:rPr>
              <a:t> </a:t>
            </a:r>
            <a:r>
              <a:rPr dirty="0" sz="1150" spc="-140">
                <a:solidFill>
                  <a:srgbClr val="000000"/>
                </a:solidFill>
              </a:rPr>
              <a:t>CLT</a:t>
            </a:r>
            <a:r>
              <a:rPr dirty="0" sz="1150" spc="-105">
                <a:solidFill>
                  <a:srgbClr val="000000"/>
                </a:solidFill>
              </a:rPr>
              <a:t> </a:t>
            </a:r>
            <a:r>
              <a:rPr dirty="0" sz="1150" spc="-95">
                <a:solidFill>
                  <a:srgbClr val="000000"/>
                </a:solidFill>
              </a:rPr>
              <a:t>(Atualizada</a:t>
            </a:r>
            <a:r>
              <a:rPr dirty="0" sz="1150" spc="65">
                <a:solidFill>
                  <a:srgbClr val="000000"/>
                </a:solidFill>
              </a:rPr>
              <a:t> </a:t>
            </a:r>
            <a:r>
              <a:rPr dirty="0" sz="1150" spc="-105">
                <a:solidFill>
                  <a:srgbClr val="181818"/>
                </a:solidFill>
              </a:rPr>
              <a:t>em</a:t>
            </a:r>
            <a:r>
              <a:rPr dirty="0" sz="1150" spc="-45">
                <a:solidFill>
                  <a:srgbClr val="181818"/>
                </a:solidFill>
              </a:rPr>
              <a:t> </a:t>
            </a:r>
            <a:r>
              <a:rPr dirty="0" sz="1150" spc="-10">
                <a:solidFill>
                  <a:srgbClr val="232323"/>
                </a:solidFill>
              </a:rPr>
              <a:t>2021)</a:t>
            </a:r>
            <a:endParaRPr sz="115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19072" y="4870916"/>
            <a:ext cx="3767328" cy="33508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64919" y="4447490"/>
            <a:ext cx="4672583" cy="319853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1402080" y="560505"/>
            <a:ext cx="3916679" cy="539750"/>
            <a:chOff x="1402080" y="560505"/>
            <a:chExt cx="3916679" cy="539750"/>
          </a:xfrm>
        </p:grpSpPr>
        <p:sp>
          <p:nvSpPr>
            <p:cNvPr id="5" name="object 5" descr=""/>
            <p:cNvSpPr/>
            <p:nvPr/>
          </p:nvSpPr>
          <p:spPr>
            <a:xfrm>
              <a:off x="4322063" y="1000685"/>
              <a:ext cx="226060" cy="0"/>
            </a:xfrm>
            <a:custGeom>
              <a:avLst/>
              <a:gdLst/>
              <a:ahLst/>
              <a:cxnLst/>
              <a:rect l="l" t="t" r="r" b="b"/>
              <a:pathLst>
                <a:path w="226060" h="0">
                  <a:moveTo>
                    <a:pt x="0" y="0"/>
                  </a:moveTo>
                  <a:lnTo>
                    <a:pt x="225552" y="0"/>
                  </a:lnTo>
                </a:path>
              </a:pathLst>
            </a:custGeom>
            <a:ln w="9138">
              <a:solidFill>
                <a:srgbClr val="545757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02080" y="560505"/>
              <a:ext cx="3916679" cy="539182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984071" y="3919271"/>
            <a:ext cx="5247005" cy="128778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algn="ctr" marL="12065" marR="5080">
              <a:lnSpc>
                <a:spcPct val="113500"/>
              </a:lnSpc>
              <a:spcBef>
                <a:spcPts val="15"/>
              </a:spcBef>
              <a:tabLst>
                <a:tab pos="1675764" algn="l"/>
                <a:tab pos="3260090" algn="l"/>
                <a:tab pos="4051935" algn="l"/>
              </a:tabLst>
            </a:pPr>
            <a:r>
              <a:rPr dirty="0" u="heavy" sz="2450">
                <a:solidFill>
                  <a:srgbClr val="383838"/>
                </a:solidFill>
                <a:uFill>
                  <a:solidFill>
                    <a:srgbClr val="4B4B4B"/>
                  </a:solidFill>
                </a:uFill>
                <a:latin typeface="Trebuchet MS"/>
                <a:cs typeface="Trebuchet MS"/>
              </a:rPr>
              <a:t>REGULAMENTO</a:t>
            </a:r>
            <a:r>
              <a:rPr dirty="0" u="heavy" sz="2450" spc="110">
                <a:solidFill>
                  <a:srgbClr val="383838"/>
                </a:solidFill>
                <a:uFill>
                  <a:solidFill>
                    <a:srgbClr val="4B4B4B"/>
                  </a:solidFill>
                </a:uFill>
                <a:latin typeface="Trebuchet MS"/>
                <a:cs typeface="Trebuchet MS"/>
              </a:rPr>
              <a:t> </a:t>
            </a:r>
            <a:r>
              <a:rPr dirty="0" u="heavy" sz="2450">
                <a:solidFill>
                  <a:srgbClr val="383838"/>
                </a:solidFill>
                <a:uFill>
                  <a:solidFill>
                    <a:srgbClr val="4B4B4B"/>
                  </a:solidFill>
                </a:uFill>
                <a:latin typeface="Trebuchet MS"/>
                <a:cs typeface="Trebuchet MS"/>
              </a:rPr>
              <a:t>DOS</a:t>
            </a:r>
            <a:r>
              <a:rPr dirty="0" u="heavy" sz="2450" spc="-85">
                <a:solidFill>
                  <a:srgbClr val="383838"/>
                </a:solidFill>
                <a:uFill>
                  <a:solidFill>
                    <a:srgbClr val="4B4B4B"/>
                  </a:solidFill>
                </a:uFill>
                <a:latin typeface="Trebuchet MS"/>
                <a:cs typeface="Trebuchet MS"/>
              </a:rPr>
              <a:t> </a:t>
            </a:r>
            <a:r>
              <a:rPr dirty="0" u="heavy" sz="2450">
                <a:solidFill>
                  <a:srgbClr val="2A2A2A"/>
                </a:solidFill>
                <a:uFill>
                  <a:solidFill>
                    <a:srgbClr val="4B4B4B"/>
                  </a:solidFill>
                </a:uFill>
                <a:latin typeface="Trebuchet MS"/>
                <a:cs typeface="Trebuchet MS"/>
              </a:rPr>
              <a:t>PROCEDIMENTOS</a:t>
            </a:r>
            <a:r>
              <a:rPr dirty="0" u="heavy" sz="2450" spc="-250">
                <a:solidFill>
                  <a:srgbClr val="2A2A2A"/>
                </a:solidFill>
                <a:uFill>
                  <a:solidFill>
                    <a:srgbClr val="4B4B4B"/>
                  </a:solidFill>
                </a:uFill>
                <a:latin typeface="Trebuchet MS"/>
                <a:cs typeface="Trebuchet MS"/>
              </a:rPr>
              <a:t> </a:t>
            </a:r>
            <a:r>
              <a:rPr dirty="0" sz="2450" spc="-250">
                <a:solidFill>
                  <a:srgbClr val="2A2A2A"/>
                </a:solidFill>
                <a:latin typeface="Trebuchet MS"/>
                <a:cs typeface="Trebuchet MS"/>
              </a:rPr>
              <a:t> </a:t>
            </a:r>
            <a:r>
              <a:rPr dirty="0" sz="2500" spc="-45">
                <a:solidFill>
                  <a:srgbClr val="3B3B3B"/>
                </a:solidFill>
                <a:latin typeface="Trebuchet MS"/>
                <a:cs typeface="Trebuchet MS"/>
              </a:rPr>
              <a:t>PARA</a:t>
            </a:r>
            <a:r>
              <a:rPr dirty="0" sz="2500" spc="-114">
                <a:solidFill>
                  <a:srgbClr val="3B3B3B"/>
                </a:solidFill>
                <a:latin typeface="Trebuchet MS"/>
                <a:cs typeface="Trebuchet MS"/>
              </a:rPr>
              <a:t> </a:t>
            </a:r>
            <a:r>
              <a:rPr dirty="0" sz="2500" spc="-10">
                <a:solidFill>
                  <a:srgbClr val="343434"/>
                </a:solidFill>
                <a:latin typeface="Trebuchet MS"/>
                <a:cs typeface="Trebuchet MS"/>
              </a:rPr>
              <a:t>RECRUTAMENTO</a:t>
            </a:r>
            <a:r>
              <a:rPr dirty="0" sz="2500">
                <a:solidFill>
                  <a:srgbClr val="343434"/>
                </a:solidFill>
                <a:latin typeface="Trebuchet MS"/>
                <a:cs typeface="Trebuchet MS"/>
              </a:rPr>
              <a:t>	</a:t>
            </a:r>
            <a:r>
              <a:rPr dirty="0" sz="2500" spc="-20">
                <a:solidFill>
                  <a:srgbClr val="363636"/>
                </a:solidFill>
                <a:latin typeface="Trebuchet MS"/>
                <a:cs typeface="Trebuchet MS"/>
              </a:rPr>
              <a:t>SELE</a:t>
            </a:r>
            <a:r>
              <a:rPr dirty="0" sz="2500">
                <a:solidFill>
                  <a:srgbClr val="363636"/>
                </a:solidFill>
                <a:latin typeface="Trebuchet MS"/>
                <a:cs typeface="Trebuchet MS"/>
              </a:rPr>
              <a:t>	</a:t>
            </a:r>
            <a:r>
              <a:rPr dirty="0" sz="2500" spc="-10">
                <a:solidFill>
                  <a:srgbClr val="3B3B3B"/>
                </a:solidFill>
                <a:latin typeface="Trebuchet MS"/>
                <a:cs typeface="Trebuchet MS"/>
              </a:rPr>
              <a:t>AO</a:t>
            </a:r>
            <a:r>
              <a:rPr dirty="0" sz="2500" spc="-175">
                <a:solidFill>
                  <a:srgbClr val="3B3B3B"/>
                </a:solidFill>
                <a:latin typeface="Trebuchet MS"/>
                <a:cs typeface="Trebuchet MS"/>
              </a:rPr>
              <a:t> </a:t>
            </a:r>
            <a:r>
              <a:rPr dirty="0" sz="2500" spc="-50">
                <a:solidFill>
                  <a:srgbClr val="464646"/>
                </a:solidFill>
                <a:latin typeface="Trebuchet MS"/>
                <a:cs typeface="Trebuchet MS"/>
              </a:rPr>
              <a:t>E </a:t>
            </a:r>
            <a:r>
              <a:rPr dirty="0" sz="2400" spc="-10">
                <a:solidFill>
                  <a:srgbClr val="383838"/>
                </a:solidFill>
                <a:latin typeface="Trebuchet MS"/>
                <a:cs typeface="Trebuchet MS"/>
              </a:rPr>
              <a:t>CONTRATA</a:t>
            </a:r>
            <a:r>
              <a:rPr dirty="0" sz="2400">
                <a:solidFill>
                  <a:srgbClr val="383838"/>
                </a:solidFill>
                <a:latin typeface="Trebuchet MS"/>
                <a:cs typeface="Trebuchet MS"/>
              </a:rPr>
              <a:t>	</a:t>
            </a:r>
            <a:r>
              <a:rPr dirty="0" sz="2400">
                <a:solidFill>
                  <a:srgbClr val="3A3A3A"/>
                </a:solidFill>
                <a:latin typeface="Trebuchet MS"/>
                <a:cs typeface="Trebuchet MS"/>
              </a:rPr>
              <a:t>AO</a:t>
            </a:r>
            <a:r>
              <a:rPr dirty="0" sz="2400" spc="-20">
                <a:solidFill>
                  <a:srgbClr val="3A3A3A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363636"/>
                </a:solidFill>
                <a:latin typeface="Trebuchet MS"/>
                <a:cs typeface="Trebuchet MS"/>
              </a:rPr>
              <a:t>DE</a:t>
            </a:r>
            <a:r>
              <a:rPr dirty="0" sz="2400" spc="-35">
                <a:solidFill>
                  <a:srgbClr val="363636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rebuchet MS"/>
                <a:cs typeface="Trebuchet MS"/>
              </a:rPr>
              <a:t>PESSOAL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411224" y="408194"/>
            <a:ext cx="3916679" cy="679450"/>
            <a:chOff x="1411224" y="408194"/>
            <a:chExt cx="3916679" cy="679450"/>
          </a:xfrm>
        </p:grpSpPr>
        <p:sp>
          <p:nvSpPr>
            <p:cNvPr id="3" name="object 3" descr=""/>
            <p:cNvSpPr/>
            <p:nvPr/>
          </p:nvSpPr>
          <p:spPr>
            <a:xfrm>
              <a:off x="4050791" y="982408"/>
              <a:ext cx="262255" cy="0"/>
            </a:xfrm>
            <a:custGeom>
              <a:avLst/>
              <a:gdLst/>
              <a:ahLst/>
              <a:cxnLst/>
              <a:rect l="l" t="t" r="r" b="b"/>
              <a:pathLst>
                <a:path w="262254" h="0">
                  <a:moveTo>
                    <a:pt x="0" y="0"/>
                  </a:moveTo>
                  <a:lnTo>
                    <a:pt x="262128" y="0"/>
                  </a:lnTo>
                </a:path>
              </a:pathLst>
            </a:custGeom>
            <a:ln w="9138">
              <a:solidFill>
                <a:srgbClr val="64646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4334256" y="979361"/>
              <a:ext cx="222885" cy="0"/>
            </a:xfrm>
            <a:custGeom>
              <a:avLst/>
              <a:gdLst/>
              <a:ahLst/>
              <a:cxnLst/>
              <a:rect l="l" t="t" r="r" b="b"/>
              <a:pathLst>
                <a:path w="222885" h="0">
                  <a:moveTo>
                    <a:pt x="0" y="0"/>
                  </a:moveTo>
                  <a:lnTo>
                    <a:pt x="222504" y="0"/>
                  </a:lnTo>
                </a:path>
              </a:pathLst>
            </a:custGeom>
            <a:ln w="9138">
              <a:solidFill>
                <a:srgbClr val="646467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11224" y="408194"/>
              <a:ext cx="3916679" cy="679308"/>
            </a:xfrm>
            <a:prstGeom prst="rect">
              <a:avLst/>
            </a:prstGeom>
          </p:spPr>
        </p:pic>
      </p:grpSp>
      <p:sp>
        <p:nvSpPr>
          <p:cNvPr id="6" name="object 6" descr=""/>
          <p:cNvSpPr txBox="1"/>
          <p:nvPr/>
        </p:nvSpPr>
        <p:spPr>
          <a:xfrm>
            <a:off x="899089" y="1323577"/>
            <a:ext cx="5420360" cy="80606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27200" marR="63500" indent="-1697989">
              <a:lnSpc>
                <a:spcPct val="105700"/>
              </a:lnSpc>
              <a:spcBef>
                <a:spcPts val="100"/>
              </a:spcBef>
            </a:pPr>
            <a:r>
              <a:rPr dirty="0" sz="1400" spc="-229" b="1">
                <a:solidFill>
                  <a:srgbClr val="282828"/>
                </a:solidFill>
                <a:latin typeface="Times New Roman"/>
                <a:cs typeface="Times New Roman"/>
              </a:rPr>
              <a:t>REGULAMENTO</a:t>
            </a:r>
            <a:r>
              <a:rPr dirty="0" sz="1400" spc="190" b="1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00" spc="-170" b="1">
                <a:solidFill>
                  <a:srgbClr val="3B3B3B"/>
                </a:solidFill>
                <a:latin typeface="Times New Roman"/>
                <a:cs typeface="Times New Roman"/>
              </a:rPr>
              <a:t>DOS</a:t>
            </a:r>
            <a:r>
              <a:rPr dirty="0" sz="1400" spc="50" b="1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400" spc="-200" b="1">
                <a:solidFill>
                  <a:srgbClr val="1C1C1C"/>
                </a:solidFill>
                <a:latin typeface="Times New Roman"/>
                <a:cs typeface="Times New Roman"/>
              </a:rPr>
              <a:t>PROCEDIMENTOS</a:t>
            </a:r>
            <a:r>
              <a:rPr dirty="0" sz="1400" spc="204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215" b="1">
                <a:solidFill>
                  <a:srgbClr val="1C1C1C"/>
                </a:solidFill>
                <a:latin typeface="Times New Roman"/>
                <a:cs typeface="Times New Roman"/>
              </a:rPr>
              <a:t>PARA</a:t>
            </a:r>
            <a:r>
              <a:rPr dirty="0" sz="1400" spc="114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215" b="1">
                <a:solidFill>
                  <a:srgbClr val="2B2B2B"/>
                </a:solidFill>
                <a:latin typeface="Times New Roman"/>
                <a:cs typeface="Times New Roman"/>
              </a:rPr>
              <a:t>RECRUTAMENTO,</a:t>
            </a:r>
            <a:r>
              <a:rPr dirty="0" sz="1400" spc="210" b="1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400" spc="-265" b="1">
                <a:solidFill>
                  <a:srgbClr val="313131"/>
                </a:solidFill>
                <a:latin typeface="Times New Roman"/>
                <a:cs typeface="Times New Roman"/>
              </a:rPr>
              <a:t>SELEÇÃO</a:t>
            </a:r>
            <a:r>
              <a:rPr dirty="0" sz="1400" spc="500" b="1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400" spc="-360" b="1">
                <a:solidFill>
                  <a:srgbClr val="3F3F3F"/>
                </a:solidFill>
                <a:latin typeface="Times New Roman"/>
                <a:cs typeface="Times New Roman"/>
              </a:rPr>
              <a:t>E</a:t>
            </a:r>
            <a:r>
              <a:rPr dirty="0" sz="1400" spc="-10" b="1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400" spc="-225" b="1">
                <a:solidFill>
                  <a:srgbClr val="363636"/>
                </a:solidFill>
                <a:latin typeface="Times New Roman"/>
                <a:cs typeface="Times New Roman"/>
              </a:rPr>
              <a:t>CONTRATAÇÃO</a:t>
            </a:r>
            <a:r>
              <a:rPr dirty="0" sz="1400" spc="225" b="1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400" spc="-60" b="1">
                <a:solidFill>
                  <a:srgbClr val="1D1D1D"/>
                </a:solidFill>
                <a:latin typeface="Times New Roman"/>
                <a:cs typeface="Times New Roman"/>
              </a:rPr>
              <a:t>PESSOAL</a:t>
            </a:r>
            <a:endParaRPr sz="1400">
              <a:latin typeface="Times New Roman"/>
              <a:cs typeface="Times New Roman"/>
            </a:endParaRPr>
          </a:p>
          <a:p>
            <a:pPr marL="12700" marR="14604" indent="1270">
              <a:lnSpc>
                <a:spcPct val="97800"/>
              </a:lnSpc>
              <a:spcBef>
                <a:spcPts val="875"/>
              </a:spcBef>
              <a:tabLst>
                <a:tab pos="629285" algn="l"/>
                <a:tab pos="912494" algn="l"/>
                <a:tab pos="1454785" algn="l"/>
                <a:tab pos="2129155" algn="l"/>
                <a:tab pos="2514600" algn="l"/>
                <a:tab pos="3265170" algn="l"/>
                <a:tab pos="4104640" algn="l"/>
                <a:tab pos="4705350" algn="l"/>
                <a:tab pos="4993640" algn="l"/>
              </a:tabLst>
            </a:pP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Art.</a:t>
            </a:r>
            <a:r>
              <a:rPr dirty="0" sz="1250" spc="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1º</a:t>
            </a:r>
            <a:r>
              <a:rPr dirty="0" sz="1250" spc="8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Esse</a:t>
            </a:r>
            <a:r>
              <a:rPr dirty="0" sz="1250" spc="8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A2A2A"/>
                </a:solidFill>
                <a:latin typeface="Times New Roman"/>
                <a:cs typeface="Times New Roman"/>
              </a:rPr>
              <a:t>Regulamento</a:t>
            </a:r>
            <a:r>
              <a:rPr dirty="0" sz="1250" spc="12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tem</a:t>
            </a:r>
            <a:r>
              <a:rPr dirty="0" sz="1250" spc="10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por</a:t>
            </a:r>
            <a:r>
              <a:rPr dirty="0" sz="1250" spc="7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11111"/>
                </a:solidFill>
                <a:latin typeface="Times New Roman"/>
                <a:cs typeface="Times New Roman"/>
              </a:rPr>
              <a:t>finalidade</a:t>
            </a:r>
            <a:r>
              <a:rPr dirty="0" sz="1250" spc="13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C1C1C"/>
                </a:solidFill>
                <a:latin typeface="Times New Roman"/>
                <a:cs typeface="Times New Roman"/>
              </a:rPr>
              <a:t>estabelecer</a:t>
            </a:r>
            <a:r>
              <a:rPr dirty="0" sz="1250" spc="1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os</a:t>
            </a:r>
            <a:r>
              <a:rPr dirty="0" sz="1250" spc="8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61616"/>
                </a:solidFill>
                <a:latin typeface="Times New Roman"/>
                <a:cs typeface="Times New Roman"/>
              </a:rPr>
              <a:t>procedimentos</a:t>
            </a:r>
            <a:r>
              <a:rPr dirty="0" sz="1250" spc="114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que</a:t>
            </a:r>
            <a:r>
              <a:rPr dirty="0" sz="1250" spc="8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42424"/>
                </a:solidFill>
                <a:latin typeface="Times New Roman"/>
                <a:cs typeface="Times New Roman"/>
              </a:rPr>
              <a:t>serão </a:t>
            </a:r>
            <a:r>
              <a:rPr dirty="0" sz="1250" spc="-25">
                <a:solidFill>
                  <a:srgbClr val="262626"/>
                </a:solidFill>
                <a:latin typeface="Times New Roman"/>
                <a:cs typeface="Times New Roman"/>
              </a:rPr>
              <a:t>adotados</a:t>
            </a:r>
            <a:r>
              <a:rPr dirty="0" sz="1250" spc="6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42424"/>
                </a:solidFill>
                <a:latin typeface="Times New Roman"/>
                <a:cs typeface="Times New Roman"/>
              </a:rPr>
              <a:t>pela</a:t>
            </a:r>
            <a:r>
              <a:rPr dirty="0" sz="1250" spc="-1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Associação</a:t>
            </a:r>
            <a:r>
              <a:rPr dirty="0" sz="1250" spc="6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dos</a:t>
            </a:r>
            <a:r>
              <a:rPr dirty="0" sz="1250" spc="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61616"/>
                </a:solidFill>
                <a:latin typeface="Times New Roman"/>
                <a:cs typeface="Times New Roman"/>
              </a:rPr>
              <a:t>Moradores</a:t>
            </a:r>
            <a:r>
              <a:rPr dirty="0" sz="1250" spc="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Para</a:t>
            </a:r>
            <a:r>
              <a:rPr dirty="0" sz="1250" spc="-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o</a:t>
            </a:r>
            <a:r>
              <a:rPr dirty="0" sz="1250" spc="1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81818"/>
                </a:solidFill>
                <a:latin typeface="Times New Roman"/>
                <a:cs typeface="Times New Roman"/>
              </a:rPr>
              <a:t>Desenvolvimento</a:t>
            </a:r>
            <a:r>
              <a:rPr dirty="0" sz="1250" spc="-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do</a:t>
            </a:r>
            <a:r>
              <a:rPr dirty="0" sz="1250" spc="2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62626"/>
                </a:solidFill>
                <a:latin typeface="Times New Roman"/>
                <a:cs typeface="Times New Roman"/>
              </a:rPr>
              <a:t>Agua</a:t>
            </a:r>
            <a:r>
              <a:rPr dirty="0" sz="1250" spc="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A2A2A"/>
                </a:solidFill>
                <a:latin typeface="Times New Roman"/>
                <a:cs typeface="Times New Roman"/>
              </a:rPr>
              <a:t>Azul,</a:t>
            </a:r>
            <a:r>
              <a:rPr dirty="0" sz="1250" spc="4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62626"/>
                </a:solidFill>
                <a:latin typeface="Times New Roman"/>
                <a:cs typeface="Times New Roman"/>
              </a:rPr>
              <a:t>peso </a:t>
            </a:r>
            <a:r>
              <a:rPr dirty="0" sz="1250" spc="-10">
                <a:solidFill>
                  <a:srgbClr val="212121"/>
                </a:solidFill>
                <a:latin typeface="Times New Roman"/>
                <a:cs typeface="Times New Roman"/>
              </a:rPr>
              <a:t>Jurídica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dirty="0" sz="1250" spc="-25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	</a:t>
            </a:r>
            <a:r>
              <a:rPr dirty="0" sz="1250" spc="-10">
                <a:solidFill>
                  <a:srgbClr val="242424"/>
                </a:solidFill>
                <a:latin typeface="Times New Roman"/>
                <a:cs typeface="Times New Roman"/>
              </a:rPr>
              <a:t>direito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	</a:t>
            </a:r>
            <a:r>
              <a:rPr dirty="0" sz="1250" spc="-10">
                <a:solidFill>
                  <a:srgbClr val="282828"/>
                </a:solidFill>
                <a:latin typeface="Times New Roman"/>
                <a:cs typeface="Times New Roman"/>
              </a:rPr>
              <a:t>provado,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	</a:t>
            </a:r>
            <a:r>
              <a:rPr dirty="0" sz="1250" spc="-25">
                <a:solidFill>
                  <a:srgbClr val="2D2D2D"/>
                </a:solidFill>
                <a:latin typeface="Times New Roman"/>
                <a:cs typeface="Times New Roman"/>
              </a:rPr>
              <a:t>sem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	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finalidade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	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econômica,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	</a:t>
            </a:r>
            <a:r>
              <a:rPr dirty="0" sz="1250" spc="-10">
                <a:solidFill>
                  <a:srgbClr val="181818"/>
                </a:solidFill>
                <a:latin typeface="Times New Roman"/>
                <a:cs typeface="Times New Roman"/>
              </a:rPr>
              <a:t>inscrito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	</a:t>
            </a:r>
            <a:r>
              <a:rPr dirty="0" sz="1250" spc="-25">
                <a:solidFill>
                  <a:srgbClr val="232323"/>
                </a:solidFill>
                <a:latin typeface="Times New Roman"/>
                <a:cs typeface="Times New Roman"/>
              </a:rPr>
              <a:t>no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	</a:t>
            </a:r>
            <a:r>
              <a:rPr dirty="0" sz="1250" spc="-35">
                <a:solidFill>
                  <a:srgbClr val="363636"/>
                </a:solidFill>
                <a:latin typeface="Times New Roman"/>
                <a:cs typeface="Times New Roman"/>
              </a:rPr>
              <a:t>CNPJ: 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08.953.367/0001-31,</a:t>
            </a:r>
            <a:r>
              <a:rPr dirty="0" sz="1250" spc="-9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qualificado</a:t>
            </a:r>
            <a:r>
              <a:rPr dirty="0" sz="1250" spc="-4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F2F2F"/>
                </a:solidFill>
                <a:latin typeface="Times New Roman"/>
                <a:cs typeface="Times New Roman"/>
              </a:rPr>
              <a:t>como</a:t>
            </a:r>
            <a:r>
              <a:rPr dirty="0" sz="1250" spc="-3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31313"/>
                </a:solidFill>
                <a:latin typeface="Times New Roman"/>
                <a:cs typeface="Times New Roman"/>
              </a:rPr>
              <a:t>Organização</a:t>
            </a:r>
            <a:r>
              <a:rPr dirty="0" sz="1250" spc="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Social</a:t>
            </a:r>
            <a:r>
              <a:rPr dirty="0" sz="1250" spc="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51515"/>
                </a:solidFill>
                <a:latin typeface="Times New Roman"/>
                <a:cs typeface="Times New Roman"/>
              </a:rPr>
              <a:t>Civil</a:t>
            </a:r>
            <a:r>
              <a:rPr dirty="0" sz="1250" spc="-1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640">
                <a:solidFill>
                  <a:srgbClr val="707070"/>
                </a:solidFill>
                <a:latin typeface="Times New Roman"/>
                <a:cs typeface="Times New Roman"/>
              </a:rPr>
              <a:t>—</a:t>
            </a:r>
            <a:r>
              <a:rPr dirty="0" sz="1250" spc="-70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OSC,</a:t>
            </a:r>
            <a:r>
              <a:rPr dirty="0" sz="1250" spc="17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31313"/>
                </a:solidFill>
                <a:latin typeface="Times New Roman"/>
                <a:cs typeface="Times New Roman"/>
              </a:rPr>
              <a:t>Credenciada</a:t>
            </a:r>
            <a:r>
              <a:rPr dirty="0" sz="1250" spc="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ao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Termo</a:t>
            </a:r>
            <a:r>
              <a:rPr dirty="0" sz="1250" spc="13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de</a:t>
            </a:r>
            <a:r>
              <a:rPr dirty="0" sz="1250" spc="10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Colaboração</a:t>
            </a:r>
            <a:r>
              <a:rPr dirty="0" sz="1250" spc="17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Para</a:t>
            </a:r>
            <a:r>
              <a:rPr dirty="0" sz="1250" spc="114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o</a:t>
            </a:r>
            <a:r>
              <a:rPr dirty="0" sz="1250" spc="10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A1A1A"/>
                </a:solidFill>
                <a:latin typeface="Times New Roman"/>
                <a:cs typeface="Times New Roman"/>
              </a:rPr>
              <a:t>Desenvolvimento</a:t>
            </a:r>
            <a:r>
              <a:rPr dirty="0" sz="1250" spc="6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61616"/>
                </a:solidFill>
                <a:latin typeface="Times New Roman"/>
                <a:cs typeface="Times New Roman"/>
              </a:rPr>
              <a:t>Complementar</a:t>
            </a:r>
            <a:r>
              <a:rPr dirty="0" sz="1250" spc="16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do</a:t>
            </a:r>
            <a:r>
              <a:rPr dirty="0" sz="1250" spc="13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Ensino</a:t>
            </a:r>
            <a:r>
              <a:rPr dirty="0" sz="1250" spc="13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82828"/>
                </a:solidFill>
                <a:latin typeface="Times New Roman"/>
                <a:cs typeface="Times New Roman"/>
              </a:rPr>
              <a:t>Publico</a:t>
            </a:r>
            <a:r>
              <a:rPr dirty="0" sz="1250" spc="1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D4D4D"/>
                </a:solidFill>
                <a:latin typeface="Times New Roman"/>
                <a:cs typeface="Times New Roman"/>
              </a:rPr>
              <a:t>e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Gratuito</a:t>
            </a:r>
            <a:r>
              <a:rPr dirty="0" sz="1250" spc="3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N°</a:t>
            </a:r>
            <a:r>
              <a:rPr dirty="0" sz="1250" spc="24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12121"/>
                </a:solidFill>
                <a:latin typeface="Times New Roman"/>
                <a:cs typeface="Times New Roman"/>
              </a:rPr>
              <a:t>005824/2017,</a:t>
            </a:r>
            <a:r>
              <a:rPr dirty="0" sz="1250" spc="37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11111"/>
                </a:solidFill>
                <a:latin typeface="Times New Roman"/>
                <a:cs typeface="Times New Roman"/>
              </a:rPr>
              <a:t>modalidade:</a:t>
            </a:r>
            <a:r>
              <a:rPr dirty="0" sz="1250" spc="3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31313"/>
                </a:solidFill>
                <a:latin typeface="Times New Roman"/>
                <a:cs typeface="Times New Roman"/>
              </a:rPr>
              <a:t>“Educação</a:t>
            </a:r>
            <a:r>
              <a:rPr dirty="0" sz="1250" spc="3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Básica</a:t>
            </a:r>
            <a:r>
              <a:rPr dirty="0" sz="1250" spc="29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e</a:t>
            </a:r>
            <a:r>
              <a:rPr dirty="0" sz="1250" spc="2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Educação</a:t>
            </a:r>
            <a:r>
              <a:rPr dirty="0" sz="1250" spc="3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D1D1D"/>
                </a:solidFill>
                <a:latin typeface="Times New Roman"/>
                <a:cs typeface="Times New Roman"/>
              </a:rPr>
              <a:t>Infantil </a:t>
            </a:r>
            <a:r>
              <a:rPr dirty="0" sz="1250" spc="-40">
                <a:solidFill>
                  <a:srgbClr val="313131"/>
                </a:solidFill>
                <a:latin typeface="Times New Roman"/>
                <a:cs typeface="Times New Roman"/>
              </a:rPr>
              <a:t>CRECHE”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665">
                <a:solidFill>
                  <a:srgbClr val="646464"/>
                </a:solidFill>
                <a:latin typeface="Times New Roman"/>
                <a:cs typeface="Times New Roman"/>
              </a:rPr>
              <a:t>—</a:t>
            </a:r>
            <a:r>
              <a:rPr dirty="0" sz="1250" spc="-30">
                <a:solidFill>
                  <a:srgbClr val="646464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62626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1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de</a:t>
            </a:r>
            <a:r>
              <a:rPr dirty="0" sz="1250" spc="-2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C1C1C"/>
                </a:solidFill>
                <a:latin typeface="Times New Roman"/>
                <a:cs typeface="Times New Roman"/>
              </a:rPr>
              <a:t>Educação</a:t>
            </a:r>
            <a:r>
              <a:rPr dirty="0" sz="1250" spc="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E0E0E"/>
                </a:solidFill>
                <a:latin typeface="Times New Roman"/>
                <a:cs typeface="Times New Roman"/>
              </a:rPr>
              <a:t>Prefeitura</a:t>
            </a:r>
            <a:r>
              <a:rPr dirty="0" sz="1250" spc="-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C1C1C"/>
                </a:solidFill>
                <a:latin typeface="Times New Roman"/>
                <a:cs typeface="Times New Roman"/>
              </a:rPr>
              <a:t>Guarulhos.</a:t>
            </a:r>
            <a:endParaRPr sz="1250">
              <a:latin typeface="Times New Roman"/>
              <a:cs typeface="Times New Roman"/>
            </a:endParaRPr>
          </a:p>
          <a:p>
            <a:pPr algn="just" marL="18415" marR="15240" indent="2540">
              <a:lnSpc>
                <a:spcPts val="1440"/>
              </a:lnSpc>
              <a:spcBef>
                <a:spcPts val="875"/>
              </a:spcBef>
            </a:pP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§1°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As</a:t>
            </a:r>
            <a:r>
              <a:rPr dirty="0" sz="1250" spc="2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normas</a:t>
            </a:r>
            <a:r>
              <a:rPr dirty="0" sz="1250" spc="4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estabelecidas</a:t>
            </a:r>
            <a:r>
              <a:rPr dirty="0" sz="1250" spc="9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nesse</a:t>
            </a:r>
            <a:r>
              <a:rPr dirty="0" sz="1250" spc="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D1D1D"/>
                </a:solidFill>
                <a:latin typeface="Times New Roman"/>
                <a:cs typeface="Times New Roman"/>
              </a:rPr>
              <a:t>Regulamento</a:t>
            </a:r>
            <a:r>
              <a:rPr dirty="0" sz="1250" spc="9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serão</a:t>
            </a:r>
            <a:r>
              <a:rPr dirty="0" sz="1250" spc="4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aplicadas</a:t>
            </a:r>
            <a:r>
              <a:rPr dirty="0" sz="1250" spc="6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51515"/>
                </a:solidFill>
                <a:latin typeface="Times New Roman"/>
                <a:cs typeface="Times New Roman"/>
              </a:rPr>
              <a:t>exclusivamente</a:t>
            </a:r>
            <a:r>
              <a:rPr dirty="0" sz="1250" spc="2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33333"/>
                </a:solidFill>
                <a:latin typeface="Times New Roman"/>
                <a:cs typeface="Times New Roman"/>
              </a:rPr>
              <a:t>no </a:t>
            </a:r>
            <a:r>
              <a:rPr dirty="0" sz="1250" spc="-10">
                <a:solidFill>
                  <a:srgbClr val="262626"/>
                </a:solidFill>
                <a:latin typeface="Times New Roman"/>
                <a:cs typeface="Times New Roman"/>
              </a:rPr>
              <a:t>âmbito</a:t>
            </a:r>
            <a:r>
              <a:rPr dirty="0" sz="1250" spc="-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das</a:t>
            </a:r>
            <a:r>
              <a:rPr dirty="0" sz="1250" spc="-3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C1C1C"/>
                </a:solidFill>
                <a:latin typeface="Times New Roman"/>
                <a:cs typeface="Times New Roman"/>
              </a:rPr>
              <a:t>relações</a:t>
            </a:r>
            <a:r>
              <a:rPr dirty="0" sz="1250" spc="-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31313"/>
                </a:solidFill>
                <a:latin typeface="Times New Roman"/>
                <a:cs typeface="Times New Roman"/>
              </a:rPr>
              <a:t>estabelecidas</a:t>
            </a:r>
            <a:r>
              <a:rPr dirty="0" sz="1250" spc="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nos</a:t>
            </a:r>
            <a:r>
              <a:rPr dirty="0" sz="1250" spc="-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11111"/>
                </a:solidFill>
                <a:latin typeface="Times New Roman"/>
                <a:cs typeface="Times New Roman"/>
              </a:rPr>
              <a:t>Contratos</a:t>
            </a:r>
            <a:r>
              <a:rPr dirty="0" sz="1250" spc="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81818"/>
                </a:solidFill>
                <a:latin typeface="Times New Roman"/>
                <a:cs typeface="Times New Roman"/>
              </a:rPr>
              <a:t>Gestão</a:t>
            </a:r>
            <a:r>
              <a:rPr dirty="0" sz="1250" spc="-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31313"/>
                </a:solidFill>
                <a:latin typeface="Times New Roman"/>
                <a:cs typeface="Times New Roman"/>
              </a:rPr>
              <a:t>celebrados</a:t>
            </a:r>
            <a:r>
              <a:rPr dirty="0" sz="1250" spc="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com</a:t>
            </a:r>
            <a:r>
              <a:rPr dirty="0" sz="1250" spc="-1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a</a:t>
            </a:r>
            <a:r>
              <a:rPr dirty="0" sz="1250" spc="-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F1F1F"/>
                </a:solidFill>
                <a:latin typeface="Times New Roman"/>
                <a:cs typeface="Times New Roman"/>
              </a:rPr>
              <a:t>Prefeitura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de</a:t>
            </a:r>
            <a:r>
              <a:rPr dirty="0" sz="1250" spc="-8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82828"/>
                </a:solidFill>
                <a:latin typeface="Times New Roman"/>
                <a:cs typeface="Times New Roman"/>
              </a:rPr>
              <a:t>Guarulhos,</a:t>
            </a:r>
            <a:r>
              <a:rPr dirty="0" sz="1250" spc="1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e</a:t>
            </a:r>
            <a:r>
              <a:rPr dirty="0" sz="1250" spc="-6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62626"/>
                </a:solidFill>
                <a:latin typeface="Times New Roman"/>
                <a:cs typeface="Times New Roman"/>
              </a:rPr>
              <a:t>serão </a:t>
            </a:r>
            <a:r>
              <a:rPr dirty="0" sz="1250" spc="-25">
                <a:solidFill>
                  <a:srgbClr val="1D1D1D"/>
                </a:solidFill>
                <a:latin typeface="Times New Roman"/>
                <a:cs typeface="Times New Roman"/>
              </a:rPr>
              <a:t>regidas</a:t>
            </a:r>
            <a:r>
              <a:rPr dirty="0" sz="1250" spc="-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B2B2B"/>
                </a:solidFill>
                <a:latin typeface="Times New Roman"/>
                <a:cs typeface="Times New Roman"/>
              </a:rPr>
              <a:t>pela</a:t>
            </a:r>
            <a:r>
              <a:rPr dirty="0" sz="1250" spc="-4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A1A1A"/>
                </a:solidFill>
                <a:latin typeface="Times New Roman"/>
                <a:cs typeface="Times New Roman"/>
              </a:rPr>
              <a:t>Consolidação</a:t>
            </a:r>
            <a:r>
              <a:rPr dirty="0" sz="1250" spc="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das</a:t>
            </a:r>
            <a:r>
              <a:rPr dirty="0" sz="1250" spc="-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D1D1D"/>
                </a:solidFill>
                <a:latin typeface="Times New Roman"/>
                <a:cs typeface="Times New Roman"/>
              </a:rPr>
              <a:t>Leis</a:t>
            </a:r>
            <a:r>
              <a:rPr dirty="0" sz="1250" spc="-3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F0F0F"/>
                </a:solidFill>
                <a:latin typeface="Times New Roman"/>
                <a:cs typeface="Times New Roman"/>
              </a:rPr>
              <a:t>Trabalho</a:t>
            </a:r>
            <a:r>
              <a:rPr dirty="0" sz="1250" spc="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665">
                <a:solidFill>
                  <a:srgbClr val="797979"/>
                </a:solidFill>
                <a:latin typeface="Times New Roman"/>
                <a:cs typeface="Times New Roman"/>
              </a:rPr>
              <a:t>—</a:t>
            </a:r>
            <a:r>
              <a:rPr dirty="0" sz="1250" spc="-25">
                <a:solidFill>
                  <a:srgbClr val="797979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D2D2D"/>
                </a:solidFill>
                <a:latin typeface="Times New Roman"/>
                <a:cs typeface="Times New Roman"/>
              </a:rPr>
              <a:t>CLT.</a:t>
            </a:r>
            <a:endParaRPr sz="1250">
              <a:latin typeface="Times New Roman"/>
              <a:cs typeface="Times New Roman"/>
            </a:endParaRPr>
          </a:p>
          <a:p>
            <a:pPr algn="just" marL="19050" marR="10795" indent="1905">
              <a:lnSpc>
                <a:spcPct val="97500"/>
              </a:lnSpc>
              <a:spcBef>
                <a:spcPts val="755"/>
              </a:spcBef>
            </a:pPr>
            <a:r>
              <a:rPr dirty="0" sz="1250" spc="-90">
                <a:solidFill>
                  <a:srgbClr val="484848"/>
                </a:solidFill>
                <a:latin typeface="Times New Roman"/>
                <a:cs typeface="Times New Roman"/>
              </a:rPr>
              <a:t>§2°</a:t>
            </a:r>
            <a:r>
              <a:rPr dirty="0" sz="1250" spc="1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43434"/>
                </a:solidFill>
                <a:latin typeface="Times New Roman"/>
                <a:cs typeface="Times New Roman"/>
              </a:rPr>
              <a:t>Os</a:t>
            </a:r>
            <a:r>
              <a:rPr dirty="0" sz="1250" spc="-5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12121"/>
                </a:solidFill>
                <a:latin typeface="Times New Roman"/>
                <a:cs typeface="Times New Roman"/>
              </a:rPr>
              <a:t>procedimentos</a:t>
            </a:r>
            <a:r>
              <a:rPr dirty="0" sz="1250" spc="-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81818"/>
                </a:solidFill>
                <a:latin typeface="Times New Roman"/>
                <a:cs typeface="Times New Roman"/>
              </a:rPr>
              <a:t>especificados</a:t>
            </a:r>
            <a:r>
              <a:rPr dirty="0" sz="1250" spc="-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32323"/>
                </a:solidFill>
                <a:latin typeface="Times New Roman"/>
                <a:cs typeface="Times New Roman"/>
              </a:rPr>
              <a:t>por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81818"/>
                </a:solidFill>
                <a:latin typeface="Times New Roman"/>
                <a:cs typeface="Times New Roman"/>
              </a:rPr>
              <a:t>esse</a:t>
            </a:r>
            <a:r>
              <a:rPr dirty="0" sz="1250" spc="-3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81818"/>
                </a:solidFill>
                <a:latin typeface="Times New Roman"/>
                <a:cs typeface="Times New Roman"/>
              </a:rPr>
              <a:t>Regulamento</a:t>
            </a:r>
            <a:r>
              <a:rPr dirty="0" sz="1250" spc="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F0F0F"/>
                </a:solidFill>
                <a:latin typeface="Times New Roman"/>
                <a:cs typeface="Times New Roman"/>
              </a:rPr>
              <a:t>serão</a:t>
            </a:r>
            <a:r>
              <a:rPr dirty="0" sz="1250" spc="-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11111"/>
                </a:solidFill>
                <a:latin typeface="Times New Roman"/>
                <a:cs typeface="Times New Roman"/>
              </a:rPr>
              <a:t>regidos</a:t>
            </a:r>
            <a:r>
              <a:rPr dirty="0" sz="1250" spc="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pelos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C1C1C"/>
                </a:solidFill>
                <a:latin typeface="Times New Roman"/>
                <a:cs typeface="Times New Roman"/>
              </a:rPr>
              <a:t>princípios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da</a:t>
            </a:r>
            <a:r>
              <a:rPr dirty="0" sz="1250" spc="-1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51515"/>
                </a:solidFill>
                <a:latin typeface="Times New Roman"/>
                <a:cs typeface="Times New Roman"/>
              </a:rPr>
              <a:t>legalidade,</a:t>
            </a:r>
            <a:r>
              <a:rPr dirty="0" sz="1250" spc="6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12121"/>
                </a:solidFill>
                <a:latin typeface="Times New Roman"/>
                <a:cs typeface="Times New Roman"/>
              </a:rPr>
              <a:t>impessoalidade, </a:t>
            </a:r>
            <a:r>
              <a:rPr dirty="0" sz="1250" spc="-10">
                <a:solidFill>
                  <a:srgbClr val="1A1A1A"/>
                </a:solidFill>
                <a:latin typeface="Times New Roman"/>
                <a:cs typeface="Times New Roman"/>
              </a:rPr>
              <a:t>moralidade,</a:t>
            </a:r>
            <a:r>
              <a:rPr dirty="0" sz="1250" spc="5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C1C1C"/>
                </a:solidFill>
                <a:latin typeface="Times New Roman"/>
                <a:cs typeface="Times New Roman"/>
              </a:rPr>
              <a:t>publicidade,</a:t>
            </a:r>
            <a:r>
              <a:rPr dirty="0" sz="1250" spc="8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F0F0F"/>
                </a:solidFill>
                <a:latin typeface="Times New Roman"/>
                <a:cs typeface="Times New Roman"/>
              </a:rPr>
              <a:t>boa-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fé,</a:t>
            </a:r>
            <a:r>
              <a:rPr dirty="0" sz="1250" spc="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C1C1C"/>
                </a:solidFill>
                <a:latin typeface="Times New Roman"/>
                <a:cs typeface="Times New Roman"/>
              </a:rPr>
              <a:t>isonomia,</a:t>
            </a:r>
            <a:r>
              <a:rPr dirty="0" sz="1250" spc="5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D1D1D"/>
                </a:solidFill>
                <a:latin typeface="Times New Roman"/>
                <a:cs typeface="Times New Roman"/>
              </a:rPr>
              <a:t>julgamento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objetivo,</a:t>
            </a:r>
            <a:r>
              <a:rPr dirty="0" sz="1250" spc="7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eficiência</a:t>
            </a:r>
            <a:r>
              <a:rPr dirty="0" sz="1250" spc="10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e</a:t>
            </a:r>
            <a:r>
              <a:rPr dirty="0" sz="1250" spc="6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51515"/>
                </a:solidFill>
                <a:latin typeface="Times New Roman"/>
                <a:cs typeface="Times New Roman"/>
              </a:rPr>
              <a:t>probidade,</a:t>
            </a:r>
            <a:r>
              <a:rPr dirty="0" sz="1250" spc="8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e</a:t>
            </a:r>
            <a:r>
              <a:rPr dirty="0" sz="1250" spc="7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pela</a:t>
            </a:r>
            <a:r>
              <a:rPr dirty="0" sz="1250" spc="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adequação</a:t>
            </a:r>
            <a:r>
              <a:rPr dirty="0" sz="1250" spc="10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aos</a:t>
            </a:r>
            <a:r>
              <a:rPr dirty="0" sz="1250" spc="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objetivos</a:t>
            </a:r>
            <a:r>
              <a:rPr dirty="0" sz="1250" spc="9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da</a:t>
            </a:r>
            <a:r>
              <a:rPr dirty="0" sz="1250" spc="6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Associação</a:t>
            </a:r>
            <a:r>
              <a:rPr dirty="0" sz="1250" spc="114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dos </a:t>
            </a:r>
            <a:r>
              <a:rPr dirty="0" sz="1250" spc="-40">
                <a:solidFill>
                  <a:srgbClr val="212121"/>
                </a:solidFill>
                <a:latin typeface="Times New Roman"/>
                <a:cs typeface="Times New Roman"/>
              </a:rPr>
              <a:t>Moradores</a:t>
            </a:r>
            <a:r>
              <a:rPr dirty="0" sz="1250" spc="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F1F1F"/>
                </a:solidFill>
                <a:latin typeface="Times New Roman"/>
                <a:cs typeface="Times New Roman"/>
              </a:rPr>
              <a:t>Para</a:t>
            </a:r>
            <a:r>
              <a:rPr dirty="0" sz="1250" spc="-2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o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 Desenvolvimento</a:t>
            </a:r>
            <a:r>
              <a:rPr dirty="0" sz="1250" spc="-4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do</a:t>
            </a:r>
            <a:r>
              <a:rPr dirty="0" sz="1250" spc="-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A2A2A"/>
                </a:solidFill>
                <a:latin typeface="Times New Roman"/>
                <a:cs typeface="Times New Roman"/>
              </a:rPr>
              <a:t>Água</a:t>
            </a:r>
            <a:r>
              <a:rPr dirty="0" sz="1250" spc="2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62626"/>
                </a:solidFill>
                <a:latin typeface="Times New Roman"/>
                <a:cs typeface="Times New Roman"/>
              </a:rPr>
              <a:t>Azul.</a:t>
            </a:r>
            <a:endParaRPr sz="1250">
              <a:latin typeface="Times New Roman"/>
              <a:cs typeface="Times New Roman"/>
            </a:endParaRPr>
          </a:p>
          <a:p>
            <a:pPr algn="just" marL="24765" marR="8255" indent="-635">
              <a:lnSpc>
                <a:spcPct val="96700"/>
              </a:lnSpc>
              <a:spcBef>
                <a:spcPts val="780"/>
              </a:spcBef>
            </a:pPr>
            <a:r>
              <a:rPr dirty="0" sz="1250" spc="-65">
                <a:solidFill>
                  <a:srgbClr val="2A2A2A"/>
                </a:solidFill>
                <a:latin typeface="Times New Roman"/>
                <a:cs typeface="Times New Roman"/>
              </a:rPr>
              <a:t>§3°</a:t>
            </a:r>
            <a:r>
              <a:rPr dirty="0" sz="1250" spc="19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313131"/>
                </a:solidFill>
                <a:latin typeface="Times New Roman"/>
                <a:cs typeface="Times New Roman"/>
              </a:rPr>
              <a:t>É</a:t>
            </a:r>
            <a:r>
              <a:rPr dirty="0" sz="1250" spc="2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32323"/>
                </a:solidFill>
                <a:latin typeface="Times New Roman"/>
                <a:cs typeface="Times New Roman"/>
              </a:rPr>
              <a:t>vedada,</a:t>
            </a:r>
            <a:r>
              <a:rPr dirty="0" sz="1250" spc="28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A1A1A"/>
                </a:solidFill>
                <a:latin typeface="Times New Roman"/>
                <a:cs typeface="Times New Roman"/>
              </a:rPr>
              <a:t>nos</a:t>
            </a:r>
            <a:r>
              <a:rPr dirty="0" sz="1250" spc="19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51515"/>
                </a:solidFill>
                <a:latin typeface="Times New Roman"/>
                <a:cs typeface="Times New Roman"/>
              </a:rPr>
              <a:t>termos</a:t>
            </a:r>
            <a:r>
              <a:rPr dirty="0" sz="1250" spc="24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F1F1F"/>
                </a:solidFill>
                <a:latin typeface="Times New Roman"/>
                <a:cs typeface="Times New Roman"/>
              </a:rPr>
              <a:t>da</a:t>
            </a:r>
            <a:r>
              <a:rPr dirty="0" sz="1250" spc="2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282828"/>
                </a:solidFill>
                <a:latin typeface="Times New Roman"/>
                <a:cs typeface="Times New Roman"/>
              </a:rPr>
              <a:t>Lei</a:t>
            </a:r>
            <a:r>
              <a:rPr dirty="0" sz="1250" spc="26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42424"/>
                </a:solidFill>
                <a:latin typeface="Times New Roman"/>
                <a:cs typeface="Times New Roman"/>
              </a:rPr>
              <a:t>Federal</a:t>
            </a:r>
            <a:r>
              <a:rPr dirty="0" sz="1250" spc="30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90">
                <a:solidFill>
                  <a:srgbClr val="131313"/>
                </a:solidFill>
                <a:latin typeface="Times New Roman"/>
                <a:cs typeface="Times New Roman"/>
              </a:rPr>
              <a:t>n°</a:t>
            </a:r>
            <a:r>
              <a:rPr dirty="0" sz="1250" spc="17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42424"/>
                </a:solidFill>
                <a:latin typeface="Times New Roman"/>
                <a:cs typeface="Times New Roman"/>
              </a:rPr>
              <a:t>9.029/95,</a:t>
            </a:r>
            <a:r>
              <a:rPr dirty="0" sz="1250" spc="26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10">
                <a:solidFill>
                  <a:srgbClr val="343434"/>
                </a:solidFill>
                <a:latin typeface="Times New Roman"/>
                <a:cs typeface="Times New Roman"/>
              </a:rPr>
              <a:t>a</a:t>
            </a:r>
            <a:r>
              <a:rPr dirty="0" sz="1250" spc="17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D1D1D"/>
                </a:solidFill>
                <a:latin typeface="Times New Roman"/>
                <a:cs typeface="Times New Roman"/>
              </a:rPr>
              <a:t>adoção</a:t>
            </a:r>
            <a:r>
              <a:rPr dirty="0" sz="1250" spc="28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250" spc="204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A1A1A"/>
                </a:solidFill>
                <a:latin typeface="Times New Roman"/>
                <a:cs typeface="Times New Roman"/>
              </a:rPr>
              <a:t>qualquer</a:t>
            </a:r>
            <a:r>
              <a:rPr dirty="0" sz="1250" spc="3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12121"/>
                </a:solidFill>
                <a:latin typeface="Times New Roman"/>
                <a:cs typeface="Times New Roman"/>
              </a:rPr>
              <a:t>prática</a:t>
            </a:r>
            <a:r>
              <a:rPr dirty="0" sz="1250" spc="-3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C1C1C"/>
                </a:solidFill>
                <a:latin typeface="Times New Roman"/>
                <a:cs typeface="Times New Roman"/>
              </a:rPr>
              <a:t>discriminatória</a:t>
            </a:r>
            <a:r>
              <a:rPr dirty="0" sz="1250" spc="-10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64646"/>
                </a:solidFill>
                <a:latin typeface="Times New Roman"/>
                <a:cs typeface="Times New Roman"/>
              </a:rPr>
              <a:t>e</a:t>
            </a:r>
            <a:r>
              <a:rPr dirty="0" sz="1250" spc="-6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42424"/>
                </a:solidFill>
                <a:latin typeface="Times New Roman"/>
                <a:cs typeface="Times New Roman"/>
              </a:rPr>
              <a:t>limitativa</a:t>
            </a:r>
            <a:r>
              <a:rPr dirty="0" sz="1250" spc="-1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31313"/>
                </a:solidFill>
                <a:latin typeface="Times New Roman"/>
                <a:cs typeface="Times New Roman"/>
              </a:rPr>
              <a:t>para</a:t>
            </a:r>
            <a:r>
              <a:rPr dirty="0" sz="1250" spc="-5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A2A2A"/>
                </a:solidFill>
                <a:latin typeface="Times New Roman"/>
                <a:cs typeface="Times New Roman"/>
              </a:rPr>
              <a:t>efeito</a:t>
            </a:r>
            <a:r>
              <a:rPr dirty="0" sz="1250" spc="-3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1250" spc="-6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81818"/>
                </a:solidFill>
                <a:latin typeface="Times New Roman"/>
                <a:cs typeface="Times New Roman"/>
              </a:rPr>
              <a:t>acesso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F1F1F"/>
                </a:solidFill>
                <a:latin typeface="Times New Roman"/>
                <a:cs typeface="Times New Roman"/>
              </a:rPr>
              <a:t>a</a:t>
            </a:r>
            <a:r>
              <a:rPr dirty="0" sz="1250" spc="-7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relação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e</a:t>
            </a:r>
            <a:r>
              <a:rPr dirty="0" sz="1250" spc="-7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emprego,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61616"/>
                </a:solidFill>
                <a:latin typeface="Times New Roman"/>
                <a:cs typeface="Times New Roman"/>
              </a:rPr>
              <a:t>ou</a:t>
            </a:r>
            <a:r>
              <a:rPr dirty="0" sz="1250" spc="-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61616"/>
                </a:solidFill>
                <a:latin typeface="Times New Roman"/>
                <a:cs typeface="Times New Roman"/>
              </a:rPr>
              <a:t>sua</a:t>
            </a:r>
            <a:r>
              <a:rPr dirty="0" sz="1250" spc="-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31313"/>
                </a:solidFill>
                <a:latin typeface="Times New Roman"/>
                <a:cs typeface="Times New Roman"/>
              </a:rPr>
              <a:t>manutenção,</a:t>
            </a:r>
            <a:r>
              <a:rPr dirty="0" sz="1250" spc="-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D2D2D"/>
                </a:solidFill>
                <a:latin typeface="Times New Roman"/>
                <a:cs typeface="Times New Roman"/>
              </a:rPr>
              <a:t>por</a:t>
            </a:r>
            <a:r>
              <a:rPr dirty="0" sz="1250" spc="-7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A2A2A"/>
                </a:solidFill>
                <a:latin typeface="Times New Roman"/>
                <a:cs typeface="Times New Roman"/>
              </a:rPr>
              <a:t>motivo </a:t>
            </a:r>
            <a:r>
              <a:rPr dirty="0" sz="1250" spc="-40">
                <a:solidFill>
                  <a:srgbClr val="1D1D1D"/>
                </a:solidFill>
                <a:latin typeface="Times New Roman"/>
                <a:cs typeface="Times New Roman"/>
              </a:rPr>
              <a:t>de</a:t>
            </a:r>
            <a:r>
              <a:rPr dirty="0" sz="1250" spc="-10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A2A2A"/>
                </a:solidFill>
                <a:latin typeface="Times New Roman"/>
                <a:cs typeface="Times New Roman"/>
              </a:rPr>
              <a:t>sexo,</a:t>
            </a:r>
            <a:r>
              <a:rPr dirty="0" sz="1250" spc="-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32323"/>
                </a:solidFill>
                <a:latin typeface="Times New Roman"/>
                <a:cs typeface="Times New Roman"/>
              </a:rPr>
              <a:t>origem,</a:t>
            </a:r>
            <a:r>
              <a:rPr dirty="0" sz="1250" spc="-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62626"/>
                </a:solidFill>
                <a:latin typeface="Times New Roman"/>
                <a:cs typeface="Times New Roman"/>
              </a:rPr>
              <a:t>raça,</a:t>
            </a:r>
            <a:r>
              <a:rPr dirty="0" sz="1250" spc="-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cor,</a:t>
            </a:r>
            <a:r>
              <a:rPr dirty="0" sz="1250" spc="-7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D1D1D"/>
                </a:solidFill>
                <a:latin typeface="Times New Roman"/>
                <a:cs typeface="Times New Roman"/>
              </a:rPr>
              <a:t>estado</a:t>
            </a:r>
            <a:r>
              <a:rPr dirty="0" sz="1250" spc="-5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61616"/>
                </a:solidFill>
                <a:latin typeface="Times New Roman"/>
                <a:cs typeface="Times New Roman"/>
              </a:rPr>
              <a:t>civil,</a:t>
            </a:r>
            <a:r>
              <a:rPr dirty="0" sz="1250" spc="-5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A1A1A"/>
                </a:solidFill>
                <a:latin typeface="Times New Roman"/>
                <a:cs typeface="Times New Roman"/>
              </a:rPr>
              <a:t>situação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A1A1A"/>
                </a:solidFill>
                <a:latin typeface="Times New Roman"/>
                <a:cs typeface="Times New Roman"/>
              </a:rPr>
              <a:t>familiar</a:t>
            </a:r>
            <a:r>
              <a:rPr dirty="0" sz="1250" spc="-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F1F1F"/>
                </a:solidFill>
                <a:latin typeface="Times New Roman"/>
                <a:cs typeface="Times New Roman"/>
              </a:rPr>
              <a:t>ou</a:t>
            </a:r>
            <a:r>
              <a:rPr dirty="0" sz="1250" spc="-7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F1F1F"/>
                </a:solidFill>
                <a:latin typeface="Times New Roman"/>
                <a:cs typeface="Times New Roman"/>
              </a:rPr>
              <a:t>idade,</a:t>
            </a:r>
            <a:r>
              <a:rPr dirty="0" sz="1250" spc="-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C1C1C"/>
                </a:solidFill>
                <a:latin typeface="Times New Roman"/>
                <a:cs typeface="Times New Roman"/>
              </a:rPr>
              <a:t>ressalvadas,</a:t>
            </a:r>
            <a:r>
              <a:rPr dirty="0" sz="1250" spc="-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62626"/>
                </a:solidFill>
                <a:latin typeface="Times New Roman"/>
                <a:cs typeface="Times New Roman"/>
              </a:rPr>
              <a:t>neste</a:t>
            </a:r>
            <a:r>
              <a:rPr dirty="0" sz="1250" spc="7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42424"/>
                </a:solidFill>
                <a:latin typeface="Times New Roman"/>
                <a:cs typeface="Times New Roman"/>
              </a:rPr>
              <a:t>caso,</a:t>
            </a:r>
            <a:r>
              <a:rPr dirty="0" sz="1250" spc="6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as</a:t>
            </a:r>
            <a:r>
              <a:rPr dirty="0" sz="1250" spc="6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C1C1C"/>
                </a:solidFill>
                <a:latin typeface="Times New Roman"/>
                <a:cs typeface="Times New Roman"/>
              </a:rPr>
              <a:t>hipóteses</a:t>
            </a:r>
            <a:r>
              <a:rPr dirty="0" sz="1250" spc="8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250" spc="8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C1C1C"/>
                </a:solidFill>
                <a:latin typeface="Times New Roman"/>
                <a:cs typeface="Times New Roman"/>
              </a:rPr>
              <a:t>proteção</a:t>
            </a:r>
            <a:r>
              <a:rPr dirty="0" sz="1250" spc="10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12121"/>
                </a:solidFill>
                <a:latin typeface="Times New Roman"/>
                <a:cs typeface="Times New Roman"/>
              </a:rPr>
              <a:t>ao</a:t>
            </a:r>
            <a:r>
              <a:rPr dirty="0" sz="1250" spc="8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D1D1D"/>
                </a:solidFill>
                <a:latin typeface="Times New Roman"/>
                <a:cs typeface="Times New Roman"/>
              </a:rPr>
              <a:t>menor</a:t>
            </a:r>
            <a:r>
              <a:rPr dirty="0" sz="1250" spc="14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D1D1D"/>
                </a:solidFill>
                <a:latin typeface="Times New Roman"/>
                <a:cs typeface="Times New Roman"/>
              </a:rPr>
              <a:t>previstas</a:t>
            </a:r>
            <a:r>
              <a:rPr dirty="0" sz="1250" spc="15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242424"/>
                </a:solidFill>
                <a:latin typeface="Times New Roman"/>
                <a:cs typeface="Times New Roman"/>
              </a:rPr>
              <a:t>no</a:t>
            </a:r>
            <a:r>
              <a:rPr dirty="0" sz="1250" spc="7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C1C1C"/>
                </a:solidFill>
                <a:latin typeface="Times New Roman"/>
                <a:cs typeface="Times New Roman"/>
              </a:rPr>
              <a:t>Inciso</a:t>
            </a:r>
            <a:r>
              <a:rPr dirty="0" sz="1250" spc="10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D2D2D"/>
                </a:solidFill>
                <a:latin typeface="Times New Roman"/>
                <a:cs typeface="Times New Roman"/>
              </a:rPr>
              <a:t>XXXIII,</a:t>
            </a:r>
            <a:r>
              <a:rPr dirty="0" sz="1250" spc="10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A2A2A"/>
                </a:solidFill>
                <a:latin typeface="Times New Roman"/>
                <a:cs typeface="Times New Roman"/>
              </a:rPr>
              <a:t>do</a:t>
            </a:r>
            <a:r>
              <a:rPr dirty="0" sz="1250" spc="5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62626"/>
                </a:solidFill>
                <a:latin typeface="Times New Roman"/>
                <a:cs typeface="Times New Roman"/>
              </a:rPr>
              <a:t>art.</a:t>
            </a:r>
            <a:r>
              <a:rPr dirty="0" sz="1250" spc="6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83838"/>
                </a:solidFill>
                <a:latin typeface="Times New Roman"/>
                <a:cs typeface="Times New Roman"/>
              </a:rPr>
              <a:t>7º</a:t>
            </a:r>
            <a:r>
              <a:rPr dirty="0" sz="1250" spc="6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2D2D2D"/>
                </a:solidFill>
                <a:latin typeface="Times New Roman"/>
                <a:cs typeface="Times New Roman"/>
              </a:rPr>
              <a:t>da</a:t>
            </a:r>
            <a:r>
              <a:rPr dirty="0" sz="1250" spc="-3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62626"/>
                </a:solidFill>
                <a:latin typeface="Times New Roman"/>
                <a:cs typeface="Times New Roman"/>
              </a:rPr>
              <a:t>Constituição</a:t>
            </a:r>
            <a:r>
              <a:rPr dirty="0" sz="1250" spc="8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F2F2F"/>
                </a:solidFill>
                <a:latin typeface="Times New Roman"/>
                <a:cs typeface="Times New Roman"/>
              </a:rPr>
              <a:t>Federal.</a:t>
            </a:r>
            <a:endParaRPr sz="1250">
              <a:latin typeface="Times New Roman"/>
              <a:cs typeface="Times New Roman"/>
            </a:endParaRPr>
          </a:p>
          <a:p>
            <a:pPr algn="just" marL="29209">
              <a:lnSpc>
                <a:spcPct val="100000"/>
              </a:lnSpc>
              <a:spcBef>
                <a:spcPts val="705"/>
              </a:spcBef>
            </a:pP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Art.</a:t>
            </a:r>
            <a:r>
              <a:rPr dirty="0" sz="1250" spc="-4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2º</a:t>
            </a:r>
            <a:r>
              <a:rPr dirty="0" sz="1250" spc="2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B2B2B"/>
                </a:solidFill>
                <a:latin typeface="Times New Roman"/>
                <a:cs typeface="Times New Roman"/>
              </a:rPr>
              <a:t>Para</a:t>
            </a:r>
            <a:r>
              <a:rPr dirty="0" sz="1250" spc="-3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C1C1C"/>
                </a:solidFill>
                <a:latin typeface="Times New Roman"/>
                <a:cs typeface="Times New Roman"/>
              </a:rPr>
              <a:t>finalidade</a:t>
            </a:r>
            <a:r>
              <a:rPr dirty="0" sz="1250" spc="8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de</a:t>
            </a:r>
            <a:r>
              <a:rPr dirty="0" sz="1250" spc="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12121"/>
                </a:solidFill>
                <a:latin typeface="Times New Roman"/>
                <a:cs typeface="Times New Roman"/>
              </a:rPr>
              <a:t>regulamento</a:t>
            </a:r>
            <a:r>
              <a:rPr dirty="0" sz="1250" spc="1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F1F1F"/>
                </a:solidFill>
                <a:latin typeface="Times New Roman"/>
                <a:cs typeface="Times New Roman"/>
              </a:rPr>
              <a:t>considera-</a:t>
            </a:r>
            <a:r>
              <a:rPr dirty="0" sz="1250" spc="-25">
                <a:solidFill>
                  <a:srgbClr val="1F1F1F"/>
                </a:solidFill>
                <a:latin typeface="Times New Roman"/>
                <a:cs typeface="Times New Roman"/>
              </a:rPr>
              <a:t>se:</a:t>
            </a:r>
            <a:endParaRPr sz="1250">
              <a:latin typeface="Times New Roman"/>
              <a:cs typeface="Times New Roman"/>
            </a:endParaRPr>
          </a:p>
          <a:p>
            <a:pPr algn="just" marL="25400" marR="15240" indent="635">
              <a:lnSpc>
                <a:spcPct val="96700"/>
              </a:lnSpc>
              <a:spcBef>
                <a:spcPts val="780"/>
              </a:spcBef>
              <a:tabLst>
                <a:tab pos="4798695" algn="l"/>
              </a:tabLst>
            </a:pP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I</a:t>
            </a:r>
            <a:r>
              <a:rPr dirty="0" sz="1250" spc="15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Recrutamento:</a:t>
            </a:r>
            <a:r>
              <a:rPr dirty="0" sz="1250" spc="204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Toda</a:t>
            </a:r>
            <a:r>
              <a:rPr dirty="0" sz="1250" spc="15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51515"/>
                </a:solidFill>
                <a:latin typeface="Times New Roman"/>
                <a:cs typeface="Times New Roman"/>
              </a:rPr>
              <a:t>atividade</a:t>
            </a:r>
            <a:r>
              <a:rPr dirty="0" sz="1250" spc="18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D1D1D"/>
                </a:solidFill>
                <a:latin typeface="Times New Roman"/>
                <a:cs typeface="Times New Roman"/>
              </a:rPr>
              <a:t>desenvolvida</a:t>
            </a:r>
            <a:r>
              <a:rPr dirty="0" sz="1250" spc="22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com</a:t>
            </a:r>
            <a:r>
              <a:rPr dirty="0" sz="1250" spc="16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o</a:t>
            </a:r>
            <a:r>
              <a:rPr dirty="0" sz="1250" spc="13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instituto</a:t>
            </a:r>
            <a:r>
              <a:rPr dirty="0" sz="1250" spc="17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de</a:t>
            </a:r>
            <a:r>
              <a:rPr dirty="0" sz="1250" spc="14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atrair</a:t>
            </a:r>
            <a:r>
              <a:rPr dirty="0" sz="1250" spc="16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A2A2A"/>
                </a:solidFill>
                <a:latin typeface="Times New Roman"/>
                <a:cs typeface="Times New Roman"/>
              </a:rPr>
              <a:t>candidatos </a:t>
            </a:r>
            <a:r>
              <a:rPr dirty="0" sz="1250" spc="-20">
                <a:solidFill>
                  <a:srgbClr val="1F1F1F"/>
                </a:solidFill>
                <a:latin typeface="Times New Roman"/>
                <a:cs typeface="Times New Roman"/>
              </a:rPr>
              <a:t>interessados</a:t>
            </a:r>
            <a:r>
              <a:rPr dirty="0" sz="1250" spc="2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ao</a:t>
            </a:r>
            <a:r>
              <a:rPr dirty="0" sz="1250" spc="-2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D1D1D"/>
                </a:solidFill>
                <a:latin typeface="Times New Roman"/>
                <a:cs typeface="Times New Roman"/>
              </a:rPr>
              <a:t>procedimento</a:t>
            </a:r>
            <a:r>
              <a:rPr dirty="0" sz="1250" spc="7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250" spc="-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cargo,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a</a:t>
            </a:r>
            <a:r>
              <a:rPr dirty="0" sz="1250" spc="-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partir</a:t>
            </a:r>
            <a:r>
              <a:rPr dirty="0" sz="1250" spc="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de</a:t>
            </a:r>
            <a:r>
              <a:rPr dirty="0" sz="1250" spc="-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uma</a:t>
            </a:r>
            <a:r>
              <a:rPr dirty="0" sz="1250" spc="1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vaga</a:t>
            </a: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com</a:t>
            </a:r>
            <a:r>
              <a:rPr dirty="0" sz="1250" spc="1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perfil</a:t>
            </a:r>
            <a:r>
              <a:rPr dirty="0" sz="1250" spc="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z="1250" spc="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31313"/>
                </a:solidFill>
                <a:latin typeface="Times New Roman"/>
                <a:cs typeface="Times New Roman"/>
              </a:rPr>
              <a:t>necessidade </a:t>
            </a:r>
            <a:r>
              <a:rPr dirty="0" sz="1250" spc="-10">
                <a:solidFill>
                  <a:srgbClr val="2B2B2B"/>
                </a:solidFill>
                <a:latin typeface="Times New Roman"/>
                <a:cs typeface="Times New Roman"/>
              </a:rPr>
              <a:t>previamente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	</a:t>
            </a:r>
            <a:r>
              <a:rPr dirty="0" sz="1250" spc="-35">
                <a:solidFill>
                  <a:srgbClr val="2D2D2D"/>
                </a:solidFill>
                <a:latin typeface="Times New Roman"/>
                <a:cs typeface="Times New Roman"/>
              </a:rPr>
              <a:t>definidos.</a:t>
            </a:r>
            <a:endParaRPr sz="1250">
              <a:latin typeface="Times New Roman"/>
              <a:cs typeface="Times New Roman"/>
            </a:endParaRPr>
          </a:p>
          <a:p>
            <a:pPr algn="just" marL="21590" marR="8255" indent="4445">
              <a:lnSpc>
                <a:spcPts val="1460"/>
              </a:lnSpc>
              <a:spcBef>
                <a:spcPts val="45"/>
              </a:spcBef>
            </a:pP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II.</a:t>
            </a:r>
            <a:r>
              <a:rPr dirty="0" sz="1250" spc="1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181818"/>
                </a:solidFill>
                <a:latin typeface="Times New Roman"/>
                <a:cs typeface="Times New Roman"/>
              </a:rPr>
              <a:t>Recrutamento</a:t>
            </a:r>
            <a:r>
              <a:rPr dirty="0" sz="1250" spc="220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1D1D1D"/>
                </a:solidFill>
                <a:latin typeface="Times New Roman"/>
                <a:cs typeface="Times New Roman"/>
              </a:rPr>
              <a:t>externo:</a:t>
            </a:r>
            <a:r>
              <a:rPr dirty="0" sz="1250" spc="175" b="1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Conjunto</a:t>
            </a:r>
            <a:r>
              <a:rPr dirty="0" sz="1250" spc="18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de</a:t>
            </a:r>
            <a:r>
              <a:rPr dirty="0" sz="1250" spc="14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técnicas</a:t>
            </a:r>
            <a:r>
              <a:rPr dirty="0" sz="1250" spc="17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e</a:t>
            </a:r>
            <a:r>
              <a:rPr dirty="0" sz="1250" spc="15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procedimentos</a:t>
            </a:r>
            <a:r>
              <a:rPr dirty="0" sz="1250" spc="20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que</a:t>
            </a:r>
            <a:r>
              <a:rPr dirty="0" sz="1250" spc="17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visa</a:t>
            </a:r>
            <a:r>
              <a:rPr dirty="0" sz="1250" spc="15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C1C1C"/>
                </a:solidFill>
                <a:latin typeface="Times New Roman"/>
                <a:cs typeface="Times New Roman"/>
              </a:rPr>
              <a:t>atrair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candidatos</a:t>
            </a:r>
            <a:r>
              <a:rPr dirty="0" sz="1250" spc="4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potencialmente</a:t>
            </a:r>
            <a:r>
              <a:rPr dirty="0" sz="1250" spc="38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qualificados</a:t>
            </a:r>
            <a:r>
              <a:rPr dirty="0" sz="1250" spc="44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e</a:t>
            </a:r>
            <a:r>
              <a:rPr dirty="0" sz="1250" spc="38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capazes</a:t>
            </a:r>
            <a:r>
              <a:rPr dirty="0" sz="1250" spc="40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250" spc="39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ocupar</a:t>
            </a:r>
            <a:r>
              <a:rPr dirty="0" sz="1250" spc="409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cargos</a:t>
            </a:r>
            <a:r>
              <a:rPr dirty="0" sz="1250" spc="39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dentro</a:t>
            </a:r>
            <a:r>
              <a:rPr dirty="0" sz="1250" spc="4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da </a:t>
            </a: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organização.</a:t>
            </a:r>
            <a:endParaRPr sz="1250">
              <a:latin typeface="Times New Roman"/>
              <a:cs typeface="Times New Roman"/>
            </a:endParaRPr>
          </a:p>
          <a:p>
            <a:pPr algn="just" marL="24765" marR="5080" indent="245110">
              <a:lnSpc>
                <a:spcPts val="1440"/>
              </a:lnSpc>
              <a:spcBef>
                <a:spcPts val="5"/>
              </a:spcBef>
              <a:buClr>
                <a:srgbClr val="262626"/>
              </a:buClr>
              <a:buFont typeface="Times New Roman"/>
              <a:buAutoNum type="romanUcPeriod" startAt="3"/>
              <a:tabLst>
                <a:tab pos="269875" algn="l"/>
              </a:tabLst>
            </a:pPr>
            <a:r>
              <a:rPr dirty="0" sz="1250" b="1">
                <a:solidFill>
                  <a:srgbClr val="232323"/>
                </a:solidFill>
                <a:latin typeface="Times New Roman"/>
                <a:cs typeface="Times New Roman"/>
              </a:rPr>
              <a:t>Recrutamento</a:t>
            </a:r>
            <a:r>
              <a:rPr dirty="0" sz="1250" spc="295" b="1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1F1F1F"/>
                </a:solidFill>
                <a:latin typeface="Times New Roman"/>
                <a:cs typeface="Times New Roman"/>
              </a:rPr>
              <a:t>misto:</a:t>
            </a:r>
            <a:r>
              <a:rPr dirty="0" sz="1250" spc="275" b="1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D1D1D"/>
                </a:solidFill>
                <a:latin typeface="Times New Roman"/>
                <a:cs typeface="Times New Roman"/>
              </a:rPr>
              <a:t>Conjunto</a:t>
            </a:r>
            <a:r>
              <a:rPr dirty="0" sz="1250" spc="28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de</a:t>
            </a:r>
            <a:r>
              <a:rPr dirty="0" sz="1250" spc="25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técnicas</a:t>
            </a:r>
            <a:r>
              <a:rPr dirty="0" sz="1250" spc="2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e</a:t>
            </a:r>
            <a:r>
              <a:rPr dirty="0" sz="1250" spc="229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procedimentos</a:t>
            </a:r>
            <a:r>
              <a:rPr dirty="0" sz="1250" spc="30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que</a:t>
            </a:r>
            <a:r>
              <a:rPr dirty="0" sz="1250" spc="26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visa</a:t>
            </a:r>
            <a:r>
              <a:rPr dirty="0" sz="1250" spc="24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atrair </a:t>
            </a:r>
            <a:r>
              <a:rPr dirty="0" sz="1250" spc="-40">
                <a:solidFill>
                  <a:srgbClr val="2A2A2A"/>
                </a:solidFill>
                <a:latin typeface="Times New Roman"/>
                <a:cs typeface="Times New Roman"/>
              </a:rPr>
              <a:t>candidatos</a:t>
            </a:r>
            <a:r>
              <a:rPr dirty="0" sz="1250" spc="-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24242"/>
                </a:solidFill>
                <a:latin typeface="Times New Roman"/>
                <a:cs typeface="Times New Roman"/>
              </a:rPr>
              <a:t>e</a:t>
            </a:r>
            <a:r>
              <a:rPr dirty="0" sz="1250" spc="-6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32323"/>
                </a:solidFill>
                <a:latin typeface="Times New Roman"/>
                <a:cs typeface="Times New Roman"/>
              </a:rPr>
              <a:t>procedimentos</a:t>
            </a:r>
            <a:r>
              <a:rPr dirty="0" sz="1250" spc="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62626"/>
                </a:solidFill>
                <a:latin typeface="Times New Roman"/>
                <a:cs typeface="Times New Roman"/>
              </a:rPr>
              <a:t>que </a:t>
            </a:r>
            <a:r>
              <a:rPr dirty="0" sz="1250" spc="-40">
                <a:solidFill>
                  <a:srgbClr val="111111"/>
                </a:solidFill>
                <a:latin typeface="Times New Roman"/>
                <a:cs typeface="Times New Roman"/>
              </a:rPr>
              <a:t>visa</a:t>
            </a:r>
            <a:r>
              <a:rPr dirty="0" sz="1250" spc="-8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D1D1D"/>
                </a:solidFill>
                <a:latin typeface="Times New Roman"/>
                <a:cs typeface="Times New Roman"/>
              </a:rPr>
              <a:t>atrair</a:t>
            </a:r>
            <a:r>
              <a:rPr dirty="0" sz="1250" spc="-3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A1A1A"/>
                </a:solidFill>
                <a:latin typeface="Times New Roman"/>
                <a:cs typeface="Times New Roman"/>
              </a:rPr>
              <a:t>candidatos</a:t>
            </a:r>
            <a:r>
              <a:rPr dirty="0" sz="1250" spc="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31313"/>
                </a:solidFill>
                <a:latin typeface="Times New Roman"/>
                <a:cs typeface="Times New Roman"/>
              </a:rPr>
              <a:t>internos </a:t>
            </a:r>
            <a:r>
              <a:rPr dirty="0" sz="1250" spc="-40">
                <a:solidFill>
                  <a:srgbClr val="3F3F3F"/>
                </a:solidFill>
                <a:latin typeface="Times New Roman"/>
                <a:cs typeface="Times New Roman"/>
              </a:rPr>
              <a:t>e</a:t>
            </a:r>
            <a:r>
              <a:rPr dirty="0" sz="125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C1C1C"/>
                </a:solidFill>
                <a:latin typeface="Times New Roman"/>
                <a:cs typeface="Times New Roman"/>
              </a:rPr>
              <a:t>externos,</a:t>
            </a:r>
            <a:r>
              <a:rPr dirty="0" sz="1250" spc="-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31313"/>
                </a:solidFill>
                <a:latin typeface="Times New Roman"/>
                <a:cs typeface="Times New Roman"/>
              </a:rPr>
              <a:t>potencialmente</a:t>
            </a:r>
            <a:endParaRPr sz="1250">
              <a:latin typeface="Times New Roman"/>
              <a:cs typeface="Times New Roman"/>
            </a:endParaRPr>
          </a:p>
          <a:p>
            <a:pPr algn="just" marL="22225">
              <a:lnSpc>
                <a:spcPts val="1440"/>
              </a:lnSpc>
            </a:pP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qualificados</a:t>
            </a:r>
            <a:r>
              <a:rPr dirty="0" sz="1250" spc="250">
                <a:solidFill>
                  <a:srgbClr val="2B2B2B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e</a:t>
            </a:r>
            <a:r>
              <a:rPr dirty="0" sz="1250" spc="235">
                <a:solidFill>
                  <a:srgbClr val="4D4D4D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capazes</a:t>
            </a:r>
            <a:r>
              <a:rPr dirty="0" sz="1250" spc="254">
                <a:solidFill>
                  <a:srgbClr val="111111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250" spc="235">
                <a:solidFill>
                  <a:srgbClr val="2D2D2D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ocupar</a:t>
            </a:r>
            <a:r>
              <a:rPr dirty="0" sz="1250" spc="254">
                <a:solidFill>
                  <a:srgbClr val="2A2A2A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cargos</a:t>
            </a:r>
            <a:r>
              <a:rPr dirty="0" sz="1250" spc="254">
                <a:solidFill>
                  <a:srgbClr val="212121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dentro</a:t>
            </a:r>
            <a:r>
              <a:rPr dirty="0" sz="1250" spc="240">
                <a:solidFill>
                  <a:srgbClr val="212121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da</a:t>
            </a:r>
            <a:r>
              <a:rPr dirty="0" sz="1250" spc="240">
                <a:solidFill>
                  <a:srgbClr val="2D2D2D"/>
                </a:solidFill>
                <a:latin typeface="Times New Roman"/>
                <a:cs typeface="Times New Roman"/>
              </a:rPr>
              <a:t>   </a:t>
            </a:r>
            <a:r>
              <a:rPr dirty="0" sz="1250" spc="-10">
                <a:solidFill>
                  <a:srgbClr val="1F1F1F"/>
                </a:solidFill>
                <a:latin typeface="Times New Roman"/>
                <a:cs typeface="Times New Roman"/>
              </a:rPr>
              <a:t>organização.</a:t>
            </a:r>
            <a:endParaRPr sz="1250">
              <a:latin typeface="Times New Roman"/>
              <a:cs typeface="Times New Roman"/>
            </a:endParaRPr>
          </a:p>
          <a:p>
            <a:pPr algn="just" marL="21590" marR="13335" indent="254635">
              <a:lnSpc>
                <a:spcPct val="97500"/>
              </a:lnSpc>
              <a:spcBef>
                <a:spcPts val="30"/>
              </a:spcBef>
              <a:buClr>
                <a:srgbClr val="2D2D2D"/>
              </a:buClr>
              <a:buFont typeface="Times New Roman"/>
              <a:buAutoNum type="romanUcPeriod" startAt="4"/>
              <a:tabLst>
                <a:tab pos="276225" algn="l"/>
              </a:tabLst>
            </a:pPr>
            <a:r>
              <a:rPr dirty="0" sz="1250" b="1">
                <a:solidFill>
                  <a:srgbClr val="282828"/>
                </a:solidFill>
                <a:latin typeface="Times New Roman"/>
                <a:cs typeface="Times New Roman"/>
              </a:rPr>
              <a:t>Cargo:</a:t>
            </a:r>
            <a:r>
              <a:rPr dirty="0" sz="1250" spc="275" b="1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Composição</a:t>
            </a:r>
            <a:r>
              <a:rPr dirty="0" sz="1250" spc="3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1250" spc="23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todas</a:t>
            </a:r>
            <a:r>
              <a:rPr dirty="0" sz="1250" spc="2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as</a:t>
            </a:r>
            <a:r>
              <a:rPr dirty="0" sz="1250" spc="24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51515"/>
                </a:solidFill>
                <a:latin typeface="Times New Roman"/>
                <a:cs typeface="Times New Roman"/>
              </a:rPr>
              <a:t>atividades</a:t>
            </a:r>
            <a:r>
              <a:rPr dirty="0" sz="1250" spc="28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desempenhadas</a:t>
            </a:r>
            <a:r>
              <a:rPr dirty="0" sz="1250" spc="3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pelo</a:t>
            </a:r>
            <a:r>
              <a:rPr dirty="0" sz="1250" spc="26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61616"/>
                </a:solidFill>
                <a:latin typeface="Times New Roman"/>
                <a:cs typeface="Times New Roman"/>
              </a:rPr>
              <a:t>profissional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empregado</a:t>
            </a:r>
            <a:r>
              <a:rPr dirty="0" sz="1250" spc="9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que</a:t>
            </a:r>
            <a:r>
              <a:rPr dirty="0" sz="1250" spc="8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podem</a:t>
            </a:r>
            <a:r>
              <a:rPr dirty="0" sz="1250" spc="11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ser</a:t>
            </a:r>
            <a:r>
              <a:rPr dirty="0" sz="1250" spc="6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62626"/>
                </a:solidFill>
                <a:latin typeface="Times New Roman"/>
                <a:cs typeface="Times New Roman"/>
              </a:rPr>
              <a:t>englobadas</a:t>
            </a:r>
            <a:r>
              <a:rPr dirty="0" sz="1250" spc="1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em</a:t>
            </a:r>
            <a:r>
              <a:rPr dirty="0" sz="1250" spc="8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um</a:t>
            </a:r>
            <a:r>
              <a:rPr dirty="0" sz="1250" spc="9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D1D1D"/>
                </a:solidFill>
                <a:latin typeface="Times New Roman"/>
                <a:cs typeface="Times New Roman"/>
              </a:rPr>
              <a:t>todo</a:t>
            </a:r>
            <a:r>
              <a:rPr dirty="0" sz="1250" spc="10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unificado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e</a:t>
            </a:r>
            <a:r>
              <a:rPr dirty="0" sz="1250" spc="6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que</a:t>
            </a:r>
            <a:r>
              <a:rPr dirty="0" sz="1250" spc="6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figura</a:t>
            </a:r>
            <a:r>
              <a:rPr dirty="0" sz="1250" spc="7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em</a:t>
            </a:r>
            <a:r>
              <a:rPr dirty="0" sz="1250" spc="9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certa </a:t>
            </a:r>
            <a:r>
              <a:rPr dirty="0" sz="1250" spc="-25">
                <a:solidFill>
                  <a:srgbClr val="282828"/>
                </a:solidFill>
                <a:latin typeface="Times New Roman"/>
                <a:cs typeface="Times New Roman"/>
              </a:rPr>
              <a:t>posição </a:t>
            </a:r>
            <a:r>
              <a:rPr dirty="0" sz="1250" spc="-35">
                <a:solidFill>
                  <a:srgbClr val="232323"/>
                </a:solidFill>
                <a:latin typeface="Times New Roman"/>
                <a:cs typeface="Times New Roman"/>
              </a:rPr>
              <a:t>formal</a:t>
            </a:r>
            <a:r>
              <a:rPr dirty="0" sz="1250" spc="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do</a:t>
            </a:r>
            <a:r>
              <a:rPr dirty="0" sz="1250" spc="-6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32323"/>
                </a:solidFill>
                <a:latin typeface="Times New Roman"/>
                <a:cs typeface="Times New Roman"/>
              </a:rPr>
              <a:t>organograma</a:t>
            </a:r>
            <a:r>
              <a:rPr dirty="0" sz="1250" spc="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da</a:t>
            </a:r>
            <a:r>
              <a:rPr dirty="0" sz="1250" spc="-5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62626"/>
                </a:solidFill>
                <a:latin typeface="Times New Roman"/>
                <a:cs typeface="Times New Roman"/>
              </a:rPr>
              <a:t>empresa.</a:t>
            </a:r>
            <a:endParaRPr sz="1250">
              <a:latin typeface="Times New Roman"/>
              <a:cs typeface="Times New Roman"/>
            </a:endParaRPr>
          </a:p>
          <a:p>
            <a:pPr algn="just" marL="255270" indent="-229235">
              <a:lnSpc>
                <a:spcPts val="1495"/>
              </a:lnSpc>
              <a:spcBef>
                <a:spcPts val="780"/>
              </a:spcBef>
              <a:buClr>
                <a:srgbClr val="343434"/>
              </a:buClr>
              <a:buFont typeface="Times New Roman"/>
              <a:buAutoNum type="romanUcPeriod" startAt="4"/>
              <a:tabLst>
                <a:tab pos="255270" algn="l"/>
              </a:tabLst>
            </a:pPr>
            <a:r>
              <a:rPr dirty="0" sz="1250" b="1">
                <a:solidFill>
                  <a:srgbClr val="2B2B2B"/>
                </a:solidFill>
                <a:latin typeface="Times New Roman"/>
                <a:cs typeface="Times New Roman"/>
              </a:rPr>
              <a:t>Função:</a:t>
            </a:r>
            <a:r>
              <a:rPr dirty="0" sz="1250" spc="495" b="1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Conjunto</a:t>
            </a:r>
            <a:r>
              <a:rPr dirty="0" sz="1250" spc="95">
                <a:solidFill>
                  <a:srgbClr val="242424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250" spc="46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tarefas</a:t>
            </a:r>
            <a:r>
              <a:rPr dirty="0" sz="1250" spc="95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ou</a:t>
            </a:r>
            <a:r>
              <a:rPr dirty="0" sz="1250" spc="46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250" spc="459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atribuições,</a:t>
            </a:r>
            <a:r>
              <a:rPr dirty="0" sz="1250" spc="120">
                <a:solidFill>
                  <a:srgbClr val="0C0C0C"/>
                </a:solidFill>
                <a:latin typeface="Times New Roman"/>
                <a:cs typeface="Times New Roman"/>
              </a:rPr>
              <a:t>  </a:t>
            </a:r>
            <a:r>
              <a:rPr dirty="0" sz="1250" spc="-10">
                <a:solidFill>
                  <a:srgbClr val="161616"/>
                </a:solidFill>
                <a:latin typeface="Times New Roman"/>
                <a:cs typeface="Times New Roman"/>
              </a:rPr>
              <a:t>sistemáticas</a:t>
            </a:r>
            <a:r>
              <a:rPr dirty="0" sz="1250" spc="105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e</a:t>
            </a:r>
            <a:r>
              <a:rPr dirty="0" sz="1250" spc="459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reiteradas.</a:t>
            </a:r>
            <a:endParaRPr sz="1250">
              <a:latin typeface="Times New Roman"/>
              <a:cs typeface="Times New Roman"/>
            </a:endParaRPr>
          </a:p>
          <a:p>
            <a:pPr algn="just" marL="27305" marR="10795" indent="-1905">
              <a:lnSpc>
                <a:spcPts val="1490"/>
              </a:lnSpc>
              <a:spcBef>
                <a:spcPts val="50"/>
              </a:spcBef>
              <a:buClr>
                <a:srgbClr val="333333"/>
              </a:buClr>
              <a:buFont typeface="Times New Roman"/>
              <a:buAutoNum type="romanUcPeriod" startAt="4"/>
              <a:tabLst>
                <a:tab pos="27305" algn="l"/>
                <a:tab pos="236854" algn="l"/>
              </a:tabLst>
            </a:pPr>
            <a:r>
              <a:rPr dirty="0" sz="1250" b="1">
                <a:solidFill>
                  <a:srgbClr val="262626"/>
                </a:solidFill>
                <a:latin typeface="Times New Roman"/>
                <a:cs typeface="Times New Roman"/>
              </a:rPr>
              <a:t>Triagem:</a:t>
            </a:r>
            <a:r>
              <a:rPr dirty="0" sz="1250" spc="5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12121"/>
                </a:solidFill>
                <a:latin typeface="Times New Roman"/>
                <a:cs typeface="Times New Roman"/>
              </a:rPr>
              <a:t>Analise</a:t>
            </a:r>
            <a:r>
              <a:rPr dirty="0" sz="1250" spc="-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81818"/>
                </a:solidFill>
                <a:latin typeface="Times New Roman"/>
                <a:cs typeface="Times New Roman"/>
              </a:rPr>
              <a:t>comparativa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entre</a:t>
            </a:r>
            <a:r>
              <a:rPr dirty="0" sz="1250" spc="-2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as</a:t>
            </a:r>
            <a:r>
              <a:rPr dirty="0" sz="1250" spc="-5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A1A1A"/>
                </a:solidFill>
                <a:latin typeface="Times New Roman"/>
                <a:cs typeface="Times New Roman"/>
              </a:rPr>
              <a:t>informações</a:t>
            </a:r>
            <a:r>
              <a:rPr dirty="0" sz="1250" spc="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D1D1D"/>
                </a:solidFill>
                <a:latin typeface="Times New Roman"/>
                <a:cs typeface="Times New Roman"/>
              </a:rPr>
              <a:t>registradas</a:t>
            </a:r>
            <a:r>
              <a:rPr dirty="0" sz="1250" spc="3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pelo</a:t>
            </a:r>
            <a:r>
              <a:rPr dirty="0" sz="1250" spc="-2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candidato 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no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formulário</a:t>
            </a:r>
            <a:r>
              <a:rPr dirty="0" sz="1250" spc="190">
                <a:solidFill>
                  <a:srgbClr val="2A2A2A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250" spc="185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cadastro</a:t>
            </a:r>
            <a:r>
              <a:rPr dirty="0" sz="1250" spc="204">
                <a:solidFill>
                  <a:srgbClr val="242424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do</a:t>
            </a:r>
            <a:r>
              <a:rPr dirty="0" sz="1250" spc="180">
                <a:solidFill>
                  <a:srgbClr val="232323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currículo</a:t>
            </a:r>
            <a:r>
              <a:rPr dirty="0" sz="1250" spc="195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e</a:t>
            </a:r>
            <a:r>
              <a:rPr dirty="0" sz="1250" spc="175">
                <a:solidFill>
                  <a:srgbClr val="484848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os</a:t>
            </a:r>
            <a:r>
              <a:rPr dirty="0" sz="1250" spc="185">
                <a:solidFill>
                  <a:srgbClr val="2A2A2A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requisitos</a:t>
            </a:r>
            <a:r>
              <a:rPr dirty="0" sz="1250" spc="220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publicados</a:t>
            </a:r>
            <a:r>
              <a:rPr dirty="0" sz="1250" spc="195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da</a:t>
            </a:r>
            <a:r>
              <a:rPr dirty="0" sz="1250" spc="195">
                <a:solidFill>
                  <a:srgbClr val="2A2A2A"/>
                </a:solidFill>
                <a:latin typeface="Times New Roman"/>
                <a:cs typeface="Times New Roman"/>
              </a:rPr>
              <a:t> 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vaga.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VII</a:t>
            </a:r>
            <a:r>
              <a:rPr dirty="0" sz="1250" spc="-3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Seleção:</a:t>
            </a:r>
            <a:r>
              <a:rPr dirty="0" sz="1250" spc="-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Toda</a:t>
            </a:r>
            <a:r>
              <a:rPr dirty="0" sz="1250" spc="-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42424"/>
                </a:solidFill>
                <a:latin typeface="Times New Roman"/>
                <a:cs typeface="Times New Roman"/>
              </a:rPr>
              <a:t>atividade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81818"/>
                </a:solidFill>
                <a:latin typeface="Times New Roman"/>
                <a:cs typeface="Times New Roman"/>
              </a:rPr>
              <a:t>desenvolvida</a:t>
            </a:r>
            <a:r>
              <a:rPr dirty="0" sz="1250" spc="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F1F1F"/>
                </a:solidFill>
                <a:latin typeface="Times New Roman"/>
                <a:cs typeface="Times New Roman"/>
              </a:rPr>
              <a:t>para</a:t>
            </a:r>
            <a:r>
              <a:rPr dirty="0" sz="1250" spc="-3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dirty="0" sz="1250" spc="-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A1A1A"/>
                </a:solidFill>
                <a:latin typeface="Times New Roman"/>
                <a:cs typeface="Times New Roman"/>
              </a:rPr>
              <a:t>escolha, </a:t>
            </a:r>
            <a:r>
              <a:rPr dirty="0" sz="1250" spc="-10">
                <a:solidFill>
                  <a:srgbClr val="1C1C1C"/>
                </a:solidFill>
                <a:latin typeface="Times New Roman"/>
                <a:cs typeface="Times New Roman"/>
              </a:rPr>
              <a:t>dentre</a:t>
            </a:r>
            <a:r>
              <a:rPr dirty="0" sz="1250" spc="-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os</a:t>
            </a:r>
            <a:r>
              <a:rPr dirty="0" sz="1250" spc="-3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32323"/>
                </a:solidFill>
                <a:latin typeface="Times New Roman"/>
                <a:cs typeface="Times New Roman"/>
              </a:rPr>
              <a:t>candidatos</a:t>
            </a:r>
            <a:r>
              <a:rPr dirty="0" sz="1250" spc="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triados,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do</a:t>
            </a:r>
            <a:r>
              <a:rPr dirty="0" sz="1250" spc="27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42424"/>
                </a:solidFill>
                <a:latin typeface="Times New Roman"/>
                <a:cs typeface="Times New Roman"/>
              </a:rPr>
              <a:t>profissional</a:t>
            </a:r>
            <a:r>
              <a:rPr dirty="0" sz="1250" spc="36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que</a:t>
            </a:r>
            <a:r>
              <a:rPr dirty="0" sz="1250" spc="30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melhor</a:t>
            </a:r>
            <a:r>
              <a:rPr dirty="0" sz="1250" spc="31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atende</a:t>
            </a:r>
            <a:r>
              <a:rPr dirty="0" sz="1250" spc="32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aos</a:t>
            </a:r>
            <a:r>
              <a:rPr dirty="0" sz="1250" spc="29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51515"/>
                </a:solidFill>
                <a:latin typeface="Times New Roman"/>
                <a:cs typeface="Times New Roman"/>
              </a:rPr>
              <a:t>requisitos</a:t>
            </a:r>
            <a:r>
              <a:rPr dirty="0" sz="1250" spc="31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da</a:t>
            </a:r>
            <a:r>
              <a:rPr dirty="0" sz="1250" spc="254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caga</a:t>
            </a:r>
            <a:r>
              <a:rPr dirty="0" sz="1250" spc="30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de</a:t>
            </a:r>
            <a:r>
              <a:rPr dirty="0" sz="1250" spc="27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trabalho</a:t>
            </a:r>
            <a:r>
              <a:rPr dirty="0" sz="1250" spc="29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oferecida.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92223" y="8678698"/>
            <a:ext cx="3675888" cy="335084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1408175" y="420379"/>
            <a:ext cx="3916679" cy="579120"/>
            <a:chOff x="1408175" y="420379"/>
            <a:chExt cx="3916679" cy="579120"/>
          </a:xfrm>
        </p:grpSpPr>
        <p:sp>
          <p:nvSpPr>
            <p:cNvPr id="4" name="object 4" descr=""/>
            <p:cNvSpPr/>
            <p:nvPr/>
          </p:nvSpPr>
          <p:spPr>
            <a:xfrm>
              <a:off x="4328159" y="988500"/>
              <a:ext cx="226060" cy="0"/>
            </a:xfrm>
            <a:custGeom>
              <a:avLst/>
              <a:gdLst/>
              <a:ahLst/>
              <a:cxnLst/>
              <a:rect l="l" t="t" r="r" b="b"/>
              <a:pathLst>
                <a:path w="226060" h="0">
                  <a:moveTo>
                    <a:pt x="0" y="0"/>
                  </a:moveTo>
                  <a:lnTo>
                    <a:pt x="225552" y="0"/>
                  </a:lnTo>
                </a:path>
              </a:pathLst>
            </a:custGeom>
            <a:ln w="9138">
              <a:solidFill>
                <a:srgbClr val="5B646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08175" y="420379"/>
              <a:ext cx="3916679" cy="578782"/>
            </a:xfrm>
            <a:prstGeom prst="rect">
              <a:avLst/>
            </a:prstGeom>
          </p:spPr>
        </p:pic>
      </p:grpSp>
      <p:sp>
        <p:nvSpPr>
          <p:cNvPr id="6" name="object 6" descr=""/>
          <p:cNvSpPr txBox="1"/>
          <p:nvPr/>
        </p:nvSpPr>
        <p:spPr>
          <a:xfrm>
            <a:off x="890332" y="1348709"/>
            <a:ext cx="5414645" cy="7115809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algn="just" marL="12700" marR="10160" indent="635">
              <a:lnSpc>
                <a:spcPct val="96700"/>
              </a:lnSpc>
              <a:spcBef>
                <a:spcPts val="145"/>
              </a:spcBef>
            </a:pPr>
            <a:r>
              <a:rPr dirty="0" sz="1250" spc="-35">
                <a:solidFill>
                  <a:srgbClr val="282828"/>
                </a:solidFill>
                <a:latin typeface="Times New Roman"/>
                <a:cs typeface="Times New Roman"/>
              </a:rPr>
              <a:t>VIII</a:t>
            </a:r>
            <a:r>
              <a:rPr dirty="0" sz="1250" spc="-4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282828"/>
                </a:solidFill>
                <a:latin typeface="Times New Roman"/>
                <a:cs typeface="Times New Roman"/>
              </a:rPr>
              <a:t>Pessoal:</a:t>
            </a:r>
            <a:r>
              <a:rPr dirty="0" sz="1250" spc="-25" b="1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32323"/>
                </a:solidFill>
                <a:latin typeface="Times New Roman"/>
                <a:cs typeface="Times New Roman"/>
              </a:rPr>
              <a:t>Todos</a:t>
            </a:r>
            <a:r>
              <a:rPr dirty="0" sz="1250" spc="-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82828"/>
                </a:solidFill>
                <a:latin typeface="Times New Roman"/>
                <a:cs typeface="Times New Roman"/>
              </a:rPr>
              <a:t>os</a:t>
            </a:r>
            <a:r>
              <a:rPr dirty="0" sz="1250" spc="-5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F0F0F"/>
                </a:solidFill>
                <a:latin typeface="Times New Roman"/>
                <a:cs typeface="Times New Roman"/>
              </a:rPr>
              <a:t>profissionais</a:t>
            </a:r>
            <a:r>
              <a:rPr dirty="0" sz="1250" spc="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D1D1D"/>
                </a:solidFill>
                <a:latin typeface="Times New Roman"/>
                <a:cs typeface="Times New Roman"/>
              </a:rPr>
              <a:t>que</a:t>
            </a:r>
            <a:r>
              <a:rPr dirty="0" sz="1250" spc="-3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61616"/>
                </a:solidFill>
                <a:latin typeface="Times New Roman"/>
                <a:cs typeface="Times New Roman"/>
              </a:rPr>
              <a:t>desempenham</a:t>
            </a:r>
            <a:r>
              <a:rPr dirty="0" sz="1250" spc="4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61616"/>
                </a:solidFill>
                <a:latin typeface="Times New Roman"/>
                <a:cs typeface="Times New Roman"/>
              </a:rPr>
              <a:t>atividade</a:t>
            </a:r>
            <a:r>
              <a:rPr dirty="0" sz="1250" spc="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F1F1F"/>
                </a:solidFill>
                <a:latin typeface="Times New Roman"/>
                <a:cs typeface="Times New Roman"/>
              </a:rPr>
              <a:t>vinculada</a:t>
            </a:r>
            <a:r>
              <a:rPr dirty="0" sz="1250" spc="-2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F1F1F"/>
                </a:solidFill>
                <a:latin typeface="Times New Roman"/>
                <a:cs typeface="Times New Roman"/>
              </a:rPr>
              <a:t>aos</a:t>
            </a:r>
            <a:r>
              <a:rPr dirty="0" sz="1250" spc="-3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62626"/>
                </a:solidFill>
                <a:latin typeface="Times New Roman"/>
                <a:cs typeface="Times New Roman"/>
              </a:rPr>
              <a:t>objetivos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da</a:t>
            </a:r>
            <a:r>
              <a:rPr dirty="0" sz="1250" spc="250">
                <a:solidFill>
                  <a:srgbClr val="212121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instituição,</a:t>
            </a:r>
            <a:r>
              <a:rPr dirty="0" sz="1250" spc="275">
                <a:solidFill>
                  <a:srgbClr val="212121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com</a:t>
            </a:r>
            <a:r>
              <a:rPr dirty="0" sz="1250" spc="270">
                <a:solidFill>
                  <a:srgbClr val="232323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vínculo</a:t>
            </a:r>
            <a:r>
              <a:rPr dirty="0" sz="1250" spc="260">
                <a:solidFill>
                  <a:srgbClr val="2F2F2F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empregatício</a:t>
            </a:r>
            <a:r>
              <a:rPr dirty="0" sz="1250" spc="280">
                <a:solidFill>
                  <a:srgbClr val="1A1A1A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direto,</a:t>
            </a:r>
            <a:r>
              <a:rPr dirty="0" sz="1250" spc="270">
                <a:solidFill>
                  <a:srgbClr val="232323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não</a:t>
            </a:r>
            <a:r>
              <a:rPr dirty="0" sz="1250" spc="265">
                <a:solidFill>
                  <a:srgbClr val="242424"/>
                </a:solidFill>
                <a:latin typeface="Times New Roman"/>
                <a:cs typeface="Times New Roman"/>
              </a:rPr>
              <a:t>   </a:t>
            </a:r>
            <a:r>
              <a:rPr dirty="0" sz="1250" spc="-20">
                <a:solidFill>
                  <a:srgbClr val="1F1F1F"/>
                </a:solidFill>
                <a:latin typeface="Times New Roman"/>
                <a:cs typeface="Times New Roman"/>
              </a:rPr>
              <a:t>terceirizado.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IX</a:t>
            </a:r>
            <a:r>
              <a:rPr dirty="0" sz="1250" spc="4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262626"/>
                </a:solidFill>
                <a:latin typeface="Times New Roman"/>
                <a:cs typeface="Times New Roman"/>
              </a:rPr>
              <a:t>Planejamento:</a:t>
            </a:r>
            <a:r>
              <a:rPr dirty="0" sz="1250" spc="130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Todo</a:t>
            </a:r>
            <a:r>
              <a:rPr dirty="0" sz="1250" spc="8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processo</a:t>
            </a:r>
            <a:r>
              <a:rPr dirty="0" sz="1250" spc="10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seletivo</a:t>
            </a:r>
            <a:r>
              <a:rPr dirty="0" sz="1250" spc="9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será</a:t>
            </a:r>
            <a:r>
              <a:rPr dirty="0" sz="1250" spc="6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elaborado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e</a:t>
            </a:r>
            <a:r>
              <a:rPr dirty="0" sz="1250" spc="5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aplicado</a:t>
            </a:r>
            <a:r>
              <a:rPr dirty="0" sz="1250" spc="8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com</a:t>
            </a:r>
            <a:r>
              <a:rPr dirty="0" sz="1250" spc="7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o</a:t>
            </a:r>
            <a:r>
              <a:rPr dirty="0" sz="1250" spc="4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aval</a:t>
            </a:r>
            <a:r>
              <a:rPr dirty="0" sz="1250" spc="8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82828"/>
                </a:solidFill>
                <a:latin typeface="Times New Roman"/>
                <a:cs typeface="Times New Roman"/>
              </a:rPr>
              <a:t>da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Diretoria</a:t>
            </a:r>
            <a:r>
              <a:rPr dirty="0" sz="1250" spc="325">
                <a:solidFill>
                  <a:srgbClr val="232323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Administrativa</a:t>
            </a:r>
            <a:r>
              <a:rPr dirty="0" sz="1250" spc="285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da</a:t>
            </a:r>
            <a:r>
              <a:rPr dirty="0" sz="1250" spc="275">
                <a:solidFill>
                  <a:srgbClr val="2A2A2A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entidade</a:t>
            </a:r>
            <a:r>
              <a:rPr dirty="0" sz="1250" spc="300">
                <a:solidFill>
                  <a:srgbClr val="131313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e</a:t>
            </a:r>
            <a:r>
              <a:rPr dirty="0" sz="1250" spc="29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aplicado</a:t>
            </a:r>
            <a:r>
              <a:rPr dirty="0" sz="1250" spc="325">
                <a:solidFill>
                  <a:srgbClr val="131313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pelo</a:t>
            </a:r>
            <a:r>
              <a:rPr dirty="0" sz="1250" spc="285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setor</a:t>
            </a:r>
            <a:r>
              <a:rPr dirty="0" sz="1250" spc="315">
                <a:solidFill>
                  <a:srgbClr val="131313"/>
                </a:solidFill>
                <a:latin typeface="Times New Roman"/>
                <a:cs typeface="Times New Roman"/>
              </a:rPr>
              <a:t>  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responsável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X</a:t>
            </a:r>
            <a:r>
              <a:rPr dirty="0" sz="1250" spc="-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1C1C1C"/>
                </a:solidFill>
                <a:latin typeface="Times New Roman"/>
                <a:cs typeface="Times New Roman"/>
              </a:rPr>
              <a:t>Promoção:</a:t>
            </a:r>
            <a:r>
              <a:rPr dirty="0" sz="1250" spc="85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Alteração</a:t>
            </a:r>
            <a:r>
              <a:rPr dirty="0" sz="1250" spc="7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250" spc="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cargo</a:t>
            </a:r>
            <a:r>
              <a:rPr dirty="0" sz="1250" spc="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ou</a:t>
            </a:r>
            <a:r>
              <a:rPr dirty="0" sz="1250" spc="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51515"/>
                </a:solidFill>
                <a:latin typeface="Times New Roman"/>
                <a:cs typeface="Times New Roman"/>
              </a:rPr>
              <a:t>função,</a:t>
            </a:r>
            <a:r>
              <a:rPr dirty="0" sz="1250" spc="3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em</a:t>
            </a:r>
            <a:r>
              <a:rPr dirty="0" sz="1250" spc="5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linha</a:t>
            </a:r>
            <a:r>
              <a:rPr dirty="0" sz="1250" spc="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ascendente,</a:t>
            </a:r>
            <a:r>
              <a:rPr dirty="0" sz="1250" spc="8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do</a:t>
            </a:r>
            <a:r>
              <a:rPr dirty="0" sz="1250" spc="2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62626"/>
                </a:solidFill>
                <a:latin typeface="Times New Roman"/>
                <a:cs typeface="Times New Roman"/>
              </a:rPr>
              <a:t>profissional</a:t>
            </a:r>
            <a:r>
              <a:rPr dirty="0" sz="1250" spc="12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já </a:t>
            </a:r>
            <a:r>
              <a:rPr dirty="0" sz="1250" spc="-10">
                <a:solidFill>
                  <a:srgbClr val="212121"/>
                </a:solidFill>
                <a:latin typeface="Times New Roman"/>
                <a:cs typeface="Times New Roman"/>
              </a:rPr>
              <a:t>empregado</a:t>
            </a:r>
            <a:r>
              <a:rPr dirty="0" sz="1250" spc="-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da</a:t>
            </a:r>
            <a:r>
              <a:rPr dirty="0" sz="1250" spc="-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31313"/>
                </a:solidFill>
                <a:latin typeface="Times New Roman"/>
                <a:cs typeface="Times New Roman"/>
              </a:rPr>
              <a:t>Instituição,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que,</a:t>
            </a:r>
            <a:r>
              <a:rPr dirty="0" sz="1250" spc="-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tendo</a:t>
            </a:r>
            <a:r>
              <a:rPr dirty="0" sz="1250" spc="2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A0A0A"/>
                </a:solidFill>
                <a:latin typeface="Times New Roman"/>
                <a:cs typeface="Times New Roman"/>
              </a:rPr>
              <a:t>participado</a:t>
            </a:r>
            <a:r>
              <a:rPr dirty="0" sz="1250" spc="2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250" spc="-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62626"/>
                </a:solidFill>
                <a:latin typeface="Times New Roman"/>
                <a:cs typeface="Times New Roman"/>
              </a:rPr>
              <a:t>processo</a:t>
            </a:r>
            <a:r>
              <a:rPr dirty="0" sz="1250" spc="-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seletivo, </a:t>
            </a:r>
            <a:r>
              <a:rPr dirty="0" sz="1250">
                <a:solidFill>
                  <a:srgbClr val="1D1D1D"/>
                </a:solidFill>
                <a:latin typeface="Times New Roman"/>
                <a:cs typeface="Times New Roman"/>
              </a:rPr>
              <a:t>for</a:t>
            </a:r>
            <a:r>
              <a:rPr dirty="0" sz="1250" spc="-2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C1C1C"/>
                </a:solidFill>
                <a:latin typeface="Times New Roman"/>
                <a:cs typeface="Times New Roman"/>
              </a:rPr>
              <a:t>selecionado </a:t>
            </a:r>
            <a:r>
              <a:rPr dirty="0" sz="1250" spc="-40">
                <a:solidFill>
                  <a:srgbClr val="242424"/>
                </a:solidFill>
                <a:latin typeface="Times New Roman"/>
                <a:cs typeface="Times New Roman"/>
              </a:rPr>
              <a:t>para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o</a:t>
            </a:r>
            <a:r>
              <a:rPr dirty="0" sz="1250" spc="-4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D2D2D"/>
                </a:solidFill>
                <a:latin typeface="Times New Roman"/>
                <a:cs typeface="Times New Roman"/>
              </a:rPr>
              <a:t>novo </a:t>
            </a:r>
            <a:r>
              <a:rPr dirty="0" sz="1250" spc="-20">
                <a:solidFill>
                  <a:srgbClr val="282828"/>
                </a:solidFill>
                <a:latin typeface="Times New Roman"/>
                <a:cs typeface="Times New Roman"/>
              </a:rPr>
              <a:t>cargo</a:t>
            </a:r>
            <a:r>
              <a:rPr dirty="0" sz="1250" spc="-1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ou</a:t>
            </a:r>
            <a:r>
              <a:rPr dirty="0" sz="1250" spc="-3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12121"/>
                </a:solidFill>
                <a:latin typeface="Times New Roman"/>
                <a:cs typeface="Times New Roman"/>
              </a:rPr>
              <a:t>função.</a:t>
            </a:r>
            <a:endParaRPr sz="1250">
              <a:latin typeface="Times New Roman"/>
              <a:cs typeface="Times New Roman"/>
            </a:endParaRPr>
          </a:p>
          <a:p>
            <a:pPr algn="just" marL="20955" marR="6985" indent="3810">
              <a:lnSpc>
                <a:spcPct val="98600"/>
              </a:lnSpc>
              <a:spcBef>
                <a:spcPts val="780"/>
              </a:spcBef>
            </a:pPr>
            <a:r>
              <a:rPr dirty="0" sz="1250" spc="15">
                <a:solidFill>
                  <a:srgbClr val="3B3B3B"/>
                </a:solidFill>
                <a:latin typeface="Times New Roman"/>
                <a:cs typeface="Times New Roman"/>
              </a:rPr>
              <a:t>Art.</a:t>
            </a:r>
            <a:r>
              <a:rPr dirty="0" sz="1250" spc="-8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F1F1F"/>
                </a:solidFill>
                <a:latin typeface="Times New Roman"/>
                <a:cs typeface="Times New Roman"/>
              </a:rPr>
              <a:t>3º</a:t>
            </a:r>
            <a:r>
              <a:rPr dirty="0" sz="1250" spc="30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85">
                <a:solidFill>
                  <a:srgbClr val="232323"/>
                </a:solidFill>
                <a:latin typeface="Times New Roman"/>
                <a:cs typeface="Times New Roman"/>
              </a:rPr>
              <a:t>A</a:t>
            </a:r>
            <a:r>
              <a:rPr dirty="0" sz="1250" spc="-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32323"/>
                </a:solidFill>
                <a:latin typeface="Times New Roman"/>
                <a:cs typeface="Times New Roman"/>
              </a:rPr>
              <a:t>Gerencia</a:t>
            </a:r>
            <a:r>
              <a:rPr dirty="0" sz="1250" spc="6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F1F1F"/>
                </a:solidFill>
                <a:latin typeface="Times New Roman"/>
                <a:cs typeface="Times New Roman"/>
              </a:rPr>
              <a:t>Corporativa</a:t>
            </a:r>
            <a:r>
              <a:rPr dirty="0" sz="1250" spc="6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14141"/>
                </a:solidFill>
                <a:latin typeface="Times New Roman"/>
                <a:cs typeface="Times New Roman"/>
              </a:rPr>
              <a:t>de</a:t>
            </a:r>
            <a:r>
              <a:rPr dirty="0" sz="1250" spc="1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12121"/>
                </a:solidFill>
                <a:latin typeface="Times New Roman"/>
                <a:cs typeface="Times New Roman"/>
              </a:rPr>
              <a:t>Recursos</a:t>
            </a:r>
            <a:r>
              <a:rPr dirty="0" sz="1250" spc="6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F0F0F"/>
                </a:solidFill>
                <a:latin typeface="Times New Roman"/>
                <a:cs typeface="Times New Roman"/>
              </a:rPr>
              <a:t>Humanos</a:t>
            </a:r>
            <a:r>
              <a:rPr dirty="0" sz="1250" spc="4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61616"/>
                </a:solidFill>
                <a:latin typeface="Times New Roman"/>
                <a:cs typeface="Times New Roman"/>
              </a:rPr>
              <a:t>será</a:t>
            </a:r>
            <a:r>
              <a:rPr dirty="0" sz="1250" spc="-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C1C1C"/>
                </a:solidFill>
                <a:latin typeface="Times New Roman"/>
                <a:cs typeface="Times New Roman"/>
              </a:rPr>
              <a:t>a</a:t>
            </a:r>
            <a:r>
              <a:rPr dirty="0" sz="1250" spc="-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81818"/>
                </a:solidFill>
                <a:latin typeface="Times New Roman"/>
                <a:cs typeface="Times New Roman"/>
              </a:rPr>
              <a:t>responsável</a:t>
            </a:r>
            <a:r>
              <a:rPr dirty="0" sz="1250" spc="9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2D2D2D"/>
                </a:solidFill>
                <a:latin typeface="Times New Roman"/>
                <a:cs typeface="Times New Roman"/>
              </a:rPr>
              <a:t>em</a:t>
            </a:r>
            <a:r>
              <a:rPr dirty="0" sz="1250" spc="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12121"/>
                </a:solidFill>
                <a:latin typeface="Times New Roman"/>
                <a:cs typeface="Times New Roman"/>
              </a:rPr>
              <a:t>orientar</a:t>
            </a:r>
            <a:r>
              <a:rPr dirty="0" sz="1250" spc="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63636"/>
                </a:solidFill>
                <a:latin typeface="Times New Roman"/>
                <a:cs typeface="Times New Roman"/>
              </a:rPr>
              <a:t>os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F1F1F"/>
                </a:solidFill>
                <a:latin typeface="Times New Roman"/>
                <a:cs typeface="Times New Roman"/>
              </a:rPr>
              <a:t>procedimentos</a:t>
            </a:r>
            <a:r>
              <a:rPr dirty="0" sz="1250" spc="117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A1A1A"/>
                </a:solidFill>
                <a:latin typeface="Times New Roman"/>
                <a:cs typeface="Times New Roman"/>
              </a:rPr>
              <a:t>para</a:t>
            </a:r>
            <a:r>
              <a:rPr dirty="0" sz="1250" spc="100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o</a:t>
            </a:r>
            <a:r>
              <a:rPr dirty="0" sz="1250" spc="103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C1C1C"/>
                </a:solidFill>
                <a:latin typeface="Times New Roman"/>
                <a:cs typeface="Times New Roman"/>
              </a:rPr>
              <a:t>recrutamento</a:t>
            </a:r>
            <a:r>
              <a:rPr dirty="0" sz="1250" spc="11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F3F3F"/>
                </a:solidFill>
                <a:latin typeface="Times New Roman"/>
                <a:cs typeface="Times New Roman"/>
              </a:rPr>
              <a:t>e</a:t>
            </a:r>
            <a:r>
              <a:rPr dirty="0" sz="1250" spc="994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F0F0F"/>
                </a:solidFill>
                <a:latin typeface="Times New Roman"/>
                <a:cs typeface="Times New Roman"/>
              </a:rPr>
              <a:t>seleção</a:t>
            </a:r>
            <a:r>
              <a:rPr dirty="0" sz="1250" spc="10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33333"/>
                </a:solidFill>
                <a:latin typeface="Times New Roman"/>
                <a:cs typeface="Times New Roman"/>
              </a:rPr>
              <a:t>de</a:t>
            </a:r>
            <a:r>
              <a:rPr dirty="0" sz="1250" spc="104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pessoal</a:t>
            </a:r>
            <a:r>
              <a:rPr dirty="0" sz="1250" spc="1095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F1F1F"/>
                </a:solidFill>
                <a:latin typeface="Times New Roman"/>
                <a:cs typeface="Times New Roman"/>
              </a:rPr>
              <a:t>das</a:t>
            </a:r>
            <a:r>
              <a:rPr dirty="0" sz="1250" spc="10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42424"/>
                </a:solidFill>
                <a:latin typeface="Times New Roman"/>
                <a:cs typeface="Times New Roman"/>
              </a:rPr>
              <a:t>unidades</a:t>
            </a:r>
            <a:r>
              <a:rPr dirty="0" sz="1250" spc="-3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262626"/>
                </a:solidFill>
                <a:latin typeface="Times New Roman"/>
                <a:cs typeface="Times New Roman"/>
              </a:rPr>
              <a:t>Parágrafo</a:t>
            </a:r>
            <a:r>
              <a:rPr dirty="0" sz="1250" spc="530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262626"/>
                </a:solidFill>
                <a:latin typeface="Times New Roman"/>
                <a:cs typeface="Times New Roman"/>
              </a:rPr>
              <a:t>Único:</a:t>
            </a:r>
            <a:r>
              <a:rPr dirty="0" sz="1250" spc="155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85" b="1">
                <a:solidFill>
                  <a:srgbClr val="3B3B3B"/>
                </a:solidFill>
                <a:latin typeface="Times New Roman"/>
                <a:cs typeface="Times New Roman"/>
              </a:rPr>
              <a:t>A</a:t>
            </a:r>
            <a:r>
              <a:rPr dirty="0" sz="1250" spc="75" b="1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F1F1F"/>
                </a:solidFill>
                <a:latin typeface="Times New Roman"/>
                <a:cs typeface="Times New Roman"/>
              </a:rPr>
              <a:t>abertura</a:t>
            </a:r>
            <a:r>
              <a:rPr dirty="0" sz="1250" spc="12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D1D1D"/>
                </a:solidFill>
                <a:latin typeface="Times New Roman"/>
                <a:cs typeface="Times New Roman"/>
              </a:rPr>
              <a:t>do</a:t>
            </a:r>
            <a:r>
              <a:rPr dirty="0" sz="1250" spc="8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F1F1F"/>
                </a:solidFill>
                <a:latin typeface="Times New Roman"/>
                <a:cs typeface="Times New Roman"/>
              </a:rPr>
              <a:t>processo</a:t>
            </a:r>
            <a:r>
              <a:rPr dirty="0" sz="1250" spc="1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250" spc="10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A1A1A"/>
                </a:solidFill>
                <a:latin typeface="Times New Roman"/>
                <a:cs typeface="Times New Roman"/>
              </a:rPr>
              <a:t>recrutamento</a:t>
            </a:r>
            <a:r>
              <a:rPr dirty="0" sz="1250" spc="18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84848"/>
                </a:solidFill>
                <a:latin typeface="Times New Roman"/>
                <a:cs typeface="Times New Roman"/>
              </a:rPr>
              <a:t>e</a:t>
            </a:r>
            <a:r>
              <a:rPr dirty="0" sz="1250" spc="8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F0F0F"/>
                </a:solidFill>
                <a:latin typeface="Times New Roman"/>
                <a:cs typeface="Times New Roman"/>
              </a:rPr>
              <a:t>seleção</a:t>
            </a:r>
            <a:r>
              <a:rPr dirty="0" sz="1250" spc="9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64646"/>
                </a:solidFill>
                <a:latin typeface="Times New Roman"/>
                <a:cs typeface="Times New Roman"/>
              </a:rPr>
              <a:t>se</a:t>
            </a:r>
            <a:r>
              <a:rPr dirty="0" sz="1250" spc="6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C1C1C"/>
                </a:solidFill>
                <a:latin typeface="Times New Roman"/>
                <a:cs typeface="Times New Roman"/>
              </a:rPr>
              <a:t>dará</a:t>
            </a:r>
            <a:r>
              <a:rPr dirty="0" sz="1250" spc="9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A1A1A"/>
                </a:solidFill>
                <a:latin typeface="Times New Roman"/>
                <a:cs typeface="Times New Roman"/>
              </a:rPr>
              <a:t>mediante</a:t>
            </a:r>
            <a:r>
              <a:rPr dirty="0" sz="1250" spc="-3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12121"/>
                </a:solidFill>
                <a:latin typeface="Times New Roman"/>
                <a:cs typeface="Times New Roman"/>
              </a:rPr>
              <a:t>autorização</a:t>
            </a:r>
            <a:r>
              <a:rPr dirty="0" sz="1250" spc="7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B2B2B"/>
                </a:solidFill>
                <a:latin typeface="Times New Roman"/>
                <a:cs typeface="Times New Roman"/>
              </a:rPr>
              <a:t>expressa</a:t>
            </a:r>
            <a:r>
              <a:rPr dirty="0" sz="1250" spc="4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43434"/>
                </a:solidFill>
                <a:latin typeface="Times New Roman"/>
                <a:cs typeface="Times New Roman"/>
              </a:rPr>
              <a:t>da</a:t>
            </a:r>
            <a:r>
              <a:rPr dirty="0" sz="1250" spc="5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81818"/>
                </a:solidFill>
                <a:latin typeface="Times New Roman"/>
                <a:cs typeface="Times New Roman"/>
              </a:rPr>
              <a:t>Diretoria</a:t>
            </a:r>
            <a:r>
              <a:rPr dirty="0" sz="1250" spc="9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81818"/>
                </a:solidFill>
                <a:latin typeface="Times New Roman"/>
                <a:cs typeface="Times New Roman"/>
              </a:rPr>
              <a:t>Administrativa.</a:t>
            </a:r>
            <a:endParaRPr sz="1250">
              <a:latin typeface="Times New Roman"/>
              <a:cs typeface="Times New Roman"/>
            </a:endParaRPr>
          </a:p>
          <a:p>
            <a:pPr algn="just" marL="25400" marR="5080" indent="3175">
              <a:lnSpc>
                <a:spcPct val="97900"/>
              </a:lnSpc>
              <a:spcBef>
                <a:spcPts val="735"/>
              </a:spcBef>
              <a:tabLst>
                <a:tab pos="1611630" algn="l"/>
                <a:tab pos="3471545" algn="l"/>
                <a:tab pos="5039360" algn="l"/>
              </a:tabLst>
            </a:pPr>
            <a:r>
              <a:rPr dirty="0" sz="1250" spc="-60" b="1">
                <a:solidFill>
                  <a:srgbClr val="282828"/>
                </a:solidFill>
                <a:latin typeface="Times New Roman"/>
                <a:cs typeface="Times New Roman"/>
              </a:rPr>
              <a:t>Art.4°</a:t>
            </a:r>
            <a:r>
              <a:rPr dirty="0" sz="1250" spc="70" b="1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85">
                <a:solidFill>
                  <a:srgbClr val="3B3B3B"/>
                </a:solidFill>
                <a:latin typeface="Times New Roman"/>
                <a:cs typeface="Times New Roman"/>
              </a:rPr>
              <a:t>A</a:t>
            </a:r>
            <a:r>
              <a:rPr dirty="0" sz="1250" spc="-1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C1C1C"/>
                </a:solidFill>
                <a:latin typeface="Times New Roman"/>
                <a:cs typeface="Times New Roman"/>
              </a:rPr>
              <a:t>contratação</a:t>
            </a:r>
            <a:r>
              <a:rPr dirty="0" sz="1250" spc="5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250" spc="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81818"/>
                </a:solidFill>
                <a:latin typeface="Times New Roman"/>
                <a:cs typeface="Times New Roman"/>
              </a:rPr>
              <a:t>pessoal</a:t>
            </a:r>
            <a:r>
              <a:rPr dirty="0" sz="1250" spc="6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313131"/>
                </a:solidFill>
                <a:latin typeface="Times New Roman"/>
                <a:cs typeface="Times New Roman"/>
              </a:rPr>
              <a:t>se</a:t>
            </a:r>
            <a:r>
              <a:rPr dirty="0" sz="1250" spc="-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12121"/>
                </a:solidFill>
                <a:latin typeface="Times New Roman"/>
                <a:cs typeface="Times New Roman"/>
              </a:rPr>
              <a:t>dará</a:t>
            </a:r>
            <a:r>
              <a:rPr dirty="0" sz="1250" spc="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42424"/>
                </a:solidFill>
                <a:latin typeface="Times New Roman"/>
                <a:cs typeface="Times New Roman"/>
              </a:rPr>
              <a:t>pelo</a:t>
            </a:r>
            <a:r>
              <a:rPr dirty="0" sz="1250" spc="-1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81818"/>
                </a:solidFill>
                <a:latin typeface="Times New Roman"/>
                <a:cs typeface="Times New Roman"/>
              </a:rPr>
              <a:t>critério</a:t>
            </a:r>
            <a:r>
              <a:rPr dirty="0" sz="1250" spc="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250" spc="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11111"/>
                </a:solidFill>
                <a:latin typeface="Times New Roman"/>
                <a:cs typeface="Times New Roman"/>
              </a:rPr>
              <a:t>recrutamento</a:t>
            </a:r>
            <a:r>
              <a:rPr dirty="0" sz="1250" spc="114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e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61616"/>
                </a:solidFill>
                <a:latin typeface="Times New Roman"/>
                <a:cs typeface="Times New Roman"/>
              </a:rPr>
              <a:t>seleção,</a:t>
            </a:r>
            <a:r>
              <a:rPr dirty="0" sz="1250" spc="5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F2F2F"/>
                </a:solidFill>
                <a:latin typeface="Times New Roman"/>
                <a:cs typeface="Times New Roman"/>
              </a:rPr>
              <a:t>podendo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63636"/>
                </a:solidFill>
                <a:latin typeface="Times New Roman"/>
                <a:cs typeface="Times New Roman"/>
              </a:rPr>
              <a:t>ser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	</a:t>
            </a:r>
            <a:r>
              <a:rPr dirty="0" sz="1250" spc="-35">
                <a:solidFill>
                  <a:srgbClr val="1C1C1C"/>
                </a:solidFill>
                <a:latin typeface="Times New Roman"/>
                <a:cs typeface="Times New Roman"/>
              </a:rPr>
              <a:t>externa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	</a:t>
            </a:r>
            <a:r>
              <a:rPr dirty="0" sz="1250" spc="-25">
                <a:solidFill>
                  <a:srgbClr val="262626"/>
                </a:solidFill>
                <a:latin typeface="Times New Roman"/>
                <a:cs typeface="Times New Roman"/>
              </a:rPr>
              <a:t>ou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	</a:t>
            </a:r>
            <a:r>
              <a:rPr dirty="0" sz="1250" spc="-45">
                <a:solidFill>
                  <a:srgbClr val="2F2F2F"/>
                </a:solidFill>
                <a:latin typeface="Times New Roman"/>
                <a:cs typeface="Times New Roman"/>
              </a:rPr>
              <a:t>mista.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15">
                <a:solidFill>
                  <a:srgbClr val="383838"/>
                </a:solidFill>
                <a:latin typeface="Times New Roman"/>
                <a:cs typeface="Times New Roman"/>
              </a:rPr>
              <a:t>Art.</a:t>
            </a:r>
            <a:r>
              <a:rPr dirty="0" sz="1250" spc="7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5">
                <a:solidFill>
                  <a:srgbClr val="363636"/>
                </a:solidFill>
                <a:latin typeface="Times New Roman"/>
                <a:cs typeface="Times New Roman"/>
              </a:rPr>
              <a:t>5º</a:t>
            </a:r>
            <a:r>
              <a:rPr dirty="0" sz="1250" spc="58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62626"/>
                </a:solidFill>
                <a:latin typeface="Times New Roman"/>
                <a:cs typeface="Times New Roman"/>
              </a:rPr>
              <a:t>O</a:t>
            </a:r>
            <a:r>
              <a:rPr dirty="0" sz="1250" spc="9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82828"/>
                </a:solidFill>
                <a:latin typeface="Times New Roman"/>
                <a:cs typeface="Times New Roman"/>
              </a:rPr>
              <a:t>comunicado</a:t>
            </a:r>
            <a:r>
              <a:rPr dirty="0" sz="1250" spc="64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83838"/>
                </a:solidFill>
                <a:latin typeface="Times New Roman"/>
                <a:cs typeface="Times New Roman"/>
              </a:rPr>
              <a:t>do</a:t>
            </a:r>
            <a:r>
              <a:rPr dirty="0" sz="1250" spc="18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62626"/>
                </a:solidFill>
                <a:latin typeface="Times New Roman"/>
                <a:cs typeface="Times New Roman"/>
              </a:rPr>
              <a:t>recrutamento</a:t>
            </a:r>
            <a:r>
              <a:rPr dirty="0" sz="1250" spc="21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F1F1F"/>
                </a:solidFill>
                <a:latin typeface="Times New Roman"/>
                <a:cs typeface="Times New Roman"/>
              </a:rPr>
              <a:t>dar-se</a:t>
            </a:r>
            <a:r>
              <a:rPr dirty="0" sz="1250" spc="17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F0F0F"/>
                </a:solidFill>
                <a:latin typeface="Times New Roman"/>
                <a:cs typeface="Times New Roman"/>
              </a:rPr>
              <a:t>por</a:t>
            </a:r>
            <a:r>
              <a:rPr dirty="0" sz="1250" spc="17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A2A2A"/>
                </a:solidFill>
                <a:latin typeface="Times New Roman"/>
                <a:cs typeface="Times New Roman"/>
              </a:rPr>
              <a:t>meio</a:t>
            </a:r>
            <a:r>
              <a:rPr dirty="0" sz="1250" spc="16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250" spc="1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F0F0F"/>
                </a:solidFill>
                <a:latin typeface="Times New Roman"/>
                <a:cs typeface="Times New Roman"/>
              </a:rPr>
              <a:t>comunicação</a:t>
            </a:r>
            <a:r>
              <a:rPr dirty="0" sz="1250" spc="2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32323"/>
                </a:solidFill>
                <a:latin typeface="Times New Roman"/>
                <a:cs typeface="Times New Roman"/>
              </a:rPr>
              <a:t>via</a:t>
            </a:r>
            <a:r>
              <a:rPr dirty="0" sz="1250" spc="1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82828"/>
                </a:solidFill>
                <a:latin typeface="Times New Roman"/>
                <a:cs typeface="Times New Roman"/>
              </a:rPr>
              <a:t>site</a:t>
            </a:r>
            <a:r>
              <a:rPr dirty="0" sz="1250" spc="12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F2F2F"/>
                </a:solidFill>
                <a:latin typeface="Times New Roman"/>
                <a:cs typeface="Times New Roman"/>
              </a:rPr>
              <a:t>ou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42424"/>
                </a:solidFill>
                <a:latin typeface="Times New Roman"/>
                <a:cs typeface="Times New Roman"/>
              </a:rPr>
              <a:t>comunicado</a:t>
            </a:r>
            <a:r>
              <a:rPr dirty="0" sz="1250" spc="6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313131"/>
                </a:solidFill>
                <a:latin typeface="Times New Roman"/>
                <a:cs typeface="Times New Roman"/>
              </a:rPr>
              <a:t>por</a:t>
            </a:r>
            <a:r>
              <a:rPr dirty="0" sz="1250" spc="-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D1D1D"/>
                </a:solidFill>
                <a:latin typeface="Times New Roman"/>
                <a:cs typeface="Times New Roman"/>
              </a:rPr>
              <a:t>e-</a:t>
            </a:r>
            <a:r>
              <a:rPr dirty="0" sz="1250" spc="-45">
                <a:solidFill>
                  <a:srgbClr val="1D1D1D"/>
                </a:solidFill>
                <a:latin typeface="Times New Roman"/>
                <a:cs typeface="Times New Roman"/>
              </a:rPr>
              <a:t>mail</a:t>
            </a:r>
            <a:r>
              <a:rPr dirty="0" sz="1250" spc="5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D2D2D"/>
                </a:solidFill>
                <a:latin typeface="Times New Roman"/>
                <a:cs typeface="Times New Roman"/>
              </a:rPr>
              <a:t>e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C1C1C"/>
                </a:solidFill>
                <a:latin typeface="Times New Roman"/>
                <a:cs typeface="Times New Roman"/>
              </a:rPr>
              <a:t>telefone</a:t>
            </a:r>
            <a:r>
              <a:rPr dirty="0" sz="1250" spc="7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informados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em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A1A1A"/>
                </a:solidFill>
                <a:latin typeface="Times New Roman"/>
                <a:cs typeface="Times New Roman"/>
              </a:rPr>
              <a:t>currículos</a:t>
            </a:r>
            <a:r>
              <a:rPr dirty="0" sz="1250" spc="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A1A1A"/>
                </a:solidFill>
                <a:latin typeface="Times New Roman"/>
                <a:cs typeface="Times New Roman"/>
              </a:rPr>
              <a:t>entregue</a:t>
            </a:r>
            <a:r>
              <a:rPr dirty="0" sz="1250" spc="5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na</a:t>
            </a:r>
            <a:r>
              <a:rPr dirty="0" sz="1250" spc="-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81818"/>
                </a:solidFill>
                <a:latin typeface="Times New Roman"/>
                <a:cs typeface="Times New Roman"/>
              </a:rPr>
              <a:t>instituição</a:t>
            </a:r>
            <a:r>
              <a:rPr dirty="0" sz="1250" spc="6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A2A2A"/>
                </a:solidFill>
                <a:latin typeface="Times New Roman"/>
                <a:cs typeface="Times New Roman"/>
              </a:rPr>
              <a:t>pelos</a:t>
            </a:r>
            <a:r>
              <a:rPr dirty="0" sz="1250" spc="-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62626"/>
                </a:solidFill>
                <a:latin typeface="Times New Roman"/>
                <a:cs typeface="Times New Roman"/>
              </a:rPr>
              <a:t>candidatos.</a:t>
            </a:r>
            <a:endParaRPr sz="1250">
              <a:latin typeface="Times New Roman"/>
              <a:cs typeface="Times New Roman"/>
            </a:endParaRPr>
          </a:p>
          <a:p>
            <a:pPr algn="just" marL="27305" marR="9525" indent="1270">
              <a:lnSpc>
                <a:spcPts val="1420"/>
              </a:lnSpc>
              <a:spcBef>
                <a:spcPts val="55"/>
              </a:spcBef>
            </a:pP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Art.</a:t>
            </a:r>
            <a:r>
              <a:rPr dirty="0" sz="1250" spc="12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6º</a:t>
            </a:r>
            <a:r>
              <a:rPr dirty="0" sz="1250" spc="14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Todos</a:t>
            </a:r>
            <a:r>
              <a:rPr dirty="0" sz="1250" spc="18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os</a:t>
            </a:r>
            <a:r>
              <a:rPr dirty="0" sz="1250" spc="14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cargos</a:t>
            </a:r>
            <a:r>
              <a:rPr dirty="0" sz="1250" spc="1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z="1250" spc="14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funções</a:t>
            </a:r>
            <a:r>
              <a:rPr dirty="0" sz="1250" spc="16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estarão</a:t>
            </a:r>
            <a:r>
              <a:rPr dirty="0" sz="1250" spc="17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em</a:t>
            </a:r>
            <a:r>
              <a:rPr dirty="0" sz="1250" spc="20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C1C1C"/>
                </a:solidFill>
                <a:latin typeface="Times New Roman"/>
                <a:cs typeface="Times New Roman"/>
              </a:rPr>
              <a:t>conformidade</a:t>
            </a:r>
            <a:r>
              <a:rPr dirty="0" sz="1250" spc="2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ao</a:t>
            </a:r>
            <a:r>
              <a:rPr dirty="0" sz="1250" spc="15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Plano</a:t>
            </a:r>
            <a:r>
              <a:rPr dirty="0" sz="1250" spc="18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50" spc="13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62626"/>
                </a:solidFill>
                <a:latin typeface="Times New Roman"/>
                <a:cs typeface="Times New Roman"/>
              </a:rPr>
              <a:t>trabalho </a:t>
            </a:r>
            <a:r>
              <a:rPr dirty="0" sz="1250" spc="-25">
                <a:solidFill>
                  <a:srgbClr val="282828"/>
                </a:solidFill>
                <a:latin typeface="Times New Roman"/>
                <a:cs typeface="Times New Roman"/>
              </a:rPr>
              <a:t>aprovado</a:t>
            </a:r>
            <a:r>
              <a:rPr dirty="0" sz="1250" spc="-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32323"/>
                </a:solidFill>
                <a:latin typeface="Times New Roman"/>
                <a:cs typeface="Times New Roman"/>
              </a:rPr>
              <a:t>pela</a:t>
            </a:r>
            <a:r>
              <a:rPr dirty="0" sz="1250" spc="-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62626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1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Educação</a:t>
            </a:r>
            <a:r>
              <a:rPr dirty="0" sz="1250" spc="-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do</a:t>
            </a:r>
            <a:r>
              <a:rPr dirty="0" sz="1250" spc="-3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F0F0F"/>
                </a:solidFill>
                <a:latin typeface="Times New Roman"/>
                <a:cs typeface="Times New Roman"/>
              </a:rPr>
              <a:t>Município</a:t>
            </a:r>
            <a:r>
              <a:rPr dirty="0" sz="1250" spc="-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250" spc="-6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61616"/>
                </a:solidFill>
                <a:latin typeface="Times New Roman"/>
                <a:cs typeface="Times New Roman"/>
              </a:rPr>
              <a:t>Guarulhos.</a:t>
            </a:r>
            <a:endParaRPr sz="1250">
              <a:latin typeface="Times New Roman"/>
              <a:cs typeface="Times New Roman"/>
            </a:endParaRPr>
          </a:p>
          <a:p>
            <a:pPr algn="just" marL="27305" marR="5080" indent="7620">
              <a:lnSpc>
                <a:spcPct val="96700"/>
              </a:lnSpc>
              <a:spcBef>
                <a:spcPts val="740"/>
              </a:spcBef>
            </a:pP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Art.</a:t>
            </a:r>
            <a:r>
              <a:rPr dirty="0" sz="1250" spc="2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7º</a:t>
            </a:r>
            <a:r>
              <a:rPr dirty="0" sz="1250" spc="27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A</a:t>
            </a:r>
            <a:r>
              <a:rPr dirty="0" sz="1250" spc="229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seleção</a:t>
            </a:r>
            <a:r>
              <a:rPr dirty="0" sz="1250" spc="254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dos</a:t>
            </a:r>
            <a:r>
              <a:rPr dirty="0" sz="1250" spc="254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candidatos</a:t>
            </a:r>
            <a:r>
              <a:rPr dirty="0" sz="1250" spc="29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se</a:t>
            </a:r>
            <a:r>
              <a:rPr dirty="0" sz="1250" spc="22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dará</a:t>
            </a:r>
            <a:r>
              <a:rPr dirty="0" sz="1250" spc="2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obedecendo</a:t>
            </a:r>
            <a:r>
              <a:rPr dirty="0" sz="1250" spc="31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aos</a:t>
            </a:r>
            <a:r>
              <a:rPr dirty="0" sz="1250" spc="25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critérios</a:t>
            </a:r>
            <a:r>
              <a:rPr dirty="0" sz="1250" spc="26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A2A2A"/>
                </a:solidFill>
                <a:latin typeface="Times New Roman"/>
                <a:cs typeface="Times New Roman"/>
              </a:rPr>
              <a:t>tecnicamente </a:t>
            </a:r>
            <a:r>
              <a:rPr dirty="0" sz="1250" spc="-30">
                <a:solidFill>
                  <a:srgbClr val="1F1F1F"/>
                </a:solidFill>
                <a:latin typeface="Times New Roman"/>
                <a:cs typeface="Times New Roman"/>
              </a:rPr>
              <a:t>admitidos,</a:t>
            </a:r>
            <a:r>
              <a:rPr dirty="0" sz="1250" spc="-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por</a:t>
            </a:r>
            <a:r>
              <a:rPr dirty="0" sz="1250" spc="-2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82828"/>
                </a:solidFill>
                <a:latin typeface="Times New Roman"/>
                <a:cs typeface="Times New Roman"/>
              </a:rPr>
              <a:t>meio</a:t>
            </a:r>
            <a:r>
              <a:rPr dirty="0" sz="1250" spc="-3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250" spc="-6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12121"/>
                </a:solidFill>
                <a:latin typeface="Times New Roman"/>
                <a:cs typeface="Times New Roman"/>
              </a:rPr>
              <a:t>prova </a:t>
            </a:r>
            <a:r>
              <a:rPr dirty="0" sz="1250" spc="-25">
                <a:solidFill>
                  <a:srgbClr val="282828"/>
                </a:solidFill>
                <a:latin typeface="Times New Roman"/>
                <a:cs typeface="Times New Roman"/>
              </a:rPr>
              <a:t>escrita</a:t>
            </a:r>
            <a:r>
              <a:rPr dirty="0" sz="1250" spc="-4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e</a:t>
            </a:r>
            <a:r>
              <a:rPr dirty="0" sz="1250" spc="-7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analise </a:t>
            </a:r>
            <a:r>
              <a:rPr dirty="0" sz="1250" spc="-20">
                <a:solidFill>
                  <a:srgbClr val="1A1A1A"/>
                </a:solidFill>
                <a:latin typeface="Times New Roman"/>
                <a:cs typeface="Times New Roman"/>
              </a:rPr>
              <a:t>curricular,</a:t>
            </a:r>
            <a:r>
              <a:rPr dirty="0" sz="1250" spc="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podendo</a:t>
            </a:r>
            <a:r>
              <a:rPr dirty="0" sz="1250" spc="-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A1A1A"/>
                </a:solidFill>
                <a:latin typeface="Times New Roman"/>
                <a:cs typeface="Times New Roman"/>
              </a:rPr>
              <a:t>ser</a:t>
            </a:r>
            <a:r>
              <a:rPr dirty="0" sz="1250" spc="-5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F1F1F"/>
                </a:solidFill>
                <a:latin typeface="Times New Roman"/>
                <a:cs typeface="Times New Roman"/>
              </a:rPr>
              <a:t>conjugada</a:t>
            </a:r>
            <a:r>
              <a:rPr dirty="0" sz="1250" spc="-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a</a:t>
            </a:r>
            <a:r>
              <a:rPr dirty="0" sz="1250" spc="-7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outros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instrumentos</a:t>
            </a:r>
            <a:r>
              <a:rPr dirty="0" sz="1250" spc="44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como,</a:t>
            </a:r>
            <a:r>
              <a:rPr dirty="0" sz="1250" spc="39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avaliação</a:t>
            </a:r>
            <a:r>
              <a:rPr dirty="0" sz="1250" spc="4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psicológica,</a:t>
            </a:r>
            <a:r>
              <a:rPr dirty="0" sz="1250" spc="48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entrevista</a:t>
            </a:r>
            <a:r>
              <a:rPr dirty="0" sz="1250" spc="4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técnica,</a:t>
            </a:r>
            <a:r>
              <a:rPr dirty="0" sz="1250" spc="4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comprovação</a:t>
            </a:r>
            <a:r>
              <a:rPr dirty="0" sz="1250" spc="49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de </a:t>
            </a:r>
            <a:r>
              <a:rPr dirty="0" sz="1250" spc="-30">
                <a:solidFill>
                  <a:srgbClr val="1F1F1F"/>
                </a:solidFill>
                <a:latin typeface="Times New Roman"/>
                <a:cs typeface="Times New Roman"/>
              </a:rPr>
              <a:t>experiencia</a:t>
            </a:r>
            <a:r>
              <a:rPr dirty="0" sz="1250" spc="-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e/ou</a:t>
            </a:r>
            <a:r>
              <a:rPr dirty="0" sz="1250" spc="-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D1D1D"/>
                </a:solidFill>
                <a:latin typeface="Times New Roman"/>
                <a:cs typeface="Times New Roman"/>
              </a:rPr>
              <a:t>habilitação </a:t>
            </a:r>
            <a:r>
              <a:rPr dirty="0" sz="1250" spc="-25">
                <a:solidFill>
                  <a:srgbClr val="313131"/>
                </a:solidFill>
                <a:latin typeface="Times New Roman"/>
                <a:cs typeface="Times New Roman"/>
              </a:rPr>
              <a:t>técnica</a:t>
            </a:r>
            <a:r>
              <a:rPr dirty="0" sz="1250" spc="-3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81818"/>
                </a:solidFill>
                <a:latin typeface="Times New Roman"/>
                <a:cs typeface="Times New Roman"/>
              </a:rPr>
              <a:t>operacional,</a:t>
            </a:r>
            <a:r>
              <a:rPr dirty="0" sz="1250" spc="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61616"/>
                </a:solidFill>
                <a:latin typeface="Times New Roman"/>
                <a:cs typeface="Times New Roman"/>
              </a:rPr>
              <a:t>testes</a:t>
            </a:r>
            <a:r>
              <a:rPr dirty="0" sz="1250" spc="-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F1F1F"/>
                </a:solidFill>
                <a:latin typeface="Times New Roman"/>
                <a:cs typeface="Times New Roman"/>
              </a:rPr>
              <a:t>psicológicos,</a:t>
            </a:r>
            <a:r>
              <a:rPr dirty="0" sz="1250" spc="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provas</a:t>
            </a:r>
            <a:r>
              <a:rPr dirty="0" sz="1250" spc="-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F1F1F"/>
                </a:solidFill>
                <a:latin typeface="Times New Roman"/>
                <a:cs typeface="Times New Roman"/>
              </a:rPr>
              <a:t>situacionais </a:t>
            </a:r>
            <a:r>
              <a:rPr dirty="0" sz="1250" spc="-25">
                <a:solidFill>
                  <a:srgbClr val="262626"/>
                </a:solidFill>
                <a:latin typeface="Times New Roman"/>
                <a:cs typeface="Times New Roman"/>
              </a:rPr>
              <a:t>entre</a:t>
            </a:r>
            <a:r>
              <a:rPr dirty="0" sz="1250" spc="-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32323"/>
                </a:solidFill>
                <a:latin typeface="Times New Roman"/>
                <a:cs typeface="Times New Roman"/>
              </a:rPr>
              <a:t>outros </a:t>
            </a:r>
            <a:r>
              <a:rPr dirty="0" sz="1250" spc="-30">
                <a:solidFill>
                  <a:srgbClr val="2A2A2A"/>
                </a:solidFill>
                <a:latin typeface="Times New Roman"/>
                <a:cs typeface="Times New Roman"/>
              </a:rPr>
              <a:t>legalmente</a:t>
            </a:r>
            <a:r>
              <a:rPr dirty="0" sz="1250" spc="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12121"/>
                </a:solidFill>
                <a:latin typeface="Times New Roman"/>
                <a:cs typeface="Times New Roman"/>
              </a:rPr>
              <a:t>admitidos,</a:t>
            </a:r>
            <a:r>
              <a:rPr dirty="0" sz="1250" spc="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31313"/>
                </a:solidFill>
                <a:latin typeface="Times New Roman"/>
                <a:cs typeface="Times New Roman"/>
              </a:rPr>
              <a:t>desde</a:t>
            </a:r>
            <a:r>
              <a:rPr dirty="0" sz="1250" spc="-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que</a:t>
            </a:r>
            <a:r>
              <a:rPr dirty="0" sz="1250" spc="-5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12121"/>
                </a:solidFill>
                <a:latin typeface="Times New Roman"/>
                <a:cs typeface="Times New Roman"/>
              </a:rPr>
              <a:t>previamente</a:t>
            </a:r>
            <a:r>
              <a:rPr dirty="0" sz="1250" spc="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11111"/>
                </a:solidFill>
                <a:latin typeface="Times New Roman"/>
                <a:cs typeface="Times New Roman"/>
              </a:rPr>
              <a:t>previstos</a:t>
            </a:r>
            <a:r>
              <a:rPr dirty="0" sz="1250" spc="-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e</a:t>
            </a:r>
            <a:r>
              <a:rPr dirty="0" sz="1250" spc="-6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A1A1A"/>
                </a:solidFill>
                <a:latin typeface="Times New Roman"/>
                <a:cs typeface="Times New Roman"/>
              </a:rPr>
              <a:t>divulgados.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30"/>
              </a:spcBef>
            </a:pPr>
            <a:endParaRPr sz="1250">
              <a:latin typeface="Times New Roman"/>
              <a:cs typeface="Times New Roman"/>
            </a:endParaRPr>
          </a:p>
          <a:p>
            <a:pPr marL="28575">
              <a:lnSpc>
                <a:spcPct val="100000"/>
              </a:lnSpc>
              <a:spcBef>
                <a:spcPts val="5"/>
              </a:spcBef>
            </a:pPr>
            <a:r>
              <a:rPr dirty="0" sz="1250" spc="-45" b="1">
                <a:solidFill>
                  <a:srgbClr val="313131"/>
                </a:solidFill>
                <a:latin typeface="Times New Roman"/>
                <a:cs typeface="Times New Roman"/>
              </a:rPr>
              <a:t>Art.8°</a:t>
            </a:r>
            <a:r>
              <a:rPr dirty="0" sz="1250" spc="-10" b="1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A</a:t>
            </a:r>
            <a:r>
              <a:rPr dirty="0" sz="1250" spc="-6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C1C1C"/>
                </a:solidFill>
                <a:latin typeface="Times New Roman"/>
                <a:cs typeface="Times New Roman"/>
              </a:rPr>
              <a:t>contratação</a:t>
            </a:r>
            <a:r>
              <a:rPr dirty="0" sz="1250" spc="-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do</a:t>
            </a:r>
            <a:r>
              <a:rPr dirty="0" sz="1250" spc="-5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12121"/>
                </a:solidFill>
                <a:latin typeface="Times New Roman"/>
                <a:cs typeface="Times New Roman"/>
              </a:rPr>
              <a:t>candidato</a:t>
            </a:r>
            <a:r>
              <a:rPr dirty="0" sz="1250" spc="-3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61616"/>
                </a:solidFill>
                <a:latin typeface="Times New Roman"/>
                <a:cs typeface="Times New Roman"/>
              </a:rPr>
              <a:t>selecionado</a:t>
            </a:r>
            <a:r>
              <a:rPr dirty="0" sz="1250" spc="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se</a:t>
            </a:r>
            <a:r>
              <a:rPr dirty="0" sz="1250" spc="-6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C1C1C"/>
                </a:solidFill>
                <a:latin typeface="Times New Roman"/>
                <a:cs typeface="Times New Roman"/>
              </a:rPr>
              <a:t>efetivará</a:t>
            </a:r>
            <a:r>
              <a:rPr dirty="0" sz="1250" spc="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C1C1C"/>
                </a:solidFill>
                <a:latin typeface="Times New Roman"/>
                <a:cs typeface="Times New Roman"/>
              </a:rPr>
              <a:t>mediante:</a:t>
            </a:r>
            <a:endParaRPr sz="1250">
              <a:latin typeface="Times New Roman"/>
              <a:cs typeface="Times New Roman"/>
            </a:endParaRPr>
          </a:p>
          <a:p>
            <a:pPr marL="703580" indent="-452120">
              <a:lnSpc>
                <a:spcPts val="1480"/>
              </a:lnSpc>
              <a:spcBef>
                <a:spcPts val="730"/>
              </a:spcBef>
              <a:buClr>
                <a:srgbClr val="3A3A3A"/>
              </a:buClr>
              <a:buAutoNum type="romanUcPeriod"/>
              <a:tabLst>
                <a:tab pos="703580" algn="l"/>
              </a:tabLst>
            </a:pPr>
            <a:r>
              <a:rPr dirty="0" sz="1250" spc="-35">
                <a:solidFill>
                  <a:srgbClr val="2D2D2D"/>
                </a:solidFill>
                <a:latin typeface="Times New Roman"/>
                <a:cs typeface="Times New Roman"/>
              </a:rPr>
              <a:t>Conveniência</a:t>
            </a:r>
            <a:r>
              <a:rPr dirty="0" sz="1250" spc="9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12121"/>
                </a:solidFill>
                <a:latin typeface="Times New Roman"/>
                <a:cs typeface="Times New Roman"/>
              </a:rPr>
              <a:t>Administrativa</a:t>
            </a:r>
            <a:r>
              <a:rPr dirty="0" sz="1250" spc="-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e </a:t>
            </a:r>
            <a:r>
              <a:rPr dirty="0" sz="1250" spc="-10">
                <a:latin typeface="Times New Roman"/>
                <a:cs typeface="Times New Roman"/>
              </a:rPr>
              <a:t>Operacional.</a:t>
            </a:r>
            <a:endParaRPr sz="1250">
              <a:latin typeface="Times New Roman"/>
              <a:cs typeface="Times New Roman"/>
            </a:endParaRPr>
          </a:p>
          <a:p>
            <a:pPr marL="706755" indent="-458470">
              <a:lnSpc>
                <a:spcPts val="1475"/>
              </a:lnSpc>
              <a:buClr>
                <a:srgbClr val="313131"/>
              </a:buClr>
              <a:buAutoNum type="romanUcPeriod"/>
              <a:tabLst>
                <a:tab pos="706755" algn="l"/>
              </a:tabLst>
            </a:pPr>
            <a:r>
              <a:rPr dirty="0" sz="1250" spc="-30">
                <a:solidFill>
                  <a:srgbClr val="2A2A2A"/>
                </a:solidFill>
                <a:latin typeface="Times New Roman"/>
                <a:cs typeface="Times New Roman"/>
              </a:rPr>
              <a:t>Disponibilidade</a:t>
            </a:r>
            <a:r>
              <a:rPr dirty="0" sz="1250" spc="1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A1A1A"/>
                </a:solidFill>
                <a:latin typeface="Times New Roman"/>
                <a:cs typeface="Times New Roman"/>
              </a:rPr>
              <a:t>financeira.</a:t>
            </a:r>
            <a:endParaRPr sz="1250">
              <a:latin typeface="Times New Roman"/>
              <a:cs typeface="Times New Roman"/>
            </a:endParaRPr>
          </a:p>
          <a:p>
            <a:pPr marL="706120" indent="-457834">
              <a:lnSpc>
                <a:spcPts val="1495"/>
              </a:lnSpc>
              <a:buClr>
                <a:srgbClr val="2F2F2F"/>
              </a:buClr>
              <a:buAutoNum type="romanUcPeriod"/>
              <a:tabLst>
                <a:tab pos="706120" algn="l"/>
              </a:tabLst>
            </a:pPr>
            <a:r>
              <a:rPr dirty="0" sz="1250" spc="-35">
                <a:solidFill>
                  <a:srgbClr val="212121"/>
                </a:solidFill>
                <a:latin typeface="Times New Roman"/>
                <a:cs typeface="Times New Roman"/>
              </a:rPr>
              <a:t>Entrega</a:t>
            </a:r>
            <a:r>
              <a:rPr dirty="0" sz="1250" spc="-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da</a:t>
            </a:r>
            <a:r>
              <a:rPr dirty="0" sz="1250" spc="-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12121"/>
                </a:solidFill>
                <a:latin typeface="Times New Roman"/>
                <a:cs typeface="Times New Roman"/>
              </a:rPr>
              <a:t>documentação</a:t>
            </a:r>
            <a:r>
              <a:rPr dirty="0" sz="1250" spc="3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C0C0C"/>
                </a:solidFill>
                <a:latin typeface="Times New Roman"/>
                <a:cs typeface="Times New Roman"/>
              </a:rPr>
              <a:t>completa,</a:t>
            </a:r>
            <a:r>
              <a:rPr dirty="0" sz="1250" spc="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81818"/>
                </a:solidFill>
                <a:latin typeface="Times New Roman"/>
                <a:cs typeface="Times New Roman"/>
              </a:rPr>
              <a:t>conforme</a:t>
            </a:r>
            <a:r>
              <a:rPr dirty="0" sz="1250" spc="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61616"/>
                </a:solidFill>
                <a:latin typeface="Times New Roman"/>
                <a:cs typeface="Times New Roman"/>
              </a:rPr>
              <a:t>vaga </a:t>
            </a:r>
            <a:r>
              <a:rPr dirty="0" sz="1250" spc="-10">
                <a:solidFill>
                  <a:srgbClr val="151515"/>
                </a:solidFill>
                <a:latin typeface="Times New Roman"/>
                <a:cs typeface="Times New Roman"/>
              </a:rPr>
              <a:t>disponibilizada.</a:t>
            </a:r>
            <a:endParaRPr sz="1250">
              <a:latin typeface="Times New Roman"/>
              <a:cs typeface="Times New Roman"/>
            </a:endParaRPr>
          </a:p>
          <a:p>
            <a:pPr marL="697865" marR="17780" indent="-452755">
              <a:lnSpc>
                <a:spcPts val="1390"/>
              </a:lnSpc>
              <a:spcBef>
                <a:spcPts val="150"/>
              </a:spcBef>
              <a:buAutoNum type="romanUcPeriod"/>
              <a:tabLst>
                <a:tab pos="697865" algn="l"/>
                <a:tab pos="702310" algn="l"/>
              </a:tabLst>
            </a:pP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	</a:t>
            </a:r>
            <a:r>
              <a:rPr dirty="0" sz="1250" spc="-35">
                <a:solidFill>
                  <a:srgbClr val="2D2D2D"/>
                </a:solidFill>
                <a:latin typeface="Times New Roman"/>
                <a:cs typeface="Times New Roman"/>
              </a:rPr>
              <a:t>Apresentação</a:t>
            </a:r>
            <a:r>
              <a:rPr dirty="0" sz="1250" spc="5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do</a:t>
            </a:r>
            <a:r>
              <a:rPr dirty="0" sz="1250" spc="-6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C1C1C"/>
                </a:solidFill>
                <a:latin typeface="Times New Roman"/>
                <a:cs typeface="Times New Roman"/>
              </a:rPr>
              <a:t>atestado</a:t>
            </a:r>
            <a:r>
              <a:rPr dirty="0" sz="1250" spc="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61616"/>
                </a:solidFill>
                <a:latin typeface="Times New Roman"/>
                <a:cs typeface="Times New Roman"/>
              </a:rPr>
              <a:t>admissional,</a:t>
            </a:r>
            <a:r>
              <a:rPr dirty="0" sz="1250" spc="3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81818"/>
                </a:solidFill>
                <a:latin typeface="Times New Roman"/>
                <a:cs typeface="Times New Roman"/>
              </a:rPr>
              <a:t>declarando</a:t>
            </a:r>
            <a:r>
              <a:rPr dirty="0" sz="1250" spc="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12121"/>
                </a:solidFill>
                <a:latin typeface="Times New Roman"/>
                <a:cs typeface="Times New Roman"/>
              </a:rPr>
              <a:t>apto</a:t>
            </a:r>
            <a:r>
              <a:rPr dirty="0" sz="1250" spc="-3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o</a:t>
            </a:r>
            <a:r>
              <a:rPr dirty="0" sz="1250" spc="-5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A2A2A"/>
                </a:solidFill>
                <a:latin typeface="Times New Roman"/>
                <a:cs typeface="Times New Roman"/>
              </a:rPr>
              <a:t>candidato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a</a:t>
            </a:r>
            <a:r>
              <a:rPr dirty="0" sz="1250" spc="-6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13131"/>
                </a:solidFill>
                <a:latin typeface="Times New Roman"/>
                <a:cs typeface="Times New Roman"/>
              </a:rPr>
              <a:t>exercer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as</a:t>
            </a:r>
            <a:r>
              <a:rPr dirty="0" sz="1250" spc="-8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B2B2B"/>
                </a:solidFill>
                <a:latin typeface="Times New Roman"/>
                <a:cs typeface="Times New Roman"/>
              </a:rPr>
              <a:t>funções</a:t>
            </a:r>
            <a:r>
              <a:rPr dirty="0" sz="1250" spc="-3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11111"/>
                </a:solidFill>
                <a:latin typeface="Times New Roman"/>
                <a:cs typeface="Times New Roman"/>
              </a:rPr>
              <a:t>que</a:t>
            </a:r>
            <a:r>
              <a:rPr dirty="0" sz="1250" spc="-6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dele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B2B2B"/>
                </a:solidFill>
                <a:latin typeface="Times New Roman"/>
                <a:cs typeface="Times New Roman"/>
              </a:rPr>
              <a:t>serão</a:t>
            </a:r>
            <a:r>
              <a:rPr dirty="0" sz="1250" spc="-5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B2B2B"/>
                </a:solidFill>
                <a:latin typeface="Times New Roman"/>
                <a:cs typeface="Times New Roman"/>
              </a:rPr>
              <a:t>exigidas.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250">
              <a:latin typeface="Times New Roman"/>
              <a:cs typeface="Times New Roman"/>
            </a:endParaRPr>
          </a:p>
          <a:p>
            <a:pPr marL="13970">
              <a:lnSpc>
                <a:spcPct val="100000"/>
              </a:lnSpc>
            </a:pPr>
            <a:r>
              <a:rPr dirty="0" sz="1250" spc="-25">
                <a:solidFill>
                  <a:srgbClr val="2D2D2D"/>
                </a:solidFill>
                <a:latin typeface="Times New Roman"/>
                <a:cs typeface="Times New Roman"/>
              </a:rPr>
              <a:t>Sem</a:t>
            </a:r>
            <a:r>
              <a:rPr dirty="0" sz="1250" spc="-5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12121"/>
                </a:solidFill>
                <a:latin typeface="Times New Roman"/>
                <a:cs typeface="Times New Roman"/>
              </a:rPr>
              <a:t>mais</a:t>
            </a:r>
            <a:r>
              <a:rPr dirty="0" sz="1250" spc="-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61616"/>
                </a:solidFill>
                <a:latin typeface="Times New Roman"/>
                <a:cs typeface="Times New Roman"/>
              </a:rPr>
              <a:t>para</a:t>
            </a:r>
            <a:r>
              <a:rPr dirty="0" sz="1250" spc="-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o</a:t>
            </a:r>
            <a:r>
              <a:rPr dirty="0" sz="1250" spc="-5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12121"/>
                </a:solidFill>
                <a:latin typeface="Times New Roman"/>
                <a:cs typeface="Times New Roman"/>
              </a:rPr>
              <a:t>momento,</a:t>
            </a:r>
            <a:r>
              <a:rPr dirty="0" sz="1250" spc="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C1C1C"/>
                </a:solidFill>
                <a:latin typeface="Times New Roman"/>
                <a:cs typeface="Times New Roman"/>
              </a:rPr>
              <a:t>nos</a:t>
            </a:r>
            <a:r>
              <a:rPr dirty="0" sz="1250" spc="-3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A1A1A"/>
                </a:solidFill>
                <a:latin typeface="Times New Roman"/>
                <a:cs typeface="Times New Roman"/>
              </a:rPr>
              <a:t>colocamos</a:t>
            </a:r>
            <a:r>
              <a:rPr dirty="0" sz="1250" spc="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à</a:t>
            </a:r>
            <a:r>
              <a:rPr dirty="0" sz="1250" spc="-7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81818"/>
                </a:solidFill>
                <a:latin typeface="Times New Roman"/>
                <a:cs typeface="Times New Roman"/>
              </a:rPr>
              <a:t>disposição</a:t>
            </a:r>
            <a:r>
              <a:rPr dirty="0" sz="1250" spc="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F1F1F"/>
                </a:solidFill>
                <a:latin typeface="Times New Roman"/>
                <a:cs typeface="Times New Roman"/>
              </a:rPr>
              <a:t>para</a:t>
            </a:r>
            <a:r>
              <a:rPr dirty="0" sz="1250" spc="-5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11111"/>
                </a:solidFill>
                <a:latin typeface="Times New Roman"/>
                <a:cs typeface="Times New Roman"/>
              </a:rPr>
              <a:t>quaisquer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D1D1D"/>
                </a:solidFill>
                <a:latin typeface="Times New Roman"/>
                <a:cs typeface="Times New Roman"/>
              </a:rPr>
              <a:t>esclarecimentos.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250">
              <a:latin typeface="Times New Roman"/>
              <a:cs typeface="Times New Roman"/>
            </a:endParaRPr>
          </a:p>
          <a:p>
            <a:pPr marL="16510">
              <a:lnSpc>
                <a:spcPct val="100000"/>
              </a:lnSpc>
            </a:pPr>
            <a:r>
              <a:rPr dirty="0" sz="1250" spc="-10">
                <a:solidFill>
                  <a:srgbClr val="282828"/>
                </a:solidFill>
                <a:latin typeface="Times New Roman"/>
                <a:cs typeface="Times New Roman"/>
              </a:rPr>
              <a:t>Atenciosamente,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40992" y="8672607"/>
            <a:ext cx="3627120" cy="316807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1417319" y="539182"/>
            <a:ext cx="3914140" cy="457200"/>
            <a:chOff x="1417319" y="539182"/>
            <a:chExt cx="3914140" cy="457200"/>
          </a:xfrm>
        </p:grpSpPr>
        <p:sp>
          <p:nvSpPr>
            <p:cNvPr id="4" name="object 4" descr=""/>
            <p:cNvSpPr/>
            <p:nvPr/>
          </p:nvSpPr>
          <p:spPr>
            <a:xfrm>
              <a:off x="4334255" y="973269"/>
              <a:ext cx="226060" cy="0"/>
            </a:xfrm>
            <a:custGeom>
              <a:avLst/>
              <a:gdLst/>
              <a:ahLst/>
              <a:cxnLst/>
              <a:rect l="l" t="t" r="r" b="b"/>
              <a:pathLst>
                <a:path w="226060" h="0">
                  <a:moveTo>
                    <a:pt x="0" y="0"/>
                  </a:moveTo>
                  <a:lnTo>
                    <a:pt x="225552" y="0"/>
                  </a:lnTo>
                </a:path>
              </a:pathLst>
            </a:custGeom>
            <a:ln w="9138">
              <a:solidFill>
                <a:srgbClr val="57575B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17319" y="539182"/>
              <a:ext cx="3913631" cy="456933"/>
            </a:xfrm>
            <a:prstGeom prst="rect">
              <a:avLst/>
            </a:prstGeom>
          </p:spPr>
        </p:pic>
      </p:grpSp>
      <p:sp>
        <p:nvSpPr>
          <p:cNvPr id="6" name="object 6" descr=""/>
          <p:cNvSpPr txBox="1"/>
          <p:nvPr/>
        </p:nvSpPr>
        <p:spPr>
          <a:xfrm>
            <a:off x="896429" y="1318247"/>
            <a:ext cx="5409565" cy="182435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just" marL="12700" marR="6350" indent="3810">
              <a:lnSpc>
                <a:spcPct val="98600"/>
              </a:lnSpc>
              <a:spcBef>
                <a:spcPts val="120"/>
              </a:spcBef>
            </a:pPr>
            <a:r>
              <a:rPr dirty="0" sz="1250" spc="-50">
                <a:solidFill>
                  <a:srgbClr val="3B3B3B"/>
                </a:solidFill>
                <a:latin typeface="Times New Roman"/>
                <a:cs typeface="Times New Roman"/>
              </a:rPr>
              <a:t>VIII</a:t>
            </a:r>
            <a:r>
              <a:rPr dirty="0" sz="1250" spc="-3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212121"/>
                </a:solidFill>
                <a:latin typeface="Times New Roman"/>
                <a:cs typeface="Times New Roman"/>
              </a:rPr>
              <a:t>Pessoal:</a:t>
            </a:r>
            <a:r>
              <a:rPr dirty="0" sz="1250" spc="-45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A2A2A"/>
                </a:solidFill>
                <a:latin typeface="Times New Roman"/>
                <a:cs typeface="Times New Roman"/>
              </a:rPr>
              <a:t>Todos</a:t>
            </a:r>
            <a:r>
              <a:rPr dirty="0" sz="1250" spc="-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os</a:t>
            </a:r>
            <a:r>
              <a:rPr dirty="0" sz="1250" spc="-5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61616"/>
                </a:solidFill>
                <a:latin typeface="Times New Roman"/>
                <a:cs typeface="Times New Roman"/>
              </a:rPr>
              <a:t>profissionais</a:t>
            </a:r>
            <a:r>
              <a:rPr dirty="0" sz="1250" spc="4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A2A2A"/>
                </a:solidFill>
                <a:latin typeface="Times New Roman"/>
                <a:cs typeface="Times New Roman"/>
              </a:rPr>
              <a:t>que</a:t>
            </a:r>
            <a:r>
              <a:rPr dirty="0" sz="1250" spc="-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11111"/>
                </a:solidFill>
                <a:latin typeface="Times New Roman"/>
                <a:cs typeface="Times New Roman"/>
              </a:rPr>
              <a:t>desempenham</a:t>
            </a:r>
            <a:r>
              <a:rPr dirty="0" sz="1250" spc="5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C1C1C"/>
                </a:solidFill>
                <a:latin typeface="Times New Roman"/>
                <a:cs typeface="Times New Roman"/>
              </a:rPr>
              <a:t>atividade</a:t>
            </a:r>
            <a:r>
              <a:rPr dirty="0" sz="1250" spc="-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F0F0F"/>
                </a:solidFill>
                <a:latin typeface="Times New Roman"/>
                <a:cs typeface="Times New Roman"/>
              </a:rPr>
              <a:t>vinculada</a:t>
            </a:r>
            <a:r>
              <a:rPr dirty="0" sz="1250" spc="-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B2B2B"/>
                </a:solidFill>
                <a:latin typeface="Times New Roman"/>
                <a:cs typeface="Times New Roman"/>
              </a:rPr>
              <a:t>aos</a:t>
            </a:r>
            <a:r>
              <a:rPr dirty="0" sz="1250" spc="-3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C1C1C"/>
                </a:solidFill>
                <a:latin typeface="Times New Roman"/>
                <a:cs typeface="Times New Roman"/>
              </a:rPr>
              <a:t>objetivos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da</a:t>
            </a:r>
            <a:r>
              <a:rPr dirty="0" sz="1250" spc="245">
                <a:solidFill>
                  <a:srgbClr val="262626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instituição,</a:t>
            </a:r>
            <a:r>
              <a:rPr dirty="0" sz="1250" spc="270">
                <a:solidFill>
                  <a:srgbClr val="111111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com</a:t>
            </a:r>
            <a:r>
              <a:rPr dirty="0" sz="1250" spc="270">
                <a:solidFill>
                  <a:srgbClr val="2D2D2D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vínculo</a:t>
            </a:r>
            <a:r>
              <a:rPr dirty="0" sz="1250" spc="270">
                <a:solidFill>
                  <a:srgbClr val="161616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empregatício</a:t>
            </a:r>
            <a:r>
              <a:rPr dirty="0" sz="1250" spc="275">
                <a:solidFill>
                  <a:srgbClr val="131313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direto,</a:t>
            </a:r>
            <a:r>
              <a:rPr dirty="0" sz="1250" spc="270">
                <a:solidFill>
                  <a:srgbClr val="161616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não</a:t>
            </a:r>
            <a:r>
              <a:rPr dirty="0" sz="1250" spc="270">
                <a:solidFill>
                  <a:srgbClr val="1A1A1A"/>
                </a:solidFill>
                <a:latin typeface="Times New Roman"/>
                <a:cs typeface="Times New Roman"/>
              </a:rPr>
              <a:t>   </a:t>
            </a:r>
            <a:r>
              <a:rPr dirty="0" sz="1250" spc="-20">
                <a:solidFill>
                  <a:srgbClr val="262626"/>
                </a:solidFill>
                <a:latin typeface="Times New Roman"/>
                <a:cs typeface="Times New Roman"/>
              </a:rPr>
              <a:t>terceirizado.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IX</a:t>
            </a:r>
            <a:r>
              <a:rPr dirty="0" sz="1250" spc="6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2D2D2D"/>
                </a:solidFill>
                <a:latin typeface="Times New Roman"/>
                <a:cs typeface="Times New Roman"/>
              </a:rPr>
              <a:t>Planejamento:</a:t>
            </a:r>
            <a:r>
              <a:rPr dirty="0" sz="1250" spc="125" b="1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Todo</a:t>
            </a:r>
            <a:r>
              <a:rPr dirty="0" sz="1250" spc="8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processo</a:t>
            </a:r>
            <a:r>
              <a:rPr dirty="0" sz="1250" spc="10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seletivo</a:t>
            </a:r>
            <a:r>
              <a:rPr dirty="0" sz="1250" spc="7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será</a:t>
            </a:r>
            <a:r>
              <a:rPr dirty="0" sz="1250" spc="6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elaborado</a:t>
            </a:r>
            <a:r>
              <a:rPr dirty="0" sz="1250" spc="9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z="1250" spc="5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aplicado</a:t>
            </a:r>
            <a:r>
              <a:rPr dirty="0" sz="1250" spc="8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com</a:t>
            </a:r>
            <a:r>
              <a:rPr dirty="0" sz="1250" spc="5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o</a:t>
            </a:r>
            <a:r>
              <a:rPr dirty="0" sz="1250" spc="4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aval</a:t>
            </a:r>
            <a:r>
              <a:rPr dirty="0" sz="1250" spc="7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13131"/>
                </a:solidFill>
                <a:latin typeface="Times New Roman"/>
                <a:cs typeface="Times New Roman"/>
              </a:rPr>
              <a:t>da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Diretoria</a:t>
            </a:r>
            <a:r>
              <a:rPr dirty="0" sz="1250" spc="31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Administrativa</a:t>
            </a:r>
            <a:r>
              <a:rPr dirty="0" sz="1250" spc="260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da</a:t>
            </a:r>
            <a:r>
              <a:rPr dirty="0" sz="1250" spc="270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entidade</a:t>
            </a:r>
            <a:r>
              <a:rPr dirty="0" sz="1250" spc="315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e</a:t>
            </a:r>
            <a:r>
              <a:rPr dirty="0" sz="1250" spc="280">
                <a:solidFill>
                  <a:srgbClr val="3D3D3D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aplicado</a:t>
            </a:r>
            <a:r>
              <a:rPr dirty="0" sz="1250" spc="325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pelo</a:t>
            </a:r>
            <a:r>
              <a:rPr dirty="0" sz="1250" spc="295">
                <a:solidFill>
                  <a:srgbClr val="2D2D2D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setor</a:t>
            </a:r>
            <a:r>
              <a:rPr dirty="0" sz="1250" spc="32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dirty="0" sz="1250" spc="-10">
                <a:solidFill>
                  <a:srgbClr val="1C1C1C"/>
                </a:solidFill>
                <a:latin typeface="Times New Roman"/>
                <a:cs typeface="Times New Roman"/>
              </a:rPr>
              <a:t>responsável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X</a:t>
            </a:r>
            <a:r>
              <a:rPr dirty="0" sz="1250" spc="-1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2A2A2A"/>
                </a:solidFill>
                <a:latin typeface="Times New Roman"/>
                <a:cs typeface="Times New Roman"/>
              </a:rPr>
              <a:t>Promoção:</a:t>
            </a:r>
            <a:r>
              <a:rPr dirty="0" sz="1250" spc="75" b="1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B2B2B"/>
                </a:solidFill>
                <a:latin typeface="Times New Roman"/>
                <a:cs typeface="Times New Roman"/>
              </a:rPr>
              <a:t>Alteração</a:t>
            </a:r>
            <a:r>
              <a:rPr dirty="0" sz="1250" spc="5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250" spc="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cargo</a:t>
            </a:r>
            <a:r>
              <a:rPr dirty="0" sz="1250" spc="2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ou</a:t>
            </a:r>
            <a:r>
              <a:rPr dirty="0" sz="1250" spc="1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função,</a:t>
            </a:r>
            <a:r>
              <a:rPr dirty="0" sz="1250" spc="5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em</a:t>
            </a:r>
            <a:r>
              <a:rPr dirty="0" sz="1250" spc="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linha</a:t>
            </a:r>
            <a:r>
              <a:rPr dirty="0" sz="1250" spc="1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F1F1F"/>
                </a:solidFill>
                <a:latin typeface="Times New Roman"/>
                <a:cs typeface="Times New Roman"/>
              </a:rPr>
              <a:t>ascendente,</a:t>
            </a:r>
            <a:r>
              <a:rPr dirty="0" sz="1250" spc="5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do</a:t>
            </a:r>
            <a:r>
              <a:rPr dirty="0" sz="1250" spc="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profissional</a:t>
            </a:r>
            <a:r>
              <a:rPr dirty="0" sz="1250" spc="18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já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empregado</a:t>
            </a:r>
            <a:r>
              <a:rPr dirty="0" sz="1250" spc="3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da</a:t>
            </a:r>
            <a:r>
              <a:rPr dirty="0" sz="1250" spc="-3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12121"/>
                </a:solidFill>
                <a:latin typeface="Times New Roman"/>
                <a:cs typeface="Times New Roman"/>
              </a:rPr>
              <a:t>Instituição,</a:t>
            </a:r>
            <a:r>
              <a:rPr dirty="0" sz="1250" spc="3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que,</a:t>
            </a:r>
            <a:r>
              <a:rPr dirty="0" sz="1250" spc="-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tendo</a:t>
            </a:r>
            <a:r>
              <a:rPr dirty="0" sz="1250" spc="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participado</a:t>
            </a:r>
            <a:r>
              <a:rPr dirty="0" sz="1250" spc="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250" spc="-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A1A1A"/>
                </a:solidFill>
                <a:latin typeface="Times New Roman"/>
                <a:cs typeface="Times New Roman"/>
              </a:rPr>
              <a:t>processo</a:t>
            </a:r>
            <a:r>
              <a:rPr dirty="0" sz="1250" spc="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81818"/>
                </a:solidFill>
                <a:latin typeface="Times New Roman"/>
                <a:cs typeface="Times New Roman"/>
              </a:rPr>
              <a:t>seletivo,</a:t>
            </a:r>
            <a:r>
              <a:rPr dirty="0" sz="1250" spc="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for</a:t>
            </a:r>
            <a:r>
              <a:rPr dirty="0" sz="1250" spc="-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82828"/>
                </a:solidFill>
                <a:latin typeface="Times New Roman"/>
                <a:cs typeface="Times New Roman"/>
              </a:rPr>
              <a:t>selecionado </a:t>
            </a:r>
            <a:r>
              <a:rPr dirty="0" sz="1250" spc="-45">
                <a:solidFill>
                  <a:srgbClr val="282828"/>
                </a:solidFill>
                <a:latin typeface="Times New Roman"/>
                <a:cs typeface="Times New Roman"/>
              </a:rPr>
              <a:t>para</a:t>
            </a:r>
            <a:r>
              <a:rPr dirty="0" sz="1250" spc="-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o</a:t>
            </a:r>
            <a:r>
              <a:rPr dirty="0" sz="1250" spc="-2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F2F2F"/>
                </a:solidFill>
                <a:latin typeface="Times New Roman"/>
                <a:cs typeface="Times New Roman"/>
              </a:rPr>
              <a:t>novo</a:t>
            </a:r>
            <a:r>
              <a:rPr dirty="0" sz="1250" spc="-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82828"/>
                </a:solidFill>
                <a:latin typeface="Times New Roman"/>
                <a:cs typeface="Times New Roman"/>
              </a:rPr>
              <a:t>cargo</a:t>
            </a:r>
            <a:r>
              <a:rPr dirty="0" sz="1250" spc="-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ou</a:t>
            </a:r>
            <a:r>
              <a:rPr dirty="0" sz="1250" spc="-2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82828"/>
                </a:solidFill>
                <a:latin typeface="Times New Roman"/>
                <a:cs typeface="Times New Roman"/>
              </a:rPr>
              <a:t>função.</a:t>
            </a:r>
            <a:endParaRPr sz="1250">
              <a:latin typeface="Times New Roman"/>
              <a:cs typeface="Times New Roman"/>
            </a:endParaRPr>
          </a:p>
          <a:p>
            <a:pPr algn="just" marL="24130" marR="5080" indent="-1905">
              <a:lnSpc>
                <a:spcPts val="1490"/>
              </a:lnSpc>
              <a:spcBef>
                <a:spcPts val="860"/>
              </a:spcBef>
            </a:pPr>
            <a:r>
              <a:rPr dirty="0" sz="1250" spc="15">
                <a:solidFill>
                  <a:srgbClr val="3D3D3D"/>
                </a:solidFill>
                <a:latin typeface="Times New Roman"/>
                <a:cs typeface="Times New Roman"/>
              </a:rPr>
              <a:t>Art.</a:t>
            </a:r>
            <a:r>
              <a:rPr dirty="0" sz="1250" spc="-8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3º</a:t>
            </a:r>
            <a:r>
              <a:rPr dirty="0" sz="1250" spc="33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10">
                <a:solidFill>
                  <a:srgbClr val="363636"/>
                </a:solidFill>
                <a:latin typeface="Times New Roman"/>
                <a:cs typeface="Times New Roman"/>
              </a:rPr>
              <a:t>A</a:t>
            </a:r>
            <a:r>
              <a:rPr dirty="0" sz="1250" spc="1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F1F1F"/>
                </a:solidFill>
                <a:latin typeface="Times New Roman"/>
                <a:cs typeface="Times New Roman"/>
              </a:rPr>
              <a:t>Gerencia</a:t>
            </a:r>
            <a:r>
              <a:rPr dirty="0" sz="1250" spc="8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12121"/>
                </a:solidFill>
                <a:latin typeface="Times New Roman"/>
                <a:cs typeface="Times New Roman"/>
              </a:rPr>
              <a:t>Corporativa</a:t>
            </a:r>
            <a:r>
              <a:rPr dirty="0" sz="1250" spc="6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43434"/>
                </a:solidFill>
                <a:latin typeface="Times New Roman"/>
                <a:cs typeface="Times New Roman"/>
              </a:rPr>
              <a:t>de</a:t>
            </a:r>
            <a:r>
              <a:rPr dirty="0" sz="1250" spc="1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12121"/>
                </a:solidFill>
                <a:latin typeface="Times New Roman"/>
                <a:cs typeface="Times New Roman"/>
              </a:rPr>
              <a:t>Recursos</a:t>
            </a:r>
            <a:r>
              <a:rPr dirty="0" sz="1250" spc="3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A1A1A"/>
                </a:solidFill>
                <a:latin typeface="Times New Roman"/>
                <a:cs typeface="Times New Roman"/>
              </a:rPr>
              <a:t>Humanos</a:t>
            </a:r>
            <a:r>
              <a:rPr dirty="0" sz="1250" spc="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C1C1C"/>
                </a:solidFill>
                <a:latin typeface="Times New Roman"/>
                <a:cs typeface="Times New Roman"/>
              </a:rPr>
              <a:t>será</a:t>
            </a:r>
            <a:r>
              <a:rPr dirty="0" sz="1250" spc="-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10">
                <a:solidFill>
                  <a:srgbClr val="232323"/>
                </a:solidFill>
                <a:latin typeface="Times New Roman"/>
                <a:cs typeface="Times New Roman"/>
              </a:rPr>
              <a:t>a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A1A1A"/>
                </a:solidFill>
                <a:latin typeface="Times New Roman"/>
                <a:cs typeface="Times New Roman"/>
              </a:rPr>
              <a:t>responsável</a:t>
            </a:r>
            <a:r>
              <a:rPr dirty="0" sz="1250" spc="9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82828"/>
                </a:solidFill>
                <a:latin typeface="Times New Roman"/>
                <a:cs typeface="Times New Roman"/>
              </a:rPr>
              <a:t>em</a:t>
            </a:r>
            <a:r>
              <a:rPr dirty="0" sz="1250" spc="-2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F1F1F"/>
                </a:solidFill>
                <a:latin typeface="Times New Roman"/>
                <a:cs typeface="Times New Roman"/>
              </a:rPr>
              <a:t>orientar</a:t>
            </a:r>
            <a:r>
              <a:rPr dirty="0" sz="1250" spc="8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os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61616"/>
                </a:solidFill>
                <a:latin typeface="Times New Roman"/>
                <a:cs typeface="Times New Roman"/>
              </a:rPr>
              <a:t>procedimentos</a:t>
            </a:r>
            <a:r>
              <a:rPr dirty="0" sz="1250" spc="117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62626"/>
                </a:solidFill>
                <a:latin typeface="Times New Roman"/>
                <a:cs typeface="Times New Roman"/>
              </a:rPr>
              <a:t>para</a:t>
            </a:r>
            <a:r>
              <a:rPr dirty="0" sz="1250" spc="100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62626"/>
                </a:solidFill>
                <a:latin typeface="Times New Roman"/>
                <a:cs typeface="Times New Roman"/>
              </a:rPr>
              <a:t>o</a:t>
            </a:r>
            <a:r>
              <a:rPr dirty="0" sz="1250" spc="10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82828"/>
                </a:solidFill>
                <a:latin typeface="Times New Roman"/>
                <a:cs typeface="Times New Roman"/>
              </a:rPr>
              <a:t>recrutamento</a:t>
            </a:r>
            <a:r>
              <a:rPr dirty="0" sz="1250" spc="114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484848"/>
                </a:solidFill>
                <a:latin typeface="Times New Roman"/>
                <a:cs typeface="Times New Roman"/>
              </a:rPr>
              <a:t>e</a:t>
            </a:r>
            <a:r>
              <a:rPr dirty="0" sz="1250" spc="1019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F0F0F"/>
                </a:solidFill>
                <a:latin typeface="Times New Roman"/>
                <a:cs typeface="Times New Roman"/>
              </a:rPr>
              <a:t>seleção</a:t>
            </a:r>
            <a:r>
              <a:rPr dirty="0" sz="1250" spc="10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250" spc="10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F1F1F"/>
                </a:solidFill>
                <a:latin typeface="Times New Roman"/>
                <a:cs typeface="Times New Roman"/>
              </a:rPr>
              <a:t>pessoal</a:t>
            </a:r>
            <a:r>
              <a:rPr dirty="0" sz="1250" spc="109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12121"/>
                </a:solidFill>
                <a:latin typeface="Times New Roman"/>
                <a:cs typeface="Times New Roman"/>
              </a:rPr>
              <a:t>das</a:t>
            </a:r>
            <a:r>
              <a:rPr dirty="0" sz="1250" spc="1019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82828"/>
                </a:solidFill>
                <a:latin typeface="Times New Roman"/>
                <a:cs typeface="Times New Roman"/>
              </a:rPr>
              <a:t>unidades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06813" y="3112473"/>
            <a:ext cx="538734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10" b="1">
                <a:solidFill>
                  <a:srgbClr val="2B2B2B"/>
                </a:solidFill>
                <a:latin typeface="Times New Roman"/>
                <a:cs typeface="Times New Roman"/>
              </a:rPr>
              <a:t>Parágrafo</a:t>
            </a:r>
            <a:r>
              <a:rPr dirty="0" sz="1250" spc="335" b="1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2F2F2F"/>
                </a:solidFill>
                <a:latin typeface="Times New Roman"/>
                <a:cs typeface="Times New Roman"/>
              </a:rPr>
              <a:t>Único:</a:t>
            </a:r>
            <a:r>
              <a:rPr dirty="0" sz="1250" spc="60" b="1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343434"/>
                </a:solidFill>
                <a:latin typeface="Times New Roman"/>
                <a:cs typeface="Times New Roman"/>
              </a:rPr>
              <a:t>A</a:t>
            </a:r>
            <a:r>
              <a:rPr dirty="0" sz="1250" spc="-20" b="1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abertura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do</a:t>
            </a:r>
            <a:r>
              <a:rPr dirty="0" sz="1250" spc="2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A2A2A"/>
                </a:solidFill>
                <a:latin typeface="Times New Roman"/>
                <a:cs typeface="Times New Roman"/>
              </a:rPr>
              <a:t>processo</a:t>
            </a:r>
            <a:r>
              <a:rPr dirty="0" sz="1250" spc="2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250" spc="-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recrutamento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e</a:t>
            </a:r>
            <a:r>
              <a:rPr dirty="0" sz="1250" spc="-2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B2B2B"/>
                </a:solidFill>
                <a:latin typeface="Times New Roman"/>
                <a:cs typeface="Times New Roman"/>
              </a:rPr>
              <a:t>seleção</a:t>
            </a:r>
            <a:r>
              <a:rPr dirty="0" sz="1250" spc="1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se</a:t>
            </a:r>
            <a:r>
              <a:rPr dirty="0" sz="1250" spc="-1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A2A2A"/>
                </a:solidFill>
                <a:latin typeface="Times New Roman"/>
                <a:cs typeface="Times New Roman"/>
              </a:rPr>
              <a:t>dará</a:t>
            </a:r>
            <a:r>
              <a:rPr dirty="0" sz="1250" spc="1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62626"/>
                </a:solidFill>
                <a:latin typeface="Times New Roman"/>
                <a:cs typeface="Times New Roman"/>
              </a:rPr>
              <a:t>mediante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05186" y="3205385"/>
            <a:ext cx="5393055" cy="598170"/>
          </a:xfrm>
          <a:prstGeom prst="rect">
            <a:avLst/>
          </a:prstGeom>
        </p:spPr>
        <p:txBody>
          <a:bodyPr wrap="square" lIns="0" tIns="1085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dirty="0" sz="1250" spc="-25">
                <a:solidFill>
                  <a:srgbClr val="262626"/>
                </a:solidFill>
                <a:latin typeface="Times New Roman"/>
                <a:cs typeface="Times New Roman"/>
              </a:rPr>
              <a:t>autorização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82828"/>
                </a:solidFill>
                <a:latin typeface="Times New Roman"/>
                <a:cs typeface="Times New Roman"/>
              </a:rPr>
              <a:t>expressa</a:t>
            </a:r>
            <a:r>
              <a:rPr dirty="0" sz="1250" spc="-2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da</a:t>
            </a:r>
            <a:r>
              <a:rPr dirty="0" sz="1250" spc="-3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12121"/>
                </a:solidFill>
                <a:latin typeface="Times New Roman"/>
                <a:cs typeface="Times New Roman"/>
              </a:rPr>
              <a:t>Diretoria</a:t>
            </a:r>
            <a:r>
              <a:rPr dirty="0" sz="1250" spc="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A1A1A"/>
                </a:solidFill>
                <a:latin typeface="Times New Roman"/>
                <a:cs typeface="Times New Roman"/>
              </a:rPr>
              <a:t>Administrativa.</a:t>
            </a:r>
            <a:endParaRPr sz="1250">
              <a:latin typeface="Times New Roman"/>
              <a:cs typeface="Times New Roman"/>
            </a:endParaRPr>
          </a:p>
          <a:p>
            <a:pPr marL="22860">
              <a:lnSpc>
                <a:spcPct val="100000"/>
              </a:lnSpc>
              <a:spcBef>
                <a:spcPts val="755"/>
              </a:spcBef>
            </a:pPr>
            <a:r>
              <a:rPr dirty="0" sz="1250" spc="-50" b="1">
                <a:solidFill>
                  <a:srgbClr val="262626"/>
                </a:solidFill>
                <a:latin typeface="Times New Roman"/>
                <a:cs typeface="Times New Roman"/>
              </a:rPr>
              <a:t>Art.4°</a:t>
            </a:r>
            <a:r>
              <a:rPr dirty="0" sz="1250" spc="-25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135">
                <a:solidFill>
                  <a:srgbClr val="3F3F3F"/>
                </a:solidFill>
                <a:latin typeface="Times New Roman"/>
                <a:cs typeface="Times New Roman"/>
              </a:rPr>
              <a:t>A</a:t>
            </a:r>
            <a:r>
              <a:rPr dirty="0" sz="1250" spc="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62626"/>
                </a:solidFill>
                <a:latin typeface="Times New Roman"/>
                <a:cs typeface="Times New Roman"/>
              </a:rPr>
              <a:t>contratação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250" spc="-2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C1C1C"/>
                </a:solidFill>
                <a:latin typeface="Times New Roman"/>
                <a:cs typeface="Times New Roman"/>
              </a:rPr>
              <a:t>pessoal</a:t>
            </a:r>
            <a:r>
              <a:rPr dirty="0" sz="1250" spc="-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62626"/>
                </a:solidFill>
                <a:latin typeface="Times New Roman"/>
                <a:cs typeface="Times New Roman"/>
              </a:rPr>
              <a:t>se</a:t>
            </a:r>
            <a:r>
              <a:rPr dirty="0" sz="1250" spc="-5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62626"/>
                </a:solidFill>
                <a:latin typeface="Times New Roman"/>
                <a:cs typeface="Times New Roman"/>
              </a:rPr>
              <a:t>dará</a:t>
            </a:r>
            <a:r>
              <a:rPr dirty="0" sz="1250" spc="-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42424"/>
                </a:solidFill>
                <a:latin typeface="Times New Roman"/>
                <a:cs typeface="Times New Roman"/>
              </a:rPr>
              <a:t>pelo</a:t>
            </a:r>
            <a:r>
              <a:rPr dirty="0" sz="1250" spc="-5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31313"/>
                </a:solidFill>
                <a:latin typeface="Times New Roman"/>
                <a:cs typeface="Times New Roman"/>
              </a:rPr>
              <a:t>critério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F0F0F"/>
                </a:solidFill>
                <a:latin typeface="Times New Roman"/>
                <a:cs typeface="Times New Roman"/>
              </a:rPr>
              <a:t>recrutamento</a:t>
            </a:r>
            <a:r>
              <a:rPr dirty="0" sz="1250" spc="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e</a:t>
            </a:r>
            <a:r>
              <a:rPr dirty="0" sz="1250" spc="-5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81818"/>
                </a:solidFill>
                <a:latin typeface="Times New Roman"/>
                <a:cs typeface="Times New Roman"/>
              </a:rPr>
              <a:t>seleção,</a:t>
            </a:r>
            <a:r>
              <a:rPr dirty="0" sz="1250" spc="-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A2A2A"/>
                </a:solidFill>
                <a:latin typeface="Times New Roman"/>
                <a:cs typeface="Times New Roman"/>
              </a:rPr>
              <a:t>podendo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03970" y="3773505"/>
            <a:ext cx="5404485" cy="468503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9685" marR="5080" indent="-2540">
              <a:lnSpc>
                <a:spcPct val="95900"/>
              </a:lnSpc>
              <a:spcBef>
                <a:spcPts val="160"/>
              </a:spcBef>
              <a:tabLst>
                <a:tab pos="1601470" algn="l"/>
                <a:tab pos="3463925" algn="l"/>
                <a:tab pos="5028565" algn="l"/>
              </a:tabLst>
            </a:pP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ser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	</a:t>
            </a:r>
            <a:r>
              <a:rPr dirty="0" sz="1250" spc="-10">
                <a:solidFill>
                  <a:srgbClr val="282828"/>
                </a:solidFill>
                <a:latin typeface="Times New Roman"/>
                <a:cs typeface="Times New Roman"/>
              </a:rPr>
              <a:t>externa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	</a:t>
            </a:r>
            <a:r>
              <a:rPr dirty="0" sz="1250" spc="-25">
                <a:solidFill>
                  <a:srgbClr val="262626"/>
                </a:solidFill>
                <a:latin typeface="Times New Roman"/>
                <a:cs typeface="Times New Roman"/>
              </a:rPr>
              <a:t>ou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	</a:t>
            </a:r>
            <a:r>
              <a:rPr dirty="0" sz="1250" spc="-40">
                <a:solidFill>
                  <a:srgbClr val="1D1D1D"/>
                </a:solidFill>
                <a:latin typeface="Times New Roman"/>
                <a:cs typeface="Times New Roman"/>
              </a:rPr>
              <a:t>mista.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Art.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5º</a:t>
            </a:r>
            <a:r>
              <a:rPr dirty="0" sz="1250" spc="37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O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comunicado</a:t>
            </a:r>
            <a:r>
              <a:rPr dirty="0" sz="1250" spc="42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do</a:t>
            </a:r>
            <a:r>
              <a:rPr dirty="0" sz="1250" spc="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A2A2A"/>
                </a:solidFill>
                <a:latin typeface="Times New Roman"/>
                <a:cs typeface="Times New Roman"/>
              </a:rPr>
              <a:t>recrutamento</a:t>
            </a:r>
            <a:r>
              <a:rPr dirty="0" sz="1250" spc="10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A1A1A"/>
                </a:solidFill>
                <a:latin typeface="Times New Roman"/>
                <a:cs typeface="Times New Roman"/>
              </a:rPr>
              <a:t>dar-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se</a:t>
            </a:r>
            <a:r>
              <a:rPr dirty="0" sz="1250" spc="10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por</a:t>
            </a:r>
            <a:r>
              <a:rPr dirty="0" sz="1250" spc="6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meio</a:t>
            </a:r>
            <a:r>
              <a:rPr dirty="0" sz="1250" spc="5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250" spc="3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12121"/>
                </a:solidFill>
                <a:latin typeface="Times New Roman"/>
                <a:cs typeface="Times New Roman"/>
              </a:rPr>
              <a:t>comunicação</a:t>
            </a:r>
            <a:r>
              <a:rPr dirty="0" sz="1250" spc="10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via</a:t>
            </a:r>
            <a:r>
              <a:rPr dirty="0" sz="1250" spc="3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site</a:t>
            </a:r>
            <a:r>
              <a:rPr dirty="0" sz="1250" spc="2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ou </a:t>
            </a:r>
            <a:r>
              <a:rPr dirty="0" sz="1250" spc="-30">
                <a:solidFill>
                  <a:srgbClr val="212121"/>
                </a:solidFill>
                <a:latin typeface="Times New Roman"/>
                <a:cs typeface="Times New Roman"/>
              </a:rPr>
              <a:t>comunicado</a:t>
            </a:r>
            <a:r>
              <a:rPr dirty="0" sz="1250" spc="-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A1A1A"/>
                </a:solidFill>
                <a:latin typeface="Times New Roman"/>
                <a:cs typeface="Times New Roman"/>
              </a:rPr>
              <a:t>por</a:t>
            </a:r>
            <a:r>
              <a:rPr dirty="0" sz="1250" spc="-5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32323"/>
                </a:solidFill>
                <a:latin typeface="Times New Roman"/>
                <a:cs typeface="Times New Roman"/>
              </a:rPr>
              <a:t>e-</a:t>
            </a:r>
            <a:r>
              <a:rPr dirty="0" sz="1250" spc="-20">
                <a:solidFill>
                  <a:srgbClr val="232323"/>
                </a:solidFill>
                <a:latin typeface="Times New Roman"/>
                <a:cs typeface="Times New Roman"/>
              </a:rPr>
              <a:t>mail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e</a:t>
            </a:r>
            <a:r>
              <a:rPr dirty="0" sz="1250" spc="-6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telefone</a:t>
            </a:r>
            <a:r>
              <a:rPr dirty="0" sz="1250" spc="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C1C1C"/>
                </a:solidFill>
                <a:latin typeface="Times New Roman"/>
                <a:cs typeface="Times New Roman"/>
              </a:rPr>
              <a:t>informados </a:t>
            </a:r>
            <a:r>
              <a:rPr dirty="0" sz="1250" spc="-20">
                <a:solidFill>
                  <a:srgbClr val="1C1C1C"/>
                </a:solidFill>
                <a:latin typeface="Times New Roman"/>
                <a:cs typeface="Times New Roman"/>
              </a:rPr>
              <a:t>em</a:t>
            </a:r>
            <a:r>
              <a:rPr dirty="0" sz="1250" spc="-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11111"/>
                </a:solidFill>
                <a:latin typeface="Times New Roman"/>
                <a:cs typeface="Times New Roman"/>
              </a:rPr>
              <a:t>currículos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C1C1C"/>
                </a:solidFill>
                <a:latin typeface="Times New Roman"/>
                <a:cs typeface="Times New Roman"/>
              </a:rPr>
              <a:t>entregue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na</a:t>
            </a:r>
            <a:r>
              <a:rPr dirty="0" sz="1250" spc="-6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A1A1A"/>
                </a:solidFill>
                <a:latin typeface="Times New Roman"/>
                <a:cs typeface="Times New Roman"/>
              </a:rPr>
              <a:t>instituição</a:t>
            </a:r>
            <a:r>
              <a:rPr dirty="0" sz="1250" spc="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12121"/>
                </a:solidFill>
                <a:latin typeface="Times New Roman"/>
                <a:cs typeface="Times New Roman"/>
              </a:rPr>
              <a:t>pelos candidatos.</a:t>
            </a:r>
            <a:endParaRPr sz="1250">
              <a:latin typeface="Times New Roman"/>
              <a:cs typeface="Times New Roman"/>
            </a:endParaRPr>
          </a:p>
          <a:p>
            <a:pPr algn="just" marL="19685" marR="11430" indent="3810">
              <a:lnSpc>
                <a:spcPts val="1420"/>
              </a:lnSpc>
              <a:spcBef>
                <a:spcPts val="50"/>
              </a:spcBef>
            </a:pP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Art.</a:t>
            </a:r>
            <a:r>
              <a:rPr dirty="0" sz="1250" spc="8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6º</a:t>
            </a:r>
            <a:r>
              <a:rPr dirty="0" sz="1250" spc="16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Todos</a:t>
            </a:r>
            <a:r>
              <a:rPr dirty="0" sz="1250" spc="18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os</a:t>
            </a:r>
            <a:r>
              <a:rPr dirty="0" sz="1250" spc="14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cargos</a:t>
            </a:r>
            <a:r>
              <a:rPr dirty="0" sz="1250" spc="1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e</a:t>
            </a:r>
            <a:r>
              <a:rPr dirty="0" sz="1250" spc="11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funções</a:t>
            </a:r>
            <a:r>
              <a:rPr dirty="0" sz="1250" spc="18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estarão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em</a:t>
            </a:r>
            <a:r>
              <a:rPr dirty="0" sz="1250" spc="17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A1A1A"/>
                </a:solidFill>
                <a:latin typeface="Times New Roman"/>
                <a:cs typeface="Times New Roman"/>
              </a:rPr>
              <a:t>conformidade</a:t>
            </a:r>
            <a:r>
              <a:rPr dirty="0" sz="1250" spc="229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ao</a:t>
            </a:r>
            <a:r>
              <a:rPr dirty="0" sz="1250" spc="15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Plano</a:t>
            </a:r>
            <a:r>
              <a:rPr dirty="0" sz="1250" spc="16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250" spc="15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A1A1A"/>
                </a:solidFill>
                <a:latin typeface="Times New Roman"/>
                <a:cs typeface="Times New Roman"/>
              </a:rPr>
              <a:t>trabalho </a:t>
            </a:r>
            <a:r>
              <a:rPr dirty="0" sz="1250" spc="-25">
                <a:solidFill>
                  <a:srgbClr val="232323"/>
                </a:solidFill>
                <a:latin typeface="Times New Roman"/>
                <a:cs typeface="Times New Roman"/>
              </a:rPr>
              <a:t>aprovado</a:t>
            </a:r>
            <a:r>
              <a:rPr dirty="0" sz="1250" spc="-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62626"/>
                </a:solidFill>
                <a:latin typeface="Times New Roman"/>
                <a:cs typeface="Times New Roman"/>
              </a:rPr>
              <a:t>pela</a:t>
            </a:r>
            <a:r>
              <a:rPr dirty="0" sz="1250" spc="-4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F1F1F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250" spc="-7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12121"/>
                </a:solidFill>
                <a:latin typeface="Times New Roman"/>
                <a:cs typeface="Times New Roman"/>
              </a:rPr>
              <a:t>Educação</a:t>
            </a:r>
            <a:r>
              <a:rPr dirty="0" sz="1250" spc="-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do</a:t>
            </a:r>
            <a:r>
              <a:rPr dirty="0" sz="1250" spc="-5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61616"/>
                </a:solidFill>
                <a:latin typeface="Times New Roman"/>
                <a:cs typeface="Times New Roman"/>
              </a:rPr>
              <a:t>Município</a:t>
            </a:r>
            <a:r>
              <a:rPr dirty="0" sz="1250" spc="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250" spc="-6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D1D1D"/>
                </a:solidFill>
                <a:latin typeface="Times New Roman"/>
                <a:cs typeface="Times New Roman"/>
              </a:rPr>
              <a:t>Guarulhos.</a:t>
            </a:r>
            <a:endParaRPr sz="1250">
              <a:latin typeface="Times New Roman"/>
              <a:cs typeface="Times New Roman"/>
            </a:endParaRPr>
          </a:p>
          <a:p>
            <a:pPr algn="just" marL="16510" marR="5080" indent="7620">
              <a:lnSpc>
                <a:spcPct val="97100"/>
              </a:lnSpc>
              <a:spcBef>
                <a:spcPts val="740"/>
              </a:spcBef>
            </a:pP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Art.</a:t>
            </a:r>
            <a:r>
              <a:rPr dirty="0" sz="1250" spc="22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7º</a:t>
            </a:r>
            <a:r>
              <a:rPr dirty="0" sz="1250" spc="27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A</a:t>
            </a:r>
            <a:r>
              <a:rPr dirty="0" sz="1250" spc="2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seleção</a:t>
            </a:r>
            <a:r>
              <a:rPr dirty="0" sz="1250" spc="28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dos</a:t>
            </a:r>
            <a:r>
              <a:rPr dirty="0" sz="1250" spc="229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candidatos</a:t>
            </a:r>
            <a:r>
              <a:rPr dirty="0" sz="1250" spc="29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se</a:t>
            </a:r>
            <a:r>
              <a:rPr dirty="0" sz="1250" spc="229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dará</a:t>
            </a:r>
            <a:r>
              <a:rPr dirty="0" sz="1250" spc="2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obedecendo</a:t>
            </a:r>
            <a:r>
              <a:rPr dirty="0" sz="1250" spc="3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aos</a:t>
            </a:r>
            <a:r>
              <a:rPr dirty="0" sz="1250" spc="25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critérios</a:t>
            </a:r>
            <a:r>
              <a:rPr dirty="0" sz="1250" spc="27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C1C1C"/>
                </a:solidFill>
                <a:latin typeface="Times New Roman"/>
                <a:cs typeface="Times New Roman"/>
              </a:rPr>
              <a:t>tecnicamente </a:t>
            </a:r>
            <a:r>
              <a:rPr dirty="0" sz="1250" spc="-30">
                <a:solidFill>
                  <a:srgbClr val="131313"/>
                </a:solidFill>
                <a:latin typeface="Times New Roman"/>
                <a:cs typeface="Times New Roman"/>
              </a:rPr>
              <a:t>admitidos,</a:t>
            </a:r>
            <a:r>
              <a:rPr dirty="0" sz="1250" spc="-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por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D1D1D"/>
                </a:solidFill>
                <a:latin typeface="Times New Roman"/>
                <a:cs typeface="Times New Roman"/>
              </a:rPr>
              <a:t>meio</a:t>
            </a:r>
            <a:r>
              <a:rPr dirty="0" sz="1250" spc="-4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250" spc="-6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82828"/>
                </a:solidFill>
                <a:latin typeface="Times New Roman"/>
                <a:cs typeface="Times New Roman"/>
              </a:rPr>
              <a:t>prova</a:t>
            </a:r>
            <a:r>
              <a:rPr dirty="0" sz="1250" spc="-4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81818"/>
                </a:solidFill>
                <a:latin typeface="Times New Roman"/>
                <a:cs typeface="Times New Roman"/>
              </a:rPr>
              <a:t>escrita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e</a:t>
            </a:r>
            <a:r>
              <a:rPr dirty="0" sz="1250" spc="-6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analise</a:t>
            </a:r>
            <a:r>
              <a:rPr dirty="0" sz="1250" spc="-4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C0C0C"/>
                </a:solidFill>
                <a:latin typeface="Times New Roman"/>
                <a:cs typeface="Times New Roman"/>
              </a:rPr>
              <a:t>curricular,</a:t>
            </a:r>
            <a:r>
              <a:rPr dirty="0" sz="1250" spc="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podendo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ser</a:t>
            </a:r>
            <a:r>
              <a:rPr dirty="0" sz="1250" spc="-3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31313"/>
                </a:solidFill>
                <a:latin typeface="Times New Roman"/>
                <a:cs typeface="Times New Roman"/>
              </a:rPr>
              <a:t>conjugada</a:t>
            </a:r>
            <a:r>
              <a:rPr dirty="0" sz="1250" spc="-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a</a:t>
            </a:r>
            <a:r>
              <a:rPr dirty="0" sz="125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A2A2A"/>
                </a:solidFill>
                <a:latin typeface="Times New Roman"/>
                <a:cs typeface="Times New Roman"/>
              </a:rPr>
              <a:t>outros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instrumentos</a:t>
            </a:r>
            <a:r>
              <a:rPr dirty="0" sz="1250" spc="4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como,</a:t>
            </a:r>
            <a:r>
              <a:rPr dirty="0" sz="1250" spc="40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avaliação</a:t>
            </a:r>
            <a:r>
              <a:rPr dirty="0" sz="1250" spc="4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psicológica,</a:t>
            </a:r>
            <a:r>
              <a:rPr dirty="0" sz="1250" spc="45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entrevista</a:t>
            </a:r>
            <a:r>
              <a:rPr dirty="0" sz="1250" spc="46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técnica,</a:t>
            </a:r>
            <a:r>
              <a:rPr dirty="0" sz="1250" spc="4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comprovação</a:t>
            </a:r>
            <a:r>
              <a:rPr dirty="0" sz="1250" spc="46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A3A3A"/>
                </a:solidFill>
                <a:latin typeface="Times New Roman"/>
                <a:cs typeface="Times New Roman"/>
              </a:rPr>
              <a:t>de </a:t>
            </a:r>
            <a:r>
              <a:rPr dirty="0" sz="1250" spc="-30">
                <a:solidFill>
                  <a:srgbClr val="242424"/>
                </a:solidFill>
                <a:latin typeface="Times New Roman"/>
                <a:cs typeface="Times New Roman"/>
              </a:rPr>
              <a:t>experiencia</a:t>
            </a:r>
            <a:r>
              <a:rPr dirty="0" sz="1250" spc="-1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e/ou</a:t>
            </a:r>
            <a:r>
              <a:rPr dirty="0" sz="1250" spc="-3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81818"/>
                </a:solidFill>
                <a:latin typeface="Times New Roman"/>
                <a:cs typeface="Times New Roman"/>
              </a:rPr>
              <a:t>habilitação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técnica </a:t>
            </a:r>
            <a:r>
              <a:rPr dirty="0" sz="1250" spc="-20">
                <a:solidFill>
                  <a:srgbClr val="181818"/>
                </a:solidFill>
                <a:latin typeface="Times New Roman"/>
                <a:cs typeface="Times New Roman"/>
              </a:rPr>
              <a:t>operacional,</a:t>
            </a:r>
            <a:r>
              <a:rPr dirty="0" sz="1250" spc="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F1F1F"/>
                </a:solidFill>
                <a:latin typeface="Times New Roman"/>
                <a:cs typeface="Times New Roman"/>
              </a:rPr>
              <a:t>testes</a:t>
            </a:r>
            <a:r>
              <a:rPr dirty="0" sz="1250" spc="-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F1F1F"/>
                </a:solidFill>
                <a:latin typeface="Times New Roman"/>
                <a:cs typeface="Times New Roman"/>
              </a:rPr>
              <a:t>psicológicos,</a:t>
            </a:r>
            <a:r>
              <a:rPr dirty="0" sz="1250" spc="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C1C1C"/>
                </a:solidFill>
                <a:latin typeface="Times New Roman"/>
                <a:cs typeface="Times New Roman"/>
              </a:rPr>
              <a:t>provas</a:t>
            </a:r>
            <a:r>
              <a:rPr dirty="0" sz="1250" spc="-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12121"/>
                </a:solidFill>
                <a:latin typeface="Times New Roman"/>
                <a:cs typeface="Times New Roman"/>
              </a:rPr>
              <a:t>situacionais </a:t>
            </a:r>
            <a:r>
              <a:rPr dirty="0" sz="1250" spc="-25">
                <a:solidFill>
                  <a:srgbClr val="242424"/>
                </a:solidFill>
                <a:latin typeface="Times New Roman"/>
                <a:cs typeface="Times New Roman"/>
              </a:rPr>
              <a:t>entre</a:t>
            </a:r>
            <a:r>
              <a:rPr dirty="0" sz="1250" spc="-5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11111"/>
                </a:solidFill>
                <a:latin typeface="Times New Roman"/>
                <a:cs typeface="Times New Roman"/>
              </a:rPr>
              <a:t>outros</a:t>
            </a:r>
            <a:r>
              <a:rPr dirty="0" sz="1250" spc="-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81818"/>
                </a:solidFill>
                <a:latin typeface="Times New Roman"/>
                <a:cs typeface="Times New Roman"/>
              </a:rPr>
              <a:t>legalmente</a:t>
            </a:r>
            <a:r>
              <a:rPr dirty="0" sz="1250" spc="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D1D1D"/>
                </a:solidFill>
                <a:latin typeface="Times New Roman"/>
                <a:cs typeface="Times New Roman"/>
              </a:rPr>
              <a:t>admitidos,</a:t>
            </a:r>
            <a:r>
              <a:rPr dirty="0" sz="1250" spc="3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32323"/>
                </a:solidFill>
                <a:latin typeface="Times New Roman"/>
                <a:cs typeface="Times New Roman"/>
              </a:rPr>
              <a:t>desde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F1F1F"/>
                </a:solidFill>
                <a:latin typeface="Times New Roman"/>
                <a:cs typeface="Times New Roman"/>
              </a:rPr>
              <a:t>que </a:t>
            </a:r>
            <a:r>
              <a:rPr dirty="0" sz="1250" spc="-30">
                <a:solidFill>
                  <a:srgbClr val="161616"/>
                </a:solidFill>
                <a:latin typeface="Times New Roman"/>
                <a:cs typeface="Times New Roman"/>
              </a:rPr>
              <a:t>previamente</a:t>
            </a:r>
            <a:r>
              <a:rPr dirty="0" sz="1250" spc="3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previstos</a:t>
            </a:r>
            <a:r>
              <a:rPr dirty="0" sz="1250" spc="-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e</a:t>
            </a:r>
            <a:r>
              <a:rPr dirty="0" sz="1250" spc="-7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divulgados.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5"/>
              </a:spcBef>
            </a:pPr>
            <a:endParaRPr sz="1250">
              <a:latin typeface="Times New Roman"/>
              <a:cs typeface="Times New Roman"/>
            </a:endParaRPr>
          </a:p>
          <a:p>
            <a:pPr marL="20955">
              <a:lnSpc>
                <a:spcPct val="100000"/>
              </a:lnSpc>
            </a:pPr>
            <a:r>
              <a:rPr dirty="0" sz="1250" spc="-40" b="1">
                <a:solidFill>
                  <a:srgbClr val="2B2B2B"/>
                </a:solidFill>
                <a:latin typeface="Times New Roman"/>
                <a:cs typeface="Times New Roman"/>
              </a:rPr>
              <a:t>Art.8° </a:t>
            </a:r>
            <a:r>
              <a:rPr dirty="0" sz="1250" spc="-114">
                <a:solidFill>
                  <a:srgbClr val="3B3B3B"/>
                </a:solidFill>
                <a:latin typeface="Times New Roman"/>
                <a:cs typeface="Times New Roman"/>
              </a:rPr>
              <a:t>A</a:t>
            </a:r>
            <a:r>
              <a:rPr dirty="0" sz="1250" spc="1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42424"/>
                </a:solidFill>
                <a:latin typeface="Times New Roman"/>
                <a:cs typeface="Times New Roman"/>
              </a:rPr>
              <a:t>contratação</a:t>
            </a:r>
            <a:r>
              <a:rPr dirty="0" sz="1250" spc="1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do</a:t>
            </a:r>
            <a:r>
              <a:rPr dirty="0" sz="1250" spc="-4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42424"/>
                </a:solidFill>
                <a:latin typeface="Times New Roman"/>
                <a:cs typeface="Times New Roman"/>
              </a:rPr>
              <a:t>candidato</a:t>
            </a:r>
            <a:r>
              <a:rPr dirty="0" sz="1250" spc="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81818"/>
                </a:solidFill>
                <a:latin typeface="Times New Roman"/>
                <a:cs typeface="Times New Roman"/>
              </a:rPr>
              <a:t>selecionado</a:t>
            </a:r>
            <a:r>
              <a:rPr dirty="0" sz="1250" spc="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se</a:t>
            </a:r>
            <a:r>
              <a:rPr dirty="0" sz="1250" spc="-6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12121"/>
                </a:solidFill>
                <a:latin typeface="Times New Roman"/>
                <a:cs typeface="Times New Roman"/>
              </a:rPr>
              <a:t>efetivará</a:t>
            </a:r>
            <a:r>
              <a:rPr dirty="0" sz="1250" spc="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C1C1C"/>
                </a:solidFill>
                <a:latin typeface="Times New Roman"/>
                <a:cs typeface="Times New Roman"/>
              </a:rPr>
              <a:t>mediante:</a:t>
            </a:r>
            <a:endParaRPr sz="1250">
              <a:latin typeface="Times New Roman"/>
              <a:cs typeface="Times New Roman"/>
            </a:endParaRPr>
          </a:p>
          <a:p>
            <a:pPr marL="699135" indent="-455295">
              <a:lnSpc>
                <a:spcPts val="1470"/>
              </a:lnSpc>
              <a:spcBef>
                <a:spcPts val="730"/>
              </a:spcBef>
              <a:buClr>
                <a:srgbClr val="343434"/>
              </a:buClr>
              <a:buAutoNum type="romanUcPeriod"/>
              <a:tabLst>
                <a:tab pos="699135" algn="l"/>
              </a:tabLst>
            </a:pPr>
            <a:r>
              <a:rPr dirty="0" sz="1250" spc="-35">
                <a:latin typeface="Times New Roman"/>
                <a:cs typeface="Times New Roman"/>
              </a:rPr>
              <a:t>Conveniência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D1D1D"/>
                </a:solidFill>
                <a:latin typeface="Times New Roman"/>
                <a:cs typeface="Times New Roman"/>
              </a:rPr>
              <a:t>Administrativa</a:t>
            </a:r>
            <a:r>
              <a:rPr dirty="0" sz="1250" spc="-5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z="1250" spc="-2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C0C0C"/>
                </a:solidFill>
                <a:latin typeface="Times New Roman"/>
                <a:cs typeface="Times New Roman"/>
              </a:rPr>
              <a:t>Operacional.</a:t>
            </a:r>
            <a:endParaRPr sz="1250">
              <a:latin typeface="Times New Roman"/>
              <a:cs typeface="Times New Roman"/>
            </a:endParaRPr>
          </a:p>
          <a:p>
            <a:pPr marL="702310" indent="-458470">
              <a:lnSpc>
                <a:spcPts val="1450"/>
              </a:lnSpc>
              <a:buClr>
                <a:srgbClr val="333333"/>
              </a:buClr>
              <a:buAutoNum type="romanUcPeriod"/>
              <a:tabLst>
                <a:tab pos="702310" algn="l"/>
              </a:tabLst>
            </a:pPr>
            <a:r>
              <a:rPr dirty="0" sz="1250" spc="-30">
                <a:solidFill>
                  <a:srgbClr val="282828"/>
                </a:solidFill>
                <a:latin typeface="Times New Roman"/>
                <a:cs typeface="Times New Roman"/>
              </a:rPr>
              <a:t>Disponibilidade</a:t>
            </a:r>
            <a:r>
              <a:rPr dirty="0" sz="1250" spc="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C1C1C"/>
                </a:solidFill>
                <a:latin typeface="Times New Roman"/>
                <a:cs typeface="Times New Roman"/>
              </a:rPr>
              <a:t>financeira.</a:t>
            </a:r>
            <a:endParaRPr sz="1250">
              <a:latin typeface="Times New Roman"/>
              <a:cs typeface="Times New Roman"/>
            </a:endParaRPr>
          </a:p>
          <a:p>
            <a:pPr marL="698500" indent="-457834">
              <a:lnSpc>
                <a:spcPts val="1475"/>
              </a:lnSpc>
              <a:buClr>
                <a:srgbClr val="2D2D2D"/>
              </a:buClr>
              <a:buAutoNum type="romanUcPeriod"/>
              <a:tabLst>
                <a:tab pos="698500" algn="l"/>
              </a:tabLst>
            </a:pPr>
            <a:r>
              <a:rPr dirty="0" sz="1250" spc="-35">
                <a:solidFill>
                  <a:srgbClr val="262626"/>
                </a:solidFill>
                <a:latin typeface="Times New Roman"/>
                <a:cs typeface="Times New Roman"/>
              </a:rPr>
              <a:t>Entrega</a:t>
            </a:r>
            <a:r>
              <a:rPr dirty="0" sz="1250" spc="-2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da</a:t>
            </a:r>
            <a:r>
              <a:rPr dirty="0" sz="1250" spc="-5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documentação</a:t>
            </a:r>
            <a:r>
              <a:rPr dirty="0" sz="1250" spc="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12121"/>
                </a:solidFill>
                <a:latin typeface="Times New Roman"/>
                <a:cs typeface="Times New Roman"/>
              </a:rPr>
              <a:t>completa,</a:t>
            </a:r>
            <a:r>
              <a:rPr dirty="0" sz="1250" spc="-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12121"/>
                </a:solidFill>
                <a:latin typeface="Times New Roman"/>
                <a:cs typeface="Times New Roman"/>
              </a:rPr>
              <a:t>conforme</a:t>
            </a:r>
            <a:r>
              <a:rPr dirty="0" sz="1250" spc="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F0F0F"/>
                </a:solidFill>
                <a:latin typeface="Times New Roman"/>
                <a:cs typeface="Times New Roman"/>
              </a:rPr>
              <a:t>vaga</a:t>
            </a:r>
            <a:r>
              <a:rPr dirty="0" sz="1250" spc="-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12121"/>
                </a:solidFill>
                <a:latin typeface="Times New Roman"/>
                <a:cs typeface="Times New Roman"/>
              </a:rPr>
              <a:t>disponibilizada.</a:t>
            </a:r>
            <a:endParaRPr sz="1250">
              <a:latin typeface="Times New Roman"/>
              <a:cs typeface="Times New Roman"/>
            </a:endParaRPr>
          </a:p>
          <a:p>
            <a:pPr marL="696595" marR="14604" indent="-455930">
              <a:lnSpc>
                <a:spcPts val="1440"/>
              </a:lnSpc>
              <a:spcBef>
                <a:spcPts val="90"/>
              </a:spcBef>
              <a:buAutoNum type="romanUcPeriod"/>
              <a:tabLst>
                <a:tab pos="696595" algn="l"/>
                <a:tab pos="700405" algn="l"/>
              </a:tabLst>
            </a:pP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	</a:t>
            </a:r>
            <a:r>
              <a:rPr dirty="0" sz="1250" spc="-35">
                <a:solidFill>
                  <a:srgbClr val="131313"/>
                </a:solidFill>
                <a:latin typeface="Times New Roman"/>
                <a:cs typeface="Times New Roman"/>
              </a:rPr>
              <a:t>Apresentação</a:t>
            </a:r>
            <a:r>
              <a:rPr dirty="0" sz="1250" spc="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do</a:t>
            </a:r>
            <a:r>
              <a:rPr dirty="0" sz="1250" spc="-5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81818"/>
                </a:solidFill>
                <a:latin typeface="Times New Roman"/>
                <a:cs typeface="Times New Roman"/>
              </a:rPr>
              <a:t>atestado</a:t>
            </a:r>
            <a:r>
              <a:rPr dirty="0" sz="1250" spc="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F0F0F"/>
                </a:solidFill>
                <a:latin typeface="Times New Roman"/>
                <a:cs typeface="Times New Roman"/>
              </a:rPr>
              <a:t>admissional,</a:t>
            </a:r>
            <a:r>
              <a:rPr dirty="0" sz="1250" spc="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51515"/>
                </a:solidFill>
                <a:latin typeface="Times New Roman"/>
                <a:cs typeface="Times New Roman"/>
              </a:rPr>
              <a:t>declarando</a:t>
            </a:r>
            <a:r>
              <a:rPr dirty="0" sz="125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F0F0F"/>
                </a:solidFill>
                <a:latin typeface="Times New Roman"/>
                <a:cs typeface="Times New Roman"/>
              </a:rPr>
              <a:t>apto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o</a:t>
            </a:r>
            <a:r>
              <a:rPr dirty="0" sz="1250" spc="-5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31313"/>
                </a:solidFill>
                <a:latin typeface="Times New Roman"/>
                <a:cs typeface="Times New Roman"/>
              </a:rPr>
              <a:t>candidato</a:t>
            </a:r>
            <a:r>
              <a:rPr dirty="0" sz="1250" spc="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a</a:t>
            </a:r>
            <a:r>
              <a:rPr dirty="0" sz="1250" spc="-7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D2D2D"/>
                </a:solidFill>
                <a:latin typeface="Times New Roman"/>
                <a:cs typeface="Times New Roman"/>
              </a:rPr>
              <a:t>exercer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as</a:t>
            </a:r>
            <a:r>
              <a:rPr dirty="0" sz="1250" spc="-6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32323"/>
                </a:solidFill>
                <a:latin typeface="Times New Roman"/>
                <a:cs typeface="Times New Roman"/>
              </a:rPr>
              <a:t>funções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que</a:t>
            </a:r>
            <a:r>
              <a:rPr dirty="0" sz="1250" spc="-6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A2A2A"/>
                </a:solidFill>
                <a:latin typeface="Times New Roman"/>
                <a:cs typeface="Times New Roman"/>
              </a:rPr>
              <a:t>dele</a:t>
            </a:r>
            <a:r>
              <a:rPr dirty="0" sz="1250" spc="-5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C1C1C"/>
                </a:solidFill>
                <a:latin typeface="Times New Roman"/>
                <a:cs typeface="Times New Roman"/>
              </a:rPr>
              <a:t>serão</a:t>
            </a:r>
            <a:r>
              <a:rPr dirty="0" sz="1250" spc="-3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F1F1F"/>
                </a:solidFill>
                <a:latin typeface="Times New Roman"/>
                <a:cs typeface="Times New Roman"/>
              </a:rPr>
              <a:t>exigidas.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20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Sem</a:t>
            </a:r>
            <a:r>
              <a:rPr dirty="0" sz="1250" spc="-3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32323"/>
                </a:solidFill>
                <a:latin typeface="Times New Roman"/>
                <a:cs typeface="Times New Roman"/>
              </a:rPr>
              <a:t>mais</a:t>
            </a: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F0F0F"/>
                </a:solidFill>
                <a:latin typeface="Times New Roman"/>
                <a:cs typeface="Times New Roman"/>
              </a:rPr>
              <a:t>para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o</a:t>
            </a:r>
            <a:r>
              <a:rPr dirty="0" sz="1250" spc="-6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F1F1F"/>
                </a:solidFill>
                <a:latin typeface="Times New Roman"/>
                <a:cs typeface="Times New Roman"/>
              </a:rPr>
              <a:t>momento,</a:t>
            </a:r>
            <a:r>
              <a:rPr dirty="0" sz="1250" spc="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262626"/>
                </a:solidFill>
                <a:latin typeface="Times New Roman"/>
                <a:cs typeface="Times New Roman"/>
              </a:rPr>
              <a:t>nos</a:t>
            </a:r>
            <a:r>
              <a:rPr dirty="0" sz="1250" spc="-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C0C0C"/>
                </a:solidFill>
                <a:latin typeface="Times New Roman"/>
                <a:cs typeface="Times New Roman"/>
              </a:rPr>
              <a:t>colocamos</a:t>
            </a:r>
            <a:r>
              <a:rPr dirty="0" sz="1250" spc="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à</a:t>
            </a:r>
            <a:r>
              <a:rPr dirty="0" sz="1250" spc="-8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81818"/>
                </a:solidFill>
                <a:latin typeface="Times New Roman"/>
                <a:cs typeface="Times New Roman"/>
              </a:rPr>
              <a:t>disposição</a:t>
            </a:r>
            <a:r>
              <a:rPr dirty="0" sz="1250" spc="3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F1F1F"/>
                </a:solidFill>
                <a:latin typeface="Times New Roman"/>
                <a:cs typeface="Times New Roman"/>
              </a:rPr>
              <a:t>para</a:t>
            </a:r>
            <a:r>
              <a:rPr dirty="0" sz="1250" spc="-5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11111"/>
                </a:solidFill>
                <a:latin typeface="Times New Roman"/>
                <a:cs typeface="Times New Roman"/>
              </a:rPr>
              <a:t>quaisquer</a:t>
            </a:r>
            <a:r>
              <a:rPr dirty="0" sz="1250" spc="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A1A1A"/>
                </a:solidFill>
                <a:latin typeface="Times New Roman"/>
                <a:cs typeface="Times New Roman"/>
              </a:rPr>
              <a:t>esclarecimentos.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250">
              <a:latin typeface="Times New Roman"/>
              <a:cs typeface="Times New Roman"/>
            </a:endParaRPr>
          </a:p>
          <a:p>
            <a:pPr marL="15240">
              <a:lnSpc>
                <a:spcPct val="100000"/>
              </a:lnSpc>
            </a:pPr>
            <a:r>
              <a:rPr dirty="0" sz="1250" spc="-10">
                <a:solidFill>
                  <a:srgbClr val="212121"/>
                </a:solidFill>
                <a:latin typeface="Times New Roman"/>
                <a:cs typeface="Times New Roman"/>
              </a:rPr>
              <a:t>Atenciosamente,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810791" y="8840395"/>
            <a:ext cx="1752600" cy="433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0">
              <a:lnSpc>
                <a:spcPts val="1160"/>
              </a:lnSpc>
              <a:spcBef>
                <a:spcPts val="100"/>
              </a:spcBef>
            </a:pPr>
            <a:r>
              <a:rPr dirty="0" sz="1050" spc="110" b="1">
                <a:solidFill>
                  <a:srgbClr val="242424"/>
                </a:solidFill>
                <a:latin typeface="Courier New"/>
                <a:cs typeface="Courier New"/>
              </a:rPr>
              <a:t>ôiGoVornesUaSüva</a:t>
            </a:r>
            <a:endParaRPr sz="1050">
              <a:latin typeface="Courier New"/>
              <a:cs typeface="Courier New"/>
            </a:endParaRPr>
          </a:p>
          <a:p>
            <a:pPr marL="267335" marR="255270" indent="-255270">
              <a:lnSpc>
                <a:spcPts val="1010"/>
              </a:lnSpc>
              <a:spcBef>
                <a:spcPts val="40"/>
              </a:spcBef>
            </a:pPr>
            <a:r>
              <a:rPr dirty="0" sz="950" spc="135">
                <a:solidFill>
                  <a:srgbClr val="2F2F2F"/>
                </a:solidFill>
                <a:latin typeface="Times New Roman"/>
                <a:cs typeface="Times New Roman"/>
              </a:rPr>
              <a:t>Prosiclonte</a:t>
            </a:r>
            <a:r>
              <a:rPr dirty="0" sz="950" spc="229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950" spc="190">
                <a:solidFill>
                  <a:srgbClr val="2A2A2A"/>
                </a:solidFill>
                <a:latin typeface="Times New Roman"/>
                <a:cs typeface="Times New Roman"/>
              </a:rPr>
              <a:t>Õa</a:t>
            </a:r>
            <a:r>
              <a:rPr dirty="0" sz="950" spc="-4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950" spc="110">
                <a:solidFill>
                  <a:srgbClr val="212121"/>
                </a:solidFill>
                <a:latin typeface="Times New Roman"/>
                <a:cs typeface="Times New Roman"/>
              </a:rPr>
              <a:t>Outrem </a:t>
            </a:r>
            <a:r>
              <a:rPr dirty="0" sz="950" spc="-50">
                <a:solidFill>
                  <a:srgbClr val="313131"/>
                </a:solidFill>
                <a:latin typeface="Times New Roman"/>
                <a:cs typeface="Times New Roman"/>
              </a:rPr>
              <a:t>INCA.</a:t>
            </a:r>
            <a:r>
              <a:rPr dirty="0" sz="950" spc="14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950">
                <a:solidFill>
                  <a:srgbClr val="383838"/>
                </a:solidFill>
                <a:latin typeface="Times New Roman"/>
                <a:cs typeface="Times New Roman"/>
              </a:rPr>
              <a:t>1</a:t>
            </a:r>
            <a:r>
              <a:rPr dirty="0" sz="950" spc="-2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950">
                <a:solidFill>
                  <a:srgbClr val="343434"/>
                </a:solidFill>
                <a:latin typeface="Times New Roman"/>
                <a:cs typeface="Times New Roman"/>
              </a:rPr>
              <a:t>1</a:t>
            </a:r>
            <a:r>
              <a:rPr dirty="0" sz="950" spc="-4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950" spc="120">
                <a:solidFill>
                  <a:srgbClr val="2D2D2D"/>
                </a:solidFill>
                <a:latin typeface="Times New Roman"/>
                <a:cs typeface="Times New Roman"/>
              </a:rPr>
              <a:t>.089.</a:t>
            </a:r>
            <a:r>
              <a:rPr dirty="0" sz="950" spc="120">
                <a:solidFill>
                  <a:srgbClr val="3F3F3F"/>
                </a:solidFill>
                <a:latin typeface="Times New Roman"/>
                <a:cs typeface="Times New Roman"/>
              </a:rPr>
              <a:t>7</a:t>
            </a:r>
            <a:r>
              <a:rPr dirty="0" sz="950" spc="12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dirty="0" sz="950" spc="120">
                <a:solidFill>
                  <a:srgbClr val="494949"/>
                </a:solidFill>
                <a:latin typeface="Times New Roman"/>
                <a:cs typeface="Times New Roman"/>
              </a:rPr>
              <a:t>2</a:t>
            </a:r>
            <a:endParaRPr sz="9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2025-05-19T15:53:44Z</dcterms:created>
  <dcterms:modified xsi:type="dcterms:W3CDTF">2025-05-19T15:53:44Z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LastSaved">
    <vt:filetime>2025-05-19T00:00:00Z</vt:filetime>
  </property>
</Properties>
</file>