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94600" cy="10693400"/>
  <p:notesSz cx="75946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03143"/>
            <a:ext cx="6433820" cy="22376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66968"/>
            <a:ext cx="5298440" cy="2663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50719"/>
            <a:ext cx="3292602" cy="7032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50719"/>
            <a:ext cx="3292602" cy="7032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6212"/>
            <a:ext cx="6812280" cy="17048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50719"/>
            <a:ext cx="6812280" cy="7032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09429"/>
            <a:ext cx="2422144" cy="532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09429"/>
            <a:ext cx="1740916" cy="532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09429"/>
            <a:ext cx="1740916" cy="532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30672" y="3028393"/>
          <a:ext cx="6731635" cy="7033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17625"/>
                <a:gridCol w="1354455"/>
                <a:gridCol w="985519"/>
                <a:gridCol w="339089"/>
                <a:gridCol w="1306195"/>
                <a:gridCol w="1339850"/>
              </a:tblGrid>
              <a:tr h="237490">
                <a:tc gridSpan="2">
                  <a:txBody>
                    <a:bodyPr/>
                    <a:lstStyle/>
                    <a:p>
                      <a:pPr marL="46355" marR="5778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000" spc="-35">
                          <a:latin typeface="Arial Black"/>
                          <a:cs typeface="Arial Black"/>
                        </a:rPr>
                        <a:t>DOCUMENTO</a:t>
                      </a:r>
                      <a:endParaRPr sz="1000">
                        <a:latin typeface="Arial Black"/>
                        <a:cs typeface="Arial Black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200" spc="-20">
                          <a:latin typeface="Courier New"/>
                          <a:cs typeface="Courier New"/>
                        </a:rPr>
                        <a:t>DATA</a:t>
                      </a:r>
                      <a:endParaRPr sz="1200">
                        <a:latin typeface="Courier New"/>
                        <a:cs typeface="Courier New"/>
                      </a:endParaRPr>
                    </a:p>
                  </a:txBody>
                  <a:tcPr marL="0" marR="0" marB="0" marT="762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340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200" spc="-10">
                          <a:latin typeface="Courier New"/>
                          <a:cs typeface="Courier New"/>
                        </a:rPr>
                        <a:t>VDGÊNGA</a:t>
                      </a:r>
                      <a:endParaRPr sz="1200">
                        <a:latin typeface="Courier New"/>
                        <a:cs typeface="Courier New"/>
                      </a:endParaRPr>
                    </a:p>
                  </a:txBody>
                  <a:tcPr marL="0" marR="0" marB="0" marT="762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baseline="2525" sz="1650" spc="-330"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baseline="2525" sz="1650" spc="104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baseline="7575" sz="1650" spc="-37">
                          <a:latin typeface="Arial Black"/>
                          <a:cs typeface="Arial Black"/>
                        </a:rPr>
                        <a:t>R</a:t>
                      </a:r>
                      <a:r>
                        <a:rPr dirty="0" sz="1100" spc="-25">
                          <a:latin typeface="Arial Black"/>
                          <a:cs typeface="Arial Black"/>
                        </a:rPr>
                        <a:t>S</a:t>
                      </a:r>
                      <a:endParaRPr sz="1100">
                        <a:latin typeface="Arial Black"/>
                        <a:cs typeface="Arial Black"/>
                      </a:endParaRPr>
                    </a:p>
                  </a:txBody>
                  <a:tcPr marL="0" marR="0" marB="0" marT="3556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3360">
                <a:tc gridSpan="2">
                  <a:txBody>
                    <a:bodyPr/>
                    <a:lstStyle/>
                    <a:p>
                      <a:pPr marL="40640" marR="5778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250">
                          <a:latin typeface="Arial Black"/>
                          <a:cs typeface="Arial Black"/>
                        </a:rPr>
                        <a:t>TERMO</a:t>
                      </a:r>
                      <a:r>
                        <a:rPr dirty="0" sz="1050" spc="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25"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1050" spc="2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45">
                          <a:latin typeface="Arial Black"/>
                          <a:cs typeface="Arial Black"/>
                        </a:rPr>
                        <a:t>COLABORAÇÃO</a:t>
                      </a:r>
                      <a:r>
                        <a:rPr dirty="0" sz="1050" spc="2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110">
                          <a:latin typeface="Arial Black"/>
                          <a:cs typeface="Arial Black"/>
                        </a:rPr>
                        <a:t>n°</a:t>
                      </a:r>
                      <a:r>
                        <a:rPr dirty="0" sz="105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0">
                          <a:latin typeface="Arial Black"/>
                          <a:cs typeface="Arial Black"/>
                        </a:rPr>
                        <a:t>4824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55">
                          <a:latin typeface="Courier New"/>
                          <a:cs typeface="Courier New"/>
                        </a:rPr>
                        <a:t>23f12/202l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150">
                          <a:latin typeface="Courier New"/>
                          <a:cs typeface="Courier New"/>
                        </a:rPr>
                        <a:t>0lf0l/2022</a:t>
                      </a:r>
                      <a:r>
                        <a:rPr dirty="0" sz="1050" spc="-200"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1050" spc="-125">
                          <a:latin typeface="Courier New"/>
                          <a:cs typeface="Courier New"/>
                        </a:rPr>
                        <a:t>a</a:t>
                      </a:r>
                      <a:r>
                        <a:rPr dirty="0" sz="1050" spc="-310"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1050" spc="-55">
                          <a:latin typeface="Courier New"/>
                          <a:cs typeface="Courier New"/>
                        </a:rPr>
                        <a:t>3lf12/2026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80">
                          <a:latin typeface="Arial Black"/>
                          <a:cs typeface="Arial Black"/>
                        </a:rPr>
                        <a:t>1.347.555,24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76530">
                <a:tc gridSpan="2">
                  <a:txBody>
                    <a:bodyPr/>
                    <a:lstStyle/>
                    <a:p>
                      <a:pPr marR="5778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28600">
                <a:tc gridSpan="2">
                  <a:txBody>
                    <a:bodyPr/>
                    <a:lstStyle/>
                    <a:p>
                      <a:pPr marL="136842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50" spc="85" b="1">
                          <a:latin typeface="Calibri"/>
                          <a:cs typeface="Calibri"/>
                        </a:rPr>
                        <a:t>DEMONSTRATIVO</a:t>
                      </a:r>
                      <a:r>
                        <a:rPr dirty="0" sz="950" spc="254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75" b="1">
                          <a:latin typeface="Calibri"/>
                          <a:cs typeface="Calibri"/>
                        </a:rPr>
                        <a:t>DO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273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50" spc="70" b="1"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950" spc="16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110" b="1">
                          <a:latin typeface="Calibri"/>
                          <a:cs typeface="Calibri"/>
                        </a:rPr>
                        <a:t>RECURSOS</a:t>
                      </a:r>
                      <a:r>
                        <a:rPr dirty="0" sz="950" spc="1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95" b="1">
                          <a:latin typeface="Calibri"/>
                          <a:cs typeface="Calibri"/>
                        </a:rPr>
                        <a:t>DISPONÍVEIS</a:t>
                      </a:r>
                      <a:r>
                        <a:rPr dirty="0" sz="950" spc="204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135" b="1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95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90" b="1">
                          <a:latin typeface="Calibri"/>
                          <a:cs typeface="Calibri"/>
                        </a:rPr>
                        <a:t>EXERCÍCIO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273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 marL="173990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dirty="0" sz="1050" spc="-170">
                          <a:latin typeface="Arial Black"/>
                          <a:cs typeface="Arial Black"/>
                        </a:rPr>
                        <a:t>DATA</a:t>
                      </a:r>
                      <a:r>
                        <a:rPr dirty="0" sz="1050" spc="5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55">
                          <a:solidFill>
                            <a:srgbClr val="0A0A0A"/>
                          </a:solidFill>
                          <a:latin typeface="Arial Black"/>
                          <a:cs typeface="Arial Black"/>
                        </a:rPr>
                        <a:t>PREVISTA</a:t>
                      </a:r>
                      <a:endParaRPr sz="1050">
                        <a:latin typeface="Arial Black"/>
                        <a:cs typeface="Arial Black"/>
                      </a:endParaRPr>
                    </a:p>
                    <a:p>
                      <a:pPr marL="132080">
                        <a:lnSpc>
                          <a:spcPts val="1180"/>
                        </a:lnSpc>
                      </a:pPr>
                      <a:r>
                        <a:rPr dirty="0" sz="1050" spc="90" b="1">
                          <a:latin typeface="Calibri"/>
                          <a:cs typeface="Calibri"/>
                        </a:rPr>
                        <a:t>PARAO </a:t>
                      </a:r>
                      <a:r>
                        <a:rPr dirty="0" sz="1050" spc="50" b="1">
                          <a:solidFill>
                            <a:srgbClr val="0C0C0C"/>
                          </a:solidFill>
                          <a:latin typeface="Calibri"/>
                          <a:cs typeface="Calibri"/>
                        </a:rPr>
                        <a:t>REPASSE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9095" marR="80645" indent="318770">
                        <a:lnSpc>
                          <a:spcPts val="1100"/>
                        </a:lnSpc>
                        <a:spcBef>
                          <a:spcPts val="210"/>
                        </a:spcBef>
                      </a:pPr>
                      <a:r>
                        <a:rPr dirty="0" sz="1050" spc="-10" b="1">
                          <a:latin typeface="Calibri"/>
                          <a:cs typeface="Calibri"/>
                        </a:rPr>
                        <a:t>VALORES </a:t>
                      </a:r>
                      <a:r>
                        <a:rPr dirty="0" sz="1050" spc="10" b="1">
                          <a:latin typeface="Calibri"/>
                          <a:cs typeface="Calibri"/>
                        </a:rPr>
                        <a:t>PREVISTOS</a:t>
                      </a:r>
                      <a:r>
                        <a:rPr dirty="0" sz="1050" spc="150" b="1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050" spc="-25" b="1">
                          <a:latin typeface="Calibri"/>
                          <a:cs typeface="Calibri"/>
                        </a:rPr>
                        <a:t>R$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050" spc="-180">
                          <a:latin typeface="Arial Black"/>
                          <a:cs typeface="Arial Black"/>
                        </a:rPr>
                        <a:t>DATA</a:t>
                      </a:r>
                      <a:r>
                        <a:rPr dirty="0" sz="1050" spc="7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125"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105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70">
                          <a:latin typeface="Arial Black"/>
                          <a:cs typeface="Arial Black"/>
                        </a:rPr>
                        <a:t>REPASSE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781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050">
                          <a:latin typeface="Arial Black"/>
                          <a:cs typeface="Arial Black"/>
                        </a:rPr>
                        <a:t>N</a:t>
                      </a:r>
                      <a:r>
                        <a:rPr dirty="0" sz="650">
                          <a:latin typeface="Arial Black"/>
                          <a:cs typeface="Arial Black"/>
                        </a:rPr>
                        <a:t>'</a:t>
                      </a:r>
                      <a:r>
                        <a:rPr dirty="0" sz="650" spc="22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135">
                          <a:latin typeface="Arial Black"/>
                          <a:cs typeface="Arial Black"/>
                        </a:rPr>
                        <a:t>DOC.</a:t>
                      </a:r>
                      <a:r>
                        <a:rPr dirty="0" sz="1050" spc="2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5">
                          <a:latin typeface="Arial Black"/>
                          <a:cs typeface="Arial Black"/>
                        </a:rPr>
                        <a:t>CRÉDITO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781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0190" marR="34925" indent="457834">
                        <a:lnSpc>
                          <a:spcPts val="1180"/>
                        </a:lnSpc>
                        <a:spcBef>
                          <a:spcPts val="170"/>
                        </a:spcBef>
                      </a:pPr>
                      <a:r>
                        <a:rPr dirty="0" sz="1050" spc="-140">
                          <a:latin typeface="Arial Black"/>
                          <a:cs typeface="Arial Black"/>
                        </a:rPr>
                        <a:t>VALORES </a:t>
                      </a:r>
                      <a:r>
                        <a:rPr dirty="0" baseline="2645" sz="1575" spc="-254">
                          <a:latin typeface="Arial Black"/>
                          <a:cs typeface="Arial Black"/>
                        </a:rPr>
                        <a:t>REPASSADOS</a:t>
                      </a:r>
                      <a:r>
                        <a:rPr dirty="0" baseline="2645" sz="1575" spc="19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baseline="2645" sz="1575" spc="-37">
                          <a:latin typeface="Arial Black"/>
                          <a:cs typeface="Arial Black"/>
                        </a:rPr>
                        <a:t>R</a:t>
                      </a:r>
                      <a:r>
                        <a:rPr dirty="0" sz="1050" spc="-25">
                          <a:latin typeface="Arial Black"/>
                          <a:cs typeface="Arial Black"/>
                        </a:rPr>
                        <a:t>J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215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15/01/2024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65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baseline="2645" sz="1575" spc="-15">
                          <a:latin typeface="Arial Black"/>
                          <a:cs typeface="Arial Black"/>
                        </a:rPr>
                        <a:t>30/01</a:t>
                      </a:r>
                      <a:r>
                        <a:rPr dirty="0" sz="1050" spc="-10">
                          <a:latin typeface="Arial Black"/>
                          <a:cs typeface="Arial Black"/>
                        </a:rPr>
                        <a:t>/</a:t>
                      </a:r>
                      <a:r>
                        <a:rPr dirty="0" baseline="2645" sz="1575" spc="-15">
                          <a:latin typeface="Arial Black"/>
                          <a:cs typeface="Arial Black"/>
                        </a:rPr>
                        <a:t>2024</a:t>
                      </a:r>
                      <a:endParaRPr baseline="2645" sz="1575">
                        <a:latin typeface="Arial Black"/>
                        <a:cs typeface="Arial Black"/>
                      </a:endParaRPr>
                    </a:p>
                  </a:txBody>
                  <a:tcPr marL="0" marR="0" marB="0" marT="146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4345" marR="239395" indent="-236220">
                        <a:lnSpc>
                          <a:spcPts val="1150"/>
                        </a:lnSpc>
                        <a:spcBef>
                          <a:spcPts val="170"/>
                        </a:spcBef>
                      </a:pPr>
                      <a:r>
                        <a:rPr dirty="0" sz="1050" spc="-220">
                          <a:latin typeface="Arial Black"/>
                          <a:cs typeface="Arial Black"/>
                        </a:rPr>
                        <a:t>Locação</a:t>
                      </a:r>
                      <a:r>
                        <a:rPr dirty="0" sz="1050" spc="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40"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105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45">
                          <a:latin typeface="Arial Black"/>
                          <a:cs typeface="Arial Black"/>
                        </a:rPr>
                        <a:t>IPTU</a:t>
                      </a:r>
                      <a:r>
                        <a:rPr dirty="0" sz="1050" spc="-35">
                          <a:latin typeface="Arial Black"/>
                          <a:cs typeface="Arial Black"/>
                        </a:rPr>
                        <a:t> janeiro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215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3492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10">
                          <a:latin typeface="Cambria"/>
                          <a:cs typeface="Cambria"/>
                        </a:rPr>
                        <a:t>15/01/2024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26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10">
                          <a:latin typeface="Cambria"/>
                          <a:cs typeface="Cambria"/>
                        </a:rPr>
                        <a:t>100.354,20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10">
                          <a:latin typeface="Cambria"/>
                          <a:cs typeface="Cambria"/>
                        </a:rPr>
                        <a:t>30/01/2024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65">
                          <a:latin typeface="Arial Black"/>
                          <a:cs typeface="Arial Black"/>
                        </a:rPr>
                        <a:t>jANElRO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70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marL="346710">
                        <a:lnSpc>
                          <a:spcPts val="1255"/>
                        </a:lnSpc>
                      </a:pPr>
                      <a:r>
                        <a:rPr dirty="0" sz="1050" spc="-10">
                          <a:latin typeface="Cambria"/>
                          <a:cs typeface="Cambria"/>
                        </a:rPr>
                        <a:t>14/02/2024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26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10">
                          <a:latin typeface="Cambria"/>
                          <a:cs typeface="Cambria"/>
                        </a:rPr>
                        <a:t>100.354,20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524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10">
                          <a:latin typeface="Cambria"/>
                          <a:cs typeface="Cambria"/>
                        </a:rPr>
                        <a:t>06/02/2024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125">
                          <a:latin typeface="Arial Black"/>
                          <a:cs typeface="Arial Black"/>
                        </a:rPr>
                        <a:t>FEVEREIRO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70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68935">
                <a:tc>
                  <a:txBody>
                    <a:bodyPr/>
                    <a:lstStyle/>
                    <a:p>
                      <a:pPr marL="3492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10">
                          <a:latin typeface="Cambria"/>
                          <a:cs typeface="Cambria"/>
                        </a:rPr>
                        <a:t>14/02/2024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9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10">
                          <a:latin typeface="Cambria"/>
                          <a:cs typeface="Cambria"/>
                        </a:rPr>
                        <a:t>3.579,22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524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10">
                          <a:latin typeface="Cambria"/>
                          <a:cs typeface="Cambria"/>
                        </a:rPr>
                        <a:t>06/02/2024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14655" marR="235585" indent="-173990">
                        <a:lnSpc>
                          <a:spcPts val="1150"/>
                        </a:lnSpc>
                        <a:spcBef>
                          <a:spcPts val="220"/>
                        </a:spcBef>
                      </a:pPr>
                      <a:r>
                        <a:rPr dirty="0" sz="1050" spc="-220">
                          <a:latin typeface="Arial Black"/>
                          <a:cs typeface="Arial Black"/>
                        </a:rPr>
                        <a:t>Locação</a:t>
                      </a:r>
                      <a:r>
                        <a:rPr dirty="0" sz="1050" spc="5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40"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105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40">
                          <a:latin typeface="Arial Black"/>
                          <a:cs typeface="Arial Black"/>
                        </a:rPr>
                        <a:t>IPTU</a:t>
                      </a:r>
                      <a:r>
                        <a:rPr dirty="0" sz="1050" spc="-60">
                          <a:latin typeface="Arial Black"/>
                          <a:cs typeface="Arial Black"/>
                        </a:rPr>
                        <a:t> fevereiro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279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03835">
                <a:tc>
                  <a:txBody>
                    <a:bodyPr/>
                    <a:lstStyle/>
                    <a:p>
                      <a:pPr marL="3460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50">
                          <a:latin typeface="Courier New"/>
                          <a:cs typeface="Courier New"/>
                        </a:rPr>
                        <a:t>15/03/2024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587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06/03/2024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220">
                          <a:latin typeface="Arial Black"/>
                          <a:cs typeface="Arial Black"/>
                        </a:rPr>
                        <a:t>Locação</a:t>
                      </a:r>
                      <a:r>
                        <a:rPr dirty="0" sz="1050" spc="4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10"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1050" spc="-4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54">
                          <a:latin typeface="Arial Black"/>
                          <a:cs typeface="Arial Black"/>
                        </a:rPr>
                        <a:t>IPTU</a:t>
                      </a:r>
                      <a:r>
                        <a:rPr dirty="0" sz="1050" spc="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40">
                          <a:latin typeface="Arial Black"/>
                          <a:cs typeface="Arial Black"/>
                        </a:rPr>
                        <a:t>março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10">
                          <a:latin typeface="Arial Black"/>
                          <a:cs typeface="Arial Black"/>
                        </a:rPr>
                        <a:t>3.57922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37490">
                <a:tc>
                  <a:txBody>
                    <a:bodyPr/>
                    <a:lstStyle/>
                    <a:p>
                      <a:pPr marL="3486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50" spc="-55">
                          <a:latin typeface="Courier New"/>
                          <a:cs typeface="Courier New"/>
                        </a:rPr>
                        <a:t>l5/03/2024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2032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71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50" spc="-75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587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06/03/2024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50" spc="-55">
                          <a:latin typeface="Arial Black"/>
                          <a:cs typeface="Arial Black"/>
                        </a:rPr>
                        <a:t>MARÇO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050" spc="-70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34544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14/04/2024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71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75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556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09/04/2024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50">
                          <a:latin typeface="Arial Black"/>
                          <a:cs typeface="Arial Black"/>
                        </a:rPr>
                        <a:t>ABRIL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70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marL="36004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l4J04/2024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587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09/04/2024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220">
                          <a:latin typeface="Arial Black"/>
                          <a:cs typeface="Arial Black"/>
                        </a:rPr>
                        <a:t>Locação</a:t>
                      </a:r>
                      <a:r>
                        <a:rPr dirty="0" sz="1050" spc="6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10"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105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54">
                          <a:latin typeface="Arial Black"/>
                          <a:cs typeface="Arial Black"/>
                        </a:rPr>
                        <a:t>IPTU</a:t>
                      </a:r>
                      <a:r>
                        <a:rPr dirty="0" sz="1050" spc="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10">
                          <a:latin typeface="Arial Black"/>
                          <a:cs typeface="Arial Black"/>
                        </a:rPr>
                        <a:t>abril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03835">
                <a:tc>
                  <a:txBody>
                    <a:bodyPr/>
                    <a:lstStyle/>
                    <a:p>
                      <a:pPr marL="3486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14J05/2024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71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75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5941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15/05/2024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20">
                          <a:latin typeface="Arial Black"/>
                          <a:cs typeface="Arial Black"/>
                        </a:rPr>
                        <a:t>MAIO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000" spc="-10">
                          <a:latin typeface="Cambria"/>
                          <a:cs typeface="Cambria"/>
                        </a:rPr>
                        <a:t>100.354,20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3600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l4J05/2024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32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5941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15/05/2024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50" spc="-229">
                          <a:latin typeface="Arial Black"/>
                          <a:cs typeface="Arial Black"/>
                        </a:rPr>
                        <a:t>Locação</a:t>
                      </a:r>
                      <a:r>
                        <a:rPr dirty="0" sz="1050" spc="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10"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105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54">
                          <a:latin typeface="Arial Black"/>
                          <a:cs typeface="Arial Black"/>
                        </a:rPr>
                        <a:t>IPTU</a:t>
                      </a:r>
                      <a:r>
                        <a:rPr dirty="0" sz="1050" spc="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0">
                          <a:latin typeface="Arial Black"/>
                          <a:cs typeface="Arial Black"/>
                        </a:rPr>
                        <a:t>maio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2032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15/05/2024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55">
                          <a:latin typeface="Arial Black"/>
                          <a:cs typeface="Arial Black"/>
                        </a:rPr>
                        <a:t>40.141,68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6258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15/05/2024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06400" marR="172720" indent="-210820">
                        <a:lnSpc>
                          <a:spcPts val="1130"/>
                        </a:lnSpc>
                        <a:spcBef>
                          <a:spcPts val="210"/>
                        </a:spcBef>
                      </a:pPr>
                      <a:r>
                        <a:rPr dirty="0" sz="1050" spc="-195">
                          <a:latin typeface="Arial Black"/>
                          <a:cs typeface="Arial Black"/>
                        </a:rPr>
                        <a:t>Verba</a:t>
                      </a:r>
                      <a:r>
                        <a:rPr dirty="0" sz="1050" spc="6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180">
                          <a:latin typeface="Arial Black"/>
                          <a:cs typeface="Arial Black"/>
                        </a:rPr>
                        <a:t>Adicional</a:t>
                      </a:r>
                      <a:r>
                        <a:rPr dirty="0" sz="1050" spc="9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80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- </a:t>
                      </a:r>
                      <a:r>
                        <a:rPr dirty="0" sz="1050" spc="-80">
                          <a:latin typeface="Arial Black"/>
                          <a:cs typeface="Arial Black"/>
                        </a:rPr>
                        <a:t>Consumo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55">
                          <a:latin typeface="Arial Black"/>
                          <a:cs typeface="Arial Black"/>
                        </a:rPr>
                        <a:t>40.141,68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marL="3536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00" spc="-25">
                          <a:latin typeface="Arial Black"/>
                          <a:cs typeface="Arial Black"/>
                        </a:rPr>
                        <a:t>15/05/2024</a:t>
                      </a:r>
                      <a:endParaRPr sz="1000">
                        <a:latin typeface="Arial Black"/>
                        <a:cs typeface="Arial Black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9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10.035,42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5941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15/05/2024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ts val="1180"/>
                        </a:lnSpc>
                        <a:spcBef>
                          <a:spcPts val="40"/>
                        </a:spcBef>
                      </a:pPr>
                      <a:r>
                        <a:rPr dirty="0" sz="1050" spc="-195">
                          <a:latin typeface="Arial Black"/>
                          <a:cs typeface="Arial Black"/>
                        </a:rPr>
                        <a:t>Verba</a:t>
                      </a:r>
                      <a:r>
                        <a:rPr dirty="0" sz="1050" spc="6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180">
                          <a:latin typeface="Arial Black"/>
                          <a:cs typeface="Arial Black"/>
                        </a:rPr>
                        <a:t>Adicional</a:t>
                      </a:r>
                      <a:r>
                        <a:rPr dirty="0" sz="1050" spc="6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0">
                          <a:latin typeface="Arial Black"/>
                          <a:cs typeface="Arial Black"/>
                        </a:rPr>
                        <a:t>Bens</a:t>
                      </a:r>
                      <a:endParaRPr sz="1050">
                        <a:latin typeface="Arial Black"/>
                        <a:cs typeface="Arial Black"/>
                      </a:endParaRPr>
                    </a:p>
                    <a:p>
                      <a:pPr algn="ctr">
                        <a:lnSpc>
                          <a:spcPts val="1240"/>
                        </a:lnSpc>
                      </a:pPr>
                      <a:r>
                        <a:rPr dirty="0" sz="1100" spc="-145">
                          <a:latin typeface="Arial Black"/>
                          <a:cs typeface="Arial Black"/>
                        </a:rPr>
                        <a:t>Permanentes</a:t>
                      </a:r>
                      <a:endParaRPr sz="110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55">
                          <a:latin typeface="Arial Black"/>
                          <a:cs typeface="Arial Black"/>
                        </a:rPr>
                        <a:t>10.035,42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marL="3492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50">
                          <a:latin typeface="Courier New"/>
                          <a:cs typeface="Courier New"/>
                        </a:rPr>
                        <a:t>13f06/2024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715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75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5941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11/06/2024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300">
                          <a:latin typeface="Arial Black"/>
                          <a:cs typeface="Arial Black"/>
                        </a:rPr>
                        <a:t>JUNHO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70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35242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50">
                          <a:latin typeface="Courier New"/>
                          <a:cs typeface="Courier New"/>
                        </a:rPr>
                        <a:t>13/06/2024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99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6258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11/06/2024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220">
                          <a:latin typeface="Arial Black"/>
                          <a:cs typeface="Arial Black"/>
                        </a:rPr>
                        <a:t>Locação</a:t>
                      </a:r>
                      <a:r>
                        <a:rPr dirty="0" sz="1050" spc="6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10"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105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54">
                          <a:latin typeface="Arial Black"/>
                          <a:cs typeface="Arial Black"/>
                        </a:rPr>
                        <a:t>IPTU</a:t>
                      </a:r>
                      <a:r>
                        <a:rPr dirty="0" sz="1050" spc="7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10">
                          <a:latin typeface="Arial Black"/>
                          <a:cs typeface="Arial Black"/>
                        </a:rPr>
                        <a:t>junho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0185">
                <a:tc>
                  <a:txBody>
                    <a:bodyPr/>
                    <a:lstStyle/>
                    <a:p>
                      <a:pPr marL="354965">
                        <a:lnSpc>
                          <a:spcPts val="1315"/>
                        </a:lnSpc>
                      </a:pPr>
                      <a:r>
                        <a:rPr dirty="0" sz="1100" spc="-90">
                          <a:latin typeface="Courier New"/>
                          <a:cs typeface="Courier New"/>
                        </a:rPr>
                        <a:t>13/07/2024</a:t>
                      </a:r>
                      <a:endParaRPr sz="1100">
                        <a:latin typeface="Courier New"/>
                        <a:cs typeface="Courier New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9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75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6258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16/07/2024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285">
                          <a:latin typeface="Arial Black"/>
                          <a:cs typeface="Arial Black"/>
                        </a:rPr>
                        <a:t>JULHO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-70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35496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1050" spc="-55">
                          <a:latin typeface="Courier New"/>
                          <a:cs typeface="Courier New"/>
                        </a:rPr>
                        <a:t>l3f07/2024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146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9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625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16/07/2024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229">
                          <a:latin typeface="Arial Black"/>
                          <a:cs typeface="Arial Black"/>
                        </a:rPr>
                        <a:t>Locação</a:t>
                      </a:r>
                      <a:r>
                        <a:rPr dirty="0" sz="1050" spc="12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40"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105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54">
                          <a:latin typeface="Arial Black"/>
                          <a:cs typeface="Arial Black"/>
                        </a:rPr>
                        <a:t>IPTU</a:t>
                      </a:r>
                      <a:r>
                        <a:rPr dirty="0" sz="1050" spc="10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10">
                          <a:latin typeface="Arial Black"/>
                          <a:cs typeface="Arial Black"/>
                        </a:rPr>
                        <a:t>julho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3556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50">
                          <a:latin typeface="Courier New"/>
                          <a:cs typeface="Courier New"/>
                        </a:rPr>
                        <a:t>12/08/2024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14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75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13/08/2024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80">
                          <a:latin typeface="Arial Black"/>
                          <a:cs typeface="Arial Black"/>
                        </a:rPr>
                        <a:t>AGOSTO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00" spc="-10">
                          <a:latin typeface="Consolas"/>
                          <a:cs typeface="Consolas"/>
                        </a:rPr>
                        <a:t>100.354,20</a:t>
                      </a:r>
                      <a:endParaRPr sz="1000">
                        <a:latin typeface="Consolas"/>
                        <a:cs typeface="Consolas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35560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55">
                          <a:solidFill>
                            <a:srgbClr val="080808"/>
                          </a:solidFill>
                          <a:latin typeface="Courier New"/>
                          <a:cs typeface="Courier New"/>
                        </a:rPr>
                        <a:t>12/08/2024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13/08/2024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90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220">
                          <a:latin typeface="Arial Black"/>
                          <a:cs typeface="Arial Black"/>
                        </a:rPr>
                        <a:t>Locação</a:t>
                      </a:r>
                      <a:r>
                        <a:rPr dirty="0" sz="1050" spc="4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10"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1050" spc="-4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54">
                          <a:latin typeface="Arial Black"/>
                          <a:cs typeface="Arial Black"/>
                        </a:rPr>
                        <a:t>IPTU</a:t>
                      </a:r>
                      <a:r>
                        <a:rPr dirty="0" sz="1050" spc="8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105">
                          <a:latin typeface="Arial Black"/>
                          <a:cs typeface="Arial Black"/>
                        </a:rPr>
                        <a:t>agosto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35560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55">
                          <a:latin typeface="Courier New"/>
                          <a:cs typeface="Courier New"/>
                        </a:rPr>
                        <a:t>11/09/2024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14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75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17/09/2024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125">
                          <a:latin typeface="Arial Black"/>
                          <a:cs typeface="Arial Black"/>
                        </a:rPr>
                        <a:t>SETEMBRO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70">
                          <a:latin typeface="Arial Black"/>
                          <a:cs typeface="Arial Black"/>
                        </a:rPr>
                        <a:t>100.354,20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35814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1050" spc="-55">
                          <a:solidFill>
                            <a:srgbClr val="080808"/>
                          </a:solidFill>
                          <a:latin typeface="Courier New"/>
                          <a:cs typeface="Courier New"/>
                        </a:rPr>
                        <a:t>l1/09/2024</a:t>
                      </a:r>
                      <a:endParaRPr sz="1050">
                        <a:latin typeface="Courier New"/>
                        <a:cs typeface="Courier New"/>
                      </a:endParaRPr>
                    </a:p>
                  </a:txBody>
                  <a:tcPr marL="0" marR="0" marB="0" marT="146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17/09/2024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985" marR="227329" indent="-137795">
                        <a:lnSpc>
                          <a:spcPts val="1150"/>
                        </a:lnSpc>
                        <a:spcBef>
                          <a:spcPts val="195"/>
                        </a:spcBef>
                      </a:pPr>
                      <a:r>
                        <a:rPr dirty="0" sz="1050" spc="-220">
                          <a:latin typeface="Arial Black"/>
                          <a:cs typeface="Arial Black"/>
                        </a:rPr>
                        <a:t>Locação</a:t>
                      </a:r>
                      <a:r>
                        <a:rPr dirty="0" sz="1050" spc="5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10"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1050" spc="-3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45">
                          <a:latin typeface="Arial Black"/>
                          <a:cs typeface="Arial Black"/>
                        </a:rPr>
                        <a:t>IPTU</a:t>
                      </a:r>
                      <a:r>
                        <a:rPr dirty="0" sz="1050" spc="-80">
                          <a:latin typeface="Arial Black"/>
                          <a:cs typeface="Arial Black"/>
                        </a:rPr>
                        <a:t> settembro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45">
                          <a:latin typeface="Arial Black"/>
                          <a:cs typeface="Arial Black"/>
                        </a:rPr>
                        <a:t>3.579,22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68935">
                <a:tc>
                  <a:txBody>
                    <a:bodyPr/>
                    <a:lstStyle/>
                    <a:p>
                      <a:pPr marL="35750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16/09/2024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81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10">
                          <a:latin typeface="Consolas"/>
                          <a:cs typeface="Consolas"/>
                        </a:rPr>
                        <a:t>40.141.68</a:t>
                      </a:r>
                      <a:endParaRPr sz="1050">
                        <a:latin typeface="Consolas"/>
                        <a:cs typeface="Consolas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708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50" spc="-10">
                          <a:latin typeface="Consolas"/>
                          <a:cs typeface="Consolas"/>
                        </a:rPr>
                        <a:t>17/09/2024</a:t>
                      </a:r>
                      <a:endParaRPr sz="1050">
                        <a:latin typeface="Consolas"/>
                        <a:cs typeface="Consolas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6670">
                        <a:lnSpc>
                          <a:spcPts val="1295"/>
                        </a:lnSpc>
                      </a:pPr>
                      <a:r>
                        <a:rPr dirty="0" sz="1150" spc="-260">
                          <a:latin typeface="Arial Black"/>
                          <a:cs typeface="Arial Black"/>
                        </a:rPr>
                        <a:t>Verba</a:t>
                      </a:r>
                      <a:r>
                        <a:rPr dirty="0" sz="1150" spc="4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150" spc="-235">
                          <a:latin typeface="Arial Black"/>
                          <a:cs typeface="Arial Black"/>
                        </a:rPr>
                        <a:t>Adicional</a:t>
                      </a:r>
                      <a:r>
                        <a:rPr dirty="0" sz="1150" spc="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150" spc="-50">
                          <a:latin typeface="Arial Black"/>
                          <a:cs typeface="Arial Black"/>
                        </a:rPr>
                        <a:t>-</a:t>
                      </a:r>
                      <a:endParaRPr sz="1150">
                        <a:latin typeface="Arial Black"/>
                        <a:cs typeface="Arial Black"/>
                      </a:endParaRPr>
                    </a:p>
                    <a:p>
                      <a:pPr algn="ctr" marL="19050">
                        <a:lnSpc>
                          <a:spcPts val="1210"/>
                        </a:lnSpc>
                      </a:pPr>
                      <a:r>
                        <a:rPr dirty="0" sz="1050" spc="-75">
                          <a:latin typeface="Arial Black"/>
                          <a:cs typeface="Arial Black"/>
                        </a:rPr>
                        <a:t>Consumo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10">
                          <a:latin typeface="Consolas"/>
                          <a:cs typeface="Consolas"/>
                        </a:rPr>
                        <a:t>40.141,68</a:t>
                      </a:r>
                      <a:endParaRPr sz="1050">
                        <a:latin typeface="Consolas"/>
                        <a:cs typeface="Consolas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68935">
                <a:tc>
                  <a:txBody>
                    <a:bodyPr/>
                    <a:lstStyle/>
                    <a:p>
                      <a:pPr marL="36449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1050" spc="-10">
                          <a:latin typeface="Consolas"/>
                          <a:cs typeface="Consolas"/>
                        </a:rPr>
                        <a:t>11/10/2024</a:t>
                      </a:r>
                      <a:endParaRPr sz="1050">
                        <a:latin typeface="Consolas"/>
                        <a:cs typeface="Consolas"/>
                      </a:endParaRPr>
                    </a:p>
                  </a:txBody>
                  <a:tcPr marL="0" marR="0" marB="0" marT="146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105">
                          <a:latin typeface="Arial Black"/>
                          <a:cs typeface="Arial Black"/>
                        </a:rPr>
                        <a:t>100.354,20</a:t>
                      </a:r>
                      <a:endParaRPr sz="110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683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90">
                          <a:latin typeface="Arial Black"/>
                          <a:cs typeface="Arial Black"/>
                        </a:rPr>
                        <a:t>17/09/2024</a:t>
                      </a:r>
                      <a:endParaRPr sz="1100">
                        <a:latin typeface="Arial Black"/>
                        <a:cs typeface="Arial Black"/>
                      </a:endParaRPr>
                    </a:p>
                  </a:txBody>
                  <a:tcPr marL="0" marR="0" marB="0" marT="50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07975" marR="59690" indent="-219075">
                        <a:lnSpc>
                          <a:spcPts val="1130"/>
                        </a:lnSpc>
                        <a:spcBef>
                          <a:spcPts val="235"/>
                        </a:spcBef>
                      </a:pPr>
                      <a:r>
                        <a:rPr dirty="0" sz="1100" spc="-240">
                          <a:latin typeface="Arial Black"/>
                          <a:cs typeface="Arial Black"/>
                        </a:rPr>
                        <a:t>Verba</a:t>
                      </a:r>
                      <a:r>
                        <a:rPr dirty="0" sz="1100" spc="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100" spc="-220">
                          <a:latin typeface="Arial Black"/>
                          <a:cs typeface="Arial Black"/>
                        </a:rPr>
                        <a:t>Adicional</a:t>
                      </a:r>
                      <a:r>
                        <a:rPr dirty="0" sz="1100" spc="8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100" spc="-275">
                          <a:latin typeface="Arial Black"/>
                          <a:cs typeface="Arial Black"/>
                        </a:rPr>
                        <a:t>Bens</a:t>
                      </a:r>
                      <a:r>
                        <a:rPr dirty="0" sz="1100" spc="-145">
                          <a:latin typeface="Arial Black"/>
                          <a:cs typeface="Arial Black"/>
                        </a:rPr>
                        <a:t> Permanentes</a:t>
                      </a:r>
                      <a:endParaRPr sz="1100">
                        <a:latin typeface="Arial Black"/>
                        <a:cs typeface="Arial Black"/>
                      </a:endParaRPr>
                    </a:p>
                  </a:txBody>
                  <a:tcPr marL="0" marR="0" marB="0" marT="2984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60">
                          <a:latin typeface="Arial Black"/>
                          <a:cs typeface="Arial Black"/>
                        </a:rPr>
                        <a:t>10.035,42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54897" y="0"/>
            <a:ext cx="3175" cy="10485120"/>
          </a:xfrm>
          <a:custGeom>
            <a:avLst/>
            <a:gdLst/>
            <a:ahLst/>
            <a:cxnLst/>
            <a:rect l="l" t="t" r="r" b="b"/>
            <a:pathLst>
              <a:path w="3175" h="10485120">
                <a:moveTo>
                  <a:pt x="3049" y="10485016"/>
                </a:moveTo>
                <a:lnTo>
                  <a:pt x="0" y="10485016"/>
                </a:lnTo>
                <a:lnTo>
                  <a:pt x="0" y="0"/>
                </a:lnTo>
                <a:lnTo>
                  <a:pt x="3049" y="0"/>
                </a:lnTo>
                <a:lnTo>
                  <a:pt x="3049" y="104850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643862" y="10673"/>
            <a:ext cx="5764530" cy="0"/>
          </a:xfrm>
          <a:custGeom>
            <a:avLst/>
            <a:gdLst/>
            <a:ahLst/>
            <a:cxnLst/>
            <a:rect l="l" t="t" r="r" b="b"/>
            <a:pathLst>
              <a:path w="5764530" h="0">
                <a:moveTo>
                  <a:pt x="0" y="0"/>
                </a:moveTo>
                <a:lnTo>
                  <a:pt x="5764193" y="0"/>
                </a:lnTo>
              </a:path>
            </a:pathLst>
          </a:custGeom>
          <a:ln w="152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15745" y="10237985"/>
            <a:ext cx="393429" cy="10979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548119" y="552578"/>
            <a:ext cx="6448425" cy="2366010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algn="ctr" marL="64769">
              <a:lnSpc>
                <a:spcPct val="100000"/>
              </a:lnSpc>
              <a:spcBef>
                <a:spcPts val="390"/>
              </a:spcBef>
            </a:pPr>
            <a:r>
              <a:rPr dirty="0" sz="950" spc="-75">
                <a:latin typeface="Arial Black"/>
                <a:cs typeface="Arial Black"/>
              </a:rPr>
              <a:t>DEMONSTRATIVO</a:t>
            </a:r>
            <a:r>
              <a:rPr dirty="0" sz="950" spc="35">
                <a:latin typeface="Arial Black"/>
                <a:cs typeface="Arial Black"/>
              </a:rPr>
              <a:t> </a:t>
            </a:r>
            <a:r>
              <a:rPr dirty="0" sz="950" spc="-100">
                <a:latin typeface="Arial Black"/>
                <a:cs typeface="Arial Black"/>
              </a:rPr>
              <a:t>INTEGRAL</a:t>
            </a:r>
            <a:r>
              <a:rPr dirty="0" sz="950" spc="35">
                <a:latin typeface="Arial Black"/>
                <a:cs typeface="Arial Black"/>
              </a:rPr>
              <a:t> </a:t>
            </a:r>
            <a:r>
              <a:rPr dirty="0" sz="950" spc="-55">
                <a:latin typeface="Arial Black"/>
                <a:cs typeface="Arial Black"/>
              </a:rPr>
              <a:t>DAS</a:t>
            </a:r>
            <a:r>
              <a:rPr dirty="0" sz="950" spc="15">
                <a:latin typeface="Arial Black"/>
                <a:cs typeface="Arial Black"/>
              </a:rPr>
              <a:t> </a:t>
            </a:r>
            <a:r>
              <a:rPr dirty="0" sz="950" spc="-100">
                <a:latin typeface="Arial Black"/>
                <a:cs typeface="Arial Black"/>
              </a:rPr>
              <a:t>RECEITAS</a:t>
            </a:r>
            <a:r>
              <a:rPr dirty="0" sz="950" spc="75">
                <a:latin typeface="Arial Black"/>
                <a:cs typeface="Arial Black"/>
              </a:rPr>
              <a:t> </a:t>
            </a:r>
            <a:r>
              <a:rPr dirty="0" sz="950" spc="-160">
                <a:latin typeface="Arial Black"/>
                <a:cs typeface="Arial Black"/>
              </a:rPr>
              <a:t>E</a:t>
            </a:r>
            <a:r>
              <a:rPr dirty="0" sz="950" spc="30">
                <a:latin typeface="Arial Black"/>
                <a:cs typeface="Arial Black"/>
              </a:rPr>
              <a:t> </a:t>
            </a:r>
            <a:r>
              <a:rPr dirty="0" sz="950" spc="-10">
                <a:latin typeface="Arial Black"/>
                <a:cs typeface="Arial Black"/>
              </a:rPr>
              <a:t>DESPESAS</a:t>
            </a:r>
            <a:endParaRPr sz="950">
              <a:latin typeface="Arial Black"/>
              <a:cs typeface="Arial Black"/>
            </a:endParaRPr>
          </a:p>
          <a:p>
            <a:pPr marL="1989455">
              <a:lnSpc>
                <a:spcPct val="100000"/>
              </a:lnSpc>
              <a:spcBef>
                <a:spcPts val="320"/>
              </a:spcBef>
            </a:pPr>
            <a:r>
              <a:rPr dirty="0" sz="1050" spc="-70">
                <a:latin typeface="Arial MT"/>
                <a:cs typeface="Arial MT"/>
              </a:rPr>
              <a:t>ANEXO</a:t>
            </a:r>
            <a:r>
              <a:rPr dirty="0" sz="1050" spc="45">
                <a:latin typeface="Arial MT"/>
                <a:cs typeface="Arial MT"/>
              </a:rPr>
              <a:t> </a:t>
            </a:r>
            <a:r>
              <a:rPr dirty="0" sz="1050" spc="-114">
                <a:latin typeface="Arial MT"/>
                <a:cs typeface="Arial MT"/>
              </a:rPr>
              <a:t>RP</a:t>
            </a:r>
            <a:r>
              <a:rPr dirty="0" sz="1050" spc="3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10</a:t>
            </a:r>
            <a:r>
              <a:rPr dirty="0" sz="1050" spc="-1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-</a:t>
            </a:r>
            <a:r>
              <a:rPr dirty="0" sz="1050" spc="10">
                <a:latin typeface="Arial MT"/>
                <a:cs typeface="Arial MT"/>
              </a:rPr>
              <a:t> </a:t>
            </a:r>
            <a:r>
              <a:rPr dirty="0" sz="1050" spc="-90">
                <a:latin typeface="Arial MT"/>
                <a:cs typeface="Arial MT"/>
              </a:rPr>
              <a:t>TERPIO</a:t>
            </a:r>
            <a:r>
              <a:rPr dirty="0" sz="1050" spc="55">
                <a:latin typeface="Arial MT"/>
                <a:cs typeface="Arial MT"/>
              </a:rPr>
              <a:t> </a:t>
            </a:r>
            <a:r>
              <a:rPr dirty="0" sz="1050" spc="-95">
                <a:latin typeface="Arial MT"/>
                <a:cs typeface="Arial MT"/>
              </a:rPr>
              <a:t>DE</a:t>
            </a:r>
            <a:r>
              <a:rPr dirty="0" sz="1050" spc="45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COLABORAÇÃO</a:t>
            </a: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85">
                <a:latin typeface="Arial MT"/>
                <a:cs typeface="Arial MT"/>
              </a:rPr>
              <a:t>ÓRGÃO</a:t>
            </a:r>
            <a:r>
              <a:rPr dirty="0" sz="1050" spc="25">
                <a:latin typeface="Arial MT"/>
                <a:cs typeface="Arial MT"/>
              </a:rPr>
              <a:t> </a:t>
            </a:r>
            <a:r>
              <a:rPr dirty="0" sz="1050" spc="-80" b="1">
                <a:latin typeface="Arial"/>
                <a:cs typeface="Arial"/>
              </a:rPr>
              <a:t>PÚBLICO</a:t>
            </a:r>
            <a:r>
              <a:rPr dirty="0" sz="1050" spc="70" b="1">
                <a:latin typeface="Arial"/>
                <a:cs typeface="Arial"/>
              </a:rPr>
              <a:t> </a:t>
            </a:r>
            <a:r>
              <a:rPr dirty="0" sz="1050" spc="-75">
                <a:solidFill>
                  <a:srgbClr val="070707"/>
                </a:solidFill>
                <a:latin typeface="Arial MT"/>
                <a:cs typeface="Arial MT"/>
              </a:rPr>
              <a:t>PARCEIRO:</a:t>
            </a:r>
            <a:r>
              <a:rPr dirty="0" sz="1050" spc="6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1050" spc="-45">
                <a:latin typeface="Arial MT"/>
                <a:cs typeface="Arial MT"/>
              </a:rPr>
              <a:t>Prefeitura</a:t>
            </a:r>
            <a:r>
              <a:rPr dirty="0" sz="1050" spc="45">
                <a:latin typeface="Arial MT"/>
                <a:cs typeface="Arial MT"/>
              </a:rPr>
              <a:t> </a:t>
            </a:r>
            <a:r>
              <a:rPr dirty="0" sz="1050" spc="-70">
                <a:latin typeface="Arial MT"/>
                <a:cs typeface="Arial MT"/>
              </a:rPr>
              <a:t>de</a:t>
            </a:r>
            <a:r>
              <a:rPr dirty="0" sz="1050" spc="-35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Guarulhos</a:t>
            </a:r>
            <a:endParaRPr sz="1050">
              <a:latin typeface="Arial MT"/>
              <a:cs typeface="Arial MT"/>
            </a:endParaRPr>
          </a:p>
          <a:p>
            <a:pPr marL="15240" marR="5080">
              <a:lnSpc>
                <a:spcPct val="122000"/>
              </a:lnSpc>
              <a:spcBef>
                <a:spcPts val="95"/>
              </a:spcBef>
            </a:pPr>
            <a:r>
              <a:rPr dirty="0" sz="1050" spc="-70">
                <a:latin typeface="Arial MT"/>
                <a:cs typeface="Arial MT"/>
              </a:rPr>
              <a:t>ORGANIZAÇÃO</a:t>
            </a:r>
            <a:r>
              <a:rPr dirty="0" sz="1050" spc="10"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Arial MT"/>
                <a:cs typeface="Arial MT"/>
              </a:rPr>
              <a:t>DA</a:t>
            </a:r>
            <a:r>
              <a:rPr dirty="0" sz="1050" spc="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050" spc="-85">
                <a:latin typeface="Arial MT"/>
                <a:cs typeface="Arial MT"/>
              </a:rPr>
              <a:t>SOCIEDADE</a:t>
            </a:r>
            <a:r>
              <a:rPr dirty="0" sz="1050" spc="70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CIVIL:</a:t>
            </a:r>
            <a:r>
              <a:rPr dirty="0" sz="1050" spc="20">
                <a:latin typeface="Arial MT"/>
                <a:cs typeface="Arial MT"/>
              </a:rPr>
              <a:t> </a:t>
            </a:r>
            <a:r>
              <a:rPr dirty="0" sz="1050" spc="-125">
                <a:latin typeface="Arial MT"/>
                <a:cs typeface="Arial MT"/>
              </a:rPr>
              <a:t>ANAA</a:t>
            </a:r>
            <a:r>
              <a:rPr dirty="0" sz="1050" spc="5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-</a:t>
            </a:r>
            <a:r>
              <a:rPr dirty="0" sz="1050" spc="-30">
                <a:latin typeface="Arial MT"/>
                <a:cs typeface="Arial MT"/>
              </a:rPr>
              <a:t> </a:t>
            </a:r>
            <a:r>
              <a:rPr dirty="0" sz="1050" spc="-75">
                <a:latin typeface="Arial MT"/>
                <a:cs typeface="Arial MT"/>
              </a:rPr>
              <a:t>Associação</a:t>
            </a:r>
            <a:r>
              <a:rPr dirty="0" sz="1050" spc="35">
                <a:latin typeface="Arial MT"/>
                <a:cs typeface="Arial MT"/>
              </a:rPr>
              <a:t> </a:t>
            </a:r>
            <a:r>
              <a:rPr dirty="0" sz="1050" spc="-65">
                <a:latin typeface="Arial MT"/>
                <a:cs typeface="Arial MT"/>
              </a:rPr>
              <a:t>dos</a:t>
            </a:r>
            <a:r>
              <a:rPr dirty="0" sz="1050" spc="-5">
                <a:latin typeface="Arial MT"/>
                <a:cs typeface="Arial MT"/>
              </a:rPr>
              <a:t> </a:t>
            </a:r>
            <a:r>
              <a:rPr dirty="0" sz="1050" spc="-60">
                <a:latin typeface="Arial MT"/>
                <a:cs typeface="Arial MT"/>
              </a:rPr>
              <a:t>Moradores</a:t>
            </a:r>
            <a:r>
              <a:rPr dirty="0" sz="1050" spc="25">
                <a:latin typeface="Arial MT"/>
                <a:cs typeface="Arial MT"/>
              </a:rPr>
              <a:t> </a:t>
            </a:r>
            <a:r>
              <a:rPr dirty="0" sz="1050" spc="-45">
                <a:latin typeface="Arial MT"/>
                <a:cs typeface="Arial MT"/>
              </a:rPr>
              <a:t>para</a:t>
            </a:r>
            <a:r>
              <a:rPr dirty="0" sz="1050" spc="-5">
                <a:latin typeface="Arial MT"/>
                <a:cs typeface="Arial MT"/>
              </a:rPr>
              <a:t> </a:t>
            </a:r>
            <a:r>
              <a:rPr dirty="0" sz="1050" spc="-90">
                <a:latin typeface="Arial MT"/>
                <a:cs typeface="Arial MT"/>
              </a:rPr>
              <a:t>o</a:t>
            </a:r>
            <a:r>
              <a:rPr dirty="0" sz="1050" spc="-10">
                <a:latin typeface="Arial MT"/>
                <a:cs typeface="Arial MT"/>
              </a:rPr>
              <a:t> </a:t>
            </a:r>
            <a:r>
              <a:rPr dirty="0" sz="1050" spc="-50">
                <a:latin typeface="Arial MT"/>
                <a:cs typeface="Arial MT"/>
              </a:rPr>
              <a:t>Desenvolvimento</a:t>
            </a:r>
            <a:r>
              <a:rPr dirty="0" sz="1050" spc="-5">
                <a:latin typeface="Arial MT"/>
                <a:cs typeface="Arial MT"/>
              </a:rPr>
              <a:t> </a:t>
            </a:r>
            <a:r>
              <a:rPr dirty="0" sz="1050" spc="-55">
                <a:latin typeface="Arial MT"/>
                <a:cs typeface="Arial MT"/>
              </a:rPr>
              <a:t>do</a:t>
            </a:r>
            <a:r>
              <a:rPr dirty="0" sz="1050" spc="-5">
                <a:latin typeface="Arial MT"/>
                <a:cs typeface="Arial MT"/>
              </a:rPr>
              <a:t> </a:t>
            </a:r>
            <a:r>
              <a:rPr dirty="0" sz="1050" spc="-85">
                <a:latin typeface="Arial MT"/>
                <a:cs typeface="Arial MT"/>
              </a:rPr>
              <a:t>Água</a:t>
            </a:r>
            <a:r>
              <a:rPr dirty="0" sz="1050" spc="25">
                <a:latin typeface="Arial MT"/>
                <a:cs typeface="Arial MT"/>
              </a:rPr>
              <a:t> </a:t>
            </a:r>
            <a:r>
              <a:rPr dirty="0" sz="1050" spc="-70">
                <a:latin typeface="Arial MT"/>
                <a:cs typeface="Arial MT"/>
              </a:rPr>
              <a:t>Azul</a:t>
            </a:r>
            <a:r>
              <a:rPr dirty="0" sz="1050">
                <a:latin typeface="Arial MT"/>
                <a:cs typeface="Arial MT"/>
              </a:rPr>
              <a:t> </a:t>
            </a:r>
            <a:r>
              <a:rPr dirty="0" sz="1050" spc="-60">
                <a:latin typeface="Arial MT"/>
                <a:cs typeface="Arial MT"/>
              </a:rPr>
              <a:t>-</a:t>
            </a:r>
            <a:r>
              <a:rPr dirty="0" sz="1050" spc="-50">
                <a:latin typeface="Arial MT"/>
                <a:cs typeface="Arial MT"/>
              </a:rPr>
              <a:t>I </a:t>
            </a:r>
            <a:r>
              <a:rPr dirty="0" sz="1050" spc="-95">
                <a:latin typeface="Arial MT"/>
                <a:cs typeface="Arial MT"/>
              </a:rPr>
              <a:t>CNPJ:</a:t>
            </a:r>
            <a:r>
              <a:rPr dirty="0" sz="1050" spc="170">
                <a:latin typeface="Arial MT"/>
                <a:cs typeface="Arial MT"/>
              </a:rPr>
              <a:t> </a:t>
            </a:r>
            <a:r>
              <a:rPr dirty="0" sz="1050" spc="-55">
                <a:latin typeface="Arial MT"/>
                <a:cs typeface="Arial MT"/>
              </a:rPr>
              <a:t>08.953.367/0004-</a:t>
            </a:r>
            <a:r>
              <a:rPr dirty="0" sz="1050" spc="-25">
                <a:latin typeface="Arial MT"/>
                <a:cs typeface="Arial MT"/>
              </a:rPr>
              <a:t>84</a:t>
            </a:r>
            <a:endParaRPr sz="105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350"/>
              </a:spcBef>
            </a:pPr>
            <a:r>
              <a:rPr dirty="0" sz="1050" spc="-114">
                <a:latin typeface="Arial MT"/>
                <a:cs typeface="Arial MT"/>
              </a:rPr>
              <a:t>ENDEREÇO</a:t>
            </a:r>
            <a:r>
              <a:rPr dirty="0" sz="1050" spc="40">
                <a:latin typeface="Arial MT"/>
                <a:cs typeface="Arial MT"/>
              </a:rPr>
              <a:t> </a:t>
            </a:r>
            <a:r>
              <a:rPr dirty="0" sz="1050" spc="-155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sz="1050" spc="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50" spc="-65">
                <a:solidFill>
                  <a:srgbClr val="0F0F0F"/>
                </a:solidFill>
                <a:latin typeface="Arial MT"/>
                <a:cs typeface="Arial MT"/>
              </a:rPr>
              <a:t>CEP:</a:t>
            </a:r>
            <a:r>
              <a:rPr dirty="0" sz="105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50" spc="-65">
                <a:latin typeface="Arial MT"/>
                <a:cs typeface="Arial MT"/>
              </a:rPr>
              <a:t>Avenida</a:t>
            </a:r>
            <a:r>
              <a:rPr dirty="0" sz="1050" spc="45">
                <a:latin typeface="Arial MT"/>
                <a:cs typeface="Arial MT"/>
              </a:rPr>
              <a:t> </a:t>
            </a:r>
            <a:r>
              <a:rPr dirty="0" sz="1050" spc="-50">
                <a:latin typeface="Arial MT"/>
                <a:cs typeface="Arial MT"/>
              </a:rPr>
              <a:t>Lydia</a:t>
            </a:r>
            <a:r>
              <a:rPr dirty="0" sz="1050" spc="70">
                <a:latin typeface="Arial MT"/>
                <a:cs typeface="Arial MT"/>
              </a:rPr>
              <a:t> </a:t>
            </a:r>
            <a:r>
              <a:rPr dirty="0" sz="1050" spc="-80">
                <a:latin typeface="Arial MT"/>
                <a:cs typeface="Arial MT"/>
              </a:rPr>
              <a:t>de</a:t>
            </a:r>
            <a:r>
              <a:rPr dirty="0" sz="1050" spc="5">
                <a:latin typeface="Arial MT"/>
                <a:cs typeface="Arial MT"/>
              </a:rPr>
              <a:t> </a:t>
            </a:r>
            <a:r>
              <a:rPr dirty="0" sz="1050" spc="-60">
                <a:latin typeface="Arial MT"/>
                <a:cs typeface="Arial MT"/>
              </a:rPr>
              <a:t>jesus</a:t>
            </a:r>
            <a:r>
              <a:rPr dirty="0" sz="1050" spc="-10">
                <a:latin typeface="Arial MT"/>
                <a:cs typeface="Arial MT"/>
              </a:rPr>
              <a:t> </a:t>
            </a:r>
            <a:r>
              <a:rPr dirty="0" sz="1050" spc="-70">
                <a:latin typeface="Arial MT"/>
                <a:cs typeface="Arial MT"/>
              </a:rPr>
              <a:t>Mendonça,</a:t>
            </a:r>
            <a:r>
              <a:rPr dirty="0" sz="1050" spc="35">
                <a:latin typeface="Arial MT"/>
                <a:cs typeface="Arial MT"/>
              </a:rPr>
              <a:t> </a:t>
            </a:r>
            <a:r>
              <a:rPr dirty="0" sz="1050" spc="-35">
                <a:latin typeface="Arial MT"/>
                <a:cs typeface="Arial MT"/>
              </a:rPr>
              <a:t>1146,</a:t>
            </a:r>
            <a:r>
              <a:rPr dirty="0" sz="1050" spc="35">
                <a:latin typeface="Arial MT"/>
                <a:cs typeface="Arial MT"/>
              </a:rPr>
              <a:t> </a:t>
            </a:r>
            <a:r>
              <a:rPr dirty="0" sz="1050" spc="-85">
                <a:latin typeface="Arial MT"/>
                <a:cs typeface="Arial MT"/>
              </a:rPr>
              <a:t>Água</a:t>
            </a:r>
            <a:r>
              <a:rPr dirty="0" sz="1050" spc="35">
                <a:latin typeface="Arial MT"/>
                <a:cs typeface="Arial MT"/>
              </a:rPr>
              <a:t> </a:t>
            </a:r>
            <a:r>
              <a:rPr dirty="0" sz="1050" spc="-65">
                <a:latin typeface="Arial MT"/>
                <a:cs typeface="Arial MT"/>
              </a:rPr>
              <a:t>Azul,</a:t>
            </a:r>
            <a:r>
              <a:rPr dirty="0" sz="1050" spc="-10">
                <a:latin typeface="Arial MT"/>
                <a:cs typeface="Arial MT"/>
              </a:rPr>
              <a:t> </a:t>
            </a:r>
            <a:r>
              <a:rPr dirty="0" sz="1050" spc="-80">
                <a:latin typeface="Arial MT"/>
                <a:cs typeface="Arial MT"/>
              </a:rPr>
              <a:t>Guarulhos/SP</a:t>
            </a:r>
            <a:r>
              <a:rPr dirty="0" sz="1050" spc="10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-</a:t>
            </a:r>
            <a:r>
              <a:rPr dirty="0" sz="1050" spc="-35">
                <a:latin typeface="Arial MT"/>
                <a:cs typeface="Arial MT"/>
              </a:rPr>
              <a:t> </a:t>
            </a:r>
            <a:r>
              <a:rPr dirty="0" sz="1050" spc="-190">
                <a:latin typeface="Arial MT"/>
                <a:cs typeface="Arial MT"/>
              </a:rPr>
              <a:t>CEP</a:t>
            </a:r>
            <a:r>
              <a:rPr dirty="0" sz="1050" spc="45">
                <a:latin typeface="Arial MT"/>
                <a:cs typeface="Arial MT"/>
              </a:rPr>
              <a:t> </a:t>
            </a:r>
            <a:r>
              <a:rPr dirty="0" sz="1050" spc="-65">
                <a:latin typeface="Arial MT"/>
                <a:cs typeface="Arial MT"/>
              </a:rPr>
              <a:t>07159-</a:t>
            </a:r>
            <a:r>
              <a:rPr dirty="0" sz="1050" spc="-25">
                <a:latin typeface="Arial MT"/>
                <a:cs typeface="Arial MT"/>
              </a:rPr>
              <a:t>190</a:t>
            </a:r>
            <a:endParaRPr sz="10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50"/>
              </a:spcBef>
            </a:pPr>
            <a:r>
              <a:rPr dirty="0" sz="1000" spc="-20">
                <a:latin typeface="Arial MT"/>
                <a:cs typeface="Arial MT"/>
              </a:rPr>
              <a:t>RESPONSAVEL(IS)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 spc="-35">
                <a:solidFill>
                  <a:srgbClr val="262626"/>
                </a:solidFill>
                <a:latin typeface="Arial MT"/>
                <a:cs typeface="Arial MT"/>
              </a:rPr>
              <a:t>PELA</a:t>
            </a:r>
            <a:r>
              <a:rPr dirty="0" sz="1000" spc="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0C0C0C"/>
                </a:solidFill>
                <a:latin typeface="Arial MT"/>
                <a:cs typeface="Arial MT"/>
              </a:rPr>
              <a:t>OSC:</a:t>
            </a:r>
            <a:r>
              <a:rPr dirty="0" sz="100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Antonio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45">
                <a:latin typeface="Arial MT"/>
                <a:cs typeface="Arial MT"/>
              </a:rPr>
              <a:t>Gomes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Silva</a:t>
            </a:r>
            <a:endParaRPr sz="10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90"/>
              </a:spcBef>
            </a:pPr>
            <a:r>
              <a:rPr dirty="0" sz="1050" spc="-50">
                <a:latin typeface="Arial MT"/>
                <a:cs typeface="Arial MT"/>
              </a:rPr>
              <a:t>CPF:</a:t>
            </a:r>
            <a:r>
              <a:rPr dirty="0" sz="1050" spc="105">
                <a:latin typeface="Arial MT"/>
                <a:cs typeface="Arial MT"/>
              </a:rPr>
              <a:t> </a:t>
            </a:r>
            <a:r>
              <a:rPr dirty="0" sz="1050" spc="-55">
                <a:latin typeface="Arial MT"/>
                <a:cs typeface="Arial MT"/>
              </a:rPr>
              <a:t>878.648.008-</a:t>
            </a:r>
            <a:r>
              <a:rPr dirty="0" sz="1050" spc="-25">
                <a:latin typeface="Arial MT"/>
                <a:cs typeface="Arial MT"/>
              </a:rPr>
              <a:t>15</a:t>
            </a:r>
            <a:endParaRPr sz="1050">
              <a:latin typeface="Arial MT"/>
              <a:cs typeface="Arial MT"/>
            </a:endParaRPr>
          </a:p>
          <a:p>
            <a:pPr marL="15240">
              <a:lnSpc>
                <a:spcPts val="1195"/>
              </a:lnSpc>
              <a:spcBef>
                <a:spcPts val="345"/>
              </a:spcBef>
            </a:pPr>
            <a:r>
              <a:rPr dirty="0" sz="1050" spc="-110">
                <a:latin typeface="Arial MT"/>
                <a:cs typeface="Arial MT"/>
              </a:rPr>
              <a:t>OBJETO</a:t>
            </a:r>
            <a:r>
              <a:rPr dirty="0" sz="1050" spc="3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DA</a:t>
            </a:r>
            <a:r>
              <a:rPr dirty="0" sz="1050" spc="-70">
                <a:latin typeface="Arial MT"/>
                <a:cs typeface="Arial MT"/>
              </a:rPr>
              <a:t> PARCERIA:</a:t>
            </a:r>
            <a:r>
              <a:rPr dirty="0" sz="1050" spc="-5">
                <a:latin typeface="Arial MT"/>
                <a:cs typeface="Arial MT"/>
              </a:rPr>
              <a:t> </a:t>
            </a:r>
            <a:r>
              <a:rPr dirty="0" sz="1050" spc="-140">
                <a:solidFill>
                  <a:srgbClr val="2F2F2F"/>
                </a:solidFill>
                <a:latin typeface="Arial MT"/>
                <a:cs typeface="Arial MT"/>
              </a:rPr>
              <a:t>A</a:t>
            </a:r>
            <a:r>
              <a:rPr dirty="0" sz="105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050" spc="-40">
                <a:latin typeface="Arial MT"/>
                <a:cs typeface="Arial MT"/>
              </a:rPr>
              <a:t>presente</a:t>
            </a:r>
            <a:r>
              <a:rPr dirty="0" sz="1050" spc="20">
                <a:latin typeface="Arial MT"/>
                <a:cs typeface="Arial MT"/>
              </a:rPr>
              <a:t> </a:t>
            </a:r>
            <a:r>
              <a:rPr dirty="0" sz="1050" spc="-45">
                <a:latin typeface="Arial MT"/>
                <a:cs typeface="Arial MT"/>
              </a:rPr>
              <a:t>parceria</a:t>
            </a:r>
            <a:r>
              <a:rPr dirty="0" sz="1050" spc="25">
                <a:latin typeface="Arial MT"/>
                <a:cs typeface="Arial MT"/>
              </a:rPr>
              <a:t> </a:t>
            </a:r>
            <a:r>
              <a:rPr dirty="0" sz="1050" spc="-65">
                <a:latin typeface="Arial MT"/>
                <a:cs typeface="Arial MT"/>
              </a:rPr>
              <a:t>destina-</a:t>
            </a:r>
            <a:r>
              <a:rPr dirty="0" sz="1050">
                <a:latin typeface="Arial MT"/>
                <a:cs typeface="Arial MT"/>
              </a:rPr>
              <a:t>se</a:t>
            </a:r>
            <a:r>
              <a:rPr dirty="0" sz="1050" spc="40">
                <a:latin typeface="Arial MT"/>
                <a:cs typeface="Arial MT"/>
              </a:rPr>
              <a:t> </a:t>
            </a:r>
            <a:r>
              <a:rPr dirty="0" sz="1050" spc="-80">
                <a:latin typeface="Arial MT"/>
                <a:cs typeface="Arial MT"/>
              </a:rPr>
              <a:t>ao</a:t>
            </a:r>
            <a:r>
              <a:rPr dirty="0" sz="1050">
                <a:latin typeface="Arial MT"/>
                <a:cs typeface="Arial MT"/>
              </a:rPr>
              <a:t> </a:t>
            </a:r>
            <a:r>
              <a:rPr dirty="0" sz="1050" spc="-40">
                <a:latin typeface="Arial MT"/>
                <a:cs typeface="Arial MT"/>
              </a:rPr>
              <a:t>atendimento</a:t>
            </a:r>
            <a:r>
              <a:rPr dirty="0" sz="1050" spc="60">
                <a:latin typeface="Arial MT"/>
                <a:cs typeface="Arial MT"/>
              </a:rPr>
              <a:t> </a:t>
            </a:r>
            <a:r>
              <a:rPr dirty="0" sz="1050" spc="-50">
                <a:latin typeface="Arial MT"/>
                <a:cs typeface="Arial MT"/>
              </a:rPr>
              <a:t>de</a:t>
            </a:r>
            <a:r>
              <a:rPr dirty="0" sz="1050" spc="-25">
                <a:latin typeface="Arial MT"/>
                <a:cs typeface="Arial MT"/>
              </a:rPr>
              <a:t> </a:t>
            </a:r>
            <a:r>
              <a:rPr dirty="0" sz="1050" spc="-50">
                <a:latin typeface="Arial MT"/>
                <a:cs typeface="Arial MT"/>
              </a:rPr>
              <a:t>crianças,</a:t>
            </a:r>
            <a:r>
              <a:rPr dirty="0" sz="1050" spc="10">
                <a:latin typeface="Arial MT"/>
                <a:cs typeface="Arial MT"/>
              </a:rPr>
              <a:t> </a:t>
            </a:r>
            <a:r>
              <a:rPr dirty="0" sz="1050" spc="-50">
                <a:latin typeface="Arial MT"/>
                <a:cs typeface="Arial MT"/>
              </a:rPr>
              <a:t>em</a:t>
            </a:r>
            <a:r>
              <a:rPr dirty="0" sz="1050" spc="-20">
                <a:latin typeface="Arial MT"/>
                <a:cs typeface="Arial MT"/>
              </a:rPr>
              <a:t> </a:t>
            </a:r>
            <a:r>
              <a:rPr dirty="0" sz="1050" spc="-50">
                <a:latin typeface="Arial MT"/>
                <a:cs typeface="Arial MT"/>
              </a:rPr>
              <a:t>período</a:t>
            </a:r>
            <a:r>
              <a:rPr dirty="0" sz="1050" spc="5">
                <a:latin typeface="Arial MT"/>
                <a:cs typeface="Arial MT"/>
              </a:rPr>
              <a:t> </a:t>
            </a:r>
            <a:r>
              <a:rPr dirty="0" sz="1050" spc="-25">
                <a:latin typeface="Arial MT"/>
                <a:cs typeface="Arial MT"/>
              </a:rPr>
              <a:t>integral,</a:t>
            </a:r>
            <a:r>
              <a:rPr dirty="0" sz="1050" spc="-15">
                <a:latin typeface="Arial MT"/>
                <a:cs typeface="Arial MT"/>
              </a:rPr>
              <a:t> </a:t>
            </a:r>
            <a:r>
              <a:rPr dirty="0" sz="1050" spc="-55">
                <a:latin typeface="Arial MT"/>
                <a:cs typeface="Arial MT"/>
              </a:rPr>
              <a:t>na</a:t>
            </a:r>
            <a:r>
              <a:rPr dirty="0" sz="1050" spc="-5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faixa</a:t>
            </a:r>
            <a:endParaRPr sz="1050">
              <a:latin typeface="Arial MT"/>
              <a:cs typeface="Arial MT"/>
            </a:endParaRPr>
          </a:p>
          <a:p>
            <a:pPr marL="19685">
              <a:lnSpc>
                <a:spcPts val="1255"/>
              </a:lnSpc>
            </a:pPr>
            <a:r>
              <a:rPr dirty="0" sz="1100" spc="-50">
                <a:latin typeface="Arial MT"/>
                <a:cs typeface="Arial MT"/>
              </a:rPr>
              <a:t>etária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14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110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100" spc="-50">
                <a:solidFill>
                  <a:srgbClr val="0F0F0F"/>
                </a:solidFill>
                <a:latin typeface="Arial MT"/>
                <a:cs typeface="Arial MT"/>
              </a:rPr>
              <a:t>até</a:t>
            </a:r>
            <a:r>
              <a:rPr dirty="0" sz="110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100" spc="-155">
                <a:solidFill>
                  <a:srgbClr val="131313"/>
                </a:solidFill>
                <a:latin typeface="Arial MT"/>
                <a:cs typeface="Arial MT"/>
              </a:rPr>
              <a:t>3</a:t>
            </a:r>
            <a:r>
              <a:rPr dirty="0" sz="1100" spc="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100" spc="-105">
                <a:solidFill>
                  <a:srgbClr val="161616"/>
                </a:solidFill>
                <a:latin typeface="Arial MT"/>
                <a:cs typeface="Arial MT"/>
              </a:rPr>
              <a:t>anos</a:t>
            </a:r>
            <a:r>
              <a:rPr dirty="0" sz="1100" spc="4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100" spc="-135">
                <a:solidFill>
                  <a:srgbClr val="0E0E0E"/>
                </a:solidFill>
                <a:latin typeface="Arial MT"/>
                <a:cs typeface="Arial MT"/>
              </a:rPr>
              <a:t>e</a:t>
            </a:r>
            <a:r>
              <a:rPr dirty="0" sz="1100" spc="-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262626"/>
                </a:solidFill>
                <a:latin typeface="Arial MT"/>
                <a:cs typeface="Arial MT"/>
              </a:rPr>
              <a:t>II</a:t>
            </a:r>
            <a:r>
              <a:rPr dirty="0" sz="1100" spc="100">
                <a:solidFill>
                  <a:srgbClr val="262626"/>
                </a:solidFill>
                <a:latin typeface="Arial MT"/>
                <a:cs typeface="Arial MT"/>
              </a:rPr>
              <a:t>  </a:t>
            </a:r>
            <a:r>
              <a:rPr dirty="0" sz="1100" spc="-100">
                <a:latin typeface="Arial MT"/>
                <a:cs typeface="Arial MT"/>
              </a:rPr>
              <a:t>meses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 spc="-60">
                <a:latin typeface="Arial MT"/>
                <a:cs typeface="Arial MT"/>
              </a:rPr>
              <a:t>por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85">
                <a:latin typeface="Arial MT"/>
                <a:cs typeface="Arial MT"/>
              </a:rPr>
              <a:t>meio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0">
                <a:latin typeface="Arial MT"/>
                <a:cs typeface="Arial MT"/>
              </a:rPr>
              <a:t>de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85">
                <a:latin typeface="Arial MT"/>
                <a:cs typeface="Arial MT"/>
              </a:rPr>
              <a:t>unidades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escolares.</a:t>
            </a:r>
            <a:endParaRPr sz="11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15"/>
              </a:spcBef>
            </a:pPr>
            <a:r>
              <a:rPr dirty="0" sz="1050" b="1">
                <a:latin typeface="Calibri"/>
                <a:cs typeface="Calibri"/>
              </a:rPr>
              <a:t>EXERCÍCIO:</a:t>
            </a:r>
            <a:r>
              <a:rPr dirty="0" sz="1050" spc="400" b="1">
                <a:latin typeface="Calibri"/>
                <a:cs typeface="Calibri"/>
              </a:rPr>
              <a:t> </a:t>
            </a:r>
            <a:r>
              <a:rPr dirty="0" sz="1050" spc="-200">
                <a:solidFill>
                  <a:srgbClr val="161616"/>
                </a:solidFill>
                <a:latin typeface="Arial Black"/>
                <a:cs typeface="Arial Black"/>
              </a:rPr>
              <a:t>2024</a:t>
            </a:r>
            <a:r>
              <a:rPr dirty="0" sz="1050" spc="220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1050" spc="-120">
                <a:solidFill>
                  <a:srgbClr val="0E0E0E"/>
                </a:solidFill>
                <a:latin typeface="Arial Black"/>
                <a:cs typeface="Arial Black"/>
              </a:rPr>
              <a:t>-</a:t>
            </a:r>
            <a:r>
              <a:rPr dirty="0" sz="1050" spc="114">
                <a:solidFill>
                  <a:srgbClr val="0E0E0E"/>
                </a:solidFill>
                <a:latin typeface="Arial Black"/>
                <a:cs typeface="Arial Black"/>
              </a:rPr>
              <a:t> </a:t>
            </a:r>
            <a:r>
              <a:rPr dirty="0" sz="1050" spc="-10">
                <a:solidFill>
                  <a:srgbClr val="0E0E0E"/>
                </a:solidFill>
                <a:latin typeface="Arial Black"/>
                <a:cs typeface="Arial Black"/>
              </a:rPr>
              <a:t>Anual</a:t>
            </a:r>
            <a:endParaRPr sz="1050">
              <a:latin typeface="Arial Black"/>
              <a:cs typeface="Arial Black"/>
            </a:endParaRPr>
          </a:p>
          <a:p>
            <a:pPr marL="19685">
              <a:lnSpc>
                <a:spcPct val="100000"/>
              </a:lnSpc>
              <a:spcBef>
                <a:spcPts val="350"/>
              </a:spcBef>
            </a:pPr>
            <a:r>
              <a:rPr dirty="0" sz="1050" b="1">
                <a:latin typeface="Calibri"/>
                <a:cs typeface="Calibri"/>
              </a:rPr>
              <a:t>ORIGEM</a:t>
            </a:r>
            <a:r>
              <a:rPr dirty="0" sz="1050" spc="200" b="1"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0F0F0F"/>
                </a:solidFill>
                <a:latin typeface="Calibri"/>
                <a:cs typeface="Calibri"/>
              </a:rPr>
              <a:t>DOS</a:t>
            </a:r>
            <a:r>
              <a:rPr dirty="0" sz="1050" spc="204" b="1">
                <a:solidFill>
                  <a:srgbClr val="0F0F0F"/>
                </a:solidFill>
                <a:latin typeface="Calibri"/>
                <a:cs typeface="Calibri"/>
              </a:rPr>
              <a:t> </a:t>
            </a:r>
            <a:r>
              <a:rPr dirty="0" sz="1050" spc="50" b="1">
                <a:latin typeface="Calibri"/>
                <a:cs typeface="Calibri"/>
              </a:rPr>
              <a:t>RECURSOS:</a:t>
            </a:r>
            <a:r>
              <a:rPr dirty="0" sz="1050" spc="254" b="1">
                <a:latin typeface="Calibri"/>
                <a:cs typeface="Calibri"/>
              </a:rPr>
              <a:t> </a:t>
            </a:r>
            <a:r>
              <a:rPr dirty="0" sz="1050" spc="-75">
                <a:latin typeface="Arial Black"/>
                <a:cs typeface="Arial Black"/>
              </a:rPr>
              <a:t>Municipal</a:t>
            </a:r>
            <a:endParaRPr sz="10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03256" y="579423"/>
          <a:ext cx="6655434" cy="33000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5560"/>
                <a:gridCol w="1308735"/>
                <a:gridCol w="1305559"/>
                <a:gridCol w="1320800"/>
                <a:gridCol w="1323975"/>
              </a:tblGrid>
              <a:tr h="371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100" spc="-40">
                          <a:latin typeface="Consolas"/>
                          <a:cs typeface="Consolas"/>
                        </a:rPr>
                        <a:t>11/10/2024</a:t>
                      </a:r>
                      <a:endParaRPr sz="1100">
                        <a:latin typeface="Consolas"/>
                        <a:cs typeface="Consolas"/>
                      </a:endParaRPr>
                    </a:p>
                  </a:txBody>
                  <a:tcPr marL="0" marR="0" marB="0" marT="107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50" spc="-10">
                          <a:latin typeface="Cambria"/>
                          <a:cs typeface="Cambria"/>
                        </a:rPr>
                        <a:t>3.579,22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50" spc="-10">
                          <a:latin typeface="Cambria"/>
                          <a:cs typeface="Cambria"/>
                        </a:rPr>
                        <a:t>16/10/2024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6405" marR="244475" indent="-199390">
                        <a:lnSpc>
                          <a:spcPts val="1150"/>
                        </a:lnSpc>
                        <a:spcBef>
                          <a:spcPts val="365"/>
                        </a:spcBef>
                      </a:pPr>
                      <a:r>
                        <a:rPr dirty="0" sz="1000">
                          <a:latin typeface="Cambria"/>
                          <a:cs typeface="Cambria"/>
                        </a:rPr>
                        <a:t>Locação</a:t>
                      </a:r>
                      <a:r>
                        <a:rPr dirty="0" sz="1000" spc="6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1000" spc="1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 spc="-75">
                          <a:latin typeface="Cambria"/>
                          <a:cs typeface="Cambria"/>
                        </a:rPr>
                        <a:t>IPTU</a:t>
                      </a:r>
                      <a:r>
                        <a:rPr dirty="0" sz="1000" spc="-10">
                          <a:latin typeface="Cambria"/>
                          <a:cs typeface="Cambria"/>
                        </a:rPr>
                        <a:t> outubro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463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10">
                          <a:latin typeface="Cambria"/>
                          <a:cs typeface="Cambria"/>
                        </a:rPr>
                        <a:t>3.579,22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3873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00" spc="-30">
                          <a:latin typeface="Courier New"/>
                          <a:cs typeface="Courier New"/>
                        </a:rPr>
                        <a:t>llfl0/2024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000" spc="-30">
                          <a:latin typeface="Courier New"/>
                          <a:cs typeface="Courier New"/>
                        </a:rPr>
                        <a:t>100.354,20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000" spc="-30">
                          <a:latin typeface="Courier New"/>
                          <a:cs typeface="Courier New"/>
                        </a:rPr>
                        <a:t>l6/10f2024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100" spc="-10">
                          <a:latin typeface="Cambria"/>
                          <a:cs typeface="Cambria"/>
                        </a:rPr>
                        <a:t>OUTUBRO</a:t>
                      </a:r>
                      <a:endParaRPr sz="1100">
                        <a:latin typeface="Cambria"/>
                        <a:cs typeface="Cambria"/>
                      </a:endParaRPr>
                    </a:p>
                  </a:txBody>
                  <a:tcPr marL="0" marR="0" marB="0" marT="2032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150" spc="-10">
                          <a:latin typeface="Cambria"/>
                          <a:cs typeface="Cambria"/>
                        </a:rPr>
                        <a:t>100.354,20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1714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25">
                          <a:latin typeface="Courier New"/>
                          <a:cs typeface="Courier New"/>
                        </a:rPr>
                        <a:t>10/11/2024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B="0" marT="209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100" spc="-90">
                          <a:latin typeface="Courier New"/>
                          <a:cs typeface="Courier New"/>
                        </a:rPr>
                        <a:t>3.579,22</a:t>
                      </a:r>
                      <a:endParaRPr sz="1100">
                        <a:latin typeface="Courier New"/>
                        <a:cs typeface="Courier New"/>
                      </a:endParaRPr>
                    </a:p>
                  </a:txBody>
                  <a:tcPr marL="0" marR="0" marB="0" marT="107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100" spc="-20">
                          <a:latin typeface="Courier New"/>
                          <a:cs typeface="Courier New"/>
                        </a:rPr>
                        <a:t>19/112024</a:t>
                      </a:r>
                      <a:endParaRPr sz="1100">
                        <a:latin typeface="Courier New"/>
                        <a:cs typeface="Courier New"/>
                      </a:endParaRPr>
                    </a:p>
                  </a:txBody>
                  <a:tcPr marL="0" marR="0" marB="0" marT="107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6715" marR="245745" indent="-139065">
                        <a:lnSpc>
                          <a:spcPts val="1130"/>
                        </a:lnSpc>
                        <a:spcBef>
                          <a:spcPts val="330"/>
                        </a:spcBef>
                      </a:pPr>
                      <a:r>
                        <a:rPr dirty="0" sz="1000" spc="-190">
                          <a:latin typeface="Arial Black"/>
                          <a:cs typeface="Arial Black"/>
                        </a:rPr>
                        <a:t>Locação</a:t>
                      </a:r>
                      <a:r>
                        <a:rPr dirty="0" sz="1000" spc="9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00" spc="-180"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1000" spc="-1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00" spc="-210">
                          <a:latin typeface="Arial Black"/>
                          <a:cs typeface="Arial Black"/>
                        </a:rPr>
                        <a:t>IPTU</a:t>
                      </a:r>
                      <a:r>
                        <a:rPr dirty="0" sz="1000" spc="-35">
                          <a:latin typeface="Arial Black"/>
                          <a:cs typeface="Arial Black"/>
                        </a:rPr>
                        <a:t> novembro</a:t>
                      </a:r>
                      <a:endParaRPr sz="1000">
                        <a:latin typeface="Arial Black"/>
                        <a:cs typeface="Arial Black"/>
                      </a:endParaRPr>
                    </a:p>
                  </a:txBody>
                  <a:tcPr marL="0" marR="0" marB="0" marT="4191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150" spc="-10">
                          <a:latin typeface="Cambria"/>
                          <a:cs typeface="Cambria"/>
                        </a:rPr>
                        <a:t>3.579,22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107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00" spc="-10">
                          <a:latin typeface="Cambria"/>
                          <a:cs typeface="Cambria"/>
                        </a:rPr>
                        <a:t>10/11/2024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000" spc="-10">
                          <a:latin typeface="Consolas"/>
                          <a:cs typeface="Consolas"/>
                        </a:rPr>
                        <a:t>100.354,20</a:t>
                      </a:r>
                      <a:endParaRPr sz="1000">
                        <a:latin typeface="Consolas"/>
                        <a:cs typeface="Consolas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000" spc="-10">
                          <a:latin typeface="Consolas"/>
                          <a:cs typeface="Consolas"/>
                        </a:rPr>
                        <a:t>19/11f2024</a:t>
                      </a:r>
                      <a:endParaRPr sz="1000">
                        <a:latin typeface="Consolas"/>
                        <a:cs typeface="Consolas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00" spc="-85">
                          <a:latin typeface="Arial Black"/>
                          <a:cs typeface="Arial Black"/>
                        </a:rPr>
                        <a:t>NOVEMBRO</a:t>
                      </a:r>
                      <a:endParaRPr sz="1000">
                        <a:latin typeface="Arial Black"/>
                        <a:cs typeface="Arial Black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mbria"/>
                          <a:cs typeface="Cambria"/>
                        </a:rPr>
                        <a:t>100.354,20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209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000" spc="-10">
                          <a:latin typeface="Consolas"/>
                          <a:cs typeface="Consolas"/>
                        </a:rPr>
                        <a:t>10/11/2024</a:t>
                      </a:r>
                      <a:endParaRPr sz="1000">
                        <a:latin typeface="Consolas"/>
                        <a:cs typeface="Consolas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00" spc="-10">
                          <a:latin typeface="Cambria"/>
                          <a:cs typeface="Cambria"/>
                        </a:rPr>
                        <a:t>18/12/2024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mbria"/>
                          <a:cs typeface="Cambria"/>
                        </a:rPr>
                        <a:t>DEZEMBRO</a:t>
                      </a:r>
                      <a:endParaRPr sz="1100">
                        <a:latin typeface="Cambria"/>
                        <a:cs typeface="Cambria"/>
                      </a:endParaRPr>
                    </a:p>
                  </a:txBody>
                  <a:tcPr marL="0" marR="0" marB="0" marT="82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onsolas"/>
                          <a:cs typeface="Consolas"/>
                        </a:rPr>
                        <a:t>100.354,20</a:t>
                      </a:r>
                      <a:endParaRPr sz="1000">
                        <a:latin typeface="Consolas"/>
                        <a:cs typeface="Consolas"/>
                      </a:endParaRPr>
                    </a:p>
                  </a:txBody>
                  <a:tcPr marL="0" marR="0" marB="0" marT="209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00" spc="-10">
                          <a:latin typeface="Consolas"/>
                          <a:cs typeface="Consolas"/>
                        </a:rPr>
                        <a:t>10/12/2024</a:t>
                      </a:r>
                      <a:endParaRPr sz="1000">
                        <a:latin typeface="Consolas"/>
                        <a:cs typeface="Consolas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00" spc="-10">
                          <a:latin typeface="Cambria"/>
                          <a:cs typeface="Cambria"/>
                        </a:rPr>
                        <a:t>3.579,22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000" spc="-10">
                          <a:latin typeface="Cambria"/>
                          <a:cs typeface="Cambria"/>
                        </a:rPr>
                        <a:t>18/12/2024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115"/>
                        </a:lnSpc>
                        <a:spcBef>
                          <a:spcPts val="114"/>
                        </a:spcBef>
                      </a:pPr>
                      <a:r>
                        <a:rPr dirty="0" sz="1000">
                          <a:latin typeface="Cambria"/>
                          <a:cs typeface="Cambria"/>
                        </a:rPr>
                        <a:t>Locação</a:t>
                      </a:r>
                      <a:r>
                        <a:rPr dirty="0" sz="1000" spc="9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1000" spc="10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 spc="-20">
                          <a:latin typeface="Cambria"/>
                          <a:cs typeface="Cambria"/>
                        </a:rPr>
                        <a:t>IPTU</a:t>
                      </a:r>
                      <a:endParaRPr sz="1000">
                        <a:latin typeface="Cambria"/>
                        <a:cs typeface="Cambria"/>
                      </a:endParaRPr>
                    </a:p>
                    <a:p>
                      <a:pPr algn="ctr">
                        <a:lnSpc>
                          <a:spcPts val="1235"/>
                        </a:lnSpc>
                      </a:pPr>
                      <a:r>
                        <a:rPr dirty="0" sz="1100" spc="-10">
                          <a:latin typeface="Cambria"/>
                          <a:cs typeface="Cambria"/>
                        </a:rPr>
                        <a:t>dezembro</a:t>
                      </a:r>
                      <a:endParaRPr sz="1100">
                        <a:latin typeface="Cambria"/>
                        <a:cs typeface="Cambria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000" spc="-10">
                          <a:latin typeface="Arial Black"/>
                          <a:cs typeface="Arial Black"/>
                        </a:rPr>
                        <a:t>3.579,22</a:t>
                      </a:r>
                      <a:endParaRPr sz="1000">
                        <a:latin typeface="Arial Black"/>
                        <a:cs typeface="Arial Black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0185">
                <a:tc gridSpan="4"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50">
                          <a:latin typeface="Cambria"/>
                          <a:cs typeface="Cambria"/>
                        </a:rPr>
                        <a:t>(A)</a:t>
                      </a:r>
                      <a:r>
                        <a:rPr dirty="0" sz="950" spc="3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85">
                          <a:latin typeface="Cambria"/>
                          <a:cs typeface="Cambria"/>
                        </a:rPr>
                        <a:t>Saldo</a:t>
                      </a:r>
                      <a:r>
                        <a:rPr dirty="0" sz="950" spc="6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105">
                          <a:solidFill>
                            <a:srgbClr val="080808"/>
                          </a:solidFill>
                          <a:latin typeface="Cambria"/>
                          <a:cs typeface="Cambria"/>
                        </a:rPr>
                        <a:t>do</a:t>
                      </a:r>
                      <a:r>
                        <a:rPr dirty="0" sz="950" spc="75">
                          <a:solidFill>
                            <a:srgbClr val="08080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50">
                          <a:solidFill>
                            <a:srgbClr val="0A0A0A"/>
                          </a:solidFill>
                          <a:latin typeface="Cambria"/>
                          <a:cs typeface="Cambria"/>
                        </a:rPr>
                        <a:t>Exercício</a:t>
                      </a:r>
                      <a:r>
                        <a:rPr dirty="0" sz="950" spc="114">
                          <a:solidFill>
                            <a:srgbClr val="0A0A0A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45">
                          <a:latin typeface="Cambria"/>
                          <a:cs typeface="Cambria"/>
                        </a:rPr>
                        <a:t>Anterior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194.849,92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9075">
                <a:tc gridSpan="4"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950" spc="60">
                          <a:solidFill>
                            <a:srgbClr val="0F0F0F"/>
                          </a:solidFill>
                          <a:latin typeface="Cambria"/>
                          <a:cs typeface="Cambria"/>
                        </a:rPr>
                        <a:t>(B)</a:t>
                      </a:r>
                      <a:r>
                        <a:rPr dirty="0" sz="950" spc="70">
                          <a:solidFill>
                            <a:srgbClr val="0F0F0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75">
                          <a:latin typeface="Cambria"/>
                          <a:cs typeface="Cambria"/>
                        </a:rPr>
                        <a:t>REPASSES</a:t>
                      </a:r>
                      <a:r>
                        <a:rPr dirty="0" sz="950" spc="18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55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PÚBLICOS</a:t>
                      </a:r>
                      <a:r>
                        <a:rPr dirty="0" sz="950" spc="220">
                          <a:solidFill>
                            <a:srgbClr val="18181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70">
                          <a:latin typeface="Cambria"/>
                          <a:cs typeface="Cambria"/>
                        </a:rPr>
                        <a:t>NO</a:t>
                      </a:r>
                      <a:r>
                        <a:rPr dirty="0" sz="950" spc="1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40">
                          <a:latin typeface="Cambria"/>
                          <a:cs typeface="Cambria"/>
                        </a:rPr>
                        <a:t>EXERCÍCIO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41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00" spc="-10">
                          <a:latin typeface="Cambria"/>
                          <a:cs typeface="Cambria"/>
                        </a:rPr>
                        <a:t>1.347.555,24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19075">
                <a:tc gridSpan="4"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950" spc="10">
                          <a:solidFill>
                            <a:srgbClr val="0F0F0F"/>
                          </a:solidFill>
                          <a:latin typeface="Cambria"/>
                          <a:cs typeface="Cambria"/>
                        </a:rPr>
                        <a:t>(C)</a:t>
                      </a:r>
                      <a:r>
                        <a:rPr dirty="0" sz="950" spc="204">
                          <a:solidFill>
                            <a:srgbClr val="0F0F0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10">
                          <a:latin typeface="Cambria"/>
                          <a:cs typeface="Cambria"/>
                        </a:rPr>
                        <a:t>RECEITAS</a:t>
                      </a:r>
                      <a:r>
                        <a:rPr dirty="0" sz="950" spc="34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10">
                          <a:solidFill>
                            <a:srgbClr val="131313"/>
                          </a:solidFill>
                          <a:latin typeface="Cambria"/>
                          <a:cs typeface="Cambria"/>
                        </a:rPr>
                        <a:t>COM</a:t>
                      </a:r>
                      <a:r>
                        <a:rPr dirty="0" sz="950" spc="370">
                          <a:solidFill>
                            <a:srgbClr val="13131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50">
                          <a:latin typeface="Cambria"/>
                          <a:cs typeface="Cambria"/>
                        </a:rPr>
                        <a:t>APLICAÇÕES</a:t>
                      </a:r>
                      <a:r>
                        <a:rPr dirty="0" sz="950" spc="38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10">
                          <a:latin typeface="Cambria"/>
                          <a:cs typeface="Cambria"/>
                        </a:rPr>
                        <a:t>FINANCEIRAS</a:t>
                      </a:r>
                      <a:r>
                        <a:rPr dirty="0" sz="950" spc="3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50">
                          <a:latin typeface="Cambria"/>
                          <a:cs typeface="Cambria"/>
                        </a:rPr>
                        <a:t>DOS</a:t>
                      </a:r>
                      <a:r>
                        <a:rPr dirty="0" sz="950" spc="40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75">
                          <a:latin typeface="Cambria"/>
                          <a:cs typeface="Cambria"/>
                        </a:rPr>
                        <a:t>REPASSES</a:t>
                      </a:r>
                      <a:r>
                        <a:rPr dirty="0" sz="950" spc="31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45">
                          <a:latin typeface="Cambria"/>
                          <a:cs typeface="Cambria"/>
                        </a:rPr>
                        <a:t>PÚBLICOS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41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000" spc="-10">
                          <a:latin typeface="Cambria"/>
                          <a:cs typeface="Cambria"/>
                        </a:rPr>
                        <a:t>12.822,12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07010">
                <a:tc gridSpan="4"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50" spc="55">
                          <a:latin typeface="Cambria"/>
                          <a:cs typeface="Cambria"/>
                        </a:rPr>
                        <a:t>(D)</a:t>
                      </a:r>
                      <a:r>
                        <a:rPr dirty="0" sz="950" spc="7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70">
                          <a:latin typeface="Cambria"/>
                          <a:cs typeface="Cambria"/>
                        </a:rPr>
                        <a:t>OUTRAS</a:t>
                      </a:r>
                      <a:r>
                        <a:rPr dirty="0" sz="950" spc="27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latin typeface="Cambria"/>
                          <a:cs typeface="Cambria"/>
                        </a:rPr>
                        <a:t>RECEITAS</a:t>
                      </a:r>
                      <a:r>
                        <a:rPr dirty="0" sz="950" spc="27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50">
                          <a:latin typeface="Cambria"/>
                          <a:cs typeface="Cambria"/>
                        </a:rPr>
                        <a:t>DECORRENTES</a:t>
                      </a:r>
                      <a:r>
                        <a:rPr dirty="0" sz="950" spc="29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60">
                          <a:latin typeface="Cambria"/>
                          <a:cs typeface="Cambria"/>
                        </a:rPr>
                        <a:t>DA</a:t>
                      </a:r>
                      <a:r>
                        <a:rPr dirty="0" sz="950" spc="17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70">
                          <a:latin typeface="Cambria"/>
                          <a:cs typeface="Cambria"/>
                        </a:rPr>
                        <a:t>EXECUŞÃO</a:t>
                      </a:r>
                      <a:r>
                        <a:rPr dirty="0" sz="950" spc="20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85">
                          <a:latin typeface="Cambria"/>
                          <a:cs typeface="Cambria"/>
                        </a:rPr>
                        <a:t>DO</a:t>
                      </a:r>
                      <a:r>
                        <a:rPr dirty="0" sz="950" spc="1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40">
                          <a:latin typeface="Cambria"/>
                          <a:cs typeface="Cambria"/>
                        </a:rPr>
                        <a:t>AJUSTE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25425">
                <a:tc gridSpan="4"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50">
                          <a:latin typeface="Cambria"/>
                          <a:cs typeface="Cambria"/>
                        </a:rPr>
                        <a:t>(E)</a:t>
                      </a:r>
                      <a:r>
                        <a:rPr dirty="0" sz="950" spc="9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sz="950" spc="18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950" spc="17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70">
                          <a:latin typeface="Cambria"/>
                          <a:cs typeface="Cambria"/>
                        </a:rPr>
                        <a:t>RECURSOS</a:t>
                      </a:r>
                      <a:r>
                        <a:rPr dirty="0" sz="950" spc="25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55">
                          <a:latin typeface="Cambria"/>
                          <a:cs typeface="Cambria"/>
                        </a:rPr>
                        <a:t>PÚBLICOS</a:t>
                      </a:r>
                      <a:r>
                        <a:rPr dirty="0" sz="950" spc="2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55">
                          <a:latin typeface="Cambria"/>
                          <a:cs typeface="Cambria"/>
                        </a:rPr>
                        <a:t>(A</a:t>
                      </a:r>
                      <a:r>
                        <a:rPr dirty="0" sz="950" spc="1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65">
                          <a:latin typeface="Cambria"/>
                          <a:cs typeface="Cambria"/>
                        </a:rPr>
                        <a:t>+</a:t>
                      </a:r>
                      <a:r>
                        <a:rPr dirty="0" sz="950" spc="254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80">
                          <a:latin typeface="Cambria"/>
                          <a:cs typeface="Cambria"/>
                        </a:rPr>
                        <a:t>B</a:t>
                      </a:r>
                      <a:r>
                        <a:rPr dirty="0" sz="950" spc="1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65">
                          <a:latin typeface="Cambria"/>
                          <a:cs typeface="Cambria"/>
                        </a:rPr>
                        <a:t>+</a:t>
                      </a:r>
                      <a:r>
                        <a:rPr dirty="0" sz="950" spc="254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60">
                          <a:latin typeface="Cambria"/>
                          <a:cs typeface="Cambria"/>
                        </a:rPr>
                        <a:t>C</a:t>
                      </a:r>
                      <a:r>
                        <a:rPr dirty="0" sz="950" spc="19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65">
                          <a:latin typeface="Cambria"/>
                          <a:cs typeface="Cambria"/>
                        </a:rPr>
                        <a:t>+</a:t>
                      </a:r>
                      <a:r>
                        <a:rPr dirty="0" sz="950" spc="254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35">
                          <a:latin typeface="Cambria"/>
                          <a:cs typeface="Cambria"/>
                        </a:rPr>
                        <a:t>D)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984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mbria"/>
                          <a:cs typeface="Cambria"/>
                        </a:rPr>
                        <a:t>1.555.227,28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209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22250">
                <a:tc gridSpan="4"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50">
                          <a:solidFill>
                            <a:srgbClr val="0C0C0C"/>
                          </a:solidFill>
                          <a:latin typeface="Cambria"/>
                          <a:cs typeface="Cambria"/>
                        </a:rPr>
                        <a:t>(F)</a:t>
                      </a:r>
                      <a:r>
                        <a:rPr dirty="0" sz="950" spc="150">
                          <a:solidFill>
                            <a:srgbClr val="0C0C0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70">
                          <a:latin typeface="Cambria"/>
                          <a:cs typeface="Cambria"/>
                        </a:rPr>
                        <a:t>RECURSOS</a:t>
                      </a:r>
                      <a:r>
                        <a:rPr dirty="0" sz="950" spc="30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65">
                          <a:latin typeface="Cambria"/>
                          <a:cs typeface="Cambria"/>
                        </a:rPr>
                        <a:t>PRÓPRIOS</a:t>
                      </a:r>
                      <a:r>
                        <a:rPr dirty="0" sz="950" spc="3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60">
                          <a:latin typeface="Cambria"/>
                          <a:cs typeface="Cambria"/>
                        </a:rPr>
                        <a:t>DA</a:t>
                      </a:r>
                      <a:r>
                        <a:rPr dirty="0" sz="950" spc="204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latin typeface="Cambria"/>
                          <a:cs typeface="Cambria"/>
                        </a:rPr>
                        <a:t>ENTIDADE</a:t>
                      </a:r>
                      <a:r>
                        <a:rPr dirty="0" sz="950" spc="27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40">
                          <a:latin typeface="Cambria"/>
                          <a:cs typeface="Cambria"/>
                        </a:rPr>
                        <a:t>PARCEIRA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984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00" spc="-10">
                          <a:latin typeface="Cambria"/>
                          <a:cs typeface="Cambria"/>
                        </a:rPr>
                        <a:t>345,06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31140">
                <a:tc gridSpan="4"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50">
                          <a:latin typeface="Cambria"/>
                          <a:cs typeface="Cambria"/>
                        </a:rPr>
                        <a:t>(G)</a:t>
                      </a:r>
                      <a:r>
                        <a:rPr dirty="0" sz="950" spc="16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latin typeface="Cambria"/>
                          <a:cs typeface="Cambria"/>
                        </a:rPr>
                        <a:t>TOTAL</a:t>
                      </a:r>
                      <a:r>
                        <a:rPr dirty="0" sz="950" spc="204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solidFill>
                            <a:srgbClr val="080808"/>
                          </a:solidFill>
                          <a:latin typeface="Cambria"/>
                          <a:cs typeface="Cambria"/>
                        </a:rPr>
                        <a:t>DOS</a:t>
                      </a:r>
                      <a:r>
                        <a:rPr dirty="0" sz="950" spc="380">
                          <a:solidFill>
                            <a:srgbClr val="08080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70">
                          <a:latin typeface="Cambria"/>
                          <a:cs typeface="Cambria"/>
                        </a:rPr>
                        <a:t>RECURSOS</a:t>
                      </a:r>
                      <a:r>
                        <a:rPr dirty="0" sz="950" spc="29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50">
                          <a:latin typeface="Cambria"/>
                          <a:cs typeface="Cambria"/>
                        </a:rPr>
                        <a:t>DISPONÍVEIS</a:t>
                      </a:r>
                      <a:r>
                        <a:rPr dirty="0" sz="950" spc="30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70">
                          <a:latin typeface="Cambria"/>
                          <a:cs typeface="Cambria"/>
                        </a:rPr>
                        <a:t>NO</a:t>
                      </a:r>
                      <a:r>
                        <a:rPr dirty="0" sz="950" spc="17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50">
                          <a:latin typeface="Cambria"/>
                          <a:cs typeface="Cambria"/>
                        </a:rPr>
                        <a:t>EXERCÍCIO</a:t>
                      </a:r>
                      <a:r>
                        <a:rPr dirty="0" sz="950" spc="18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latin typeface="Cambria"/>
                          <a:cs typeface="Cambria"/>
                        </a:rPr>
                        <a:t>(E</a:t>
                      </a:r>
                      <a:r>
                        <a:rPr dirty="0" sz="950" spc="16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60">
                          <a:latin typeface="Cambria"/>
                          <a:cs typeface="Cambria"/>
                        </a:rPr>
                        <a:t>+</a:t>
                      </a:r>
                      <a:r>
                        <a:rPr dirty="0" sz="950" spc="3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25">
                          <a:latin typeface="Cambria"/>
                          <a:cs typeface="Cambria"/>
                        </a:rPr>
                        <a:t>F)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73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00" spc="-10">
                          <a:latin typeface="Cambria"/>
                          <a:cs typeface="Cambria"/>
                        </a:rPr>
                        <a:t>1.555.572,34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24400" y="0"/>
            <a:ext cx="3175" cy="10472420"/>
          </a:xfrm>
          <a:custGeom>
            <a:avLst/>
            <a:gdLst/>
            <a:ahLst/>
            <a:cxnLst/>
            <a:rect l="l" t="t" r="r" b="b"/>
            <a:pathLst>
              <a:path w="3175" h="10472420">
                <a:moveTo>
                  <a:pt x="3050" y="10472327"/>
                </a:moveTo>
                <a:lnTo>
                  <a:pt x="0" y="10472327"/>
                </a:lnTo>
                <a:lnTo>
                  <a:pt x="0" y="0"/>
                </a:lnTo>
                <a:lnTo>
                  <a:pt x="3050" y="0"/>
                </a:lnTo>
                <a:lnTo>
                  <a:pt x="3050" y="104723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12200" y="3049"/>
            <a:ext cx="7582534" cy="10469880"/>
            <a:chOff x="12200" y="3049"/>
            <a:chExt cx="7582534" cy="10469880"/>
          </a:xfrm>
        </p:grpSpPr>
        <p:sp>
          <p:nvSpPr>
            <p:cNvPr id="5" name="object 5" descr=""/>
            <p:cNvSpPr/>
            <p:nvPr/>
          </p:nvSpPr>
          <p:spPr>
            <a:xfrm>
              <a:off x="7580874" y="3049"/>
              <a:ext cx="0" cy="10469880"/>
            </a:xfrm>
            <a:custGeom>
              <a:avLst/>
              <a:gdLst/>
              <a:ahLst/>
              <a:cxnLst/>
              <a:rect l="l" t="t" r="r" b="b"/>
              <a:pathLst>
                <a:path w="0" h="10469880">
                  <a:moveTo>
                    <a:pt x="0" y="10469277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2200" y="3049"/>
              <a:ext cx="7582534" cy="3175"/>
            </a:xfrm>
            <a:custGeom>
              <a:avLst/>
              <a:gdLst/>
              <a:ahLst/>
              <a:cxnLst/>
              <a:rect l="l" t="t" r="r" b="b"/>
              <a:pathLst>
                <a:path w="7582534" h="3175">
                  <a:moveTo>
                    <a:pt x="7577330" y="3047"/>
                  </a:moveTo>
                  <a:lnTo>
                    <a:pt x="0" y="3047"/>
                  </a:lnTo>
                  <a:lnTo>
                    <a:pt x="0" y="0"/>
                  </a:lnTo>
                  <a:lnTo>
                    <a:pt x="7577330" y="0"/>
                  </a:lnTo>
                  <a:lnTo>
                    <a:pt x="7577330" y="304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13138" y="10252752"/>
              <a:ext cx="390405" cy="112835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540425" y="3970330"/>
            <a:ext cx="6510020" cy="494030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just" marL="12700" marR="5080" indent="1905">
              <a:lnSpc>
                <a:spcPts val="1150"/>
              </a:lnSpc>
              <a:spcBef>
                <a:spcPts val="330"/>
              </a:spcBef>
            </a:pPr>
            <a:r>
              <a:rPr dirty="0" sz="1150" spc="-140">
                <a:latin typeface="Arial Black"/>
                <a:cs typeface="Arial Black"/>
              </a:rPr>
              <a:t>0(s)</a:t>
            </a:r>
            <a:r>
              <a:rPr dirty="0" sz="1150" spc="190">
                <a:latin typeface="Arial Black"/>
                <a:cs typeface="Arial Black"/>
              </a:rPr>
              <a:t> </a:t>
            </a:r>
            <a:r>
              <a:rPr dirty="0" sz="1150" spc="-204">
                <a:latin typeface="Arial Black"/>
                <a:cs typeface="Arial Black"/>
              </a:rPr>
              <a:t>signató</a:t>
            </a:r>
            <a:r>
              <a:rPr dirty="0" sz="1150" spc="-185">
                <a:latin typeface="Arial Black"/>
                <a:cs typeface="Arial Black"/>
              </a:rPr>
              <a:t> </a:t>
            </a:r>
            <a:r>
              <a:rPr dirty="0" sz="1150" spc="-155">
                <a:solidFill>
                  <a:srgbClr val="2D2D2D"/>
                </a:solidFill>
                <a:latin typeface="Arial Black"/>
                <a:cs typeface="Arial Black"/>
              </a:rPr>
              <a:t>rio(s),</a:t>
            </a:r>
            <a:r>
              <a:rPr dirty="0" sz="1150" spc="240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sz="1150" spc="-280">
                <a:latin typeface="Arial Black"/>
                <a:cs typeface="Arial Black"/>
              </a:rPr>
              <a:t>na</a:t>
            </a:r>
            <a:r>
              <a:rPr dirty="0" sz="1150" spc="225">
                <a:latin typeface="Arial Black"/>
                <a:cs typeface="Arial Black"/>
              </a:rPr>
              <a:t> </a:t>
            </a:r>
            <a:r>
              <a:rPr dirty="0" sz="1150" spc="-195">
                <a:latin typeface="Arial Black"/>
                <a:cs typeface="Arial Black"/>
              </a:rPr>
              <a:t>qualidade</a:t>
            </a:r>
            <a:r>
              <a:rPr dirty="0" sz="1150" spc="270">
                <a:latin typeface="Arial Black"/>
                <a:cs typeface="Arial Black"/>
              </a:rPr>
              <a:t> </a:t>
            </a:r>
            <a:r>
              <a:rPr dirty="0" sz="1150" spc="-240">
                <a:latin typeface="Arial Black"/>
                <a:cs typeface="Arial Black"/>
              </a:rPr>
              <a:t>de</a:t>
            </a:r>
            <a:r>
              <a:rPr dirty="0" sz="1150" spc="160">
                <a:latin typeface="Arial Black"/>
                <a:cs typeface="Arial Black"/>
              </a:rPr>
              <a:t> </a:t>
            </a:r>
            <a:r>
              <a:rPr dirty="0" sz="1150" spc="-170">
                <a:latin typeface="Arial Black"/>
                <a:cs typeface="Arial Black"/>
              </a:rPr>
              <a:t>representante(s)</a:t>
            </a:r>
            <a:r>
              <a:rPr dirty="0" sz="1150" spc="105">
                <a:latin typeface="Arial Black"/>
                <a:cs typeface="Arial Black"/>
              </a:rPr>
              <a:t> </a:t>
            </a:r>
            <a:r>
              <a:rPr dirty="0" sz="1150" spc="-180">
                <a:latin typeface="Arial Black"/>
                <a:cs typeface="Arial Black"/>
              </a:rPr>
              <a:t>da(o)</a:t>
            </a:r>
            <a:r>
              <a:rPr dirty="0" sz="1150" spc="229">
                <a:latin typeface="Arial Black"/>
                <a:cs typeface="Arial Black"/>
              </a:rPr>
              <a:t> </a:t>
            </a:r>
            <a:r>
              <a:rPr dirty="0" sz="1150" spc="-280">
                <a:latin typeface="Arial Black"/>
                <a:cs typeface="Arial Black"/>
              </a:rPr>
              <a:t>A</a:t>
            </a:r>
            <a:r>
              <a:rPr dirty="0" sz="1150" spc="95">
                <a:latin typeface="Arial Black"/>
                <a:cs typeface="Arial Black"/>
              </a:rPr>
              <a:t> </a:t>
            </a:r>
            <a:r>
              <a:rPr dirty="0" sz="1150" spc="-280">
                <a:latin typeface="Arial Black"/>
                <a:cs typeface="Arial Black"/>
              </a:rPr>
              <a:t>1AA</a:t>
            </a:r>
            <a:r>
              <a:rPr dirty="0" sz="1150" spc="225">
                <a:latin typeface="Arial Black"/>
                <a:cs typeface="Arial Black"/>
              </a:rPr>
              <a:t> </a:t>
            </a:r>
            <a:r>
              <a:rPr dirty="0" sz="1150" spc="-40">
                <a:latin typeface="Arial Black"/>
                <a:cs typeface="Arial Black"/>
              </a:rPr>
              <a:t>-</a:t>
            </a:r>
            <a:r>
              <a:rPr dirty="0" sz="1150" spc="150">
                <a:latin typeface="Arial Black"/>
                <a:cs typeface="Arial Black"/>
              </a:rPr>
              <a:t> </a:t>
            </a:r>
            <a:r>
              <a:rPr dirty="0" sz="1150" spc="-175">
                <a:latin typeface="Arial Black"/>
                <a:cs typeface="Arial Black"/>
              </a:rPr>
              <a:t>Associação</a:t>
            </a:r>
            <a:r>
              <a:rPr dirty="0" sz="1150" spc="240">
                <a:latin typeface="Arial Black"/>
                <a:cs typeface="Arial Black"/>
              </a:rPr>
              <a:t> </a:t>
            </a:r>
            <a:r>
              <a:rPr dirty="0" sz="1150" spc="-170">
                <a:latin typeface="Arial Black"/>
                <a:cs typeface="Arial Black"/>
              </a:rPr>
              <a:t>dos</a:t>
            </a:r>
            <a:r>
              <a:rPr dirty="0" sz="1150" spc="180">
                <a:latin typeface="Arial Black"/>
                <a:cs typeface="Arial Black"/>
              </a:rPr>
              <a:t> </a:t>
            </a:r>
            <a:r>
              <a:rPr dirty="0" sz="1150" spc="-145">
                <a:latin typeface="Arial Black"/>
                <a:cs typeface="Arial Black"/>
              </a:rPr>
              <a:t>Moradores</a:t>
            </a:r>
            <a:r>
              <a:rPr dirty="0" sz="1150" spc="275">
                <a:latin typeface="Arial Black"/>
                <a:cs typeface="Arial Black"/>
              </a:rPr>
              <a:t> </a:t>
            </a:r>
            <a:r>
              <a:rPr dirty="0" sz="1150" spc="-145">
                <a:latin typeface="Arial Black"/>
                <a:cs typeface="Arial Black"/>
              </a:rPr>
              <a:t>para</a:t>
            </a:r>
            <a:r>
              <a:rPr dirty="0" sz="1150" spc="204">
                <a:latin typeface="Arial Black"/>
                <a:cs typeface="Arial Black"/>
              </a:rPr>
              <a:t> </a:t>
            </a:r>
            <a:r>
              <a:rPr dirty="0" sz="1150" spc="-195">
                <a:latin typeface="Arial Black"/>
                <a:cs typeface="Arial Black"/>
              </a:rPr>
              <a:t>o</a:t>
            </a:r>
            <a:r>
              <a:rPr dirty="0" sz="1150" spc="-100">
                <a:latin typeface="Arial Black"/>
                <a:cs typeface="Arial Black"/>
              </a:rPr>
              <a:t> </a:t>
            </a:r>
            <a:r>
              <a:rPr dirty="0" sz="1150" spc="-160">
                <a:latin typeface="Arial Black"/>
                <a:cs typeface="Arial Black"/>
              </a:rPr>
              <a:t>Desenvolvimento</a:t>
            </a:r>
            <a:r>
              <a:rPr dirty="0" sz="1150" spc="50">
                <a:latin typeface="Arial Black"/>
                <a:cs typeface="Arial Black"/>
              </a:rPr>
              <a:t> </a:t>
            </a:r>
            <a:r>
              <a:rPr dirty="0" sz="1150" spc="-190">
                <a:solidFill>
                  <a:srgbClr val="212121"/>
                </a:solidFill>
                <a:latin typeface="Arial Black"/>
                <a:cs typeface="Arial Black"/>
              </a:rPr>
              <a:t>do</a:t>
            </a:r>
            <a:r>
              <a:rPr dirty="0" sz="1150" spc="50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1150" spc="-204">
                <a:latin typeface="Arial Black"/>
                <a:cs typeface="Arial Black"/>
              </a:rPr>
              <a:t>Água</a:t>
            </a:r>
            <a:r>
              <a:rPr dirty="0" sz="1150" spc="75">
                <a:latin typeface="Arial Black"/>
                <a:cs typeface="Arial Black"/>
              </a:rPr>
              <a:t> </a:t>
            </a:r>
            <a:r>
              <a:rPr dirty="0" sz="1150" spc="-175">
                <a:latin typeface="Arial Black"/>
                <a:cs typeface="Arial Black"/>
              </a:rPr>
              <a:t>Azul</a:t>
            </a:r>
            <a:r>
              <a:rPr dirty="0" sz="1150" spc="50">
                <a:latin typeface="Arial Black"/>
                <a:cs typeface="Arial Black"/>
              </a:rPr>
              <a:t> </a:t>
            </a:r>
            <a:r>
              <a:rPr dirty="0" sz="1150" spc="-105">
                <a:latin typeface="Arial Black"/>
                <a:cs typeface="Arial Black"/>
              </a:rPr>
              <a:t>-</a:t>
            </a:r>
            <a:r>
              <a:rPr dirty="0" sz="1150" spc="-110">
                <a:latin typeface="Arial Black"/>
                <a:cs typeface="Arial Black"/>
              </a:rPr>
              <a:t>I,</a:t>
            </a:r>
            <a:r>
              <a:rPr dirty="0" sz="1150" spc="50">
                <a:latin typeface="Arial Black"/>
                <a:cs typeface="Arial Black"/>
              </a:rPr>
              <a:t> </a:t>
            </a:r>
            <a:r>
              <a:rPr dirty="0" sz="1150" spc="-270">
                <a:latin typeface="Arial Black"/>
                <a:cs typeface="Arial Black"/>
              </a:rPr>
              <a:t>vem</a:t>
            </a:r>
            <a:r>
              <a:rPr dirty="0" sz="1150" spc="10">
                <a:latin typeface="Arial Black"/>
                <a:cs typeface="Arial Black"/>
              </a:rPr>
              <a:t> </a:t>
            </a:r>
            <a:r>
              <a:rPr dirty="0" sz="1150" spc="-204">
                <a:latin typeface="Arial Black"/>
                <a:cs typeface="Arial Black"/>
              </a:rPr>
              <a:t>indicar,</a:t>
            </a:r>
            <a:r>
              <a:rPr dirty="0" sz="1150" spc="105">
                <a:latin typeface="Arial Black"/>
                <a:cs typeface="Arial Black"/>
              </a:rPr>
              <a:t> </a:t>
            </a:r>
            <a:r>
              <a:rPr dirty="0" sz="1150" spc="-270">
                <a:latin typeface="Arial Black"/>
                <a:cs typeface="Arial Black"/>
              </a:rPr>
              <a:t>na</a:t>
            </a:r>
            <a:r>
              <a:rPr dirty="0" sz="1150" spc="45">
                <a:latin typeface="Arial Black"/>
                <a:cs typeface="Arial Black"/>
              </a:rPr>
              <a:t> </a:t>
            </a:r>
            <a:r>
              <a:rPr dirty="0" sz="1150" spc="-240">
                <a:latin typeface="Arial Black"/>
                <a:cs typeface="Arial Black"/>
              </a:rPr>
              <a:t>forma</a:t>
            </a:r>
            <a:r>
              <a:rPr dirty="0" sz="1150" spc="60">
                <a:latin typeface="Arial Black"/>
                <a:cs typeface="Arial Black"/>
              </a:rPr>
              <a:t> </a:t>
            </a:r>
            <a:r>
              <a:rPr dirty="0" sz="1150" spc="-240">
                <a:latin typeface="Arial Black"/>
                <a:cs typeface="Arial Black"/>
              </a:rPr>
              <a:t>abaixo</a:t>
            </a:r>
            <a:r>
              <a:rPr dirty="0" sz="1150" spc="80">
                <a:latin typeface="Arial Black"/>
                <a:cs typeface="Arial Black"/>
              </a:rPr>
              <a:t> </a:t>
            </a:r>
            <a:r>
              <a:rPr dirty="0" sz="1150" spc="-215">
                <a:latin typeface="Arial Black"/>
                <a:cs typeface="Arial Black"/>
              </a:rPr>
              <a:t>detalhada,</a:t>
            </a:r>
            <a:r>
              <a:rPr dirty="0" sz="1150" spc="135">
                <a:latin typeface="Arial Black"/>
                <a:cs typeface="Arial Black"/>
              </a:rPr>
              <a:t> </a:t>
            </a:r>
            <a:r>
              <a:rPr dirty="0" sz="1150" spc="-270">
                <a:latin typeface="Arial Black"/>
                <a:cs typeface="Arial Black"/>
              </a:rPr>
              <a:t>as</a:t>
            </a:r>
            <a:r>
              <a:rPr dirty="0" sz="1150" spc="-30">
                <a:latin typeface="Arial Black"/>
                <a:cs typeface="Arial Black"/>
              </a:rPr>
              <a:t> </a:t>
            </a:r>
            <a:r>
              <a:rPr dirty="0" sz="1150" spc="-250">
                <a:latin typeface="Arial Black"/>
                <a:cs typeface="Arial Black"/>
              </a:rPr>
              <a:t>despesas</a:t>
            </a:r>
            <a:r>
              <a:rPr dirty="0" sz="1150" spc="90">
                <a:latin typeface="Arial Black"/>
                <a:cs typeface="Arial Black"/>
              </a:rPr>
              <a:t> </a:t>
            </a:r>
            <a:r>
              <a:rPr dirty="0" sz="1150" spc="-215">
                <a:latin typeface="Arial Black"/>
                <a:cs typeface="Arial Black"/>
              </a:rPr>
              <a:t>incorridas</a:t>
            </a:r>
            <a:r>
              <a:rPr dirty="0" sz="1150" spc="100">
                <a:latin typeface="Arial Black"/>
                <a:cs typeface="Arial Black"/>
              </a:rPr>
              <a:t> </a:t>
            </a:r>
            <a:r>
              <a:rPr dirty="0" sz="1150" spc="-300">
                <a:latin typeface="Arial Black"/>
                <a:cs typeface="Arial Black"/>
              </a:rPr>
              <a:t>e</a:t>
            </a:r>
            <a:r>
              <a:rPr dirty="0" sz="1150" spc="-20">
                <a:latin typeface="Arial Black"/>
                <a:cs typeface="Arial Black"/>
              </a:rPr>
              <a:t> </a:t>
            </a:r>
            <a:r>
              <a:rPr dirty="0" sz="1150" spc="-245">
                <a:latin typeface="Arial Black"/>
                <a:cs typeface="Arial Black"/>
              </a:rPr>
              <a:t>pagas</a:t>
            </a:r>
            <a:r>
              <a:rPr dirty="0" sz="1150" spc="55">
                <a:latin typeface="Arial Black"/>
                <a:cs typeface="Arial Black"/>
              </a:rPr>
              <a:t> </a:t>
            </a:r>
            <a:r>
              <a:rPr dirty="0" sz="1150" spc="-275">
                <a:latin typeface="Arial Black"/>
                <a:cs typeface="Arial Black"/>
              </a:rPr>
              <a:t>no</a:t>
            </a:r>
            <a:r>
              <a:rPr dirty="0" sz="1150" spc="-145">
                <a:latin typeface="Arial Black"/>
                <a:cs typeface="Arial Black"/>
              </a:rPr>
              <a:t> </a:t>
            </a:r>
            <a:r>
              <a:rPr dirty="0" sz="1150" spc="-220">
                <a:latin typeface="Arial Black"/>
                <a:cs typeface="Arial Black"/>
              </a:rPr>
              <a:t>exercício/2024</a:t>
            </a:r>
            <a:r>
              <a:rPr dirty="0" sz="1150" spc="-35">
                <a:latin typeface="Arial Black"/>
                <a:cs typeface="Arial Black"/>
              </a:rPr>
              <a:t> </a:t>
            </a:r>
            <a:r>
              <a:rPr dirty="0" sz="1150" spc="-290">
                <a:latin typeface="Arial Black"/>
                <a:cs typeface="Arial Black"/>
              </a:rPr>
              <a:t>bem</a:t>
            </a:r>
            <a:r>
              <a:rPr dirty="0" sz="1150" spc="-20">
                <a:latin typeface="Arial Black"/>
                <a:cs typeface="Arial Black"/>
              </a:rPr>
              <a:t> </a:t>
            </a:r>
            <a:r>
              <a:rPr dirty="0" sz="1150" spc="-305">
                <a:solidFill>
                  <a:srgbClr val="0F0F0F"/>
                </a:solidFill>
                <a:latin typeface="Arial Black"/>
                <a:cs typeface="Arial Black"/>
              </a:rPr>
              <a:t>como</a:t>
            </a:r>
            <a:r>
              <a:rPr dirty="0" sz="1150" spc="15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1150" spc="-295">
                <a:latin typeface="Arial Black"/>
                <a:cs typeface="Arial Black"/>
              </a:rPr>
              <a:t>as</a:t>
            </a:r>
            <a:r>
              <a:rPr dirty="0" sz="1150" spc="-20">
                <a:latin typeface="Arial Black"/>
                <a:cs typeface="Arial Black"/>
              </a:rPr>
              <a:t> </a:t>
            </a:r>
            <a:r>
              <a:rPr dirty="0" sz="1150" spc="-265">
                <a:latin typeface="Arial Black"/>
                <a:cs typeface="Arial Black"/>
              </a:rPr>
              <a:t>despesas</a:t>
            </a:r>
            <a:r>
              <a:rPr dirty="0" sz="1150" spc="75">
                <a:latin typeface="Arial Black"/>
                <a:cs typeface="Arial Black"/>
              </a:rPr>
              <a:t> </a:t>
            </a:r>
            <a:r>
              <a:rPr dirty="0" sz="1150" spc="-330">
                <a:solidFill>
                  <a:srgbClr val="0F0F0F"/>
                </a:solidFill>
                <a:latin typeface="Arial Black"/>
                <a:cs typeface="Arial Black"/>
              </a:rPr>
              <a:t>a</a:t>
            </a:r>
            <a:r>
              <a:rPr dirty="0" sz="1150" spc="-35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1150" spc="-240">
                <a:latin typeface="Arial Black"/>
                <a:cs typeface="Arial Black"/>
              </a:rPr>
              <a:t>pagar</a:t>
            </a:r>
            <a:r>
              <a:rPr dirty="0" sz="1150" spc="-20">
                <a:latin typeface="Arial Black"/>
                <a:cs typeface="Arial Black"/>
              </a:rPr>
              <a:t> </a:t>
            </a:r>
            <a:r>
              <a:rPr dirty="0" sz="1150" spc="-270">
                <a:latin typeface="Arial Black"/>
                <a:cs typeface="Arial Black"/>
              </a:rPr>
              <a:t>no</a:t>
            </a:r>
            <a:r>
              <a:rPr dirty="0" sz="1150" spc="-10">
                <a:latin typeface="Arial Black"/>
                <a:cs typeface="Arial Black"/>
              </a:rPr>
              <a:t> </a:t>
            </a:r>
            <a:r>
              <a:rPr dirty="0" sz="1150" spc="-250">
                <a:latin typeface="Arial Black"/>
                <a:cs typeface="Arial Black"/>
              </a:rPr>
              <a:t>exercício</a:t>
            </a:r>
            <a:r>
              <a:rPr dirty="0" sz="1150" spc="80">
                <a:latin typeface="Arial Black"/>
                <a:cs typeface="Arial Black"/>
              </a:rPr>
              <a:t> </a:t>
            </a:r>
            <a:r>
              <a:rPr dirty="0" sz="1150" spc="-220">
                <a:latin typeface="Arial Black"/>
                <a:cs typeface="Arial Black"/>
              </a:rPr>
              <a:t>seguinte.</a:t>
            </a:r>
            <a:endParaRPr sz="11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64220" y="1051010"/>
          <a:ext cx="6679565" cy="8914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3825"/>
                <a:gridCol w="1006475"/>
                <a:gridCol w="1101089"/>
                <a:gridCol w="1036955"/>
                <a:gridCol w="859789"/>
                <a:gridCol w="1189355"/>
              </a:tblGrid>
              <a:tr h="210185">
                <a:tc gridSpan="6">
                  <a:txBody>
                    <a:bodyPr/>
                    <a:lstStyle/>
                    <a:p>
                      <a:pPr algn="ctr" marR="29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50" spc="-155">
                          <a:latin typeface="Arial Black"/>
                          <a:cs typeface="Arial Black"/>
                        </a:rPr>
                        <a:t>DEMONSTRATIVO</a:t>
                      </a:r>
                      <a:r>
                        <a:rPr dirty="0" sz="950" spc="16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60">
                          <a:latin typeface="Arial Black"/>
                          <a:cs typeface="Arial Black"/>
                        </a:rPr>
                        <a:t>DAS</a:t>
                      </a:r>
                      <a:r>
                        <a:rPr dirty="0" sz="950" spc="2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65"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950" spc="5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55">
                          <a:latin typeface="Arial Black"/>
                          <a:cs typeface="Arial Black"/>
                        </a:rPr>
                        <a:t>INCORRIDAS</a:t>
                      </a:r>
                      <a:r>
                        <a:rPr dirty="0" sz="950" spc="114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65">
                          <a:latin typeface="Arial Black"/>
                          <a:cs typeface="Arial Black"/>
                        </a:rPr>
                        <a:t>NO</a:t>
                      </a:r>
                      <a:r>
                        <a:rPr dirty="0" sz="950" spc="-1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55">
                          <a:latin typeface="Arial Black"/>
                          <a:cs typeface="Arial Black"/>
                        </a:rPr>
                        <a:t>EXERCÍCIO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65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55600" marR="285115" indent="-70485">
                        <a:lnSpc>
                          <a:spcPct val="91500"/>
                        </a:lnSpc>
                      </a:pPr>
                      <a:r>
                        <a:rPr dirty="0" sz="950" spc="-175">
                          <a:latin typeface="Arial Black"/>
                          <a:cs typeface="Arial Black"/>
                        </a:rPr>
                        <a:t>CATEGORIA</a:t>
                      </a:r>
                      <a:r>
                        <a:rPr dirty="0" sz="950" spc="15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85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OU</a:t>
                      </a:r>
                      <a:r>
                        <a:rPr dirty="0" sz="950" spc="-1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FINALIDADE </a:t>
                      </a:r>
                      <a:r>
                        <a:rPr dirty="0" sz="950" spc="-20" b="1">
                          <a:latin typeface="Cambria"/>
                          <a:cs typeface="Cambria"/>
                        </a:rPr>
                        <a:t>DA</a:t>
                      </a:r>
                      <a:r>
                        <a:rPr dirty="0" sz="950" spc="10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 b="1">
                          <a:latin typeface="Cambria"/>
                          <a:cs typeface="Cambria"/>
                        </a:rPr>
                        <a:t>DESPESA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2890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 marL="18415" marR="22860" indent="-10795">
                        <a:lnSpc>
                          <a:spcPct val="91500"/>
                        </a:lnSpc>
                      </a:pPr>
                      <a:r>
                        <a:rPr dirty="0" sz="950" spc="-50">
                          <a:latin typeface="Arial Black"/>
                          <a:cs typeface="Arial Black"/>
                        </a:rPr>
                        <a:t>DESPESAS 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CONTABILIZADAS </a:t>
                      </a:r>
                      <a:r>
                        <a:rPr dirty="0" sz="950" spc="-10" b="1">
                          <a:latin typeface="Cambria"/>
                          <a:cs typeface="Cambria"/>
                        </a:rPr>
                        <a:t>NESTE</a:t>
                      </a:r>
                      <a:endParaRPr sz="950">
                        <a:latin typeface="Cambria"/>
                        <a:cs typeface="Cambria"/>
                      </a:endParaRPr>
                    </a:p>
                    <a:p>
                      <a:pPr algn="ctr" marR="23495">
                        <a:lnSpc>
                          <a:spcPts val="1080"/>
                        </a:lnSpc>
                      </a:pPr>
                      <a:r>
                        <a:rPr dirty="0" baseline="2923" sz="1425" spc="-52" b="1">
                          <a:latin typeface="Cambria"/>
                          <a:cs typeface="Cambria"/>
                        </a:rPr>
                        <a:t>EXERCÍCIO</a:t>
                      </a:r>
                      <a:r>
                        <a:rPr dirty="0" baseline="2923" sz="1425" spc="112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923" sz="1425" spc="-30">
                          <a:latin typeface="Cambria"/>
                          <a:cs typeface="Cambria"/>
                        </a:rPr>
                        <a:t>(R</a:t>
                      </a:r>
                      <a:r>
                        <a:rPr dirty="0" sz="950" spc="-20">
                          <a:latin typeface="Cambria"/>
                          <a:cs typeface="Cambria"/>
                        </a:rPr>
                        <a:t>J)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4769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4930" marR="69850" indent="-17780">
                        <a:lnSpc>
                          <a:spcPct val="90500"/>
                        </a:lnSpc>
                        <a:spcBef>
                          <a:spcPts val="105"/>
                        </a:spcBef>
                      </a:pPr>
                      <a:r>
                        <a:rPr dirty="0" sz="950" spc="-55">
                          <a:latin typeface="Arial Black"/>
                          <a:cs typeface="Arial Black"/>
                        </a:rPr>
                        <a:t>DESPESAS </a:t>
                      </a:r>
                      <a:r>
                        <a:rPr dirty="0" sz="950" spc="-150">
                          <a:latin typeface="Arial Black"/>
                          <a:cs typeface="Arial Black"/>
                        </a:rPr>
                        <a:t>CONTABILIZADAS</a:t>
                      </a:r>
                      <a:r>
                        <a:rPr dirty="0" sz="950" spc="5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90">
                          <a:latin typeface="Arial Black"/>
                          <a:cs typeface="Arial Black"/>
                        </a:rPr>
                        <a:t>EPI</a:t>
                      </a:r>
                      <a:r>
                        <a:rPr dirty="0" sz="950" spc="1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75">
                          <a:latin typeface="Arial Black"/>
                          <a:cs typeface="Arial Black"/>
                        </a:rPr>
                        <a:t>EXERCÍCIOS </a:t>
                      </a:r>
                      <a:r>
                        <a:rPr dirty="0" sz="950" spc="-175">
                          <a:latin typeface="Arial Black"/>
                          <a:cs typeface="Arial Black"/>
                        </a:rPr>
                        <a:t>ANTERIORES</a:t>
                      </a:r>
                      <a:r>
                        <a:rPr dirty="0" sz="950" spc="14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50">
                          <a:latin typeface="Arial Black"/>
                          <a:cs typeface="Arial Black"/>
                        </a:rPr>
                        <a:t>E </a:t>
                      </a:r>
                      <a:r>
                        <a:rPr dirty="0" sz="950" spc="-180">
                          <a:latin typeface="Arial Black"/>
                          <a:cs typeface="Arial Black"/>
                        </a:rPr>
                        <a:t>PAGAS</a:t>
                      </a:r>
                      <a:r>
                        <a:rPr dirty="0" sz="950" spc="8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0">
                          <a:latin typeface="Arial Black"/>
                          <a:cs typeface="Arial Black"/>
                        </a:rPr>
                        <a:t>NESTE </a:t>
                      </a:r>
                      <a:r>
                        <a:rPr dirty="0" sz="950" spc="-95" b="1">
                          <a:latin typeface="Cambria"/>
                          <a:cs typeface="Cambria"/>
                        </a:rPr>
                        <a:t>EXERC</a:t>
                      </a:r>
                      <a:r>
                        <a:rPr dirty="0" baseline="-11695" sz="1425" spc="-142">
                          <a:latin typeface="Cambria"/>
                          <a:cs typeface="Cambria"/>
                        </a:rPr>
                        <a:t>(</a:t>
                      </a:r>
                      <a:r>
                        <a:rPr dirty="0" sz="950" spc="-95" b="1">
                          <a:latin typeface="Cambria"/>
                          <a:cs typeface="Cambria"/>
                        </a:rPr>
                        <a:t>ÍCI</a:t>
                      </a:r>
                      <a:r>
                        <a:rPr dirty="0" baseline="-11695" sz="1425" spc="-142">
                          <a:latin typeface="Cambria"/>
                          <a:cs typeface="Cambria"/>
                        </a:rPr>
                        <a:t>)</a:t>
                      </a:r>
                      <a:r>
                        <a:rPr dirty="0" sz="950" spc="-95" b="1">
                          <a:latin typeface="Cambria"/>
                          <a:cs typeface="Cambria"/>
                        </a:rPr>
                        <a:t>O</a:t>
                      </a:r>
                      <a:r>
                        <a:rPr dirty="0" sz="950" spc="75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20" b="1">
                          <a:latin typeface="Cambria"/>
                          <a:cs typeface="Cambria"/>
                        </a:rPr>
                        <a:t>(RJ)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333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925" marR="45085" indent="-10795">
                        <a:lnSpc>
                          <a:spcPct val="89400"/>
                        </a:lnSpc>
                        <a:spcBef>
                          <a:spcPts val="114"/>
                        </a:spcBef>
                      </a:pPr>
                      <a:r>
                        <a:rPr dirty="0" sz="950" spc="-50">
                          <a:latin typeface="Arial Black"/>
                          <a:cs typeface="Arial Black"/>
                        </a:rPr>
                        <a:t>DESPESAS </a:t>
                      </a:r>
                      <a:r>
                        <a:rPr dirty="0" sz="950" spc="-150">
                          <a:latin typeface="Arial Black"/>
                          <a:cs typeface="Arial Black"/>
                        </a:rPr>
                        <a:t>CONTABILIZADAS</a:t>
                      </a:r>
                      <a:r>
                        <a:rPr dirty="0" sz="950" spc="-10">
                          <a:latin typeface="Arial Black"/>
                          <a:cs typeface="Arial Black"/>
                        </a:rPr>
                        <a:t> NESTE</a:t>
                      </a:r>
                      <a:endParaRPr sz="950">
                        <a:latin typeface="Arial Black"/>
                        <a:cs typeface="Arial Black"/>
                      </a:endParaRPr>
                    </a:p>
                    <a:p>
                      <a:pPr algn="just" marL="93345" marR="95250" indent="78740">
                        <a:lnSpc>
                          <a:spcPts val="1030"/>
                        </a:lnSpc>
                        <a:spcBef>
                          <a:spcPts val="45"/>
                        </a:spcBef>
                      </a:pPr>
                      <a:r>
                        <a:rPr dirty="0" sz="950" spc="-160">
                          <a:latin typeface="Arial Black"/>
                          <a:cs typeface="Arial Black"/>
                        </a:rPr>
                        <a:t>EXERCÍCIO</a:t>
                      </a:r>
                      <a:r>
                        <a:rPr dirty="0" sz="950" spc="10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50">
                          <a:latin typeface="Arial Black"/>
                          <a:cs typeface="Arial Black"/>
                        </a:rPr>
                        <a:t>E </a:t>
                      </a:r>
                      <a:r>
                        <a:rPr dirty="0" sz="950" spc="-180">
                          <a:latin typeface="Arial Black"/>
                          <a:cs typeface="Arial Black"/>
                        </a:rPr>
                        <a:t>PAGAS</a:t>
                      </a:r>
                      <a:r>
                        <a:rPr dirty="0" sz="950" spc="10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30">
                          <a:latin typeface="Arial Black"/>
                          <a:cs typeface="Arial Black"/>
                        </a:rPr>
                        <a:t>NESTE </a:t>
                      </a:r>
                      <a:r>
                        <a:rPr dirty="0" sz="950" spc="-95" b="1">
                          <a:latin typeface="Cambria"/>
                          <a:cs typeface="Cambria"/>
                        </a:rPr>
                        <a:t>EXERCÍ</a:t>
                      </a:r>
                      <a:r>
                        <a:rPr dirty="0" baseline="-11695" sz="1425" spc="-142">
                          <a:latin typeface="Cambria"/>
                          <a:cs typeface="Cambria"/>
                        </a:rPr>
                        <a:t>(</a:t>
                      </a:r>
                      <a:r>
                        <a:rPr dirty="0" sz="950" spc="-95" b="1">
                          <a:latin typeface="Cambria"/>
                          <a:cs typeface="Cambria"/>
                        </a:rPr>
                        <a:t>C</a:t>
                      </a:r>
                      <a:r>
                        <a:rPr dirty="0" baseline="-11695" sz="1425" spc="-142">
                          <a:latin typeface="Cambria"/>
                          <a:cs typeface="Cambria"/>
                        </a:rPr>
                        <a:t>)</a:t>
                      </a:r>
                      <a:r>
                        <a:rPr dirty="0" sz="950" spc="-95" b="1">
                          <a:latin typeface="Cambria"/>
                          <a:cs typeface="Cambria"/>
                        </a:rPr>
                        <a:t>IO</a:t>
                      </a:r>
                      <a:r>
                        <a:rPr dirty="0" sz="950" spc="70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20" b="1">
                          <a:latin typeface="Cambria"/>
                          <a:cs typeface="Cambria"/>
                        </a:rPr>
                        <a:t>(R$)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0640" marR="65405" indent="5080">
                        <a:lnSpc>
                          <a:spcPct val="87400"/>
                        </a:lnSpc>
                        <a:spcBef>
                          <a:spcPts val="665"/>
                        </a:spcBef>
                      </a:pPr>
                      <a:r>
                        <a:rPr dirty="0" sz="950" spc="-160"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950" spc="-3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5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950" spc="-50">
                          <a:latin typeface="Arial Black"/>
                          <a:cs typeface="Arial Black"/>
                        </a:rPr>
                        <a:t>DESPESAS </a:t>
                      </a:r>
                      <a:r>
                        <a:rPr dirty="0" sz="1050" spc="-254">
                          <a:latin typeface="Arial Black"/>
                          <a:cs typeface="Arial Black"/>
                        </a:rPr>
                        <a:t>PAGAS</a:t>
                      </a:r>
                      <a:r>
                        <a:rPr dirty="0" sz="1050" spc="9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75">
                          <a:latin typeface="Arial Black"/>
                          <a:cs typeface="Arial Black"/>
                        </a:rPr>
                        <a:t>NESTE</a:t>
                      </a:r>
                      <a:r>
                        <a:rPr dirty="0" sz="105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60">
                          <a:latin typeface="Arial Black"/>
                          <a:cs typeface="Arial Black"/>
                        </a:rPr>
                        <a:t>EXERCÍCIO</a:t>
                      </a:r>
                      <a:endParaRPr sz="950">
                        <a:latin typeface="Arial Black"/>
                        <a:cs typeface="Arial Black"/>
                      </a:endParaRPr>
                    </a:p>
                    <a:p>
                      <a:pPr algn="ctr" marL="224154" marR="233679" indent="27940">
                        <a:lnSpc>
                          <a:spcPts val="940"/>
                        </a:lnSpc>
                        <a:spcBef>
                          <a:spcPts val="165"/>
                        </a:spcBef>
                      </a:pPr>
                      <a:r>
                        <a:rPr dirty="0" baseline="2923" sz="1425" spc="-30">
                          <a:latin typeface="Arial Black"/>
                          <a:cs typeface="Arial Black"/>
                        </a:rPr>
                        <a:t>(R</a:t>
                      </a:r>
                      <a:r>
                        <a:rPr dirty="0" sz="950" spc="-20">
                          <a:latin typeface="Arial Black"/>
                          <a:cs typeface="Arial Black"/>
                        </a:rPr>
                        <a:t>S) </a:t>
                      </a:r>
                      <a:r>
                        <a:rPr dirty="0" sz="950" spc="-85">
                          <a:latin typeface="Arial Black"/>
                          <a:cs typeface="Arial Black"/>
                        </a:rPr>
                        <a:t>Ç=H+I)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8445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5250" marR="136525" indent="-9525">
                        <a:lnSpc>
                          <a:spcPct val="88200"/>
                        </a:lnSpc>
                        <a:spcBef>
                          <a:spcPts val="660"/>
                        </a:spcBef>
                      </a:pPr>
                      <a:r>
                        <a:rPr dirty="0" sz="950" spc="-50">
                          <a:latin typeface="Arial Black"/>
                          <a:cs typeface="Arial Black"/>
                        </a:rPr>
                        <a:t>DESPESAS </a:t>
                      </a:r>
                      <a:r>
                        <a:rPr dirty="0" sz="950" spc="-150">
                          <a:latin typeface="Arial Black"/>
                          <a:cs typeface="Arial Black"/>
                        </a:rPr>
                        <a:t>CONTABILIZADAS</a:t>
                      </a:r>
                      <a:r>
                        <a:rPr dirty="0" sz="950" spc="5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65">
                          <a:latin typeface="Arial Black"/>
                          <a:cs typeface="Arial Black"/>
                        </a:rPr>
                        <a:t>NESTE</a:t>
                      </a:r>
                      <a:r>
                        <a:rPr dirty="0" sz="1050" spc="-2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50" spc="-225">
                          <a:latin typeface="Arial Black"/>
                          <a:cs typeface="Arial Black"/>
                        </a:rPr>
                        <a:t>EXERCÍCIO</a:t>
                      </a:r>
                      <a:r>
                        <a:rPr dirty="0" sz="1050" spc="5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85">
                          <a:latin typeface="Arial Black"/>
                          <a:cs typeface="Arial Black"/>
                        </a:rPr>
                        <a:t>A</a:t>
                      </a:r>
                      <a:r>
                        <a:rPr dirty="0" sz="950" spc="-2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80">
                          <a:latin typeface="Arial Black"/>
                          <a:cs typeface="Arial Black"/>
                        </a:rPr>
                        <a:t>PAGAR</a:t>
                      </a:r>
                      <a:r>
                        <a:rPr dirty="0" sz="950" spc="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0">
                          <a:latin typeface="Arial Black"/>
                          <a:cs typeface="Arial Black"/>
                        </a:rPr>
                        <a:t>Eí•'I </a:t>
                      </a:r>
                      <a:r>
                        <a:rPr dirty="0" sz="950" spc="-45">
                          <a:latin typeface="Arial Black"/>
                          <a:cs typeface="Arial Black"/>
                        </a:rPr>
                        <a:t>PERÍODOS </a:t>
                      </a:r>
                      <a:r>
                        <a:rPr dirty="0" sz="950" spc="-175">
                          <a:latin typeface="Arial Black"/>
                          <a:cs typeface="Arial Black"/>
                        </a:rPr>
                        <a:t>SEGUINTES</a:t>
                      </a:r>
                      <a:r>
                        <a:rPr dirty="0" sz="950" spc="1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0">
                          <a:latin typeface="Arial Black"/>
                          <a:cs typeface="Arial Black"/>
                        </a:rPr>
                        <a:t>(R$)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8382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0383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50" spc="-30">
                          <a:latin typeface="Cambria"/>
                          <a:cs typeface="Cambria"/>
                        </a:rPr>
                        <a:t>Agua</a:t>
                      </a:r>
                      <a:r>
                        <a:rPr dirty="0" sz="950" spc="5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solidFill>
                            <a:srgbClr val="131313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950" spc="10">
                          <a:solidFill>
                            <a:srgbClr val="131313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Esgoto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8.606,09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8.606,09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8.606,09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143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49530">
                        <a:lnSpc>
                          <a:spcPts val="1115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Armário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6.560,00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6.560,00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6.560,00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19405">
                <a:tc>
                  <a:txBody>
                    <a:bodyPr/>
                    <a:lstStyle/>
                    <a:p>
                      <a:pPr marL="49530" marR="407034" indent="2540">
                        <a:lnSpc>
                          <a:spcPts val="980"/>
                        </a:lnSpc>
                        <a:spcBef>
                          <a:spcPts val="160"/>
                        </a:spcBef>
                      </a:pPr>
                      <a:r>
                        <a:rPr dirty="0" sz="950" spc="-195">
                          <a:latin typeface="Arial Black"/>
                          <a:cs typeface="Arial Black"/>
                        </a:rPr>
                        <a:t>Assessoria</a:t>
                      </a:r>
                      <a:r>
                        <a:rPr dirty="0" sz="950" spc="14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65">
                          <a:latin typeface="Arial Black"/>
                          <a:cs typeface="Arial Black"/>
                        </a:rPr>
                        <a:t>Contábil</a:t>
                      </a:r>
                      <a:r>
                        <a:rPr dirty="0" sz="950" spc="5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70">
                          <a:latin typeface="Arial Black"/>
                          <a:cs typeface="Arial Black"/>
                        </a:rPr>
                        <a:t>jurídica</a:t>
                      </a:r>
                      <a:r>
                        <a:rPr dirty="0" sz="950" spc="114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445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PÇ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032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8.283,00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350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950" spc="-20">
                          <a:latin typeface="Arial Black"/>
                          <a:cs typeface="Arial Black"/>
                        </a:rPr>
                        <a:t>0,00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6350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8.283,00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8.283,00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350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45">
                          <a:latin typeface="Cambria"/>
                          <a:cs typeface="Cambria"/>
                        </a:rPr>
                        <a:t>Assistência</a:t>
                      </a:r>
                      <a:r>
                        <a:rPr dirty="0" sz="950" spc="7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30">
                          <a:latin typeface="Cambria"/>
                          <a:cs typeface="Cambria"/>
                        </a:rPr>
                        <a:t>Técnica</a:t>
                      </a:r>
                      <a:r>
                        <a:rPr dirty="0" sz="950" spc="114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25">
                          <a:solidFill>
                            <a:srgbClr val="0C0C0C"/>
                          </a:solidFill>
                          <a:latin typeface="Cambria"/>
                          <a:cs typeface="Cambria"/>
                        </a:rPr>
                        <a:t>PÇ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1.414,88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1.414,88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50">
                          <a:latin typeface="Courier New"/>
                          <a:cs typeface="Courier New"/>
                        </a:rPr>
                        <a:t>1.414.88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22580">
                <a:tc>
                  <a:txBody>
                    <a:bodyPr/>
                    <a:lstStyle/>
                    <a:p>
                      <a:pPr marL="48260" marR="229870" indent="3810">
                        <a:lnSpc>
                          <a:spcPts val="1010"/>
                        </a:lnSpc>
                        <a:spcBef>
                          <a:spcPts val="160"/>
                        </a:spcBef>
                      </a:pPr>
                      <a:r>
                        <a:rPr dirty="0" sz="950" spc="-45">
                          <a:latin typeface="Cambria"/>
                          <a:cs typeface="Cambria"/>
                        </a:rPr>
                        <a:t>Auxiliar</a:t>
                      </a:r>
                      <a:r>
                        <a:rPr dirty="0" sz="950" spc="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45">
                          <a:latin typeface="Cambria"/>
                          <a:cs typeface="Cambria"/>
                        </a:rPr>
                        <a:t>Administrativo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 (folha)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032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33.092,32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33.092,32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33.092,32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marL="53340">
                        <a:lnSpc>
                          <a:spcPts val="1140"/>
                        </a:lnSpc>
                      </a:pPr>
                      <a:r>
                        <a:rPr dirty="0" sz="950" spc="-35">
                          <a:latin typeface="Arial MT"/>
                          <a:cs typeface="Arial MT"/>
                        </a:rPr>
                        <a:t>Auxiliar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75">
                          <a:latin typeface="Arial MT"/>
                          <a:cs typeface="Arial MT"/>
                        </a:rPr>
                        <a:t>Cozinha</a:t>
                      </a:r>
                      <a:r>
                        <a:rPr dirty="0" sz="9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(folha)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21.064,36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1140"/>
                        </a:lnSpc>
                      </a:pPr>
                      <a:r>
                        <a:rPr dirty="0" sz="950" spc="-55">
                          <a:latin typeface="Arial Black"/>
                          <a:cs typeface="Arial Black"/>
                        </a:rPr>
                        <a:t>21.064,36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1140"/>
                        </a:lnSpc>
                      </a:pPr>
                      <a:r>
                        <a:rPr dirty="0" sz="950" spc="-55">
                          <a:latin typeface="Arial Black"/>
                          <a:cs typeface="Arial Black"/>
                        </a:rPr>
                        <a:t>21.064,36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3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Auxiliar</a:t>
                      </a:r>
                      <a:r>
                        <a:rPr dirty="0" sz="950" spc="-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5">
                          <a:latin typeface="Arial MT"/>
                          <a:cs typeface="Arial MT"/>
                        </a:rPr>
                        <a:t>Limpeza</a:t>
                      </a:r>
                      <a:r>
                        <a:rPr dirty="0" sz="9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(folha)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25.390,48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0.00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55">
                          <a:latin typeface="Arial Black"/>
                          <a:cs typeface="Arial Black"/>
                        </a:rPr>
                        <a:t>25.390,48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55">
                          <a:latin typeface="Arial Black"/>
                          <a:cs typeface="Arial Black"/>
                        </a:rPr>
                        <a:t>25.390,48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marL="50165">
                        <a:lnSpc>
                          <a:spcPts val="1140"/>
                        </a:lnSpc>
                      </a:pPr>
                      <a:r>
                        <a:rPr dirty="0" sz="950" spc="-65">
                          <a:latin typeface="Arial MT"/>
                          <a:cs typeface="Arial MT"/>
                        </a:rPr>
                        <a:t>Bebedouro</a:t>
                      </a:r>
                      <a:r>
                        <a:rPr dirty="0" sz="9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Água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529,90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Arial Black"/>
                          <a:cs typeface="Arial Black"/>
                        </a:rPr>
                        <a:t>529,90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Arial Black"/>
                          <a:cs typeface="Arial Black"/>
                        </a:rPr>
                        <a:t>529,90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1115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50165">
                        <a:lnSpc>
                          <a:spcPts val="1140"/>
                        </a:lnSpc>
                      </a:pPr>
                      <a:r>
                        <a:rPr dirty="0" sz="950" spc="-55">
                          <a:latin typeface="Arial MT"/>
                          <a:cs typeface="Arial MT"/>
                        </a:rPr>
                        <a:t>Brinquedos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Infantis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6.590,00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ts val="1170"/>
                        </a:lnSpc>
                      </a:pPr>
                      <a:r>
                        <a:rPr dirty="0" sz="1000" spc="-20">
                          <a:latin typeface="Cambria"/>
                          <a:cs typeface="Cambria"/>
                        </a:rPr>
                        <a:t>0,00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40">
                          <a:latin typeface="Arial Black"/>
                          <a:cs typeface="Arial Black"/>
                        </a:rPr>
                        <a:t>6.590,00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40">
                          <a:latin typeface="Arial Black"/>
                          <a:cs typeface="Arial Black"/>
                        </a:rPr>
                        <a:t>6.590,00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Cadeira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2.469,53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604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2.469,53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2.469,53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22580">
                <a:tc>
                  <a:txBody>
                    <a:bodyPr/>
                    <a:lstStyle/>
                    <a:p>
                      <a:pPr marL="53340">
                        <a:lnSpc>
                          <a:spcPts val="1075"/>
                        </a:lnSpc>
                        <a:spcBef>
                          <a:spcPts val="20"/>
                        </a:spcBef>
                      </a:pPr>
                      <a:r>
                        <a:rPr dirty="0" sz="950" spc="-55">
                          <a:latin typeface="Arial MT"/>
                          <a:cs typeface="Arial MT"/>
                        </a:rPr>
                        <a:t>Contribuição</a:t>
                      </a:r>
                      <a:r>
                        <a:rPr dirty="0" sz="9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8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Bem</a:t>
                      </a:r>
                      <a:r>
                        <a:rPr dirty="0" sz="95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Estar</a:t>
                      </a:r>
                      <a:endParaRPr sz="950">
                        <a:latin typeface="Arial MT"/>
                        <a:cs typeface="Arial MT"/>
                      </a:endParaRPr>
                    </a:p>
                    <a:p>
                      <a:pPr marL="52705">
                        <a:lnSpc>
                          <a:spcPts val="1075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Social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3.249,72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350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350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3.249,72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950" spc="-45">
                          <a:latin typeface="Arial Black"/>
                          <a:cs typeface="Arial Black"/>
                        </a:rPr>
                        <a:t>3.249,72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6350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350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25755">
                <a:tc>
                  <a:txBody>
                    <a:bodyPr/>
                    <a:lstStyle/>
                    <a:p>
                      <a:pPr marL="54610" marR="125730" indent="-1905">
                        <a:lnSpc>
                          <a:spcPts val="1030"/>
                        </a:lnSpc>
                        <a:spcBef>
                          <a:spcPts val="145"/>
                        </a:spcBef>
                      </a:pPr>
                      <a:r>
                        <a:rPr dirty="0" sz="950" spc="-65">
                          <a:latin typeface="Arial MT"/>
                          <a:cs typeface="Arial MT"/>
                        </a:rPr>
                        <a:t>Coordenador</a:t>
                      </a:r>
                      <a:r>
                        <a:rPr dirty="0" sz="9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7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Pedagógico</a:t>
                      </a:r>
                      <a:r>
                        <a:rPr dirty="0" sz="9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(folha)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48.903,25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48.903,25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48.903,25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60">
                          <a:latin typeface="Arial MT"/>
                          <a:cs typeface="Arial MT"/>
                        </a:rPr>
                        <a:t>Cozinheiro(a)</a:t>
                      </a:r>
                      <a:r>
                        <a:rPr dirty="0" sz="9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(folha)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25.781,34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ourier New"/>
                          <a:cs typeface="Courier New"/>
                        </a:rPr>
                        <a:t>0,00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25.781,34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25.781,34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65">
                          <a:latin typeface="Arial MT"/>
                          <a:cs typeface="Arial MT"/>
                        </a:rPr>
                        <a:t>Décimo</a:t>
                      </a:r>
                      <a:r>
                        <a:rPr dirty="0" sz="9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50">
                          <a:latin typeface="Arial MT"/>
                          <a:cs typeface="Arial MT"/>
                        </a:rPr>
                        <a:t>Terceiro</a:t>
                      </a:r>
                      <a:r>
                        <a:rPr dirty="0" sz="9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Salário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44.413,68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ourier New"/>
                          <a:cs typeface="Courier New"/>
                        </a:rPr>
                        <a:t>0,00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44.4l3,68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44.413,68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30">
                          <a:latin typeface="Arial MT"/>
                          <a:cs typeface="Arial MT"/>
                        </a:rPr>
                        <a:t>Diretor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70">
                          <a:latin typeface="Arial MT"/>
                          <a:cs typeface="Arial MT"/>
                        </a:rPr>
                        <a:t>Pedagógico</a:t>
                      </a:r>
                      <a:r>
                        <a:rPr dirty="0" sz="9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(folha)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51.605,80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20">
                          <a:latin typeface="Courier New"/>
                          <a:cs typeface="Courier New"/>
                        </a:rPr>
                        <a:t>0,00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51.605,80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51.605,80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5588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Arial MT"/>
                          <a:cs typeface="Arial MT"/>
                        </a:rPr>
                        <a:t>Eletrônicos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1.925,00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ourier New"/>
                          <a:cs typeface="Courier New"/>
                        </a:rPr>
                        <a:t>0,00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1.925,00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1.925,00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55880">
                        <a:lnSpc>
                          <a:spcPts val="1140"/>
                        </a:lnSpc>
                      </a:pPr>
                      <a:r>
                        <a:rPr dirty="0" sz="950" spc="-65">
                          <a:latin typeface="Arial MT"/>
                          <a:cs typeface="Arial MT"/>
                        </a:rPr>
                        <a:t>Energia</a:t>
                      </a:r>
                      <a:r>
                        <a:rPr dirty="0" sz="9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Elétrica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6.379,97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20">
                          <a:latin typeface="Courier New"/>
                          <a:cs typeface="Courier New"/>
                        </a:rPr>
                        <a:t>0,00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6.379,97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6.379,97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468630">
                <a:tc>
                  <a:txBody>
                    <a:bodyPr/>
                    <a:lstStyle/>
                    <a:p>
                      <a:pPr marL="59055" marR="320040" indent="-3175">
                        <a:lnSpc>
                          <a:spcPct val="90500"/>
                        </a:lnSpc>
                        <a:spcBef>
                          <a:spcPts val="225"/>
                        </a:spcBef>
                      </a:pPr>
                      <a:r>
                        <a:rPr dirty="0" sz="950" spc="-225">
                          <a:latin typeface="Arial Black"/>
                          <a:cs typeface="Arial Black"/>
                        </a:rPr>
                        <a:t>Exames</a:t>
                      </a:r>
                      <a:r>
                        <a:rPr dirty="0" sz="950" spc="13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70">
                          <a:latin typeface="Arial Black"/>
                          <a:cs typeface="Arial Black"/>
                        </a:rPr>
                        <a:t>Admissional,</a:t>
                      </a:r>
                      <a:r>
                        <a:rPr dirty="0" sz="950" spc="5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75">
                          <a:latin typeface="Arial Black"/>
                          <a:cs typeface="Arial Black"/>
                        </a:rPr>
                        <a:t>Demissional</a:t>
                      </a:r>
                      <a:r>
                        <a:rPr dirty="0" sz="950" spc="1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5">
                          <a:latin typeface="Arial Black"/>
                          <a:cs typeface="Arial Black"/>
                        </a:rPr>
                        <a:t>ou </a:t>
                      </a:r>
                      <a:r>
                        <a:rPr dirty="0" sz="950" spc="-100">
                          <a:latin typeface="Arial Black"/>
                          <a:cs typeface="Arial Black"/>
                        </a:rPr>
                        <a:t>Ocupacional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85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r" marR="19685">
                        <a:lnSpc>
                          <a:spcPct val="100000"/>
                        </a:lnSpc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4.05l,77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698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r" marR="10160">
                        <a:lnSpc>
                          <a:spcPct val="10000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98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r" marR="34925">
                        <a:lnSpc>
                          <a:spcPct val="100000"/>
                        </a:lnSpc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4.051,77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1016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r" marR="24765">
                        <a:lnSpc>
                          <a:spcPct val="10000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4.051,77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98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r" marR="46990">
                        <a:lnSpc>
                          <a:spcPct val="10000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98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25755">
                <a:tc>
                  <a:txBody>
                    <a:bodyPr/>
                    <a:lstStyle/>
                    <a:p>
                      <a:pPr marL="58419" marR="453390">
                        <a:lnSpc>
                          <a:spcPts val="1030"/>
                        </a:lnSpc>
                        <a:spcBef>
                          <a:spcPts val="120"/>
                        </a:spcBef>
                      </a:pPr>
                      <a:r>
                        <a:rPr dirty="0" sz="950" spc="-30">
                          <a:latin typeface="Cambria"/>
                          <a:cs typeface="Cambria"/>
                        </a:rPr>
                        <a:t>Exames</a:t>
                      </a:r>
                      <a:r>
                        <a:rPr dirty="0" sz="950" spc="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40">
                          <a:latin typeface="Cambria"/>
                          <a:cs typeface="Cambria"/>
                        </a:rPr>
                        <a:t>Clínicos</a:t>
                      </a:r>
                      <a:r>
                        <a:rPr dirty="0" sz="950" spc="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5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950" spc="500">
                          <a:solidFill>
                            <a:srgbClr val="21212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50">
                          <a:latin typeface="Cambria"/>
                          <a:cs typeface="Cambria"/>
                        </a:rPr>
                        <a:t>Laboratoriais</a:t>
                      </a:r>
                      <a:r>
                        <a:rPr dirty="0" sz="950" spc="1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35">
                          <a:solidFill>
                            <a:srgbClr val="111111"/>
                          </a:solidFill>
                          <a:latin typeface="Cambria"/>
                          <a:cs typeface="Cambria"/>
                        </a:rPr>
                        <a:t>Pj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52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8.478,00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8.478,00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8.478,00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60960">
                        <a:lnSpc>
                          <a:spcPts val="1065"/>
                        </a:lnSpc>
                      </a:pPr>
                      <a:r>
                        <a:rPr dirty="0" sz="950" spc="-45">
                          <a:latin typeface="Cambria"/>
                          <a:cs typeface="Cambria"/>
                        </a:rPr>
                        <a:t>FGTS</a:t>
                      </a:r>
                      <a:r>
                        <a:rPr dirty="0" sz="950" spc="-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solidFill>
                            <a:srgbClr val="111111"/>
                          </a:solidFill>
                          <a:latin typeface="Cambria"/>
                          <a:cs typeface="Cambria"/>
                        </a:rPr>
                        <a:t>-</a:t>
                      </a:r>
                      <a:r>
                        <a:rPr dirty="0" sz="950" spc="5">
                          <a:solidFill>
                            <a:srgbClr val="11111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50">
                          <a:latin typeface="Cambria"/>
                          <a:cs typeface="Cambria"/>
                        </a:rPr>
                        <a:t>Fundo</a:t>
                      </a:r>
                      <a:r>
                        <a:rPr dirty="0" sz="950" spc="4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solidFill>
                            <a:srgbClr val="0F0F0F"/>
                          </a:solidFill>
                          <a:latin typeface="Cambria"/>
                          <a:cs typeface="Cambria"/>
                        </a:rPr>
                        <a:t>de 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Garantia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ts val="10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59.201,62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ts val="1065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1065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59.201,62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ts val="1065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59.201,62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ts val="1065"/>
                        </a:lnSpc>
                      </a:pPr>
                      <a:r>
                        <a:rPr dirty="0" sz="950" spc="-20">
                          <a:latin typeface="Courier New"/>
                          <a:cs typeface="Courier New"/>
                        </a:rPr>
                        <a:t>0,00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marL="60960">
                        <a:lnSpc>
                          <a:spcPts val="1115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Financeira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ts val="1115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ts val="1115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ts val="1115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240">
                        <a:lnSpc>
                          <a:spcPts val="1115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ts val="1115"/>
                        </a:lnSpc>
                      </a:pPr>
                      <a:r>
                        <a:rPr dirty="0" sz="950" spc="-20">
                          <a:latin typeface="Courier New"/>
                          <a:cs typeface="Courier New"/>
                        </a:rPr>
                        <a:t>0,00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58419">
                        <a:lnSpc>
                          <a:spcPts val="1140"/>
                        </a:lnSpc>
                      </a:pPr>
                      <a:r>
                        <a:rPr dirty="0" sz="950">
                          <a:latin typeface="Cambria"/>
                          <a:cs typeface="Cambria"/>
                        </a:rPr>
                        <a:t>Gás</a:t>
                      </a:r>
                      <a:r>
                        <a:rPr dirty="0" sz="950" spc="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(GLP)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6.996,70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6.996,70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6.996,70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ourier New"/>
                          <a:cs typeface="Courier New"/>
                        </a:rPr>
                        <a:t>0,00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61594">
                        <a:lnSpc>
                          <a:spcPts val="1140"/>
                        </a:lnSpc>
                      </a:pPr>
                      <a:r>
                        <a:rPr dirty="0" sz="950" spc="-70">
                          <a:latin typeface="Cambria"/>
                          <a:cs typeface="Cambria"/>
                        </a:rPr>
                        <a:t>GRRF/FGTS</a:t>
                      </a:r>
                      <a:r>
                        <a:rPr dirty="0" sz="950" spc="10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>
                          <a:solidFill>
                            <a:srgbClr val="0F0F0F"/>
                          </a:solidFill>
                          <a:latin typeface="Cambria"/>
                          <a:cs typeface="Cambria"/>
                        </a:rPr>
                        <a:t>Rescisão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12.933,34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12.933,34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12.933,34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ourier New"/>
                          <a:cs typeface="Courier New"/>
                        </a:rPr>
                        <a:t>0,00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19405">
                <a:tc>
                  <a:txBody>
                    <a:bodyPr/>
                    <a:lstStyle/>
                    <a:p>
                      <a:pPr marL="59690" marR="481965" indent="-127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950" spc="-200">
                          <a:latin typeface="Arial Black"/>
                          <a:cs typeface="Arial Black"/>
                        </a:rPr>
                        <a:t>Imposto</a:t>
                      </a:r>
                      <a:r>
                        <a:rPr dirty="0" sz="950" spc="13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75">
                          <a:latin typeface="Arial Black"/>
                          <a:cs typeface="Arial Black"/>
                        </a:rPr>
                        <a:t>Predial</a:t>
                      </a:r>
                      <a:r>
                        <a:rPr dirty="0" sz="950" spc="9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3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950" spc="50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55">
                          <a:solidFill>
                            <a:srgbClr val="080808"/>
                          </a:solidFill>
                          <a:latin typeface="Arial Black"/>
                          <a:cs typeface="Arial Black"/>
                        </a:rPr>
                        <a:t>Territorial</a:t>
                      </a:r>
                      <a:r>
                        <a:rPr dirty="0" sz="950" spc="90">
                          <a:solidFill>
                            <a:srgbClr val="08080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90">
                          <a:latin typeface="Arial Black"/>
                          <a:cs typeface="Arial Black"/>
                        </a:rPr>
                        <a:t>Urbano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223,85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223,85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24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223,85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20">
                          <a:latin typeface="Arial Black"/>
                          <a:cs typeface="Arial Black"/>
                        </a:rPr>
                        <a:t>0,00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45">
                          <a:solidFill>
                            <a:srgbClr val="0F0F0F"/>
                          </a:solidFill>
                          <a:latin typeface="Cambria"/>
                          <a:cs typeface="Cambria"/>
                        </a:rPr>
                        <a:t>Impostos</a:t>
                      </a:r>
                      <a:r>
                        <a:rPr dirty="0" sz="950" spc="80">
                          <a:solidFill>
                            <a:srgbClr val="0F0F0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solidFill>
                            <a:srgbClr val="0C0C0C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950" spc="-20">
                          <a:solidFill>
                            <a:srgbClr val="0C0C0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>
                          <a:solidFill>
                            <a:srgbClr val="0F0F0F"/>
                          </a:solidFill>
                          <a:latin typeface="Cambria"/>
                          <a:cs typeface="Cambria"/>
                        </a:rPr>
                        <a:t>Taxas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ourier New"/>
                          <a:cs typeface="Courier New"/>
                        </a:rPr>
                        <a:t>508,93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508,93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508,93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solidFill>
                            <a:srgbClr val="0C0C0C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solidFill>
                            <a:srgbClr val="111111"/>
                          </a:solidFill>
                          <a:latin typeface="Cambria"/>
                          <a:cs typeface="Cambria"/>
                        </a:rPr>
                        <a:t>I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mpressoras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24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50">
                          <a:latin typeface="Courier New"/>
                          <a:cs typeface="Courier New"/>
                        </a:rPr>
                        <a:t>3.§99,10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3.599,10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3.599,10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31470">
                <a:tc>
                  <a:txBody>
                    <a:bodyPr/>
                    <a:lstStyle/>
                    <a:p>
                      <a:pPr marL="61594" marR="580390" indent="-5080">
                        <a:lnSpc>
                          <a:spcPts val="980"/>
                        </a:lnSpc>
                        <a:spcBef>
                          <a:spcPts val="235"/>
                        </a:spcBef>
                      </a:pPr>
                      <a:r>
                        <a:rPr dirty="0" sz="950" spc="-13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9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Patronal</a:t>
                      </a:r>
                      <a:r>
                        <a:rPr dirty="0" sz="950" spc="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7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Empregados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984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244.319,75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20">
                          <a:latin typeface="Arial Black"/>
                          <a:cs typeface="Arial Black"/>
                        </a:rPr>
                        <a:t>0,00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65" b="1">
                          <a:latin typeface="Courier New"/>
                          <a:cs typeface="Courier New"/>
                        </a:rPr>
                        <a:t>244.319,75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65" b="1">
                          <a:latin typeface="Courier New"/>
                          <a:cs typeface="Courier New"/>
                        </a:rPr>
                        <a:t>244.319,75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22580">
                <a:tc>
                  <a:txBody>
                    <a:bodyPr/>
                    <a:lstStyle/>
                    <a:p>
                      <a:pPr marL="64135">
                        <a:lnSpc>
                          <a:spcPts val="1140"/>
                        </a:lnSpc>
                      </a:pPr>
                      <a:r>
                        <a:rPr dirty="0" sz="950" spc="-35">
                          <a:latin typeface="Cambria"/>
                          <a:cs typeface="Cambria"/>
                        </a:rPr>
                        <a:t>Instrução</a:t>
                      </a:r>
                      <a:r>
                        <a:rPr dirty="0" sz="950" spc="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solidFill>
                            <a:srgbClr val="0C0C0C"/>
                          </a:solidFill>
                          <a:latin typeface="Cambria"/>
                          <a:cs typeface="Cambria"/>
                        </a:rPr>
                        <a:t>e</a:t>
                      </a:r>
                      <a:r>
                        <a:rPr dirty="0" sz="950" spc="-30">
                          <a:solidFill>
                            <a:srgbClr val="0C0C0C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Treinamento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500,00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350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7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350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500,00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500,00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032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950" spc="-20">
                          <a:latin typeface="Consolas"/>
                          <a:cs typeface="Consolas"/>
                        </a:rPr>
                        <a:t>0,00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6032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229">
                          <a:latin typeface="Arial Black"/>
                          <a:cs typeface="Arial Black"/>
                        </a:rPr>
                        <a:t>IRRF</a:t>
                      </a:r>
                      <a:r>
                        <a:rPr dirty="0" sz="950" spc="7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30">
                          <a:latin typeface="Arial Black"/>
                          <a:cs typeface="Arial Black"/>
                        </a:rPr>
                        <a:t>s/</a:t>
                      </a:r>
                      <a:r>
                        <a:rPr dirty="0" sz="950" spc="-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80">
                          <a:latin typeface="Arial Black"/>
                          <a:cs typeface="Arial Black"/>
                        </a:rPr>
                        <a:t>Proventos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24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40">
                          <a:latin typeface="Arial Black"/>
                          <a:cs typeface="Arial Black"/>
                        </a:rPr>
                        <a:t>8.220,83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40">
                          <a:latin typeface="Arial Black"/>
                          <a:cs typeface="Arial Black"/>
                        </a:rPr>
                        <a:t>8.220,83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40">
                          <a:latin typeface="Arial Black"/>
                          <a:cs typeface="Arial Black"/>
                        </a:rPr>
                        <a:t>8.220,83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marL="65405">
                        <a:lnSpc>
                          <a:spcPts val="1140"/>
                        </a:lnSpc>
                      </a:pPr>
                      <a:r>
                        <a:rPr dirty="0" sz="950" spc="-220">
                          <a:latin typeface="Arial Black"/>
                          <a:cs typeface="Arial Black"/>
                        </a:rPr>
                        <a:t>Locação</a:t>
                      </a:r>
                      <a:r>
                        <a:rPr dirty="0" sz="950" spc="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10"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95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75">
                          <a:latin typeface="Arial Black"/>
                          <a:cs typeface="Arial Black"/>
                        </a:rPr>
                        <a:t>Imóvel</a:t>
                      </a:r>
                      <a:r>
                        <a:rPr dirty="0" sz="950" spc="8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9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PF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44579,86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44.579,86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44.579,86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1115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22580">
                <a:tc>
                  <a:txBody>
                    <a:bodyPr/>
                    <a:lstStyle/>
                    <a:p>
                      <a:pPr marL="67310" marR="148590">
                        <a:lnSpc>
                          <a:spcPts val="1030"/>
                        </a:lnSpc>
                        <a:spcBef>
                          <a:spcPts val="170"/>
                        </a:spcBef>
                      </a:pPr>
                      <a:r>
                        <a:rPr dirty="0" sz="950" spc="-40">
                          <a:latin typeface="Cambria"/>
                          <a:cs typeface="Cambria"/>
                        </a:rPr>
                        <a:t>Manutenção</a:t>
                      </a:r>
                      <a:r>
                        <a:rPr dirty="0" sz="950" spc="5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solidFill>
                            <a:srgbClr val="161616"/>
                          </a:solidFill>
                          <a:latin typeface="Cambria"/>
                          <a:cs typeface="Cambria"/>
                        </a:rPr>
                        <a:t>da</a:t>
                      </a:r>
                      <a:r>
                        <a:rPr dirty="0" sz="950" spc="55">
                          <a:solidFill>
                            <a:srgbClr val="16161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50">
                          <a:latin typeface="Cambria"/>
                          <a:cs typeface="Cambria"/>
                        </a:rPr>
                        <a:t>Unidade</a:t>
                      </a:r>
                      <a:r>
                        <a:rPr dirty="0" sz="950" spc="50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45">
                          <a:latin typeface="Cambria"/>
                          <a:cs typeface="Cambria"/>
                        </a:rPr>
                        <a:t>Escolar</a:t>
                      </a:r>
                      <a:r>
                        <a:rPr dirty="0" sz="950" spc="4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25">
                          <a:latin typeface="Cambria"/>
                          <a:cs typeface="Cambria"/>
                        </a:rPr>
                        <a:t>PÇ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15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34.270,42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34.270,42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34.270,42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69850" marR="72390" indent="-1270">
                        <a:lnSpc>
                          <a:spcPts val="1030"/>
                        </a:lnSpc>
                        <a:spcBef>
                          <a:spcPts val="195"/>
                        </a:spcBef>
                      </a:pPr>
                      <a:r>
                        <a:rPr dirty="0" sz="950" spc="-204">
                          <a:latin typeface="Arial Black"/>
                          <a:cs typeface="Arial Black"/>
                        </a:rPr>
                        <a:t>Manutenção</a:t>
                      </a:r>
                      <a:r>
                        <a:rPr dirty="0" sz="950" spc="13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95"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950" spc="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85">
                          <a:latin typeface="Arial Black"/>
                          <a:cs typeface="Arial Black"/>
                        </a:rPr>
                        <a:t>Softwares</a:t>
                      </a:r>
                      <a:r>
                        <a:rPr dirty="0" sz="950" spc="5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35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950" spc="-45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95">
                          <a:latin typeface="Arial Black"/>
                          <a:cs typeface="Arial Black"/>
                        </a:rPr>
                        <a:t>Hardwares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6.277,00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723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723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6.277,00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723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6.277,00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723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64542" y="10217646"/>
            <a:ext cx="390379" cy="11271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120205" y="540477"/>
            <a:ext cx="3441700" cy="42164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80"/>
              </a:spcBef>
            </a:pPr>
            <a:r>
              <a:rPr dirty="0" sz="1150" spc="-235">
                <a:latin typeface="Arial Black"/>
                <a:cs typeface="Arial Black"/>
              </a:rPr>
              <a:t>DEPIONSTRATIVO</a:t>
            </a:r>
            <a:r>
              <a:rPr dirty="0" sz="1150" spc="-15">
                <a:latin typeface="Arial Black"/>
                <a:cs typeface="Arial Black"/>
              </a:rPr>
              <a:t> </a:t>
            </a:r>
            <a:r>
              <a:rPr dirty="0" sz="1150" spc="-250">
                <a:latin typeface="Arial Black"/>
                <a:cs typeface="Arial Black"/>
              </a:rPr>
              <a:t>INTEGRAL</a:t>
            </a:r>
            <a:r>
              <a:rPr dirty="0" sz="1150" spc="110">
                <a:latin typeface="Arial Black"/>
                <a:cs typeface="Arial Black"/>
              </a:rPr>
              <a:t> </a:t>
            </a:r>
            <a:r>
              <a:rPr dirty="0" sz="1150" spc="-254">
                <a:latin typeface="Arial Black"/>
                <a:cs typeface="Arial Black"/>
              </a:rPr>
              <a:t>DAS</a:t>
            </a:r>
            <a:r>
              <a:rPr dirty="0" sz="1150" spc="50">
                <a:latin typeface="Arial Black"/>
                <a:cs typeface="Arial Black"/>
              </a:rPr>
              <a:t> </a:t>
            </a:r>
            <a:r>
              <a:rPr dirty="0" sz="1150" spc="-254">
                <a:latin typeface="Arial Black"/>
                <a:cs typeface="Arial Black"/>
              </a:rPr>
              <a:t>RECEITAS</a:t>
            </a:r>
            <a:r>
              <a:rPr dirty="0" sz="1150" spc="120">
                <a:latin typeface="Arial Black"/>
                <a:cs typeface="Arial Black"/>
              </a:rPr>
              <a:t> </a:t>
            </a:r>
            <a:r>
              <a:rPr dirty="0" sz="1150" spc="-300">
                <a:latin typeface="Arial Black"/>
                <a:cs typeface="Arial Black"/>
              </a:rPr>
              <a:t>E</a:t>
            </a:r>
            <a:r>
              <a:rPr dirty="0" sz="1150">
                <a:latin typeface="Arial Black"/>
                <a:cs typeface="Arial Black"/>
              </a:rPr>
              <a:t> </a:t>
            </a:r>
            <a:r>
              <a:rPr dirty="0" sz="1150" spc="-195">
                <a:latin typeface="Arial Black"/>
                <a:cs typeface="Arial Black"/>
              </a:rPr>
              <a:t>DESPESAS</a:t>
            </a:r>
            <a:endParaRPr sz="1150">
              <a:latin typeface="Arial Black"/>
              <a:cs typeface="Arial Black"/>
            </a:endParaRPr>
          </a:p>
          <a:p>
            <a:pPr algn="ctr" marL="1905">
              <a:lnSpc>
                <a:spcPct val="100000"/>
              </a:lnSpc>
              <a:spcBef>
                <a:spcPts val="175"/>
              </a:spcBef>
            </a:pPr>
            <a:r>
              <a:rPr dirty="0" sz="1150" spc="-105" b="1">
                <a:latin typeface="Cambria"/>
                <a:cs typeface="Cambria"/>
              </a:rPr>
              <a:t>TERMO</a:t>
            </a:r>
            <a:r>
              <a:rPr dirty="0" sz="1150" spc="85" b="1">
                <a:latin typeface="Cambria"/>
                <a:cs typeface="Cambria"/>
              </a:rPr>
              <a:t> </a:t>
            </a:r>
            <a:r>
              <a:rPr dirty="0" sz="1150" spc="-100" b="1">
                <a:latin typeface="Cambria"/>
                <a:cs typeface="Cambria"/>
              </a:rPr>
              <a:t>DE</a:t>
            </a:r>
            <a:r>
              <a:rPr dirty="0" sz="1150" spc="35" b="1">
                <a:latin typeface="Cambria"/>
                <a:cs typeface="Cambria"/>
              </a:rPr>
              <a:t> </a:t>
            </a:r>
            <a:r>
              <a:rPr dirty="0" sz="1150" spc="-10" b="1">
                <a:latin typeface="Cambria"/>
                <a:cs typeface="Cambria"/>
              </a:rPr>
              <a:t>COLABORAÇÃO</a:t>
            </a:r>
            <a:endParaRPr sz="11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16762" y="9033028"/>
            <a:ext cx="2906496" cy="329027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2656409" y="8396299"/>
            <a:ext cx="2614295" cy="289560"/>
            <a:chOff x="2656409" y="8396299"/>
            <a:chExt cx="2614295" cy="28956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50013" y="8396299"/>
              <a:ext cx="1720109" cy="289422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2656409" y="8595848"/>
              <a:ext cx="906144" cy="0"/>
            </a:xfrm>
            <a:custGeom>
              <a:avLst/>
              <a:gdLst/>
              <a:ahLst/>
              <a:cxnLst/>
              <a:rect l="l" t="t" r="r" b="b"/>
              <a:pathLst>
                <a:path w="906145" h="0">
                  <a:moveTo>
                    <a:pt x="0" y="0"/>
                  </a:moveTo>
                  <a:lnTo>
                    <a:pt x="905801" y="0"/>
                  </a:lnTo>
                </a:path>
              </a:pathLst>
            </a:custGeom>
            <a:ln w="9139">
              <a:solidFill>
                <a:srgbClr val="231F2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73369" y="572752"/>
          <a:ext cx="6661150" cy="6223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2235"/>
                <a:gridCol w="1027429"/>
                <a:gridCol w="1091564"/>
                <a:gridCol w="1021714"/>
                <a:gridCol w="875030"/>
                <a:gridCol w="1179829"/>
              </a:tblGrid>
              <a:tr h="222250">
                <a:tc gridSpan="6">
                  <a:txBody>
                    <a:bodyPr/>
                    <a:lstStyle/>
                    <a:p>
                      <a:pPr algn="ctr" marR="1778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950" spc="-155">
                          <a:latin typeface="Arial Black"/>
                          <a:cs typeface="Arial Black"/>
                        </a:rPr>
                        <a:t>DEMONSTRATIVO</a:t>
                      </a:r>
                      <a:r>
                        <a:rPr dirty="0" sz="950" spc="16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60">
                          <a:latin typeface="Arial Black"/>
                          <a:cs typeface="Arial Black"/>
                        </a:rPr>
                        <a:t>DAS</a:t>
                      </a:r>
                      <a:r>
                        <a:rPr dirty="0" sz="950" spc="2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65">
                          <a:latin typeface="Arial Black"/>
                          <a:cs typeface="Arial Black"/>
                        </a:rPr>
                        <a:t>DESPESAS</a:t>
                      </a:r>
                      <a:r>
                        <a:rPr dirty="0" sz="950" spc="5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55">
                          <a:latin typeface="Arial Black"/>
                          <a:cs typeface="Arial Black"/>
                        </a:rPr>
                        <a:t>INCORRIDAS</a:t>
                      </a:r>
                      <a:r>
                        <a:rPr dirty="0" sz="950" spc="114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65">
                          <a:latin typeface="Arial Black"/>
                          <a:cs typeface="Arial Black"/>
                        </a:rPr>
                        <a:t>NO</a:t>
                      </a:r>
                      <a:r>
                        <a:rPr dirty="0" sz="950" spc="-1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55">
                          <a:latin typeface="Arial Black"/>
                          <a:cs typeface="Arial Black"/>
                        </a:rPr>
                        <a:t>EXERCÍCIO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3302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3810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62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51155" marR="266065" indent="-70485">
                        <a:lnSpc>
                          <a:spcPts val="1010"/>
                        </a:lnSpc>
                      </a:pPr>
                      <a:r>
                        <a:rPr dirty="0" sz="950">
                          <a:latin typeface="Cambria"/>
                          <a:cs typeface="Cambria"/>
                        </a:rPr>
                        <a:t>CATEGORIA</a:t>
                      </a:r>
                      <a:r>
                        <a:rPr dirty="0" sz="950" spc="4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25">
                          <a:latin typeface="Cambria"/>
                          <a:cs typeface="Cambria"/>
                        </a:rPr>
                        <a:t>OU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 FINALIDADE </a:t>
                      </a:r>
                      <a:r>
                        <a:rPr dirty="0" sz="950">
                          <a:latin typeface="Cambria"/>
                          <a:cs typeface="Cambria"/>
                        </a:rPr>
                        <a:t>DA</a:t>
                      </a:r>
                      <a:r>
                        <a:rPr dirty="0" sz="950" spc="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DESPESA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13462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 marL="34925" marR="31750" indent="-4445">
                        <a:lnSpc>
                          <a:spcPct val="90400"/>
                        </a:lnSpc>
                        <a:spcBef>
                          <a:spcPts val="5"/>
                        </a:spcBef>
                      </a:pPr>
                      <a:r>
                        <a:rPr dirty="0" sz="950" spc="-10" b="1">
                          <a:latin typeface="Cambria"/>
                          <a:cs typeface="Cambria"/>
                        </a:rPr>
                        <a:t>DESPESAS </a:t>
                      </a:r>
                      <a:r>
                        <a:rPr dirty="0" sz="950" spc="-35" b="1">
                          <a:latin typeface="Cambria"/>
                          <a:cs typeface="Cambria"/>
                        </a:rPr>
                        <a:t>CONTABILIZADAS</a:t>
                      </a:r>
                      <a:r>
                        <a:rPr dirty="0" sz="950" spc="-10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 b="1">
                          <a:latin typeface="Cambria"/>
                          <a:cs typeface="Cambria"/>
                        </a:rPr>
                        <a:t>NESTE</a:t>
                      </a:r>
                      <a:endParaRPr sz="900">
                        <a:latin typeface="Cambria"/>
                        <a:cs typeface="Cambria"/>
                      </a:endParaRPr>
                    </a:p>
                    <a:p>
                      <a:pPr algn="ctr" marL="8255">
                        <a:lnSpc>
                          <a:spcPts val="1135"/>
                        </a:lnSpc>
                      </a:pPr>
                      <a:r>
                        <a:rPr dirty="0" baseline="2923" sz="1425" spc="-44" b="1">
                          <a:latin typeface="Cambria"/>
                          <a:cs typeface="Cambria"/>
                        </a:rPr>
                        <a:t>EXERCÍCIO</a:t>
                      </a:r>
                      <a:r>
                        <a:rPr dirty="0" baseline="2923" sz="1425" spc="75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8771" sz="1425" spc="-30" b="1">
                          <a:latin typeface="Cambria"/>
                          <a:cs typeface="Cambria"/>
                        </a:rPr>
                        <a:t>(R</a:t>
                      </a:r>
                      <a:r>
                        <a:rPr dirty="0" sz="950" spc="-20" b="1">
                          <a:latin typeface="Cambria"/>
                          <a:cs typeface="Cambria"/>
                        </a:rPr>
                        <a:t>S)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92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1755" marR="63500" indent="-10795">
                        <a:lnSpc>
                          <a:spcPct val="88500"/>
                        </a:lnSpc>
                        <a:spcBef>
                          <a:spcPts val="150"/>
                        </a:spcBef>
                      </a:pPr>
                      <a:r>
                        <a:rPr dirty="0" sz="950" spc="-50">
                          <a:latin typeface="Arial Black"/>
                          <a:cs typeface="Arial Black"/>
                        </a:rPr>
                        <a:t>DESPESAS </a:t>
                      </a:r>
                      <a:r>
                        <a:rPr dirty="0" sz="950" spc="-150">
                          <a:latin typeface="Arial Black"/>
                          <a:cs typeface="Arial Black"/>
                        </a:rPr>
                        <a:t>CONTABILIZADAS</a:t>
                      </a:r>
                      <a:r>
                        <a:rPr dirty="0" sz="950" spc="5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35">
                          <a:latin typeface="Arial Black"/>
                          <a:cs typeface="Arial Black"/>
                        </a:rPr>
                        <a:t>EI¥I</a:t>
                      </a:r>
                      <a:r>
                        <a:rPr dirty="0" sz="950" spc="5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75">
                          <a:latin typeface="Arial Black"/>
                          <a:cs typeface="Arial Black"/>
                        </a:rPr>
                        <a:t>EXERCÍCIOS </a:t>
                      </a:r>
                      <a:r>
                        <a:rPr dirty="0" sz="950" spc="-175">
                          <a:latin typeface="Arial Black"/>
                          <a:cs typeface="Arial Black"/>
                        </a:rPr>
                        <a:t>ANTERIORES</a:t>
                      </a:r>
                      <a:r>
                        <a:rPr dirty="0" sz="950" spc="16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50">
                          <a:latin typeface="Arial Black"/>
                          <a:cs typeface="Arial Black"/>
                        </a:rPr>
                        <a:t>E </a:t>
                      </a:r>
                      <a:r>
                        <a:rPr dirty="0" sz="1000" spc="-225">
                          <a:latin typeface="Arial Black"/>
                          <a:cs typeface="Arial Black"/>
                        </a:rPr>
                        <a:t>PAGAS</a:t>
                      </a:r>
                      <a:r>
                        <a:rPr dirty="0" sz="1000" spc="8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00" spc="-35">
                          <a:latin typeface="Arial Black"/>
                          <a:cs typeface="Arial Black"/>
                        </a:rPr>
                        <a:t>NESTE</a:t>
                      </a:r>
                      <a:endParaRPr sz="1000">
                        <a:latin typeface="Arial Black"/>
                        <a:cs typeface="Arial Black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dirty="0" sz="950" spc="-165">
                          <a:latin typeface="Arial Black"/>
                          <a:cs typeface="Arial Black"/>
                        </a:rPr>
                        <a:t>EXERCÍCIO</a:t>
                      </a:r>
                      <a:r>
                        <a:rPr dirty="0" sz="950" spc="14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0">
                          <a:latin typeface="Arial Black"/>
                          <a:cs typeface="Arial Black"/>
                        </a:rPr>
                        <a:t>(RS)</a:t>
                      </a:r>
                      <a:endParaRPr sz="950">
                        <a:latin typeface="Arial Black"/>
                        <a:cs typeface="Arial Black"/>
                      </a:endParaRPr>
                    </a:p>
                    <a:p>
                      <a:pPr algn="ctr">
                        <a:lnSpc>
                          <a:spcPts val="1235"/>
                        </a:lnSpc>
                      </a:pPr>
                      <a:r>
                        <a:rPr dirty="0" sz="1200" spc="-25">
                          <a:latin typeface="Arial Black"/>
                          <a:cs typeface="Arial Black"/>
                        </a:rPr>
                        <a:t>(H)</a:t>
                      </a:r>
                      <a:endParaRPr sz="1200">
                        <a:latin typeface="Arial Black"/>
                        <a:cs typeface="Arial Black"/>
                      </a:endParaRPr>
                    </a:p>
                  </a:txBody>
                  <a:tcPr marL="0" marR="0" marB="0" marT="190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1275" marR="24130" indent="-9525">
                        <a:lnSpc>
                          <a:spcPts val="1030"/>
                        </a:lnSpc>
                        <a:spcBef>
                          <a:spcPts val="145"/>
                        </a:spcBef>
                      </a:pPr>
                      <a:r>
                        <a:rPr dirty="0" sz="950" spc="-40">
                          <a:latin typeface="Arial Black"/>
                          <a:cs typeface="Arial Black"/>
                        </a:rPr>
                        <a:t>DESPESAS </a:t>
                      </a:r>
                      <a:r>
                        <a:rPr dirty="0" sz="950" spc="-150">
                          <a:latin typeface="Arial Black"/>
                          <a:cs typeface="Arial Black"/>
                        </a:rPr>
                        <a:t>CONTABILIZADAS</a:t>
                      </a:r>
                      <a:r>
                        <a:rPr dirty="0" sz="950" spc="-10">
                          <a:latin typeface="Arial Black"/>
                          <a:cs typeface="Arial Black"/>
                        </a:rPr>
                        <a:t> NESTE</a:t>
                      </a:r>
                      <a:endParaRPr sz="950">
                        <a:latin typeface="Arial Black"/>
                        <a:cs typeface="Arial Black"/>
                      </a:endParaRPr>
                    </a:p>
                    <a:p>
                      <a:pPr algn="ctr" marL="12065">
                        <a:lnSpc>
                          <a:spcPts val="915"/>
                        </a:lnSpc>
                      </a:pPr>
                      <a:r>
                        <a:rPr dirty="0" sz="950" spc="-165">
                          <a:latin typeface="Arial Black"/>
                          <a:cs typeface="Arial Black"/>
                        </a:rPr>
                        <a:t>EXERCÍCIO</a:t>
                      </a:r>
                      <a:r>
                        <a:rPr dirty="0" sz="950" spc="12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50">
                          <a:latin typeface="Arial Black"/>
                          <a:cs typeface="Arial Black"/>
                        </a:rPr>
                        <a:t>E</a:t>
                      </a:r>
                      <a:endParaRPr sz="950">
                        <a:latin typeface="Arial Black"/>
                        <a:cs typeface="Arial Black"/>
                      </a:endParaRPr>
                    </a:p>
                    <a:p>
                      <a:pPr algn="ctr" marL="1270">
                        <a:lnSpc>
                          <a:spcPts val="1040"/>
                        </a:lnSpc>
                      </a:pPr>
                      <a:r>
                        <a:rPr dirty="0" sz="1000" spc="-225">
                          <a:latin typeface="Arial Black"/>
                          <a:cs typeface="Arial Black"/>
                        </a:rPr>
                        <a:t>PAGAS</a:t>
                      </a:r>
                      <a:r>
                        <a:rPr dirty="0" sz="1000" spc="8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00" spc="-25">
                          <a:latin typeface="Arial Black"/>
                          <a:cs typeface="Arial Black"/>
                        </a:rPr>
                        <a:t>NESTE</a:t>
                      </a:r>
                      <a:endParaRPr sz="1000">
                        <a:latin typeface="Arial Black"/>
                        <a:cs typeface="Arial Black"/>
                      </a:endParaRPr>
                    </a:p>
                    <a:p>
                      <a:pPr algn="ctr" marL="11430">
                        <a:lnSpc>
                          <a:spcPts val="880"/>
                        </a:lnSpc>
                      </a:pPr>
                      <a:r>
                        <a:rPr dirty="0" sz="950" spc="-165">
                          <a:latin typeface="Arial Black"/>
                          <a:cs typeface="Arial Black"/>
                        </a:rPr>
                        <a:t>EXERCÍCIO</a:t>
                      </a:r>
                      <a:r>
                        <a:rPr dirty="0" sz="950" spc="14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0">
                          <a:latin typeface="Arial Black"/>
                          <a:cs typeface="Arial Black"/>
                        </a:rPr>
                        <a:t>(RS)</a:t>
                      </a:r>
                      <a:endParaRPr sz="950">
                        <a:latin typeface="Arial Black"/>
                        <a:cs typeface="Arial Black"/>
                      </a:endParaRPr>
                    </a:p>
                    <a:p>
                      <a:pPr algn="ctr" marL="10160">
                        <a:lnSpc>
                          <a:spcPts val="1235"/>
                        </a:lnSpc>
                      </a:pPr>
                      <a:r>
                        <a:rPr dirty="0" sz="1200" spc="-25">
                          <a:latin typeface="Arial Black"/>
                          <a:cs typeface="Arial Black"/>
                        </a:rPr>
                        <a:t>(i)</a:t>
                      </a:r>
                      <a:endParaRPr sz="1200">
                        <a:latin typeface="Arial Black"/>
                        <a:cs typeface="Arial Black"/>
                      </a:endParaRPr>
                    </a:p>
                  </a:txBody>
                  <a:tcPr marL="0" marR="0" marB="0" marT="184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2230" marR="64135" indent="8255">
                        <a:lnSpc>
                          <a:spcPct val="87700"/>
                        </a:lnSpc>
                        <a:spcBef>
                          <a:spcPts val="710"/>
                        </a:spcBef>
                      </a:pPr>
                      <a:r>
                        <a:rPr dirty="0" sz="950" spc="-165"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950" spc="2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5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000" spc="-85">
                          <a:latin typeface="Arial Black"/>
                          <a:cs typeface="Arial Black"/>
                        </a:rPr>
                        <a:t>DESPESAS </a:t>
                      </a:r>
                      <a:r>
                        <a:rPr dirty="0" sz="1000" spc="-225">
                          <a:latin typeface="Arial Black"/>
                          <a:cs typeface="Arial Black"/>
                        </a:rPr>
                        <a:t>PAGAS</a:t>
                      </a:r>
                      <a:r>
                        <a:rPr dirty="0" sz="1000" spc="8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00" spc="-225">
                          <a:latin typeface="Arial Black"/>
                          <a:cs typeface="Arial Black"/>
                        </a:rPr>
                        <a:t>NESTE</a:t>
                      </a:r>
                      <a:r>
                        <a:rPr dirty="0" sz="10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60">
                          <a:latin typeface="Arial Black"/>
                          <a:cs typeface="Arial Black"/>
                        </a:rPr>
                        <a:t>EXERCÍCIO </a:t>
                      </a:r>
                      <a:r>
                        <a:rPr dirty="0" baseline="2777" sz="1500" spc="-30">
                          <a:latin typeface="Arial Black"/>
                          <a:cs typeface="Arial Black"/>
                        </a:rPr>
                        <a:t>(R</a:t>
                      </a:r>
                      <a:r>
                        <a:rPr dirty="0" sz="1000" spc="-20">
                          <a:latin typeface="Arial Black"/>
                          <a:cs typeface="Arial Black"/>
                        </a:rPr>
                        <a:t>J)</a:t>
                      </a:r>
                      <a:endParaRPr sz="1000">
                        <a:latin typeface="Arial Black"/>
                        <a:cs typeface="Arial Black"/>
                      </a:endParaRPr>
                    </a:p>
                    <a:p>
                      <a:pPr algn="ctr" marL="27305">
                        <a:lnSpc>
                          <a:spcPts val="890"/>
                        </a:lnSpc>
                      </a:pPr>
                      <a:r>
                        <a:rPr dirty="0" baseline="-6172" sz="1350" spc="-15">
                          <a:latin typeface="Arial Black"/>
                          <a:cs typeface="Arial Black"/>
                        </a:rPr>
                        <a:t>U</a:t>
                      </a:r>
                      <a:r>
                        <a:rPr dirty="0" sz="900" spc="-10">
                          <a:latin typeface="Arial Black"/>
                          <a:cs typeface="Arial Black"/>
                        </a:rPr>
                        <a:t>=H+I)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B="0" marT="9017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0" marR="97790" indent="-27940">
                        <a:lnSpc>
                          <a:spcPct val="88100"/>
                        </a:lnSpc>
                        <a:spcBef>
                          <a:spcPts val="705"/>
                        </a:spcBef>
                      </a:pPr>
                      <a:r>
                        <a:rPr dirty="0" sz="950" spc="-50">
                          <a:latin typeface="Arial Black"/>
                          <a:cs typeface="Arial Black"/>
                        </a:rPr>
                        <a:t>DESPESAS </a:t>
                      </a:r>
                      <a:r>
                        <a:rPr dirty="0" sz="1000" spc="-175">
                          <a:latin typeface="Arial Black"/>
                          <a:cs typeface="Arial Black"/>
                        </a:rPr>
                        <a:t>CONTABILIZADAS</a:t>
                      </a:r>
                      <a:r>
                        <a:rPr dirty="0" sz="1000" spc="5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00" spc="-235">
                          <a:latin typeface="Arial Black"/>
                          <a:cs typeface="Arial Black"/>
                        </a:rPr>
                        <a:t>NESTE</a:t>
                      </a:r>
                      <a:r>
                        <a:rPr dirty="0" sz="1000" spc="3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000" spc="-170">
                          <a:latin typeface="Arial Black"/>
                          <a:cs typeface="Arial Black"/>
                        </a:rPr>
                        <a:t>EXERCÍCIO</a:t>
                      </a:r>
                      <a:r>
                        <a:rPr dirty="0" sz="1000" spc="5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04">
                          <a:solidFill>
                            <a:srgbClr val="070707"/>
                          </a:solidFill>
                          <a:latin typeface="Arial Black"/>
                          <a:cs typeface="Arial Black"/>
                        </a:rPr>
                        <a:t>A</a:t>
                      </a:r>
                      <a:r>
                        <a:rPr dirty="0" sz="950" spc="-25">
                          <a:solidFill>
                            <a:srgbClr val="070707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80">
                          <a:latin typeface="Arial Black"/>
                          <a:cs typeface="Arial Black"/>
                        </a:rPr>
                        <a:t>PAGAR</a:t>
                      </a:r>
                      <a:r>
                        <a:rPr dirty="0" sz="950" spc="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35">
                          <a:latin typeface="Arial Black"/>
                          <a:cs typeface="Arial Black"/>
                        </a:rPr>
                        <a:t>EM </a:t>
                      </a:r>
                      <a:r>
                        <a:rPr dirty="0" sz="1000" spc="-80">
                          <a:latin typeface="Arial Black"/>
                          <a:cs typeface="Arial Black"/>
                        </a:rPr>
                        <a:t>PERÍODOS </a:t>
                      </a:r>
                      <a:r>
                        <a:rPr dirty="0" baseline="3086" sz="1350" spc="-202">
                          <a:latin typeface="Arial Black"/>
                          <a:cs typeface="Arial Black"/>
                        </a:rPr>
                        <a:t>SEGUINTES</a:t>
                      </a:r>
                      <a:r>
                        <a:rPr dirty="0" baseline="3086" sz="1350" spc="16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baseline="3086" sz="1350" spc="-30">
                          <a:latin typeface="Arial Black"/>
                          <a:cs typeface="Arial Black"/>
                        </a:rPr>
                        <a:t>(R</a:t>
                      </a:r>
                      <a:r>
                        <a:rPr dirty="0" sz="900" spc="-20">
                          <a:latin typeface="Arial Black"/>
                          <a:cs typeface="Arial Black"/>
                        </a:rPr>
                        <a:t>EF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B="0" marT="8953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3810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9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Expediente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15.892,20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52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15.892,20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52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15.892,20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52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778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00660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9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Higiene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2.306,16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Arial Black"/>
                          <a:cs typeface="Arial Black"/>
                        </a:rPr>
                        <a:t>0,00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40">
                          <a:latin typeface="Arial Black"/>
                          <a:cs typeface="Arial Black"/>
                        </a:rPr>
                        <a:t>2.306,16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40">
                          <a:latin typeface="Arial Black"/>
                          <a:cs typeface="Arial Black"/>
                        </a:rPr>
                        <a:t>2.306,16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52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</a:pPr>
                      <a:r>
                        <a:rPr dirty="0" sz="900" spc="-2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9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Limpeza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109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12.651,46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115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1115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12.651,46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1115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12.651,46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19405">
                <a:tc>
                  <a:txBody>
                    <a:bodyPr/>
                    <a:lstStyle/>
                    <a:p>
                      <a:pPr marL="41275">
                        <a:lnSpc>
                          <a:spcPts val="1050"/>
                        </a:lnSpc>
                        <a:spcBef>
                          <a:spcPts val="20"/>
                        </a:spcBef>
                      </a:pPr>
                      <a:r>
                        <a:rPr dirty="0" sz="950" spc="-185">
                          <a:latin typeface="Arial Black"/>
                          <a:cs typeface="Arial Black"/>
                        </a:rPr>
                        <a:t>Materiais</a:t>
                      </a:r>
                      <a:r>
                        <a:rPr dirty="0" sz="950" spc="14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10"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950" spc="2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00">
                          <a:latin typeface="Arial Black"/>
                          <a:cs typeface="Arial Black"/>
                        </a:rPr>
                        <a:t>Manutenção</a:t>
                      </a:r>
                      <a:endParaRPr sz="950">
                        <a:latin typeface="Arial Black"/>
                        <a:cs typeface="Arial Black"/>
                      </a:endParaRPr>
                    </a:p>
                    <a:p>
                      <a:pPr marL="40640">
                        <a:lnSpc>
                          <a:spcPts val="1110"/>
                        </a:lnSpc>
                      </a:pPr>
                      <a:r>
                        <a:rPr dirty="0" sz="1000" spc="-65">
                          <a:latin typeface="Arial Black"/>
                          <a:cs typeface="Arial Black"/>
                        </a:rPr>
                        <a:t>Predial</a:t>
                      </a:r>
                      <a:endParaRPr sz="100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50" spc="-20">
                          <a:latin typeface="Consolas"/>
                          <a:cs typeface="Consolas"/>
                        </a:rPr>
                        <a:t>19.214,97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24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302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55">
                          <a:latin typeface="Courier New"/>
                          <a:cs typeface="Courier New"/>
                        </a:rPr>
                        <a:t>19.214,97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10">
                          <a:latin typeface="Consolas"/>
                          <a:cs typeface="Consolas"/>
                        </a:rPr>
                        <a:t>19.214,97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7620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87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45720">
                        <a:lnSpc>
                          <a:spcPts val="1140"/>
                        </a:lnSpc>
                      </a:pPr>
                      <a:r>
                        <a:rPr dirty="0" sz="950" spc="-50">
                          <a:solidFill>
                            <a:srgbClr val="111111"/>
                          </a:solidFill>
                          <a:latin typeface="Cambria"/>
                          <a:cs typeface="Cambria"/>
                        </a:rPr>
                        <a:t>PIS</a:t>
                      </a:r>
                      <a:r>
                        <a:rPr dirty="0" sz="950" spc="5">
                          <a:solidFill>
                            <a:srgbClr val="11111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30">
                          <a:solidFill>
                            <a:srgbClr val="0F0F0F"/>
                          </a:solidFill>
                          <a:latin typeface="Cambria"/>
                          <a:cs typeface="Cambria"/>
                        </a:rPr>
                        <a:t>s/</a:t>
                      </a:r>
                      <a:r>
                        <a:rPr dirty="0" sz="950" spc="30">
                          <a:solidFill>
                            <a:srgbClr val="0F0F0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Salários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7.447,59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20">
                          <a:latin typeface="Consolas"/>
                          <a:cs typeface="Consolas"/>
                        </a:rPr>
                        <a:t>0,00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7.447,59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7.447,59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06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45720">
                        <a:lnSpc>
                          <a:spcPts val="1140"/>
                        </a:lnSpc>
                      </a:pPr>
                      <a:r>
                        <a:rPr dirty="0" sz="950" spc="-55">
                          <a:latin typeface="Cambria"/>
                          <a:cs typeface="Cambria"/>
                        </a:rPr>
                        <a:t>Professor(a)</a:t>
                      </a:r>
                      <a:r>
                        <a:rPr dirty="0" sz="950" spc="1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>
                          <a:solidFill>
                            <a:srgbClr val="0F0F0F"/>
                          </a:solidFill>
                          <a:latin typeface="Cambria"/>
                          <a:cs typeface="Cambria"/>
                        </a:rPr>
                        <a:t>(folha)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429.480,29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20">
                          <a:latin typeface="Consolas"/>
                          <a:cs typeface="Consolas"/>
                        </a:rPr>
                        <a:t>O,OO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429.480,29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429.480,29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06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45">
                          <a:latin typeface="Cambria"/>
                          <a:cs typeface="Cambria"/>
                        </a:rPr>
                        <a:t>Professora</a:t>
                      </a:r>
                      <a:r>
                        <a:rPr dirty="0" sz="950" spc="10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40">
                          <a:latin typeface="Cambria"/>
                          <a:cs typeface="Cambria"/>
                        </a:rPr>
                        <a:t>Volante</a:t>
                      </a:r>
                      <a:r>
                        <a:rPr dirty="0" sz="950" spc="5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>
                          <a:solidFill>
                            <a:srgbClr val="111111"/>
                          </a:solidFill>
                          <a:latin typeface="Cambria"/>
                          <a:cs typeface="Cambria"/>
                        </a:rPr>
                        <a:t>(folha)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6.865,68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onsolas"/>
                          <a:cs typeface="Consolas"/>
                        </a:rPr>
                        <a:t>0,00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6.865,68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06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6.865,68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06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52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22580">
                <a:tc>
                  <a:txBody>
                    <a:bodyPr/>
                    <a:lstStyle/>
                    <a:p>
                      <a:pPr marL="45720">
                        <a:lnSpc>
                          <a:spcPts val="1110"/>
                        </a:lnSpc>
                      </a:pPr>
                      <a:r>
                        <a:rPr dirty="0" sz="1000" spc="-50">
                          <a:latin typeface="Cambria"/>
                          <a:cs typeface="Cambria"/>
                        </a:rPr>
                        <a:t>Rescisão</a:t>
                      </a:r>
                      <a:r>
                        <a:rPr dirty="0" sz="1000" spc="5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 spc="-65">
                          <a:latin typeface="Cambria"/>
                          <a:cs typeface="Cambria"/>
                        </a:rPr>
                        <a:t>Contratual</a:t>
                      </a:r>
                      <a:r>
                        <a:rPr dirty="0" sz="1000" spc="9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00" spc="-50">
                          <a:solidFill>
                            <a:srgbClr val="0C0C0C"/>
                          </a:solidFill>
                          <a:latin typeface="Cambria"/>
                          <a:cs typeface="Cambria"/>
                        </a:rPr>
                        <a:t>-</a:t>
                      </a:r>
                      <a:endParaRPr sz="1000">
                        <a:latin typeface="Cambria"/>
                        <a:cs typeface="Cambria"/>
                      </a:endParaRPr>
                    </a:p>
                    <a:p>
                      <a:pPr marL="43180">
                        <a:lnSpc>
                          <a:spcPts val="1080"/>
                        </a:lnSpc>
                      </a:pPr>
                      <a:r>
                        <a:rPr dirty="0" sz="950" spc="-70">
                          <a:latin typeface="Cambria"/>
                          <a:cs typeface="Cambria"/>
                        </a:rPr>
                        <a:t>TRCT</a:t>
                      </a:r>
                      <a:r>
                        <a:rPr dirty="0" sz="950" spc="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(folha)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50">
                          <a:latin typeface="Courier New"/>
                          <a:cs typeface="Courier New"/>
                        </a:rPr>
                        <a:t>42.511,64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6985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42.511,64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20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42.511,64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20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620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00660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85">
                          <a:latin typeface="Arial Black"/>
                          <a:cs typeface="Arial Black"/>
                        </a:rPr>
                        <a:t>Serviços</a:t>
                      </a:r>
                      <a:r>
                        <a:rPr dirty="0" sz="950" spc="8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85">
                          <a:latin typeface="Arial Black"/>
                          <a:cs typeface="Arial Black"/>
                        </a:rPr>
                        <a:t>Gráficos</a:t>
                      </a:r>
                      <a:r>
                        <a:rPr dirty="0" sz="950" spc="9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445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PÇ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166,98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06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166,98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166,98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44450">
                        <a:lnSpc>
                          <a:spcPts val="1115"/>
                        </a:lnSpc>
                      </a:pPr>
                      <a:r>
                        <a:rPr dirty="0" sz="950" spc="-215">
                          <a:latin typeface="Arial Black"/>
                          <a:cs typeface="Arial Black"/>
                        </a:rPr>
                        <a:t>Taxas</a:t>
                      </a:r>
                      <a:r>
                        <a:rPr dirty="0" sz="950" spc="5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90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Municipais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115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484,39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240">
                        <a:lnSpc>
                          <a:spcPts val="1115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484,39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ts val="1090"/>
                        </a:lnSpc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484,39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ts val="1115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marL="44450">
                        <a:lnSpc>
                          <a:spcPts val="1140"/>
                        </a:lnSpc>
                      </a:pPr>
                      <a:r>
                        <a:rPr dirty="0" sz="950" spc="-60">
                          <a:solidFill>
                            <a:srgbClr val="080808"/>
                          </a:solidFill>
                          <a:latin typeface="Arial Black"/>
                          <a:cs typeface="Arial Black"/>
                        </a:rPr>
                        <a:t>Telefone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2.859,47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2.859,47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2.859,47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0.00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03835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85">
                          <a:latin typeface="Arial Black"/>
                          <a:cs typeface="Arial Black"/>
                        </a:rPr>
                        <a:t>Telefone</a:t>
                      </a:r>
                      <a:r>
                        <a:rPr dirty="0" sz="950" spc="7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204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e</a:t>
                      </a:r>
                      <a:r>
                        <a:rPr dirty="0" sz="950" spc="-30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45">
                          <a:latin typeface="Arial Black"/>
                          <a:cs typeface="Arial Black"/>
                        </a:rPr>
                        <a:t>Internet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174,00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52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Consolas"/>
                          <a:cs typeface="Consolas"/>
                        </a:rPr>
                        <a:t>174,00</a:t>
                      </a:r>
                      <a:endParaRPr sz="950">
                        <a:latin typeface="Consolas"/>
                        <a:cs typeface="Consolas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ourier New"/>
                          <a:cs typeface="Courier New"/>
                        </a:rPr>
                        <a:t>174,00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marL="44450">
                        <a:lnSpc>
                          <a:spcPts val="1115"/>
                        </a:lnSpc>
                      </a:pPr>
                      <a:r>
                        <a:rPr dirty="0" sz="950" spc="-65">
                          <a:latin typeface="Arial Black"/>
                          <a:cs typeface="Arial Black"/>
                        </a:rPr>
                        <a:t>Televisor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3.844,65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3.844,65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1140"/>
                        </a:lnSpc>
                      </a:pPr>
                      <a:r>
                        <a:rPr dirty="0" sz="950" spc="-45">
                          <a:latin typeface="Arial Black"/>
                          <a:cs typeface="Arial Black"/>
                        </a:rPr>
                        <a:t>3.844,65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95">
                          <a:latin typeface="Arial Black"/>
                          <a:cs typeface="Arial Black"/>
                        </a:rPr>
                        <a:t>Transportes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34,80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34,80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34,80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46990">
                        <a:lnSpc>
                          <a:spcPts val="1140"/>
                        </a:lnSpc>
                      </a:pPr>
                      <a:r>
                        <a:rPr dirty="0" sz="950" spc="-80">
                          <a:latin typeface="Arial Black"/>
                          <a:cs typeface="Arial Black"/>
                        </a:rPr>
                        <a:t>Uniformes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1.809,00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2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L809,00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1.809,00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ts val="1140"/>
                        </a:lnSpc>
                      </a:pPr>
                      <a:r>
                        <a:rPr dirty="0" sz="950" spc="-20">
                          <a:latin typeface="Cambria"/>
                          <a:cs typeface="Cambria"/>
                        </a:rPr>
                        <a:t>0,00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310515">
                <a:tc>
                  <a:txBody>
                    <a:bodyPr/>
                    <a:lstStyle/>
                    <a:p>
                      <a:pPr marL="52069" marR="478790" indent="-3175">
                        <a:lnSpc>
                          <a:spcPts val="980"/>
                        </a:lnSpc>
                        <a:spcBef>
                          <a:spcPts val="160"/>
                        </a:spcBef>
                      </a:pPr>
                      <a:r>
                        <a:rPr dirty="0" sz="900" spc="-35">
                          <a:latin typeface="Arial MT"/>
                          <a:cs typeface="Arial MT"/>
                        </a:rPr>
                        <a:t>Vale</a:t>
                      </a:r>
                      <a:r>
                        <a:rPr dirty="0" sz="9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Alimentação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(empregados)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032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10">
                          <a:latin typeface="Consolas"/>
                          <a:cs typeface="Consolas"/>
                        </a:rPr>
                        <a:t>43.750,00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43.750,00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43.750,00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20">
                          <a:solidFill>
                            <a:srgbClr val="080808"/>
                          </a:solidFill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latin typeface="Cambria"/>
                          <a:cs typeface="Cambria"/>
                        </a:rPr>
                        <a:t>Ventilador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40">
                          <a:latin typeface="Arial Black"/>
                          <a:cs typeface="Arial Black"/>
                        </a:rPr>
                        <a:t>2.680,00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20">
                          <a:latin typeface="Arial Black"/>
                          <a:cs typeface="Arial Black"/>
                        </a:rPr>
                        <a:t>0,00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40">
                          <a:latin typeface="Arial Black"/>
                          <a:cs typeface="Arial Black"/>
                        </a:rPr>
                        <a:t>2.680,00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40">
                          <a:latin typeface="Arial Black"/>
                          <a:cs typeface="Arial Black"/>
                        </a:rPr>
                        <a:t>2.680,00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0">
                          <a:latin typeface="Arial Black"/>
                          <a:cs typeface="Arial Black"/>
                        </a:rPr>
                        <a:t>0,00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 b="1">
                          <a:latin typeface="Cambria"/>
                          <a:cs typeface="Cambria"/>
                        </a:rPr>
                        <a:t>TOTAL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Calibri"/>
                          <a:cs typeface="Calibri"/>
                        </a:rPr>
                        <a:t>1.322.593,77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20" b="1">
                          <a:latin typeface="Calibri"/>
                          <a:cs typeface="Calibri"/>
                        </a:rPr>
                        <a:t>0,00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24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Calibri"/>
                          <a:cs typeface="Calibri"/>
                        </a:rPr>
                        <a:t>1.322.593,77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Calibri"/>
                          <a:cs typeface="Calibri"/>
                        </a:rPr>
                        <a:t>1.322.593,77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20">
                          <a:latin typeface="Arial Black"/>
                          <a:cs typeface="Arial Black"/>
                        </a:rPr>
                        <a:t>0,00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07010">
                <a:tc gridSpan="5">
                  <a:txBody>
                    <a:bodyPr/>
                    <a:lstStyle/>
                    <a:p>
                      <a:pPr marL="17545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50" spc="-155">
                          <a:latin typeface="Arial Black"/>
                          <a:cs typeface="Arial Black"/>
                        </a:rPr>
                        <a:t>DEMONSTRATIVO</a:t>
                      </a:r>
                      <a:r>
                        <a:rPr dirty="0" sz="950" spc="1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35"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950" spc="-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60">
                          <a:latin typeface="Arial Black"/>
                          <a:cs typeface="Arial Black"/>
                        </a:rPr>
                        <a:t>SALDO</a:t>
                      </a:r>
                      <a:r>
                        <a:rPr dirty="0" sz="950" spc="1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55">
                          <a:latin typeface="Arial Black"/>
                          <a:cs typeface="Arial Black"/>
                        </a:rPr>
                        <a:t>FINANCEIRO</a:t>
                      </a:r>
                      <a:r>
                        <a:rPr dirty="0" sz="950" spc="12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165">
                          <a:latin typeface="Arial Black"/>
                          <a:cs typeface="Arial Black"/>
                        </a:rPr>
                        <a:t>NO</a:t>
                      </a:r>
                      <a:r>
                        <a:rPr dirty="0" sz="950" spc="-2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50" spc="-55">
                          <a:latin typeface="Arial Black"/>
                          <a:cs typeface="Arial Black"/>
                        </a:rPr>
                        <a:t>EXERCÍCIO</a:t>
                      </a:r>
                      <a:endParaRPr sz="950">
                        <a:latin typeface="Arial Black"/>
                        <a:cs typeface="Arial Black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4945">
                <a:tc gridSpan="5"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(G)</a:t>
                      </a:r>
                      <a:r>
                        <a:rPr dirty="0" sz="950" spc="-6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7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14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5">
                          <a:latin typeface="Arial MT"/>
                          <a:cs typeface="Arial MT"/>
                        </a:rPr>
                        <a:t>DISPONÍVEIS</a:t>
                      </a:r>
                      <a:r>
                        <a:rPr dirty="0" sz="9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80"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EXERCÍCIO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1.555.572,34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88595">
                <a:tc gridSpan="5"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Arial MT"/>
                          <a:cs typeface="Arial MT"/>
                        </a:rPr>
                        <a:t>(K)</a:t>
                      </a:r>
                      <a:r>
                        <a:rPr dirty="0" sz="9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9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90">
                          <a:latin typeface="Arial MT"/>
                          <a:cs typeface="Arial MT"/>
                        </a:rPr>
                        <a:t>PAGAS</a:t>
                      </a:r>
                      <a:r>
                        <a:rPr dirty="0" sz="9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8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950" spc="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90">
                          <a:latin typeface="Arial MT"/>
                          <a:cs typeface="Arial MT"/>
                        </a:rPr>
                        <a:t>EXERCÍCIO</a:t>
                      </a:r>
                      <a:r>
                        <a:rPr dirty="0" sz="9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(H</a:t>
                      </a:r>
                      <a:r>
                        <a:rPr dirty="0" sz="9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+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9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60">
                          <a:latin typeface="Arial MT"/>
                          <a:cs typeface="Arial MT"/>
                        </a:rPr>
                        <a:t>+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juros</a:t>
                      </a:r>
                      <a:r>
                        <a:rPr dirty="0" sz="9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Plulta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latin typeface="Arial MT"/>
                          <a:cs typeface="Arial MT"/>
                        </a:rPr>
                        <a:t>*)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1.322.593,77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1770">
                <a:tc gridSpan="5"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(L)</a:t>
                      </a:r>
                      <a:r>
                        <a:rPr dirty="0" sz="95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25">
                          <a:latin typeface="Arial MT"/>
                          <a:cs typeface="Arial MT"/>
                        </a:rPr>
                        <a:t>RECURSO</a:t>
                      </a:r>
                      <a:r>
                        <a:rPr dirty="0" sz="9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8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PÚBLICOS</a:t>
                      </a:r>
                      <a:r>
                        <a:rPr dirty="0" sz="950" spc="7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9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75">
                          <a:latin typeface="Arial MT"/>
                          <a:cs typeface="Arial MT"/>
                        </a:rPr>
                        <a:t>APLICADO</a:t>
                      </a:r>
                      <a:r>
                        <a:rPr dirty="0" sz="9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(G</a:t>
                      </a:r>
                      <a:r>
                        <a:rPr dirty="0" sz="9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latin typeface="Arial MT"/>
                          <a:cs typeface="Arial MT"/>
                        </a:rPr>
                        <a:t>K)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232.978,57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194945">
                <a:tc gridSpan="5"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(M)</a:t>
                      </a:r>
                      <a:r>
                        <a:rPr dirty="0" sz="95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85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9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7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DEVOLVIDO</a:t>
                      </a:r>
                      <a:r>
                        <a:rPr dirty="0" sz="950" spc="9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9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950" spc="1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95">
                          <a:latin typeface="Arial MT"/>
                          <a:cs typeface="Arial MT"/>
                        </a:rPr>
                        <a:t>ORGÃO</a:t>
                      </a:r>
                      <a:r>
                        <a:rPr dirty="0" sz="9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PÚBLICO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Cambria"/>
                          <a:cs typeface="Cambria"/>
                        </a:rPr>
                        <a:t>0,00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12065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  <a:tr h="207010">
                <a:tc gridSpan="5"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75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9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65">
                          <a:latin typeface="Arial MT"/>
                          <a:cs typeface="Arial MT"/>
                        </a:rPr>
                        <a:t>AUTORIZADO</a:t>
                      </a:r>
                      <a:r>
                        <a:rPr dirty="0" sz="9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8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950" spc="3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80">
                          <a:latin typeface="Arial MT"/>
                          <a:cs typeface="Arial MT"/>
                        </a:rPr>
                        <a:t>APLICAÇÃO</a:t>
                      </a:r>
                      <a:r>
                        <a:rPr dirty="0" sz="9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80"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90">
                          <a:latin typeface="Arial MT"/>
                          <a:cs typeface="Arial MT"/>
                        </a:rPr>
                        <a:t>EXERCÍCIO</a:t>
                      </a:r>
                      <a:r>
                        <a:rPr dirty="0" sz="9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85">
                          <a:latin typeface="Arial MT"/>
                          <a:cs typeface="Arial MT"/>
                        </a:rPr>
                        <a:t>SEGUINTE</a:t>
                      </a:r>
                      <a:r>
                        <a:rPr dirty="0" sz="9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(L</a:t>
                      </a:r>
                      <a:r>
                        <a:rPr dirty="0" sz="9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25">
                          <a:latin typeface="Arial MT"/>
                          <a:cs typeface="Arial MT"/>
                        </a:rPr>
                        <a:t>ê4)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232.978,57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C1C1C"/>
                      </a:solidFill>
                      <a:prstDash val="solid"/>
                    </a:lnL>
                    <a:lnR w="19050">
                      <a:solidFill>
                        <a:srgbClr val="1C1C1C"/>
                      </a:solidFill>
                      <a:prstDash val="solid"/>
                    </a:lnR>
                    <a:lnT w="19050">
                      <a:solidFill>
                        <a:srgbClr val="1C1C1C"/>
                      </a:solidFill>
                      <a:prstDash val="solid"/>
                    </a:lnT>
                    <a:lnB w="19050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610534" y="6797106"/>
            <a:ext cx="6527165" cy="8172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3335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solidFill>
                  <a:srgbClr val="0F0F0F"/>
                </a:solidFill>
                <a:latin typeface="Arial MT"/>
                <a:cs typeface="Arial MT"/>
              </a:rPr>
              <a:t>*</a:t>
            </a:r>
            <a:r>
              <a:rPr dirty="0" sz="1050" spc="-7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50" spc="-40">
                <a:latin typeface="Arial MT"/>
                <a:cs typeface="Arial MT"/>
              </a:rPr>
              <a:t>Total</a:t>
            </a:r>
            <a:r>
              <a:rPr dirty="0" sz="1050" spc="-30">
                <a:latin typeface="Arial MT"/>
                <a:cs typeface="Arial MT"/>
              </a:rPr>
              <a:t> juros</a:t>
            </a:r>
            <a:r>
              <a:rPr dirty="0" sz="1050" spc="-5">
                <a:latin typeface="Arial MT"/>
                <a:cs typeface="Arial MT"/>
              </a:rPr>
              <a:t> </a:t>
            </a:r>
            <a:r>
              <a:rPr dirty="0" sz="1050" spc="-100">
                <a:latin typeface="Arial MT"/>
                <a:cs typeface="Arial MT"/>
              </a:rPr>
              <a:t>e</a:t>
            </a:r>
            <a:r>
              <a:rPr dirty="0" sz="1050" spc="15">
                <a:latin typeface="Arial MT"/>
                <a:cs typeface="Arial MT"/>
              </a:rPr>
              <a:t> </a:t>
            </a:r>
            <a:r>
              <a:rPr dirty="0" sz="1050" spc="-50">
                <a:solidFill>
                  <a:srgbClr val="0E0E0E"/>
                </a:solidFill>
                <a:latin typeface="Arial MT"/>
                <a:cs typeface="Arial MT"/>
              </a:rPr>
              <a:t>Multa</a:t>
            </a:r>
            <a:r>
              <a:rPr dirty="0" sz="1050" spc="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050" spc="-155">
                <a:solidFill>
                  <a:srgbClr val="1A1A1A"/>
                </a:solidFill>
                <a:latin typeface="Arial MT"/>
                <a:cs typeface="Arial MT"/>
              </a:rPr>
              <a:t>R$</a:t>
            </a:r>
            <a:r>
              <a:rPr dirty="0" sz="1050" spc="7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050" spc="-20">
                <a:latin typeface="Arial MT"/>
                <a:cs typeface="Arial MT"/>
              </a:rPr>
              <a:t>0,00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050">
              <a:latin typeface="Arial MT"/>
              <a:cs typeface="Arial MT"/>
            </a:endParaRPr>
          </a:p>
          <a:p>
            <a:pPr algn="just" marL="13335" marR="5080" indent="-1270">
              <a:lnSpc>
                <a:spcPct val="84100"/>
              </a:lnSpc>
            </a:pPr>
            <a:r>
              <a:rPr dirty="0" sz="1150" spc="-220">
                <a:latin typeface="Arial Black"/>
                <a:cs typeface="Arial Black"/>
              </a:rPr>
              <a:t>Declaro(amos),</a:t>
            </a:r>
            <a:r>
              <a:rPr dirty="0" sz="1150" spc="10">
                <a:latin typeface="Arial Black"/>
                <a:cs typeface="Arial Black"/>
              </a:rPr>
              <a:t> </a:t>
            </a:r>
            <a:r>
              <a:rPr dirty="0" sz="1150" spc="-280">
                <a:latin typeface="Arial Black"/>
                <a:cs typeface="Arial Black"/>
              </a:rPr>
              <a:t>na</a:t>
            </a:r>
            <a:r>
              <a:rPr dirty="0" sz="1150" spc="30">
                <a:latin typeface="Arial Black"/>
                <a:cs typeface="Arial Black"/>
              </a:rPr>
              <a:t> </a:t>
            </a:r>
            <a:r>
              <a:rPr dirty="0" sz="1150" spc="-229">
                <a:latin typeface="Arial Black"/>
                <a:cs typeface="Arial Black"/>
              </a:rPr>
              <a:t>qualidade</a:t>
            </a:r>
            <a:r>
              <a:rPr dirty="0" sz="1150" spc="70">
                <a:latin typeface="Arial Black"/>
                <a:cs typeface="Arial Black"/>
              </a:rPr>
              <a:t> </a:t>
            </a:r>
            <a:r>
              <a:rPr dirty="0" sz="1150" spc="-254">
                <a:latin typeface="Arial Black"/>
                <a:cs typeface="Arial Black"/>
              </a:rPr>
              <a:t>de</a:t>
            </a:r>
            <a:r>
              <a:rPr dirty="0" sz="1150" spc="-5">
                <a:latin typeface="Arial Black"/>
                <a:cs typeface="Arial Black"/>
              </a:rPr>
              <a:t> </a:t>
            </a:r>
            <a:r>
              <a:rPr dirty="0" sz="1150" spc="-200">
                <a:latin typeface="Arial Black"/>
                <a:cs typeface="Arial Black"/>
              </a:rPr>
              <a:t>responsável(is)</a:t>
            </a:r>
            <a:r>
              <a:rPr dirty="0" sz="1150" spc="-85">
                <a:latin typeface="Arial Black"/>
                <a:cs typeface="Arial Black"/>
              </a:rPr>
              <a:t> </a:t>
            </a:r>
            <a:r>
              <a:rPr dirty="0" sz="1150" spc="-240">
                <a:latin typeface="Arial Black"/>
                <a:cs typeface="Arial Black"/>
              </a:rPr>
              <a:t>pela</a:t>
            </a:r>
            <a:r>
              <a:rPr dirty="0" sz="1150" spc="40">
                <a:latin typeface="Arial Black"/>
                <a:cs typeface="Arial Black"/>
              </a:rPr>
              <a:t> </a:t>
            </a:r>
            <a:r>
              <a:rPr dirty="0" sz="1150" spc="-225">
                <a:latin typeface="Arial Black"/>
                <a:cs typeface="Arial Black"/>
              </a:rPr>
              <a:t>entidade</a:t>
            </a:r>
            <a:r>
              <a:rPr dirty="0" sz="1150" spc="20">
                <a:latin typeface="Arial Black"/>
                <a:cs typeface="Arial Black"/>
              </a:rPr>
              <a:t> </a:t>
            </a:r>
            <a:r>
              <a:rPr dirty="0" sz="1150" spc="-245">
                <a:latin typeface="Arial Black"/>
                <a:cs typeface="Arial Black"/>
              </a:rPr>
              <a:t>supra</a:t>
            </a:r>
            <a:r>
              <a:rPr dirty="0" sz="1150" spc="45">
                <a:latin typeface="Arial Black"/>
                <a:cs typeface="Arial Black"/>
              </a:rPr>
              <a:t> </a:t>
            </a:r>
            <a:r>
              <a:rPr dirty="0" sz="1150" spc="-210">
                <a:latin typeface="Arial Black"/>
                <a:cs typeface="Arial Black"/>
              </a:rPr>
              <a:t>epigrafada,</a:t>
            </a:r>
            <a:r>
              <a:rPr dirty="0" sz="1150" spc="85">
                <a:latin typeface="Arial Black"/>
                <a:cs typeface="Arial Black"/>
              </a:rPr>
              <a:t> </a:t>
            </a:r>
            <a:r>
              <a:rPr dirty="0" sz="1150" spc="-265">
                <a:latin typeface="Arial Black"/>
                <a:cs typeface="Arial Black"/>
              </a:rPr>
              <a:t>sob</a:t>
            </a:r>
            <a:r>
              <a:rPr dirty="0" sz="1150" spc="-25">
                <a:latin typeface="Arial Black"/>
                <a:cs typeface="Arial Black"/>
              </a:rPr>
              <a:t> </a:t>
            </a:r>
            <a:r>
              <a:rPr dirty="0" sz="1150" spc="-270">
                <a:latin typeface="Arial Black"/>
                <a:cs typeface="Arial Black"/>
              </a:rPr>
              <a:t>as</a:t>
            </a:r>
            <a:r>
              <a:rPr dirty="0" sz="1150" spc="-35">
                <a:latin typeface="Arial Black"/>
                <a:cs typeface="Arial Black"/>
              </a:rPr>
              <a:t> </a:t>
            </a:r>
            <a:r>
              <a:rPr dirty="0" sz="1150" spc="-260">
                <a:latin typeface="Arial Black"/>
                <a:cs typeface="Arial Black"/>
              </a:rPr>
              <a:t>penas</a:t>
            </a:r>
            <a:r>
              <a:rPr dirty="0" sz="1150" spc="60">
                <a:latin typeface="Arial Black"/>
                <a:cs typeface="Arial Black"/>
              </a:rPr>
              <a:t> </a:t>
            </a:r>
            <a:r>
              <a:rPr dirty="0" sz="1150" spc="-295">
                <a:latin typeface="Arial Black"/>
                <a:cs typeface="Arial Black"/>
              </a:rPr>
              <a:t>da</a:t>
            </a:r>
            <a:r>
              <a:rPr dirty="0" sz="1150" spc="10">
                <a:latin typeface="Arial Black"/>
                <a:cs typeface="Arial Black"/>
              </a:rPr>
              <a:t> </a:t>
            </a:r>
            <a:r>
              <a:rPr dirty="0" sz="1150" spc="-215">
                <a:latin typeface="Arial Black"/>
                <a:cs typeface="Arial Black"/>
              </a:rPr>
              <a:t>Lei,</a:t>
            </a:r>
            <a:r>
              <a:rPr dirty="0" sz="1150" spc="10">
                <a:latin typeface="Arial Black"/>
                <a:cs typeface="Arial Black"/>
              </a:rPr>
              <a:t> </a:t>
            </a:r>
            <a:r>
              <a:rPr dirty="0" sz="1150" spc="-254">
                <a:latin typeface="Arial Black"/>
                <a:cs typeface="Arial Black"/>
              </a:rPr>
              <a:t>que</a:t>
            </a:r>
            <a:r>
              <a:rPr dirty="0" sz="1150" spc="15">
                <a:latin typeface="Arial Black"/>
                <a:cs typeface="Arial Black"/>
              </a:rPr>
              <a:t> </a:t>
            </a:r>
            <a:r>
              <a:rPr dirty="0" sz="1150" spc="-330">
                <a:latin typeface="Arial Black"/>
                <a:cs typeface="Arial Black"/>
              </a:rPr>
              <a:t>a</a:t>
            </a:r>
            <a:r>
              <a:rPr dirty="0" sz="1150" spc="-5">
                <a:latin typeface="Arial Black"/>
                <a:cs typeface="Arial Black"/>
              </a:rPr>
              <a:t> </a:t>
            </a:r>
            <a:r>
              <a:rPr dirty="0" sz="1150" spc="-260">
                <a:latin typeface="Arial Black"/>
                <a:cs typeface="Arial Black"/>
              </a:rPr>
              <a:t>despesa</a:t>
            </a:r>
            <a:r>
              <a:rPr dirty="0" sz="1150" spc="-140">
                <a:latin typeface="Arial Black"/>
                <a:cs typeface="Arial Black"/>
              </a:rPr>
              <a:t> </a:t>
            </a:r>
            <a:r>
              <a:rPr dirty="0" sz="1150" spc="-229">
                <a:latin typeface="Arial Black"/>
                <a:cs typeface="Arial Black"/>
              </a:rPr>
              <a:t>relacionada,</a:t>
            </a:r>
            <a:r>
              <a:rPr dirty="0" sz="1150" spc="365">
                <a:latin typeface="Arial Black"/>
                <a:cs typeface="Arial Black"/>
              </a:rPr>
              <a:t> </a:t>
            </a:r>
            <a:r>
              <a:rPr dirty="0" sz="1150" spc="-270">
                <a:solidFill>
                  <a:srgbClr val="0F0F0F"/>
                </a:solidFill>
                <a:latin typeface="Arial Black"/>
                <a:cs typeface="Arial Black"/>
              </a:rPr>
              <a:t>comprova</a:t>
            </a:r>
            <a:r>
              <a:rPr dirty="0" sz="1150" spc="305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1150" spc="-330">
                <a:solidFill>
                  <a:srgbClr val="1F1F1F"/>
                </a:solidFill>
                <a:latin typeface="Arial Black"/>
                <a:cs typeface="Arial Black"/>
              </a:rPr>
              <a:t>a</a:t>
            </a:r>
            <a:r>
              <a:rPr dirty="0" sz="1150" spc="21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1150" spc="-265">
                <a:latin typeface="Arial Black"/>
                <a:cs typeface="Arial Black"/>
              </a:rPr>
              <a:t>exata</a:t>
            </a:r>
            <a:r>
              <a:rPr dirty="0" sz="1150" spc="254">
                <a:latin typeface="Arial Black"/>
                <a:cs typeface="Arial Black"/>
              </a:rPr>
              <a:t> </a:t>
            </a:r>
            <a:r>
              <a:rPr dirty="0" sz="1150" spc="-250">
                <a:latin typeface="Arial Black"/>
                <a:cs typeface="Arial Black"/>
              </a:rPr>
              <a:t>aplicação</a:t>
            </a:r>
            <a:r>
              <a:rPr dirty="0" sz="1150" spc="254">
                <a:latin typeface="Arial Black"/>
                <a:cs typeface="Arial Black"/>
              </a:rPr>
              <a:t> </a:t>
            </a:r>
            <a:r>
              <a:rPr dirty="0" sz="1150" spc="-265">
                <a:latin typeface="Arial Black"/>
                <a:cs typeface="Arial Black"/>
              </a:rPr>
              <a:t>dos</a:t>
            </a:r>
            <a:r>
              <a:rPr dirty="0" sz="1150" spc="170">
                <a:latin typeface="Arial Black"/>
                <a:cs typeface="Arial Black"/>
              </a:rPr>
              <a:t> </a:t>
            </a:r>
            <a:r>
              <a:rPr dirty="0" sz="1150" spc="-245">
                <a:latin typeface="Arial Black"/>
                <a:cs typeface="Arial Black"/>
              </a:rPr>
              <a:t>recursos</a:t>
            </a:r>
            <a:r>
              <a:rPr dirty="0" sz="1150" spc="250">
                <a:latin typeface="Arial Black"/>
                <a:cs typeface="Arial Black"/>
              </a:rPr>
              <a:t> </a:t>
            </a:r>
            <a:r>
              <a:rPr dirty="0" sz="1150" spc="-245">
                <a:latin typeface="Arial Black"/>
                <a:cs typeface="Arial Black"/>
              </a:rPr>
              <a:t>recebidos</a:t>
            </a:r>
            <a:r>
              <a:rPr dirty="0" sz="1150" spc="275">
                <a:latin typeface="Arial Black"/>
                <a:cs typeface="Arial Black"/>
              </a:rPr>
              <a:t> </a:t>
            </a:r>
            <a:r>
              <a:rPr dirty="0" sz="1150" spc="-245">
                <a:latin typeface="Arial Black"/>
                <a:cs typeface="Arial Black"/>
              </a:rPr>
              <a:t>para</a:t>
            </a:r>
            <a:r>
              <a:rPr dirty="0" sz="1150" spc="190">
                <a:latin typeface="Arial Black"/>
                <a:cs typeface="Arial Black"/>
              </a:rPr>
              <a:t> </a:t>
            </a:r>
            <a:r>
              <a:rPr dirty="0" sz="1150" spc="-270">
                <a:latin typeface="Arial Black"/>
                <a:cs typeface="Arial Black"/>
              </a:rPr>
              <a:t>os</a:t>
            </a:r>
            <a:r>
              <a:rPr dirty="0" sz="1150" spc="170">
                <a:latin typeface="Arial Black"/>
                <a:cs typeface="Arial Black"/>
              </a:rPr>
              <a:t> </a:t>
            </a:r>
            <a:r>
              <a:rPr dirty="0" sz="1150" spc="-215">
                <a:latin typeface="Arial Black"/>
                <a:cs typeface="Arial Black"/>
              </a:rPr>
              <a:t>fins</a:t>
            </a:r>
            <a:r>
              <a:rPr dirty="0" sz="1150" spc="165">
                <a:latin typeface="Arial Black"/>
                <a:cs typeface="Arial Black"/>
              </a:rPr>
              <a:t> </a:t>
            </a:r>
            <a:r>
              <a:rPr dirty="0" sz="1150" spc="-229">
                <a:latin typeface="Arial Black"/>
                <a:cs typeface="Arial Black"/>
              </a:rPr>
              <a:t>indicados,</a:t>
            </a:r>
            <a:r>
              <a:rPr dirty="0" sz="1150" spc="280">
                <a:latin typeface="Arial Black"/>
                <a:cs typeface="Arial Black"/>
              </a:rPr>
              <a:t> </a:t>
            </a:r>
            <a:r>
              <a:rPr dirty="0" sz="1150" spc="-250">
                <a:latin typeface="Arial Black"/>
                <a:cs typeface="Arial Black"/>
              </a:rPr>
              <a:t>conforme</a:t>
            </a:r>
            <a:r>
              <a:rPr dirty="0" sz="1150" spc="245">
                <a:latin typeface="Arial Black"/>
                <a:cs typeface="Arial Black"/>
              </a:rPr>
              <a:t> </a:t>
            </a:r>
            <a:r>
              <a:rPr dirty="0" sz="1150" spc="-254">
                <a:latin typeface="Arial Black"/>
                <a:cs typeface="Arial Black"/>
              </a:rPr>
              <a:t>programa</a:t>
            </a:r>
            <a:r>
              <a:rPr dirty="0" sz="1150" spc="305">
                <a:latin typeface="Arial Black"/>
                <a:cs typeface="Arial Black"/>
              </a:rPr>
              <a:t> </a:t>
            </a:r>
            <a:r>
              <a:rPr dirty="0" sz="1150" spc="-260">
                <a:latin typeface="Arial Black"/>
                <a:cs typeface="Arial Black"/>
              </a:rPr>
              <a:t>de</a:t>
            </a:r>
            <a:r>
              <a:rPr dirty="0" sz="1150" spc="-135">
                <a:latin typeface="Arial Black"/>
                <a:cs typeface="Arial Black"/>
              </a:rPr>
              <a:t> </a:t>
            </a:r>
            <a:r>
              <a:rPr dirty="0" sz="1100" spc="-210">
                <a:latin typeface="Arial Black"/>
                <a:cs typeface="Arial Black"/>
              </a:rPr>
              <a:t>trabalho</a:t>
            </a:r>
            <a:r>
              <a:rPr dirty="0" sz="1100" spc="265">
                <a:latin typeface="Arial Black"/>
                <a:cs typeface="Arial Black"/>
              </a:rPr>
              <a:t> </a:t>
            </a:r>
            <a:r>
              <a:rPr dirty="0" sz="1100" spc="-204">
                <a:latin typeface="Arial Black"/>
                <a:cs typeface="Arial Black"/>
              </a:rPr>
              <a:t>aprovado,</a:t>
            </a:r>
            <a:r>
              <a:rPr dirty="0" sz="1100" spc="270">
                <a:latin typeface="Arial Black"/>
                <a:cs typeface="Arial Black"/>
              </a:rPr>
              <a:t> </a:t>
            </a:r>
            <a:r>
              <a:rPr dirty="0" sz="1100" spc="-220">
                <a:latin typeface="Arial Black"/>
                <a:cs typeface="Arial Black"/>
              </a:rPr>
              <a:t>proposto</a:t>
            </a:r>
            <a:r>
              <a:rPr dirty="0" sz="1100" spc="235">
                <a:latin typeface="Arial Black"/>
                <a:cs typeface="Arial Black"/>
              </a:rPr>
              <a:t> </a:t>
            </a:r>
            <a:r>
              <a:rPr dirty="0" sz="1100" spc="-254">
                <a:latin typeface="Arial Black"/>
                <a:cs typeface="Arial Black"/>
              </a:rPr>
              <a:t>ao</a:t>
            </a:r>
            <a:r>
              <a:rPr dirty="0" sz="1100" spc="150">
                <a:latin typeface="Arial Black"/>
                <a:cs typeface="Arial Black"/>
              </a:rPr>
              <a:t> </a:t>
            </a:r>
            <a:r>
              <a:rPr dirty="0" sz="1100" spc="-229">
                <a:latin typeface="Arial Black"/>
                <a:cs typeface="Arial Black"/>
              </a:rPr>
              <a:t>Orgão</a:t>
            </a:r>
            <a:r>
              <a:rPr dirty="0" sz="1100" spc="220">
                <a:latin typeface="Arial Black"/>
                <a:cs typeface="Arial Black"/>
              </a:rPr>
              <a:t> </a:t>
            </a:r>
            <a:r>
              <a:rPr dirty="0" sz="1100" spc="-225">
                <a:latin typeface="Arial Black"/>
                <a:cs typeface="Arial Black"/>
              </a:rPr>
              <a:t>Público</a:t>
            </a:r>
            <a:r>
              <a:rPr dirty="0" sz="1100" spc="190">
                <a:latin typeface="Arial Black"/>
                <a:cs typeface="Arial Black"/>
              </a:rPr>
              <a:t> </a:t>
            </a:r>
            <a:r>
              <a:rPr dirty="0" sz="1100" spc="-210">
                <a:latin typeface="Arial Black"/>
                <a:cs typeface="Arial Black"/>
              </a:rPr>
              <a:t>Parceiro.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17753" y="9876918"/>
            <a:ext cx="101981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40">
                <a:latin typeface="Arial MT"/>
                <a:cs typeface="Arial MT"/>
              </a:rPr>
              <a:t>Conselho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Fiscal: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991365" y="8027913"/>
            <a:ext cx="176085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170">
                <a:latin typeface="Arial Black"/>
                <a:cs typeface="Arial Black"/>
              </a:rPr>
              <a:t>Guarulhos,</a:t>
            </a:r>
            <a:r>
              <a:rPr dirty="0" sz="1050" spc="125">
                <a:latin typeface="Arial Black"/>
                <a:cs typeface="Arial Black"/>
              </a:rPr>
              <a:t> </a:t>
            </a:r>
            <a:r>
              <a:rPr dirty="0" sz="1050" spc="-215">
                <a:latin typeface="Arial Black"/>
                <a:cs typeface="Arial Black"/>
              </a:rPr>
              <a:t>02</a:t>
            </a:r>
            <a:r>
              <a:rPr dirty="0" sz="1050" spc="55">
                <a:latin typeface="Arial Black"/>
                <a:cs typeface="Arial Black"/>
              </a:rPr>
              <a:t> </a:t>
            </a:r>
            <a:r>
              <a:rPr dirty="0" sz="1050" spc="-204">
                <a:latin typeface="Arial Black"/>
                <a:cs typeface="Arial Black"/>
              </a:rPr>
              <a:t>de</a:t>
            </a:r>
            <a:r>
              <a:rPr dirty="0" sz="1050" spc="-10">
                <a:latin typeface="Arial Black"/>
                <a:cs typeface="Arial Black"/>
              </a:rPr>
              <a:t> </a:t>
            </a:r>
            <a:r>
              <a:rPr dirty="0" sz="1050" spc="-165">
                <a:latin typeface="Arial Black"/>
                <a:cs typeface="Arial Black"/>
              </a:rPr>
              <a:t>Abril</a:t>
            </a:r>
            <a:r>
              <a:rPr dirty="0" sz="1050" spc="10">
                <a:latin typeface="Arial Black"/>
                <a:cs typeface="Arial Black"/>
              </a:rPr>
              <a:t> </a:t>
            </a:r>
            <a:r>
              <a:rPr dirty="0" sz="1050" spc="-190">
                <a:latin typeface="Arial Black"/>
                <a:cs typeface="Arial Black"/>
              </a:rPr>
              <a:t>de</a:t>
            </a:r>
            <a:r>
              <a:rPr dirty="0" sz="1050" spc="40">
                <a:latin typeface="Arial Black"/>
                <a:cs typeface="Arial Black"/>
              </a:rPr>
              <a:t> </a:t>
            </a:r>
            <a:r>
              <a:rPr dirty="0" sz="1050" spc="-150">
                <a:latin typeface="Arial Black"/>
                <a:cs typeface="Arial Black"/>
              </a:rPr>
              <a:t>2025.</a:t>
            </a:r>
            <a:endParaRPr sz="1050">
              <a:latin typeface="Arial Black"/>
              <a:cs typeface="Arial Black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847596" y="8624530"/>
            <a:ext cx="2060575" cy="1058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540">
              <a:lnSpc>
                <a:spcPts val="1280"/>
              </a:lnSpc>
              <a:spcBef>
                <a:spcPts val="100"/>
              </a:spcBef>
            </a:pPr>
            <a:r>
              <a:rPr dirty="0" sz="1150" spc="-10" b="1">
                <a:latin typeface="Calibri"/>
                <a:cs typeface="Calibri"/>
              </a:rPr>
              <a:t>Antonio</a:t>
            </a:r>
            <a:r>
              <a:rPr dirty="0" sz="1150" spc="50" b="1">
                <a:latin typeface="Calibri"/>
                <a:cs typeface="Calibri"/>
              </a:rPr>
              <a:t> </a:t>
            </a:r>
            <a:r>
              <a:rPr dirty="0" sz="1150" b="1">
                <a:latin typeface="Calibri"/>
                <a:cs typeface="Calibri"/>
              </a:rPr>
              <a:t>Gomes</a:t>
            </a:r>
            <a:r>
              <a:rPr dirty="0" sz="1150" spc="35" b="1">
                <a:latin typeface="Calibri"/>
                <a:cs typeface="Calibri"/>
              </a:rPr>
              <a:t> </a:t>
            </a:r>
            <a:r>
              <a:rPr dirty="0" sz="1150" b="1">
                <a:latin typeface="Calibri"/>
                <a:cs typeface="Calibri"/>
              </a:rPr>
              <a:t>da</a:t>
            </a:r>
            <a:r>
              <a:rPr dirty="0" sz="1150" spc="10" b="1">
                <a:latin typeface="Calibri"/>
                <a:cs typeface="Calibri"/>
              </a:rPr>
              <a:t> </a:t>
            </a:r>
            <a:r>
              <a:rPr dirty="0" sz="1150" spc="-10" b="1">
                <a:latin typeface="Calibri"/>
                <a:cs typeface="Calibri"/>
              </a:rPr>
              <a:t>Silva</a:t>
            </a:r>
            <a:endParaRPr sz="1150">
              <a:latin typeface="Calibri"/>
              <a:cs typeface="Calibri"/>
            </a:endParaRPr>
          </a:p>
          <a:p>
            <a:pPr algn="ctr" marR="4445">
              <a:lnSpc>
                <a:spcPts val="1280"/>
              </a:lnSpc>
            </a:pPr>
            <a:r>
              <a:rPr dirty="0" sz="1150" spc="-145">
                <a:latin typeface="Arial Black"/>
                <a:cs typeface="Arial Black"/>
              </a:rPr>
              <a:t>Presidente</a:t>
            </a:r>
            <a:endParaRPr sz="115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1485"/>
              </a:spcBef>
            </a:pPr>
            <a:endParaRPr sz="1150">
              <a:latin typeface="Arial Black"/>
              <a:cs typeface="Arial Black"/>
            </a:endParaRPr>
          </a:p>
          <a:p>
            <a:pPr algn="ctr">
              <a:lnSpc>
                <a:spcPts val="1235"/>
              </a:lnSpc>
            </a:pPr>
            <a:r>
              <a:rPr dirty="0" sz="1100" spc="-25" b="1">
                <a:latin typeface="Cambria"/>
                <a:cs typeface="Cambria"/>
              </a:rPr>
              <a:t>Deise</a:t>
            </a:r>
            <a:r>
              <a:rPr dirty="0" sz="1100" spc="40" b="1">
                <a:latin typeface="Cambria"/>
                <a:cs typeface="Cambria"/>
              </a:rPr>
              <a:t> </a:t>
            </a:r>
            <a:r>
              <a:rPr dirty="0" sz="1100" spc="-55" b="1">
                <a:latin typeface="Cambria"/>
                <a:cs typeface="Cambria"/>
              </a:rPr>
              <a:t>Ferreira</a:t>
            </a:r>
            <a:r>
              <a:rPr dirty="0" sz="1100" spc="60" b="1">
                <a:latin typeface="Cambria"/>
                <a:cs typeface="Cambria"/>
              </a:rPr>
              <a:t> </a:t>
            </a:r>
            <a:r>
              <a:rPr dirty="0" sz="1100" b="1">
                <a:latin typeface="Cambria"/>
                <a:cs typeface="Cambria"/>
              </a:rPr>
              <a:t>de</a:t>
            </a:r>
            <a:r>
              <a:rPr dirty="0" sz="1100" spc="35" b="1">
                <a:latin typeface="Cambria"/>
                <a:cs typeface="Cambria"/>
              </a:rPr>
              <a:t> </a:t>
            </a:r>
            <a:r>
              <a:rPr dirty="0" sz="1100" spc="-30" b="1">
                <a:latin typeface="Cambria"/>
                <a:cs typeface="Cambria"/>
              </a:rPr>
              <a:t>Freitas</a:t>
            </a:r>
            <a:r>
              <a:rPr dirty="0" sz="1100" spc="70" b="1">
                <a:latin typeface="Cambria"/>
                <a:cs typeface="Cambria"/>
              </a:rPr>
              <a:t> </a:t>
            </a:r>
            <a:r>
              <a:rPr dirty="0" sz="1100" spc="-10" b="1">
                <a:latin typeface="Cambria"/>
                <a:cs typeface="Cambria"/>
              </a:rPr>
              <a:t>Martins</a:t>
            </a:r>
            <a:endParaRPr sz="1100">
              <a:latin typeface="Cambria"/>
              <a:cs typeface="Cambria"/>
            </a:endParaRPr>
          </a:p>
          <a:p>
            <a:pPr algn="ctr" marL="10795">
              <a:lnSpc>
                <a:spcPts val="1235"/>
              </a:lnSpc>
            </a:pPr>
            <a:r>
              <a:rPr dirty="0" sz="1100" spc="-65">
                <a:latin typeface="Cambria"/>
                <a:cs typeface="Cambria"/>
              </a:rPr>
              <a:t>Diretor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Administrativo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755466" y="10194521"/>
            <a:ext cx="41592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i="1">
                <a:latin typeface="Cambria"/>
                <a:cs typeface="Cambria"/>
              </a:rPr>
              <a:t>Pág.</a:t>
            </a:r>
            <a:r>
              <a:rPr dirty="0" sz="950" spc="-25" i="1">
                <a:latin typeface="Cambria"/>
                <a:cs typeface="Cambria"/>
              </a:rPr>
              <a:t> </a:t>
            </a:r>
            <a:r>
              <a:rPr dirty="0" sz="950" spc="-80" i="1">
                <a:latin typeface="Cambria"/>
                <a:cs typeface="Cambria"/>
              </a:rPr>
              <a:t>4/5</a:t>
            </a:r>
            <a:endParaRPr sz="9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431068" y="627528"/>
            <a:ext cx="3596004" cy="356870"/>
            <a:chOff x="3431068" y="627528"/>
            <a:chExt cx="3596004" cy="356870"/>
          </a:xfrm>
        </p:grpSpPr>
        <p:sp>
          <p:nvSpPr>
            <p:cNvPr id="3" name="object 3" descr=""/>
            <p:cNvSpPr/>
            <p:nvPr/>
          </p:nvSpPr>
          <p:spPr>
            <a:xfrm>
              <a:off x="4553409" y="936725"/>
              <a:ext cx="2473960" cy="0"/>
            </a:xfrm>
            <a:custGeom>
              <a:avLst/>
              <a:gdLst/>
              <a:ahLst/>
              <a:cxnLst/>
              <a:rect l="l" t="t" r="r" b="b"/>
              <a:pathLst>
                <a:path w="2473959" h="0">
                  <a:moveTo>
                    <a:pt x="0" y="0"/>
                  </a:moveTo>
                  <a:lnTo>
                    <a:pt x="2473418" y="0"/>
                  </a:lnTo>
                </a:path>
              </a:pathLst>
            </a:custGeom>
            <a:ln w="9138">
              <a:solidFill>
                <a:srgbClr val="28283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31068" y="627528"/>
              <a:ext cx="3519514" cy="356412"/>
            </a:xfrm>
            <a:prstGeom prst="rect">
              <a:avLst/>
            </a:prstGeom>
          </p:spPr>
        </p:pic>
      </p:grp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580071" y="563099"/>
          <a:ext cx="659765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5690"/>
                <a:gridCol w="1628139"/>
                <a:gridCol w="2547620"/>
              </a:tblGrid>
              <a:tr h="4019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50" spc="-20">
                          <a:latin typeface="Arial Black"/>
                          <a:cs typeface="Arial Black"/>
                        </a:rPr>
                        <a:t>Nome</a:t>
                      </a:r>
                      <a:endParaRPr sz="1050">
                        <a:latin typeface="Arial Black"/>
                        <a:cs typeface="Arial Black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150" spc="-270">
                          <a:latin typeface="Arial Black"/>
                          <a:cs typeface="Arial Black"/>
                        </a:rPr>
                        <a:t>Mauro</a:t>
                      </a:r>
                      <a:r>
                        <a:rPr dirty="0" sz="1150" spc="4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150" spc="-235">
                          <a:latin typeface="Arial Black"/>
                          <a:cs typeface="Arial Black"/>
                        </a:rPr>
                        <a:t>Ferreira</a:t>
                      </a:r>
                      <a:r>
                        <a:rPr dirty="0" sz="1150" spc="1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150" spc="-265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1150" spc="-25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150" spc="-245">
                          <a:latin typeface="Arial Black"/>
                          <a:cs typeface="Arial Black"/>
                        </a:rPr>
                        <a:t>Freitas</a:t>
                      </a:r>
                      <a:r>
                        <a:rPr dirty="0" sz="1150" spc="9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150" spc="-110">
                          <a:latin typeface="Arial Black"/>
                          <a:cs typeface="Arial Black"/>
                        </a:rPr>
                        <a:t>Martins</a:t>
                      </a:r>
                      <a:endParaRPr sz="1150">
                        <a:latin typeface="Arial Black"/>
                        <a:cs typeface="Arial Black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6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050" spc="-90">
                          <a:latin typeface="Consolas"/>
                          <a:cs typeface="Consolas"/>
                        </a:rPr>
                        <a:t>Nata|a</a:t>
                      </a:r>
                      <a:r>
                        <a:rPr dirty="0" sz="1050" spc="-155"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1050" spc="-10">
                          <a:latin typeface="Consolas"/>
                          <a:cs typeface="Consolas"/>
                        </a:rPr>
                        <a:t>MariadaCoceição</a:t>
                      </a:r>
                      <a:endParaRPr sz="1050">
                        <a:latin typeface="Consolas"/>
                        <a:cs typeface="Consolas"/>
                      </a:endParaRPr>
                    </a:p>
                  </a:txBody>
                  <a:tcPr marL="0" marR="0" marB="0" marT="80010"/>
                </a:tc>
                <a:tc>
                  <a:txBody>
                    <a:bodyPr/>
                    <a:lstStyle/>
                    <a:p>
                      <a:pPr algn="r" marR="24511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100" spc="-180">
                          <a:latin typeface="Arial Black"/>
                          <a:cs typeface="Arial Black"/>
                        </a:rPr>
                        <a:t>433.516.114-</a:t>
                      </a:r>
                      <a:r>
                        <a:rPr dirty="0" sz="1100" spc="-25">
                          <a:latin typeface="Arial Black"/>
                          <a:cs typeface="Arial Black"/>
                        </a:rPr>
                        <a:t>04</a:t>
                      </a:r>
                      <a:endParaRPr sz="1100">
                        <a:latin typeface="Arial Black"/>
                        <a:cs typeface="Arial Black"/>
                      </a:endParaRPr>
                    </a:p>
                  </a:txBody>
                  <a:tcPr marL="0" marR="0" marB="0" marT="73660"/>
                </a:tc>
                <a:tc>
                  <a:txBody>
                    <a:bodyPr/>
                    <a:lstStyle/>
                    <a:p>
                      <a:pPr algn="ctr" marR="66040">
                        <a:lnSpc>
                          <a:spcPct val="100000"/>
                        </a:lnSpc>
                        <a:spcBef>
                          <a:spcPts val="805"/>
                        </a:spcBef>
                        <a:tabLst>
                          <a:tab pos="329565" algn="l"/>
                          <a:tab pos="762635" algn="l"/>
                          <a:tab pos="1246505" algn="l"/>
                          <a:tab pos="2094864" algn="l"/>
                          <a:tab pos="2350770" algn="l"/>
                        </a:tabLst>
                      </a:pPr>
                      <a:r>
                        <a:rPr dirty="0" u="sng" sz="1100">
                          <a:solidFill>
                            <a:srgbClr val="494DF2"/>
                          </a:solidFill>
                          <a:uFill>
                            <a:solidFill>
                              <a:srgbClr val="282834"/>
                            </a:solidFill>
                          </a:u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u="sng" sz="1100" spc="-50">
                          <a:solidFill>
                            <a:srgbClr val="494DF2"/>
                          </a:solidFill>
                          <a:uFill>
                            <a:solidFill>
                              <a:srgbClr val="282834"/>
                            </a:solidFill>
                          </a:uFill>
                          <a:latin typeface="Arial Black"/>
                          <a:cs typeface="Arial Black"/>
                        </a:rPr>
                        <a:t>,</a:t>
                      </a:r>
                      <a:r>
                        <a:rPr dirty="0" u="sng" sz="1100">
                          <a:solidFill>
                            <a:srgbClr val="494DF2"/>
                          </a:solidFill>
                          <a:uFill>
                            <a:solidFill>
                              <a:srgbClr val="282834"/>
                            </a:solidFill>
                          </a:u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u="sng" sz="1100" spc="-430">
                          <a:solidFill>
                            <a:srgbClr val="575DD8"/>
                          </a:solidFill>
                          <a:uFill>
                            <a:solidFill>
                              <a:srgbClr val="282834"/>
                            </a:solidFill>
                          </a:uFill>
                          <a:latin typeface="Arial Black"/>
                          <a:cs typeface="Arial Black"/>
                        </a:rPr>
                        <a:t>m,</a:t>
                      </a:r>
                      <a:r>
                        <a:rPr dirty="0" u="sng" sz="1100">
                          <a:solidFill>
                            <a:srgbClr val="575DD8"/>
                          </a:solidFill>
                          <a:uFill>
                            <a:solidFill>
                              <a:srgbClr val="282834"/>
                            </a:solidFill>
                          </a:u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u="sng" sz="1100">
                          <a:solidFill>
                            <a:srgbClr val="6072EF"/>
                          </a:solidFill>
                          <a:uFill>
                            <a:solidFill>
                              <a:srgbClr val="282834"/>
                            </a:solidFill>
                          </a:uFill>
                          <a:latin typeface="Arial Black"/>
                          <a:cs typeface="Arial Black"/>
                        </a:rPr>
                        <a:t>y/</a:t>
                      </a:r>
                      <a:r>
                        <a:rPr dirty="0" u="sng" sz="1100" spc="390">
                          <a:solidFill>
                            <a:srgbClr val="6072EF"/>
                          </a:solidFill>
                          <a:uFill>
                            <a:solidFill>
                              <a:srgbClr val="282834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u="sng" sz="1100" spc="60">
                          <a:solidFill>
                            <a:srgbClr val="5046E9"/>
                          </a:solidFill>
                          <a:uFill>
                            <a:solidFill>
                              <a:srgbClr val="282834"/>
                            </a:solidFill>
                          </a:uFill>
                          <a:latin typeface="Arial Black"/>
                          <a:cs typeface="Arial Black"/>
                        </a:rPr>
                        <a:t>/„-</a:t>
                      </a:r>
                      <a:r>
                        <a:rPr dirty="0" u="sng" sz="1100">
                          <a:solidFill>
                            <a:srgbClr val="5046E9"/>
                          </a:solidFill>
                          <a:uFill>
                            <a:solidFill>
                              <a:srgbClr val="282834"/>
                            </a:solidFill>
                          </a:uFill>
                          <a:latin typeface="Arial Black"/>
                          <a:cs typeface="Arial Black"/>
                        </a:rPr>
                        <a:t>›	</a:t>
                      </a:r>
                      <a:r>
                        <a:rPr dirty="0" u="sng" sz="1100" spc="25">
                          <a:solidFill>
                            <a:srgbClr val="7C70C1"/>
                          </a:solidFill>
                          <a:uFill>
                            <a:solidFill>
                              <a:srgbClr val="282834"/>
                            </a:solidFill>
                          </a:uFill>
                          <a:latin typeface="Arial Black"/>
                          <a:cs typeface="Arial Black"/>
                        </a:rPr>
                        <a:t>/,</a:t>
                      </a:r>
                      <a:r>
                        <a:rPr dirty="0" u="sng" sz="1100">
                          <a:solidFill>
                            <a:srgbClr val="7C70C1"/>
                          </a:solidFill>
                          <a:uFill>
                            <a:solidFill>
                              <a:srgbClr val="282834"/>
                            </a:solidFill>
                          </a:u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u="sng" sz="1100" spc="-50">
                          <a:solidFill>
                            <a:srgbClr val="574BE1"/>
                          </a:solidFill>
                          <a:uFill>
                            <a:solidFill>
                              <a:srgbClr val="282834"/>
                            </a:solidFill>
                          </a:uFill>
                          <a:latin typeface="Arial Black"/>
                          <a:cs typeface="Arial Black"/>
                        </a:rPr>
                        <a:t>-</a:t>
                      </a:r>
                      <a:r>
                        <a:rPr dirty="0" u="sng" sz="1100" spc="500">
                          <a:solidFill>
                            <a:srgbClr val="574BE1"/>
                          </a:solidFill>
                          <a:uFill>
                            <a:solidFill>
                              <a:srgbClr val="282834"/>
                            </a:solidFill>
                          </a:uFill>
                          <a:latin typeface="Arial Black"/>
                          <a:cs typeface="Arial Black"/>
                        </a:rPr>
                        <a:t> </a:t>
                      </a:r>
                      <a:endParaRPr sz="1100">
                        <a:latin typeface="Arial Black"/>
                        <a:cs typeface="Arial Black"/>
                      </a:endParaRPr>
                    </a:p>
                  </a:txBody>
                  <a:tcPr marL="0" marR="0" marB="0" marT="102235"/>
                </a:tc>
              </a:tr>
              <a:tr h="2260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1050" spc="-95">
                          <a:latin typeface="Consolas"/>
                          <a:cs typeface="Consolas"/>
                        </a:rPr>
                        <a:t>SoniaMaria</a:t>
                      </a:r>
                      <a:r>
                        <a:rPr dirty="0" sz="1050" spc="-85"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1050" spc="-20">
                          <a:solidFill>
                            <a:srgbClr val="181818"/>
                          </a:solidFill>
                          <a:latin typeface="Consolas"/>
                          <a:cs typeface="Consolas"/>
                        </a:rPr>
                        <a:t>Dias</a:t>
                      </a:r>
                      <a:endParaRPr sz="1050">
                        <a:latin typeface="Consolas"/>
                        <a:cs typeface="Consolas"/>
                      </a:endParaRPr>
                    </a:p>
                  </a:txBody>
                  <a:tcPr marL="0" marR="0" marB="0" marT="49530"/>
                </a:tc>
                <a:tc>
                  <a:txBody>
                    <a:bodyPr/>
                    <a:lstStyle/>
                    <a:p>
                      <a:pPr algn="r" marR="2476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100" spc="-180">
                          <a:latin typeface="Arial Black"/>
                          <a:cs typeface="Arial Black"/>
                        </a:rPr>
                        <a:t>079.244.228-</a:t>
                      </a:r>
                      <a:r>
                        <a:rPr dirty="0" sz="1100" spc="-25">
                          <a:latin typeface="Arial Black"/>
                          <a:cs typeface="Arial Black"/>
                        </a:rPr>
                        <a:t>89</a:t>
                      </a:r>
                      <a:endParaRPr sz="1100">
                        <a:latin typeface="Arial Black"/>
                        <a:cs typeface="Arial Black"/>
                      </a:endParaRPr>
                    </a:p>
                  </a:txBody>
                  <a:tcPr marL="0" marR="0" marB="0" marT="43180"/>
                </a:tc>
                <a:tc>
                  <a:txBody>
                    <a:bodyPr/>
                    <a:lstStyle/>
                    <a:p>
                      <a:pPr algn="ctr" marR="24130">
                        <a:lnSpc>
                          <a:spcPct val="100000"/>
                        </a:lnSpc>
                        <a:spcBef>
                          <a:spcPts val="340"/>
                        </a:spcBef>
                        <a:tabLst>
                          <a:tab pos="2515235" algn="l"/>
                        </a:tabLst>
                      </a:pPr>
                      <a:r>
                        <a:rPr dirty="0" u="sng" sz="1100">
                          <a:uFill>
                            <a:solidFill>
                              <a:srgbClr val="232323"/>
                            </a:solidFill>
                          </a:uFill>
                          <a:latin typeface="Arial Black"/>
                          <a:cs typeface="Arial Black"/>
                        </a:rPr>
                        <a:t>	</a:t>
                      </a:r>
                      <a:endParaRPr sz="1100">
                        <a:latin typeface="Arial Black"/>
                        <a:cs typeface="Arial Black"/>
                      </a:endParaRPr>
                    </a:p>
                  </a:txBody>
                  <a:tcPr marL="0" marR="0" marB="0" marT="43180"/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4929383" y="1670612"/>
            <a:ext cx="221488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20">
                <a:latin typeface="Arial Black"/>
                <a:cs typeface="Arial Black"/>
              </a:rPr>
              <a:t>Proposta:</a:t>
            </a:r>
            <a:r>
              <a:rPr dirty="0" sz="850" spc="80">
                <a:latin typeface="Arial Black"/>
                <a:cs typeface="Arial Black"/>
              </a:rPr>
              <a:t> </a:t>
            </a:r>
            <a:r>
              <a:rPr dirty="0" sz="850" spc="-125">
                <a:latin typeface="Arial Black"/>
                <a:cs typeface="Arial Black"/>
              </a:rPr>
              <a:t>0021/2024</a:t>
            </a:r>
            <a:r>
              <a:rPr dirty="0" sz="850" spc="110">
                <a:latin typeface="Arial Black"/>
                <a:cs typeface="Arial Black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Black"/>
                <a:cs typeface="Arial Black"/>
              </a:rPr>
              <a:t>-</a:t>
            </a:r>
            <a:r>
              <a:rPr dirty="0" sz="850" spc="-15">
                <a:solidFill>
                  <a:srgbClr val="111111"/>
                </a:solidFill>
                <a:latin typeface="Arial Black"/>
                <a:cs typeface="Arial Black"/>
              </a:rPr>
              <a:t> </a:t>
            </a:r>
            <a:r>
              <a:rPr dirty="0" sz="850" spc="-114">
                <a:latin typeface="Arial Black"/>
                <a:cs typeface="Arial Black"/>
              </a:rPr>
              <a:t>01/01/2024</a:t>
            </a:r>
            <a:r>
              <a:rPr dirty="0" sz="850" spc="105">
                <a:latin typeface="Arial Black"/>
                <a:cs typeface="Arial Black"/>
              </a:rPr>
              <a:t> </a:t>
            </a:r>
            <a:r>
              <a:rPr dirty="0" sz="850" spc="-180">
                <a:latin typeface="Arial Black"/>
                <a:cs typeface="Arial Black"/>
              </a:rPr>
              <a:t>a</a:t>
            </a:r>
            <a:r>
              <a:rPr dirty="0" sz="850" spc="25">
                <a:latin typeface="Arial Black"/>
                <a:cs typeface="Arial Black"/>
              </a:rPr>
              <a:t> </a:t>
            </a:r>
            <a:r>
              <a:rPr dirty="0" sz="850" spc="-90">
                <a:latin typeface="Arial Black"/>
                <a:cs typeface="Arial Black"/>
              </a:rPr>
              <a:t>31/12/2024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774419" y="10184399"/>
            <a:ext cx="422909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i="1">
                <a:latin typeface="Calibri"/>
                <a:cs typeface="Calibri"/>
              </a:rPr>
              <a:t>Póg.</a:t>
            </a:r>
            <a:r>
              <a:rPr dirty="0" sz="950" spc="5" i="1">
                <a:latin typeface="Calibri"/>
                <a:cs typeface="Calibri"/>
              </a:rPr>
              <a:t> </a:t>
            </a:r>
            <a:r>
              <a:rPr dirty="0" sz="950" spc="-35" i="1">
                <a:latin typeface="Calibri"/>
                <a:cs typeface="Calibri"/>
              </a:rPr>
              <a:t>5/5</a:t>
            </a:r>
            <a:endParaRPr sz="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2025-05-19T15:27:10Z</dcterms:created>
  <dcterms:modified xsi:type="dcterms:W3CDTF">2025-05-19T15:27:10Z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2025-04-02T00:00:00Z</vt:filetime>
  </property>
  <property fmtid="{D5CDD505-2E9C-101B-9397-08002B2CF9AE}" pid="3" name="LastSaved">
    <vt:filetime>2025-05-19T00:00:00Z</vt:filetime>
  </property>
  <property fmtid="{D5CDD505-2E9C-101B-9397-08002B2CF9AE}" pid="4" name="Producer">
    <vt:lpwstr>EPSON Scan</vt:lpwstr>
  </property>
</Properties>
</file>